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72" r:id="rId2"/>
    <p:sldId id="485" r:id="rId3"/>
    <p:sldId id="461" r:id="rId4"/>
    <p:sldId id="499" r:id="rId5"/>
    <p:sldId id="459" r:id="rId6"/>
    <p:sldId id="500" r:id="rId7"/>
    <p:sldId id="503" r:id="rId8"/>
    <p:sldId id="502" r:id="rId9"/>
    <p:sldId id="505" r:id="rId10"/>
    <p:sldId id="504" r:id="rId11"/>
    <p:sldId id="396" r:id="rId12"/>
    <p:sldId id="470" r:id="rId13"/>
    <p:sldId id="464" r:id="rId14"/>
    <p:sldId id="463" r:id="rId15"/>
    <p:sldId id="462" r:id="rId16"/>
    <p:sldId id="468" r:id="rId17"/>
    <p:sldId id="469" r:id="rId18"/>
    <p:sldId id="466" r:id="rId19"/>
    <p:sldId id="467" r:id="rId20"/>
    <p:sldId id="471" r:id="rId21"/>
    <p:sldId id="518" r:id="rId22"/>
    <p:sldId id="507" r:id="rId23"/>
    <p:sldId id="495" r:id="rId24"/>
    <p:sldId id="496" r:id="rId25"/>
    <p:sldId id="498" r:id="rId26"/>
    <p:sldId id="508" r:id="rId27"/>
    <p:sldId id="511" r:id="rId28"/>
    <p:sldId id="509" r:id="rId29"/>
    <p:sldId id="510" r:id="rId30"/>
    <p:sldId id="512" r:id="rId31"/>
    <p:sldId id="513" r:id="rId32"/>
    <p:sldId id="514" r:id="rId33"/>
    <p:sldId id="515" r:id="rId34"/>
    <p:sldId id="517" r:id="rId35"/>
    <p:sldId id="51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68" autoAdjust="0"/>
    <p:restoredTop sz="95165" autoAdjust="0"/>
  </p:normalViewPr>
  <p:slideViewPr>
    <p:cSldViewPr snapToGrid="0">
      <p:cViewPr varScale="1">
        <p:scale>
          <a:sx n="80" d="100"/>
          <a:sy n="80" d="100"/>
        </p:scale>
        <p:origin x="10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FE12C-F357-4FCD-9745-B72F43B373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643550-1251-446A-BD56-1963F6E371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37039A-E5C7-4AF4-B69B-C2F69E1F5726}"/>
              </a:ext>
            </a:extLst>
          </p:cNvPr>
          <p:cNvSpPr>
            <a:spLocks noGrp="1"/>
          </p:cNvSpPr>
          <p:nvPr>
            <p:ph type="dt" sz="half" idx="10"/>
          </p:nvPr>
        </p:nvSpPr>
        <p:spPr/>
        <p:txBody>
          <a:bodyPr/>
          <a:lstStyle/>
          <a:p>
            <a:fld id="{C5E32998-738F-4BEF-8B3E-E8D9249EDAFE}" type="datetimeFigureOut">
              <a:rPr lang="en-US" smtClean="0"/>
              <a:t>10/7/2022</a:t>
            </a:fld>
            <a:endParaRPr lang="en-US"/>
          </a:p>
        </p:txBody>
      </p:sp>
      <p:sp>
        <p:nvSpPr>
          <p:cNvPr id="5" name="Footer Placeholder 4">
            <a:extLst>
              <a:ext uri="{FF2B5EF4-FFF2-40B4-BE49-F238E27FC236}">
                <a16:creationId xmlns:a16="http://schemas.microsoft.com/office/drawing/2014/main" id="{43A6C32D-C250-4F1F-A030-4970ADFE48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36960B-0154-4C1F-8229-1F37C64E4D1B}"/>
              </a:ext>
            </a:extLst>
          </p:cNvPr>
          <p:cNvSpPr>
            <a:spLocks noGrp="1"/>
          </p:cNvSpPr>
          <p:nvPr>
            <p:ph type="sldNum" sz="quarter" idx="12"/>
          </p:nvPr>
        </p:nvSpPr>
        <p:spPr/>
        <p:txBody>
          <a:bodyPr/>
          <a:lstStyle/>
          <a:p>
            <a:fld id="{FAC14A6F-0BC6-4D9D-8422-8713914129FE}" type="slidenum">
              <a:rPr lang="en-US" smtClean="0"/>
              <a:t>‹#›</a:t>
            </a:fld>
            <a:endParaRPr lang="en-US"/>
          </a:p>
        </p:txBody>
      </p:sp>
    </p:spTree>
    <p:extLst>
      <p:ext uri="{BB962C8B-B14F-4D97-AF65-F5344CB8AC3E}">
        <p14:creationId xmlns:p14="http://schemas.microsoft.com/office/powerpoint/2010/main" val="3584827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47056-3976-47C8-BCAF-2EFA3EA7B3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BA2531-02A9-4F56-B939-9E4B3D9B61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F9FC6E-D527-4E87-BDD5-FB668BBAA724}"/>
              </a:ext>
            </a:extLst>
          </p:cNvPr>
          <p:cNvSpPr>
            <a:spLocks noGrp="1"/>
          </p:cNvSpPr>
          <p:nvPr>
            <p:ph type="dt" sz="half" idx="10"/>
          </p:nvPr>
        </p:nvSpPr>
        <p:spPr/>
        <p:txBody>
          <a:bodyPr/>
          <a:lstStyle/>
          <a:p>
            <a:fld id="{C5E32998-738F-4BEF-8B3E-E8D9249EDAFE}" type="datetimeFigureOut">
              <a:rPr lang="en-US" smtClean="0"/>
              <a:t>10/7/2022</a:t>
            </a:fld>
            <a:endParaRPr lang="en-US"/>
          </a:p>
        </p:txBody>
      </p:sp>
      <p:sp>
        <p:nvSpPr>
          <p:cNvPr id="5" name="Footer Placeholder 4">
            <a:extLst>
              <a:ext uri="{FF2B5EF4-FFF2-40B4-BE49-F238E27FC236}">
                <a16:creationId xmlns:a16="http://schemas.microsoft.com/office/drawing/2014/main" id="{1FC586EA-B30B-4A88-AE06-3238EA8CCC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A8AC3E-5CD3-47BD-893E-0EFE81AB6FF4}"/>
              </a:ext>
            </a:extLst>
          </p:cNvPr>
          <p:cNvSpPr>
            <a:spLocks noGrp="1"/>
          </p:cNvSpPr>
          <p:nvPr>
            <p:ph type="sldNum" sz="quarter" idx="12"/>
          </p:nvPr>
        </p:nvSpPr>
        <p:spPr/>
        <p:txBody>
          <a:bodyPr/>
          <a:lstStyle/>
          <a:p>
            <a:fld id="{FAC14A6F-0BC6-4D9D-8422-8713914129FE}" type="slidenum">
              <a:rPr lang="en-US" smtClean="0"/>
              <a:t>‹#›</a:t>
            </a:fld>
            <a:endParaRPr lang="en-US"/>
          </a:p>
        </p:txBody>
      </p:sp>
    </p:spTree>
    <p:extLst>
      <p:ext uri="{BB962C8B-B14F-4D97-AF65-F5344CB8AC3E}">
        <p14:creationId xmlns:p14="http://schemas.microsoft.com/office/powerpoint/2010/main" val="397963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89103F-F228-46EB-82F5-61BC0794D2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B25CC2-9695-4824-AF69-2409327DCE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196902-A13B-48BC-A6B7-C95F76EEFFEF}"/>
              </a:ext>
            </a:extLst>
          </p:cNvPr>
          <p:cNvSpPr>
            <a:spLocks noGrp="1"/>
          </p:cNvSpPr>
          <p:nvPr>
            <p:ph type="dt" sz="half" idx="10"/>
          </p:nvPr>
        </p:nvSpPr>
        <p:spPr/>
        <p:txBody>
          <a:bodyPr/>
          <a:lstStyle/>
          <a:p>
            <a:fld id="{C5E32998-738F-4BEF-8B3E-E8D9249EDAFE}" type="datetimeFigureOut">
              <a:rPr lang="en-US" smtClean="0"/>
              <a:t>10/7/2022</a:t>
            </a:fld>
            <a:endParaRPr lang="en-US"/>
          </a:p>
        </p:txBody>
      </p:sp>
      <p:sp>
        <p:nvSpPr>
          <p:cNvPr id="5" name="Footer Placeholder 4">
            <a:extLst>
              <a:ext uri="{FF2B5EF4-FFF2-40B4-BE49-F238E27FC236}">
                <a16:creationId xmlns:a16="http://schemas.microsoft.com/office/drawing/2014/main" id="{EBEFE5A1-126D-4021-8D4B-D4133845C3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061C1A-818B-4217-8F53-687C7BD95B26}"/>
              </a:ext>
            </a:extLst>
          </p:cNvPr>
          <p:cNvSpPr>
            <a:spLocks noGrp="1"/>
          </p:cNvSpPr>
          <p:nvPr>
            <p:ph type="sldNum" sz="quarter" idx="12"/>
          </p:nvPr>
        </p:nvSpPr>
        <p:spPr/>
        <p:txBody>
          <a:bodyPr/>
          <a:lstStyle/>
          <a:p>
            <a:fld id="{FAC14A6F-0BC6-4D9D-8422-8713914129FE}" type="slidenum">
              <a:rPr lang="en-US" smtClean="0"/>
              <a:t>‹#›</a:t>
            </a:fld>
            <a:endParaRPr lang="en-US"/>
          </a:p>
        </p:txBody>
      </p:sp>
    </p:spTree>
    <p:extLst>
      <p:ext uri="{BB962C8B-B14F-4D97-AF65-F5344CB8AC3E}">
        <p14:creationId xmlns:p14="http://schemas.microsoft.com/office/powerpoint/2010/main" val="2478863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ACCE-05CF-4F80-8BD2-000ADC6C35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08A53F-6FE9-4B08-BDBB-3E072EB47B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5C499D-6031-4DC1-8931-1BA972E67F66}"/>
              </a:ext>
            </a:extLst>
          </p:cNvPr>
          <p:cNvSpPr>
            <a:spLocks noGrp="1"/>
          </p:cNvSpPr>
          <p:nvPr>
            <p:ph type="dt" sz="half" idx="10"/>
          </p:nvPr>
        </p:nvSpPr>
        <p:spPr/>
        <p:txBody>
          <a:bodyPr/>
          <a:lstStyle/>
          <a:p>
            <a:fld id="{C5E32998-738F-4BEF-8B3E-E8D9249EDAFE}" type="datetimeFigureOut">
              <a:rPr lang="en-US" smtClean="0"/>
              <a:t>10/7/2022</a:t>
            </a:fld>
            <a:endParaRPr lang="en-US"/>
          </a:p>
        </p:txBody>
      </p:sp>
      <p:sp>
        <p:nvSpPr>
          <p:cNvPr id="5" name="Footer Placeholder 4">
            <a:extLst>
              <a:ext uri="{FF2B5EF4-FFF2-40B4-BE49-F238E27FC236}">
                <a16:creationId xmlns:a16="http://schemas.microsoft.com/office/drawing/2014/main" id="{7439DEFA-813C-468E-8A10-EDAD927F4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4A39A-FCFB-47A9-B696-30D10059CF3B}"/>
              </a:ext>
            </a:extLst>
          </p:cNvPr>
          <p:cNvSpPr>
            <a:spLocks noGrp="1"/>
          </p:cNvSpPr>
          <p:nvPr>
            <p:ph type="sldNum" sz="quarter" idx="12"/>
          </p:nvPr>
        </p:nvSpPr>
        <p:spPr/>
        <p:txBody>
          <a:bodyPr/>
          <a:lstStyle/>
          <a:p>
            <a:fld id="{FAC14A6F-0BC6-4D9D-8422-8713914129FE}" type="slidenum">
              <a:rPr lang="en-US" smtClean="0"/>
              <a:t>‹#›</a:t>
            </a:fld>
            <a:endParaRPr lang="en-US"/>
          </a:p>
        </p:txBody>
      </p:sp>
    </p:spTree>
    <p:extLst>
      <p:ext uri="{BB962C8B-B14F-4D97-AF65-F5344CB8AC3E}">
        <p14:creationId xmlns:p14="http://schemas.microsoft.com/office/powerpoint/2010/main" val="559485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BD11E-07E9-4D46-A78D-FC54E8BA48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69FBAB-90BA-49A0-B6C3-E101443DF7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08C12F-EF72-4E90-8BAD-9113EED920B8}"/>
              </a:ext>
            </a:extLst>
          </p:cNvPr>
          <p:cNvSpPr>
            <a:spLocks noGrp="1"/>
          </p:cNvSpPr>
          <p:nvPr>
            <p:ph type="dt" sz="half" idx="10"/>
          </p:nvPr>
        </p:nvSpPr>
        <p:spPr/>
        <p:txBody>
          <a:bodyPr/>
          <a:lstStyle/>
          <a:p>
            <a:fld id="{C5E32998-738F-4BEF-8B3E-E8D9249EDAFE}" type="datetimeFigureOut">
              <a:rPr lang="en-US" smtClean="0"/>
              <a:t>10/7/2022</a:t>
            </a:fld>
            <a:endParaRPr lang="en-US"/>
          </a:p>
        </p:txBody>
      </p:sp>
      <p:sp>
        <p:nvSpPr>
          <p:cNvPr id="5" name="Footer Placeholder 4">
            <a:extLst>
              <a:ext uri="{FF2B5EF4-FFF2-40B4-BE49-F238E27FC236}">
                <a16:creationId xmlns:a16="http://schemas.microsoft.com/office/drawing/2014/main" id="{0EB8B248-99A5-4C9A-9B29-C3DEA1F197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9CCE88-A61C-460F-919A-BF428CFCD3E1}"/>
              </a:ext>
            </a:extLst>
          </p:cNvPr>
          <p:cNvSpPr>
            <a:spLocks noGrp="1"/>
          </p:cNvSpPr>
          <p:nvPr>
            <p:ph type="sldNum" sz="quarter" idx="12"/>
          </p:nvPr>
        </p:nvSpPr>
        <p:spPr/>
        <p:txBody>
          <a:bodyPr/>
          <a:lstStyle/>
          <a:p>
            <a:fld id="{FAC14A6F-0BC6-4D9D-8422-8713914129FE}" type="slidenum">
              <a:rPr lang="en-US" smtClean="0"/>
              <a:t>‹#›</a:t>
            </a:fld>
            <a:endParaRPr lang="en-US"/>
          </a:p>
        </p:txBody>
      </p:sp>
    </p:spTree>
    <p:extLst>
      <p:ext uri="{BB962C8B-B14F-4D97-AF65-F5344CB8AC3E}">
        <p14:creationId xmlns:p14="http://schemas.microsoft.com/office/powerpoint/2010/main" val="3801766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E465-7D28-4DA7-A580-E3A54825D9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5FFF29-1D71-46D5-A25D-60EC315A97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54CA1A-4D9D-44AC-B330-A0E99C40AF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44543F-8CF9-4ED7-B3B9-DCB8BB39726E}"/>
              </a:ext>
            </a:extLst>
          </p:cNvPr>
          <p:cNvSpPr>
            <a:spLocks noGrp="1"/>
          </p:cNvSpPr>
          <p:nvPr>
            <p:ph type="dt" sz="half" idx="10"/>
          </p:nvPr>
        </p:nvSpPr>
        <p:spPr/>
        <p:txBody>
          <a:bodyPr/>
          <a:lstStyle/>
          <a:p>
            <a:fld id="{C5E32998-738F-4BEF-8B3E-E8D9249EDAFE}" type="datetimeFigureOut">
              <a:rPr lang="en-US" smtClean="0"/>
              <a:t>10/7/2022</a:t>
            </a:fld>
            <a:endParaRPr lang="en-US"/>
          </a:p>
        </p:txBody>
      </p:sp>
      <p:sp>
        <p:nvSpPr>
          <p:cNvPr id="6" name="Footer Placeholder 5">
            <a:extLst>
              <a:ext uri="{FF2B5EF4-FFF2-40B4-BE49-F238E27FC236}">
                <a16:creationId xmlns:a16="http://schemas.microsoft.com/office/drawing/2014/main" id="{5F9DB213-E71E-4264-B614-5856C5E4B4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689541-13EF-4B1D-9CDB-E1E6FC1FF916}"/>
              </a:ext>
            </a:extLst>
          </p:cNvPr>
          <p:cNvSpPr>
            <a:spLocks noGrp="1"/>
          </p:cNvSpPr>
          <p:nvPr>
            <p:ph type="sldNum" sz="quarter" idx="12"/>
          </p:nvPr>
        </p:nvSpPr>
        <p:spPr/>
        <p:txBody>
          <a:bodyPr/>
          <a:lstStyle/>
          <a:p>
            <a:fld id="{FAC14A6F-0BC6-4D9D-8422-8713914129FE}" type="slidenum">
              <a:rPr lang="en-US" smtClean="0"/>
              <a:t>‹#›</a:t>
            </a:fld>
            <a:endParaRPr lang="en-US"/>
          </a:p>
        </p:txBody>
      </p:sp>
    </p:spTree>
    <p:extLst>
      <p:ext uri="{BB962C8B-B14F-4D97-AF65-F5344CB8AC3E}">
        <p14:creationId xmlns:p14="http://schemas.microsoft.com/office/powerpoint/2010/main" val="1085014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A0A8-0C1E-4F87-8394-8FCDB3834B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B4855C-9D00-45F5-BF1C-CBF31312BA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3787A-35E1-447C-874A-03E2372AEB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F70412-F0B8-4005-B461-BC15802DE6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71F4E6-2D10-44F5-B226-3780D8A45E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A1278B-DDC9-4F66-B987-03B9E63705CF}"/>
              </a:ext>
            </a:extLst>
          </p:cNvPr>
          <p:cNvSpPr>
            <a:spLocks noGrp="1"/>
          </p:cNvSpPr>
          <p:nvPr>
            <p:ph type="dt" sz="half" idx="10"/>
          </p:nvPr>
        </p:nvSpPr>
        <p:spPr/>
        <p:txBody>
          <a:bodyPr/>
          <a:lstStyle/>
          <a:p>
            <a:fld id="{C5E32998-738F-4BEF-8B3E-E8D9249EDAFE}" type="datetimeFigureOut">
              <a:rPr lang="en-US" smtClean="0"/>
              <a:t>10/7/2022</a:t>
            </a:fld>
            <a:endParaRPr lang="en-US"/>
          </a:p>
        </p:txBody>
      </p:sp>
      <p:sp>
        <p:nvSpPr>
          <p:cNvPr id="8" name="Footer Placeholder 7">
            <a:extLst>
              <a:ext uri="{FF2B5EF4-FFF2-40B4-BE49-F238E27FC236}">
                <a16:creationId xmlns:a16="http://schemas.microsoft.com/office/drawing/2014/main" id="{A06C21AF-1BED-46D8-8C50-A7C51976B5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C5ABF0-D784-4019-B746-B61CECBD884F}"/>
              </a:ext>
            </a:extLst>
          </p:cNvPr>
          <p:cNvSpPr>
            <a:spLocks noGrp="1"/>
          </p:cNvSpPr>
          <p:nvPr>
            <p:ph type="sldNum" sz="quarter" idx="12"/>
          </p:nvPr>
        </p:nvSpPr>
        <p:spPr/>
        <p:txBody>
          <a:bodyPr/>
          <a:lstStyle/>
          <a:p>
            <a:fld id="{FAC14A6F-0BC6-4D9D-8422-8713914129FE}" type="slidenum">
              <a:rPr lang="en-US" smtClean="0"/>
              <a:t>‹#›</a:t>
            </a:fld>
            <a:endParaRPr lang="en-US"/>
          </a:p>
        </p:txBody>
      </p:sp>
    </p:spTree>
    <p:extLst>
      <p:ext uri="{BB962C8B-B14F-4D97-AF65-F5344CB8AC3E}">
        <p14:creationId xmlns:p14="http://schemas.microsoft.com/office/powerpoint/2010/main" val="958113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18287-662B-4753-89E1-2B13DD30AC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0F6C02-1FA6-49E8-9A3B-1A606BE6C312}"/>
              </a:ext>
            </a:extLst>
          </p:cNvPr>
          <p:cNvSpPr>
            <a:spLocks noGrp="1"/>
          </p:cNvSpPr>
          <p:nvPr>
            <p:ph type="dt" sz="half" idx="10"/>
          </p:nvPr>
        </p:nvSpPr>
        <p:spPr/>
        <p:txBody>
          <a:bodyPr/>
          <a:lstStyle/>
          <a:p>
            <a:fld id="{C5E32998-738F-4BEF-8B3E-E8D9249EDAFE}" type="datetimeFigureOut">
              <a:rPr lang="en-US" smtClean="0"/>
              <a:t>10/7/2022</a:t>
            </a:fld>
            <a:endParaRPr lang="en-US"/>
          </a:p>
        </p:txBody>
      </p:sp>
      <p:sp>
        <p:nvSpPr>
          <p:cNvPr id="4" name="Footer Placeholder 3">
            <a:extLst>
              <a:ext uri="{FF2B5EF4-FFF2-40B4-BE49-F238E27FC236}">
                <a16:creationId xmlns:a16="http://schemas.microsoft.com/office/drawing/2014/main" id="{81BEBB64-209D-4455-BAB5-3D3DE03A7E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4878C1-C48C-4873-93AD-240EEC6D05D8}"/>
              </a:ext>
            </a:extLst>
          </p:cNvPr>
          <p:cNvSpPr>
            <a:spLocks noGrp="1"/>
          </p:cNvSpPr>
          <p:nvPr>
            <p:ph type="sldNum" sz="quarter" idx="12"/>
          </p:nvPr>
        </p:nvSpPr>
        <p:spPr/>
        <p:txBody>
          <a:bodyPr/>
          <a:lstStyle/>
          <a:p>
            <a:fld id="{FAC14A6F-0BC6-4D9D-8422-8713914129FE}" type="slidenum">
              <a:rPr lang="en-US" smtClean="0"/>
              <a:t>‹#›</a:t>
            </a:fld>
            <a:endParaRPr lang="en-US"/>
          </a:p>
        </p:txBody>
      </p:sp>
    </p:spTree>
    <p:extLst>
      <p:ext uri="{BB962C8B-B14F-4D97-AF65-F5344CB8AC3E}">
        <p14:creationId xmlns:p14="http://schemas.microsoft.com/office/powerpoint/2010/main" val="1104766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4615E1-D1A0-4014-8FF0-BBF5F4ECFB60}"/>
              </a:ext>
            </a:extLst>
          </p:cNvPr>
          <p:cNvSpPr>
            <a:spLocks noGrp="1"/>
          </p:cNvSpPr>
          <p:nvPr>
            <p:ph type="dt" sz="half" idx="10"/>
          </p:nvPr>
        </p:nvSpPr>
        <p:spPr/>
        <p:txBody>
          <a:bodyPr/>
          <a:lstStyle/>
          <a:p>
            <a:fld id="{C5E32998-738F-4BEF-8B3E-E8D9249EDAFE}" type="datetimeFigureOut">
              <a:rPr lang="en-US" smtClean="0"/>
              <a:t>10/7/2022</a:t>
            </a:fld>
            <a:endParaRPr lang="en-US"/>
          </a:p>
        </p:txBody>
      </p:sp>
      <p:sp>
        <p:nvSpPr>
          <p:cNvPr id="3" name="Footer Placeholder 2">
            <a:extLst>
              <a:ext uri="{FF2B5EF4-FFF2-40B4-BE49-F238E27FC236}">
                <a16:creationId xmlns:a16="http://schemas.microsoft.com/office/drawing/2014/main" id="{20B77366-AA96-46E0-B927-8C4A778A20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91D11E-6BD8-44E1-BD46-19AEC98C647A}"/>
              </a:ext>
            </a:extLst>
          </p:cNvPr>
          <p:cNvSpPr>
            <a:spLocks noGrp="1"/>
          </p:cNvSpPr>
          <p:nvPr>
            <p:ph type="sldNum" sz="quarter" idx="12"/>
          </p:nvPr>
        </p:nvSpPr>
        <p:spPr/>
        <p:txBody>
          <a:bodyPr/>
          <a:lstStyle/>
          <a:p>
            <a:fld id="{FAC14A6F-0BC6-4D9D-8422-8713914129FE}" type="slidenum">
              <a:rPr lang="en-US" smtClean="0"/>
              <a:t>‹#›</a:t>
            </a:fld>
            <a:endParaRPr lang="en-US"/>
          </a:p>
        </p:txBody>
      </p:sp>
    </p:spTree>
    <p:extLst>
      <p:ext uri="{BB962C8B-B14F-4D97-AF65-F5344CB8AC3E}">
        <p14:creationId xmlns:p14="http://schemas.microsoft.com/office/powerpoint/2010/main" val="1348802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EB49E-9BE5-49EE-B78D-89A4F8DC02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D3FAF3-0295-4D93-AD8F-AFFA5F9108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D4959E-BF66-4142-81A2-544A59728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5DCD18-1937-47CB-BE48-BE03517DC178}"/>
              </a:ext>
            </a:extLst>
          </p:cNvPr>
          <p:cNvSpPr>
            <a:spLocks noGrp="1"/>
          </p:cNvSpPr>
          <p:nvPr>
            <p:ph type="dt" sz="half" idx="10"/>
          </p:nvPr>
        </p:nvSpPr>
        <p:spPr/>
        <p:txBody>
          <a:bodyPr/>
          <a:lstStyle/>
          <a:p>
            <a:fld id="{C5E32998-738F-4BEF-8B3E-E8D9249EDAFE}" type="datetimeFigureOut">
              <a:rPr lang="en-US" smtClean="0"/>
              <a:t>10/7/2022</a:t>
            </a:fld>
            <a:endParaRPr lang="en-US"/>
          </a:p>
        </p:txBody>
      </p:sp>
      <p:sp>
        <p:nvSpPr>
          <p:cNvPr id="6" name="Footer Placeholder 5">
            <a:extLst>
              <a:ext uri="{FF2B5EF4-FFF2-40B4-BE49-F238E27FC236}">
                <a16:creationId xmlns:a16="http://schemas.microsoft.com/office/drawing/2014/main" id="{1F91D5F0-8E3F-471D-A8F3-855BF81D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6BDD67-486A-4428-B78C-792C259E67EA}"/>
              </a:ext>
            </a:extLst>
          </p:cNvPr>
          <p:cNvSpPr>
            <a:spLocks noGrp="1"/>
          </p:cNvSpPr>
          <p:nvPr>
            <p:ph type="sldNum" sz="quarter" idx="12"/>
          </p:nvPr>
        </p:nvSpPr>
        <p:spPr/>
        <p:txBody>
          <a:bodyPr/>
          <a:lstStyle/>
          <a:p>
            <a:fld id="{FAC14A6F-0BC6-4D9D-8422-8713914129FE}" type="slidenum">
              <a:rPr lang="en-US" smtClean="0"/>
              <a:t>‹#›</a:t>
            </a:fld>
            <a:endParaRPr lang="en-US"/>
          </a:p>
        </p:txBody>
      </p:sp>
    </p:spTree>
    <p:extLst>
      <p:ext uri="{BB962C8B-B14F-4D97-AF65-F5344CB8AC3E}">
        <p14:creationId xmlns:p14="http://schemas.microsoft.com/office/powerpoint/2010/main" val="4012001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1931-8E74-4434-88DB-3F6F6DA692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0DB550-F4A5-4CA9-B6EA-66F338F3BD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4CA56A-1ADF-40F5-838A-9547F69DA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0FA6F6-69BD-405B-B26C-E8BFB7A2BB4C}"/>
              </a:ext>
            </a:extLst>
          </p:cNvPr>
          <p:cNvSpPr>
            <a:spLocks noGrp="1"/>
          </p:cNvSpPr>
          <p:nvPr>
            <p:ph type="dt" sz="half" idx="10"/>
          </p:nvPr>
        </p:nvSpPr>
        <p:spPr/>
        <p:txBody>
          <a:bodyPr/>
          <a:lstStyle/>
          <a:p>
            <a:fld id="{C5E32998-738F-4BEF-8B3E-E8D9249EDAFE}" type="datetimeFigureOut">
              <a:rPr lang="en-US" smtClean="0"/>
              <a:t>10/7/2022</a:t>
            </a:fld>
            <a:endParaRPr lang="en-US"/>
          </a:p>
        </p:txBody>
      </p:sp>
      <p:sp>
        <p:nvSpPr>
          <p:cNvPr id="6" name="Footer Placeholder 5">
            <a:extLst>
              <a:ext uri="{FF2B5EF4-FFF2-40B4-BE49-F238E27FC236}">
                <a16:creationId xmlns:a16="http://schemas.microsoft.com/office/drawing/2014/main" id="{9D29038A-CF71-41D5-9C04-BE9BC499EA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DBF75C-1D3A-4081-A6A2-CFB34466AE68}"/>
              </a:ext>
            </a:extLst>
          </p:cNvPr>
          <p:cNvSpPr>
            <a:spLocks noGrp="1"/>
          </p:cNvSpPr>
          <p:nvPr>
            <p:ph type="sldNum" sz="quarter" idx="12"/>
          </p:nvPr>
        </p:nvSpPr>
        <p:spPr/>
        <p:txBody>
          <a:bodyPr/>
          <a:lstStyle/>
          <a:p>
            <a:fld id="{FAC14A6F-0BC6-4D9D-8422-8713914129FE}" type="slidenum">
              <a:rPr lang="en-US" smtClean="0"/>
              <a:t>‹#›</a:t>
            </a:fld>
            <a:endParaRPr lang="en-US"/>
          </a:p>
        </p:txBody>
      </p:sp>
    </p:spTree>
    <p:extLst>
      <p:ext uri="{BB962C8B-B14F-4D97-AF65-F5344CB8AC3E}">
        <p14:creationId xmlns:p14="http://schemas.microsoft.com/office/powerpoint/2010/main" val="459070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539DFF-2923-432B-B257-2F45E07C91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F3F124-A74E-4488-82F5-E82907D205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3F3A59-A6BE-4803-BD68-CABEEB128F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32998-738F-4BEF-8B3E-E8D9249EDAFE}" type="datetimeFigureOut">
              <a:rPr lang="en-US" smtClean="0"/>
              <a:t>10/7/2022</a:t>
            </a:fld>
            <a:endParaRPr lang="en-US"/>
          </a:p>
        </p:txBody>
      </p:sp>
      <p:sp>
        <p:nvSpPr>
          <p:cNvPr id="5" name="Footer Placeholder 4">
            <a:extLst>
              <a:ext uri="{FF2B5EF4-FFF2-40B4-BE49-F238E27FC236}">
                <a16:creationId xmlns:a16="http://schemas.microsoft.com/office/drawing/2014/main" id="{82F520EA-4165-4F2B-95CF-EDBDA222EB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85735E-013D-4992-AF1E-E218414C38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14A6F-0BC6-4D9D-8422-8713914129FE}" type="slidenum">
              <a:rPr lang="en-US" smtClean="0"/>
              <a:t>‹#›</a:t>
            </a:fld>
            <a:endParaRPr lang="en-US"/>
          </a:p>
        </p:txBody>
      </p:sp>
    </p:spTree>
    <p:extLst>
      <p:ext uri="{BB962C8B-B14F-4D97-AF65-F5344CB8AC3E}">
        <p14:creationId xmlns:p14="http://schemas.microsoft.com/office/powerpoint/2010/main" val="162432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23BFE00A-5248-44A9-8309-5AAA58DF1516}"/>
              </a:ext>
            </a:extLst>
          </p:cNvPr>
          <p:cNvPicPr>
            <a:picLocks noChangeAspect="1"/>
          </p:cNvPicPr>
          <p:nvPr/>
        </p:nvPicPr>
        <p:blipFill rotWithShape="1">
          <a:blip r:embed="rId2">
            <a:extLst>
              <a:ext uri="{28A0092B-C50C-407E-A947-70E740481C1C}">
                <a14:useLocalDpi xmlns:a14="http://schemas.microsoft.com/office/drawing/2010/main" val="0"/>
              </a:ext>
            </a:extLst>
          </a:blip>
          <a:srcRect r="133"/>
          <a:stretch/>
        </p:blipFill>
        <p:spPr>
          <a:xfrm>
            <a:off x="674427" y="0"/>
            <a:ext cx="10828725" cy="6858000"/>
          </a:xfrm>
          <a:prstGeom prst="rect">
            <a:avLst/>
          </a:prstGeom>
        </p:spPr>
      </p:pic>
    </p:spTree>
    <p:extLst>
      <p:ext uri="{BB962C8B-B14F-4D97-AF65-F5344CB8AC3E}">
        <p14:creationId xmlns:p14="http://schemas.microsoft.com/office/powerpoint/2010/main" val="2395001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159E40-E0AD-4FCD-9BCE-FF8D6C8D2D6F}"/>
              </a:ext>
            </a:extLst>
          </p:cNvPr>
          <p:cNvSpPr txBox="1"/>
          <p:nvPr/>
        </p:nvSpPr>
        <p:spPr>
          <a:xfrm>
            <a:off x="6324600" y="415437"/>
            <a:ext cx="5898777" cy="5940088"/>
          </a:xfrm>
          <a:prstGeom prst="rect">
            <a:avLst/>
          </a:prstGeom>
          <a:noFill/>
        </p:spPr>
        <p:txBody>
          <a:bodyPr wrap="square" rtlCol="0">
            <a:spAutoFit/>
          </a:bodyPr>
          <a:lstStyle/>
          <a:p>
            <a:r>
              <a:rPr lang="en-US" sz="2000" dirty="0">
                <a:solidFill>
                  <a:srgbClr val="0F4A85"/>
                </a:solidFill>
                <a:latin typeface="Consolas" panose="020B0609020204030204" pitchFamily="49" charset="0"/>
              </a:rPr>
              <a:t>Triangle BEC, edge BC</a:t>
            </a:r>
          </a:p>
          <a:p>
            <a:endParaRPr lang="en-US" sz="2000" dirty="0">
              <a:solidFill>
                <a:srgbClr val="0F4A85"/>
              </a:solidFill>
              <a:latin typeface="Consolas" panose="020B0609020204030204" pitchFamily="49" charset="0"/>
            </a:endParaRPr>
          </a:p>
          <a:p>
            <a:r>
              <a:rPr lang="en-US" sz="2000" dirty="0">
                <a:solidFill>
                  <a:srgbClr val="0F4A85"/>
                </a:solidFill>
                <a:latin typeface="Consolas" panose="020B0609020204030204" pitchFamily="49" charset="0"/>
              </a:rPr>
              <a:t>x 234.500000 </a:t>
            </a:r>
            <a:r>
              <a:rPr lang="en-US" sz="2000" dirty="0" err="1">
                <a:solidFill>
                  <a:srgbClr val="0F4A85"/>
                </a:solidFill>
                <a:latin typeface="Consolas" panose="020B0609020204030204" pitchFamily="49" charset="0"/>
              </a:rPr>
              <a:t>xleft</a:t>
            </a:r>
            <a:r>
              <a:rPr lang="en-US" sz="2000" dirty="0">
                <a:solidFill>
                  <a:srgbClr val="0F4A85"/>
                </a:solidFill>
                <a:latin typeface="Consolas" panose="020B0609020204030204" pitchFamily="49" charset="0"/>
              </a:rPr>
              <a:t>                 234.5</a:t>
            </a:r>
          </a:p>
          <a:p>
            <a:r>
              <a:rPr lang="en-US" sz="2000" dirty="0">
                <a:solidFill>
                  <a:srgbClr val="0F4A85"/>
                </a:solidFill>
                <a:latin typeface="Consolas" panose="020B0609020204030204" pitchFamily="49" charset="0"/>
              </a:rPr>
              <a:t>x 244.500000 </a:t>
            </a:r>
            <a:r>
              <a:rPr lang="en-US" sz="2000" dirty="0" err="1">
                <a:solidFill>
                  <a:srgbClr val="0F4A85"/>
                </a:solidFill>
                <a:latin typeface="Consolas" panose="020B0609020204030204" pitchFamily="49" charset="0"/>
              </a:rPr>
              <a:t>xleft</a:t>
            </a:r>
            <a:r>
              <a:rPr lang="en-US" sz="2000" dirty="0">
                <a:solidFill>
                  <a:srgbClr val="0F4A85"/>
                </a:solidFill>
                <a:latin typeface="Consolas" panose="020B0609020204030204" pitchFamily="49" charset="0"/>
              </a:rPr>
              <a:t>                 244.5 </a:t>
            </a:r>
          </a:p>
          <a:p>
            <a:r>
              <a:rPr lang="en-US" sz="2000" dirty="0">
                <a:solidFill>
                  <a:srgbClr val="0F4A85"/>
                </a:solidFill>
                <a:latin typeface="Consolas" panose="020B0609020204030204" pitchFamily="49" charset="0"/>
              </a:rPr>
              <a:t>x 254.500000 </a:t>
            </a:r>
            <a:r>
              <a:rPr lang="en-US" sz="2000" dirty="0" err="1">
                <a:solidFill>
                  <a:srgbClr val="0F4A85"/>
                </a:solidFill>
                <a:latin typeface="Consolas" panose="020B0609020204030204" pitchFamily="49" charset="0"/>
              </a:rPr>
              <a:t>xleft</a:t>
            </a:r>
            <a:r>
              <a:rPr lang="en-US" sz="2000" dirty="0">
                <a:solidFill>
                  <a:srgbClr val="0F4A85"/>
                </a:solidFill>
                <a:latin typeface="Consolas" panose="020B0609020204030204" pitchFamily="49" charset="0"/>
              </a:rPr>
              <a:t>   254.499999999999943</a:t>
            </a:r>
          </a:p>
          <a:p>
            <a:r>
              <a:rPr lang="en-US" sz="2000" dirty="0">
                <a:solidFill>
                  <a:srgbClr val="0F4A85"/>
                </a:solidFill>
                <a:latin typeface="Consolas" panose="020B0609020204030204" pitchFamily="49" charset="0"/>
              </a:rPr>
              <a:t>x 264.500000 </a:t>
            </a:r>
            <a:r>
              <a:rPr lang="en-US" sz="2000" dirty="0" err="1">
                <a:solidFill>
                  <a:srgbClr val="0F4A85"/>
                </a:solidFill>
                <a:latin typeface="Consolas" panose="020B0609020204030204" pitchFamily="49" charset="0"/>
              </a:rPr>
              <a:t>xleft</a:t>
            </a:r>
            <a:r>
              <a:rPr lang="en-US" sz="2000" dirty="0">
                <a:solidFill>
                  <a:srgbClr val="0F4A85"/>
                </a:solidFill>
                <a:latin typeface="Consolas" panose="020B0609020204030204" pitchFamily="49" charset="0"/>
              </a:rPr>
              <a:t>   264.499999999999943</a:t>
            </a:r>
          </a:p>
          <a:p>
            <a:r>
              <a:rPr lang="en-US" sz="2000" dirty="0">
                <a:solidFill>
                  <a:srgbClr val="0F4A85"/>
                </a:solidFill>
                <a:latin typeface="Consolas" panose="020B0609020204030204" pitchFamily="49" charset="0"/>
              </a:rPr>
              <a:t>x 274.500000 </a:t>
            </a:r>
            <a:r>
              <a:rPr lang="en-US" sz="2000" dirty="0" err="1">
                <a:solidFill>
                  <a:srgbClr val="0F4A85"/>
                </a:solidFill>
                <a:latin typeface="Consolas" panose="020B0609020204030204" pitchFamily="49" charset="0"/>
              </a:rPr>
              <a:t>xleft</a:t>
            </a:r>
            <a:r>
              <a:rPr lang="en-US" sz="2000" dirty="0">
                <a:solidFill>
                  <a:srgbClr val="0F4A85"/>
                </a:solidFill>
                <a:latin typeface="Consolas" panose="020B0609020204030204" pitchFamily="49" charset="0"/>
              </a:rPr>
              <a:t>   274.499999999999943</a:t>
            </a:r>
          </a:p>
          <a:p>
            <a:r>
              <a:rPr lang="en-US" sz="2000" dirty="0">
                <a:solidFill>
                  <a:srgbClr val="0F4A85"/>
                </a:solidFill>
                <a:latin typeface="Consolas" panose="020B0609020204030204" pitchFamily="49" charset="0"/>
              </a:rPr>
              <a:t>x 284.500000 </a:t>
            </a:r>
            <a:r>
              <a:rPr lang="en-US" sz="2000" dirty="0" err="1">
                <a:solidFill>
                  <a:srgbClr val="0F4A85"/>
                </a:solidFill>
                <a:latin typeface="Consolas" panose="020B0609020204030204" pitchFamily="49" charset="0"/>
              </a:rPr>
              <a:t>xleft</a:t>
            </a:r>
            <a:r>
              <a:rPr lang="en-US" sz="2000" dirty="0">
                <a:solidFill>
                  <a:srgbClr val="0F4A85"/>
                </a:solidFill>
                <a:latin typeface="Consolas" panose="020B0609020204030204" pitchFamily="49" charset="0"/>
              </a:rPr>
              <a:t>   284.499999999999943</a:t>
            </a:r>
          </a:p>
          <a:p>
            <a:r>
              <a:rPr lang="en-US" sz="2000" dirty="0">
                <a:solidFill>
                  <a:srgbClr val="0F4A85"/>
                </a:solidFill>
                <a:latin typeface="Consolas" panose="020B0609020204030204" pitchFamily="49" charset="0"/>
              </a:rPr>
              <a:t>x 294.500000 </a:t>
            </a:r>
            <a:r>
              <a:rPr lang="en-US" sz="2000" dirty="0" err="1">
                <a:solidFill>
                  <a:srgbClr val="0F4A85"/>
                </a:solidFill>
                <a:latin typeface="Consolas" panose="020B0609020204030204" pitchFamily="49" charset="0"/>
              </a:rPr>
              <a:t>xleft</a:t>
            </a:r>
            <a:r>
              <a:rPr lang="en-US" sz="2000" dirty="0">
                <a:solidFill>
                  <a:srgbClr val="0F4A85"/>
                </a:solidFill>
                <a:latin typeface="Consolas" panose="020B0609020204030204" pitchFamily="49" charset="0"/>
              </a:rPr>
              <a:t>   294.499999999999943</a:t>
            </a:r>
          </a:p>
          <a:p>
            <a:r>
              <a:rPr lang="en-US" sz="2000" dirty="0">
                <a:solidFill>
                  <a:srgbClr val="0F4A85"/>
                </a:solidFill>
                <a:latin typeface="Consolas" panose="020B0609020204030204" pitchFamily="49" charset="0"/>
              </a:rPr>
              <a:t>x 304.500000 </a:t>
            </a:r>
            <a:r>
              <a:rPr lang="en-US" sz="2000" dirty="0" err="1">
                <a:solidFill>
                  <a:srgbClr val="0F4A85"/>
                </a:solidFill>
                <a:latin typeface="Consolas" panose="020B0609020204030204" pitchFamily="49" charset="0"/>
              </a:rPr>
              <a:t>xleft</a:t>
            </a:r>
            <a:r>
              <a:rPr lang="en-US" sz="2000" dirty="0">
                <a:solidFill>
                  <a:srgbClr val="0F4A85"/>
                </a:solidFill>
                <a:latin typeface="Consolas" panose="020B0609020204030204" pitchFamily="49" charset="0"/>
              </a:rPr>
              <a:t>   304.499999999999943</a:t>
            </a:r>
          </a:p>
          <a:p>
            <a:r>
              <a:rPr lang="en-US" sz="2000" dirty="0">
                <a:solidFill>
                  <a:srgbClr val="0F4A85"/>
                </a:solidFill>
                <a:latin typeface="Consolas" panose="020B0609020204030204" pitchFamily="49" charset="0"/>
              </a:rPr>
              <a:t>x 314.500000 </a:t>
            </a:r>
            <a:r>
              <a:rPr lang="en-US" sz="2000" dirty="0" err="1">
                <a:solidFill>
                  <a:srgbClr val="0F4A85"/>
                </a:solidFill>
                <a:latin typeface="Consolas" panose="020B0609020204030204" pitchFamily="49" charset="0"/>
              </a:rPr>
              <a:t>xleft</a:t>
            </a:r>
            <a:r>
              <a:rPr lang="en-US" sz="2000" dirty="0">
                <a:solidFill>
                  <a:srgbClr val="0F4A85"/>
                </a:solidFill>
                <a:latin typeface="Consolas" panose="020B0609020204030204" pitchFamily="49" charset="0"/>
              </a:rPr>
              <a:t>   314.499999999999943</a:t>
            </a:r>
          </a:p>
          <a:p>
            <a:r>
              <a:rPr lang="en-US" sz="2000" dirty="0">
                <a:solidFill>
                  <a:srgbClr val="0F4A85"/>
                </a:solidFill>
                <a:latin typeface="Consolas" panose="020B0609020204030204" pitchFamily="49" charset="0"/>
              </a:rPr>
              <a:t>x 324.500000 </a:t>
            </a:r>
            <a:r>
              <a:rPr lang="en-US" sz="2000" dirty="0" err="1">
                <a:solidFill>
                  <a:srgbClr val="0F4A85"/>
                </a:solidFill>
                <a:latin typeface="Consolas" panose="020B0609020204030204" pitchFamily="49" charset="0"/>
              </a:rPr>
              <a:t>xleft</a:t>
            </a:r>
            <a:r>
              <a:rPr lang="en-US" sz="2000" dirty="0">
                <a:solidFill>
                  <a:srgbClr val="0F4A85"/>
                </a:solidFill>
                <a:latin typeface="Consolas" panose="020B0609020204030204" pitchFamily="49" charset="0"/>
              </a:rPr>
              <a:t>   324.499999999999943</a:t>
            </a:r>
          </a:p>
          <a:p>
            <a:r>
              <a:rPr lang="en-US" sz="2000" dirty="0">
                <a:solidFill>
                  <a:srgbClr val="0F4A85"/>
                </a:solidFill>
                <a:latin typeface="Consolas" panose="020B0609020204030204" pitchFamily="49" charset="0"/>
              </a:rPr>
              <a:t>x 334.500000 </a:t>
            </a:r>
            <a:r>
              <a:rPr lang="en-US" sz="2000" dirty="0" err="1">
                <a:solidFill>
                  <a:srgbClr val="0F4A85"/>
                </a:solidFill>
                <a:latin typeface="Consolas" panose="020B0609020204030204" pitchFamily="49" charset="0"/>
              </a:rPr>
              <a:t>xleft</a:t>
            </a:r>
            <a:r>
              <a:rPr lang="en-US" sz="2000" dirty="0">
                <a:solidFill>
                  <a:srgbClr val="0F4A85"/>
                </a:solidFill>
                <a:latin typeface="Consolas" panose="020B0609020204030204" pitchFamily="49" charset="0"/>
              </a:rPr>
              <a:t>   334.499999999999943</a:t>
            </a:r>
          </a:p>
          <a:p>
            <a:r>
              <a:rPr lang="en-US" sz="2000" dirty="0">
                <a:solidFill>
                  <a:srgbClr val="0F4A85"/>
                </a:solidFill>
                <a:latin typeface="Consolas" panose="020B0609020204030204" pitchFamily="49" charset="0"/>
              </a:rPr>
              <a:t>x 344.500000 </a:t>
            </a:r>
            <a:r>
              <a:rPr lang="en-US" sz="2000" dirty="0" err="1">
                <a:solidFill>
                  <a:srgbClr val="0F4A85"/>
                </a:solidFill>
                <a:latin typeface="Consolas" panose="020B0609020204030204" pitchFamily="49" charset="0"/>
              </a:rPr>
              <a:t>xleft</a:t>
            </a:r>
            <a:r>
              <a:rPr lang="en-US" sz="2000" dirty="0">
                <a:solidFill>
                  <a:srgbClr val="0F4A85"/>
                </a:solidFill>
                <a:latin typeface="Consolas" panose="020B0609020204030204" pitchFamily="49" charset="0"/>
              </a:rPr>
              <a:t>   344.499999999999943</a:t>
            </a:r>
          </a:p>
          <a:p>
            <a:r>
              <a:rPr lang="en-US" sz="2000" dirty="0">
                <a:solidFill>
                  <a:srgbClr val="0F4A85"/>
                </a:solidFill>
                <a:latin typeface="Consolas" panose="020B0609020204030204" pitchFamily="49" charset="0"/>
              </a:rPr>
              <a:t>x 354.500000 </a:t>
            </a:r>
            <a:r>
              <a:rPr lang="en-US" sz="2000" dirty="0" err="1">
                <a:solidFill>
                  <a:srgbClr val="0F4A85"/>
                </a:solidFill>
                <a:latin typeface="Consolas" panose="020B0609020204030204" pitchFamily="49" charset="0"/>
              </a:rPr>
              <a:t>xleft</a:t>
            </a:r>
            <a:r>
              <a:rPr lang="en-US" sz="2000" dirty="0">
                <a:solidFill>
                  <a:srgbClr val="0F4A85"/>
                </a:solidFill>
                <a:latin typeface="Consolas" panose="020B0609020204030204" pitchFamily="49" charset="0"/>
              </a:rPr>
              <a:t>   354.499999999999943</a:t>
            </a:r>
          </a:p>
          <a:p>
            <a:r>
              <a:rPr lang="en-US" sz="2000" dirty="0">
                <a:solidFill>
                  <a:srgbClr val="0F4A85"/>
                </a:solidFill>
                <a:latin typeface="Consolas" panose="020B0609020204030204" pitchFamily="49" charset="0"/>
              </a:rPr>
              <a:t>x 364.500000 </a:t>
            </a:r>
            <a:r>
              <a:rPr lang="en-US" sz="2000" dirty="0" err="1">
                <a:solidFill>
                  <a:srgbClr val="0F4A85"/>
                </a:solidFill>
                <a:latin typeface="Consolas" panose="020B0609020204030204" pitchFamily="49" charset="0"/>
              </a:rPr>
              <a:t>xleft</a:t>
            </a:r>
            <a:r>
              <a:rPr lang="en-US" sz="2000" dirty="0">
                <a:solidFill>
                  <a:srgbClr val="0F4A85"/>
                </a:solidFill>
                <a:latin typeface="Consolas" panose="020B0609020204030204" pitchFamily="49" charset="0"/>
              </a:rPr>
              <a:t>   364.499999999999886</a:t>
            </a:r>
          </a:p>
          <a:p>
            <a:br>
              <a:rPr lang="en-US" sz="2000" b="0" dirty="0">
                <a:solidFill>
                  <a:srgbClr val="292929"/>
                </a:solidFill>
                <a:effectLst/>
                <a:latin typeface="Consolas" panose="020B0609020204030204" pitchFamily="49" charset="0"/>
              </a:rPr>
            </a:br>
            <a:endParaRPr lang="en-US" sz="2000" b="0" dirty="0">
              <a:solidFill>
                <a:srgbClr val="292929"/>
              </a:solidFill>
              <a:effectLst/>
              <a:latin typeface="Consolas" panose="020B0609020204030204" pitchFamily="49" charset="0"/>
            </a:endParaRPr>
          </a:p>
          <a:p>
            <a:endParaRPr lang="en-US" sz="2000" dirty="0"/>
          </a:p>
        </p:txBody>
      </p:sp>
      <p:sp>
        <p:nvSpPr>
          <p:cNvPr id="3" name="TextBox 2">
            <a:extLst>
              <a:ext uri="{FF2B5EF4-FFF2-40B4-BE49-F238E27FC236}">
                <a16:creationId xmlns:a16="http://schemas.microsoft.com/office/drawing/2014/main" id="{78F107EB-B118-4742-B9E1-08999F9D110A}"/>
              </a:ext>
            </a:extLst>
          </p:cNvPr>
          <p:cNvSpPr txBox="1"/>
          <p:nvPr/>
        </p:nvSpPr>
        <p:spPr>
          <a:xfrm>
            <a:off x="233645" y="415437"/>
            <a:ext cx="6024280" cy="5632311"/>
          </a:xfrm>
          <a:prstGeom prst="rect">
            <a:avLst/>
          </a:prstGeom>
          <a:noFill/>
        </p:spPr>
        <p:txBody>
          <a:bodyPr wrap="square" rtlCol="0">
            <a:spAutoFit/>
          </a:bodyPr>
          <a:lstStyle/>
          <a:p>
            <a:r>
              <a:rPr lang="en-US" sz="2000" dirty="0">
                <a:solidFill>
                  <a:srgbClr val="0F4A85"/>
                </a:solidFill>
                <a:latin typeface="Consolas" panose="020B0609020204030204" pitchFamily="49" charset="0"/>
              </a:rPr>
              <a:t>Triangle ABC, edge BC</a:t>
            </a:r>
          </a:p>
          <a:p>
            <a:br>
              <a:rPr lang="en-US" sz="2000" b="0" dirty="0">
                <a:solidFill>
                  <a:srgbClr val="292929"/>
                </a:solidFill>
                <a:effectLst/>
                <a:latin typeface="Consolas" panose="020B0609020204030204" pitchFamily="49" charset="0"/>
              </a:rPr>
            </a:br>
            <a:r>
              <a:rPr lang="en-US" sz="2000" b="0" dirty="0">
                <a:solidFill>
                  <a:srgbClr val="292929"/>
                </a:solidFill>
                <a:effectLst/>
                <a:latin typeface="Consolas" panose="020B0609020204030204" pitchFamily="49" charset="0"/>
              </a:rPr>
              <a:t>x 234.500000 </a:t>
            </a:r>
            <a:r>
              <a:rPr lang="en-US" sz="2000" b="0" dirty="0" err="1">
                <a:solidFill>
                  <a:srgbClr val="292929"/>
                </a:solidFill>
                <a:effectLst/>
                <a:latin typeface="Consolas" panose="020B0609020204030204" pitchFamily="49" charset="0"/>
              </a:rPr>
              <a:t>xright</a:t>
            </a:r>
            <a:r>
              <a:rPr lang="en-US" sz="2000" b="0" dirty="0">
                <a:solidFill>
                  <a:srgbClr val="292929"/>
                </a:solidFill>
                <a:effectLst/>
                <a:latin typeface="Consolas" panose="020B0609020204030204" pitchFamily="49" charset="0"/>
              </a:rPr>
              <a:t>   234.500000000000057</a:t>
            </a:r>
          </a:p>
          <a:p>
            <a:r>
              <a:rPr lang="en-US" sz="2000" b="0" dirty="0">
                <a:solidFill>
                  <a:srgbClr val="292929"/>
                </a:solidFill>
                <a:effectLst/>
                <a:latin typeface="Consolas" panose="020B0609020204030204" pitchFamily="49" charset="0"/>
              </a:rPr>
              <a:t>x 244.500000 </a:t>
            </a:r>
            <a:r>
              <a:rPr lang="en-US" sz="2000" b="0" dirty="0" err="1">
                <a:solidFill>
                  <a:srgbClr val="292929"/>
                </a:solidFill>
                <a:effectLst/>
                <a:latin typeface="Consolas" panose="020B0609020204030204" pitchFamily="49" charset="0"/>
              </a:rPr>
              <a:t>xright</a:t>
            </a:r>
            <a:r>
              <a:rPr lang="en-US" sz="2000" b="0" dirty="0">
                <a:solidFill>
                  <a:srgbClr val="292929"/>
                </a:solidFill>
                <a:effectLst/>
                <a:latin typeface="Consolas" panose="020B0609020204030204" pitchFamily="49" charset="0"/>
              </a:rPr>
              <a:t>   244.500000000000057</a:t>
            </a:r>
          </a:p>
          <a:p>
            <a:r>
              <a:rPr lang="en-US" sz="2000" b="0" dirty="0">
                <a:solidFill>
                  <a:srgbClr val="292929"/>
                </a:solidFill>
                <a:effectLst/>
                <a:latin typeface="Consolas" panose="020B0609020204030204" pitchFamily="49" charset="0"/>
              </a:rPr>
              <a:t>x 254.500000 </a:t>
            </a:r>
            <a:r>
              <a:rPr lang="en-US" sz="2000" b="0" dirty="0" err="1">
                <a:solidFill>
                  <a:srgbClr val="292929"/>
                </a:solidFill>
                <a:effectLst/>
                <a:latin typeface="Consolas" panose="020B0609020204030204" pitchFamily="49" charset="0"/>
              </a:rPr>
              <a:t>xright</a:t>
            </a:r>
            <a:r>
              <a:rPr lang="en-US" sz="2000" b="0" dirty="0">
                <a:solidFill>
                  <a:srgbClr val="292929"/>
                </a:solidFill>
                <a:effectLst/>
                <a:latin typeface="Consolas" panose="020B0609020204030204" pitchFamily="49" charset="0"/>
              </a:rPr>
              <a:t>   254.500000000000057</a:t>
            </a:r>
          </a:p>
          <a:p>
            <a:r>
              <a:rPr lang="en-US" sz="2000" b="0" dirty="0">
                <a:solidFill>
                  <a:srgbClr val="292929"/>
                </a:solidFill>
                <a:effectLst/>
                <a:latin typeface="Consolas" panose="020B0609020204030204" pitchFamily="49" charset="0"/>
              </a:rPr>
              <a:t>x 264.500000 </a:t>
            </a:r>
            <a:r>
              <a:rPr lang="en-US" sz="2000" b="0" dirty="0" err="1">
                <a:solidFill>
                  <a:srgbClr val="292929"/>
                </a:solidFill>
                <a:effectLst/>
                <a:latin typeface="Consolas" panose="020B0609020204030204" pitchFamily="49" charset="0"/>
              </a:rPr>
              <a:t>xright</a:t>
            </a:r>
            <a:r>
              <a:rPr lang="en-US" sz="2000" b="0" dirty="0">
                <a:solidFill>
                  <a:srgbClr val="292929"/>
                </a:solidFill>
                <a:effectLst/>
                <a:latin typeface="Consolas" panose="020B0609020204030204" pitchFamily="49" charset="0"/>
              </a:rPr>
              <a:t>   264.500000000000057</a:t>
            </a:r>
          </a:p>
          <a:p>
            <a:r>
              <a:rPr lang="en-US" sz="2000" b="0" dirty="0">
                <a:solidFill>
                  <a:srgbClr val="292929"/>
                </a:solidFill>
                <a:effectLst/>
                <a:latin typeface="Consolas" panose="020B0609020204030204" pitchFamily="49" charset="0"/>
              </a:rPr>
              <a:t>x 274.500000 </a:t>
            </a:r>
            <a:r>
              <a:rPr lang="en-US" sz="2000" b="0" dirty="0" err="1">
                <a:solidFill>
                  <a:srgbClr val="292929"/>
                </a:solidFill>
                <a:effectLst/>
                <a:latin typeface="Consolas" panose="020B0609020204030204" pitchFamily="49" charset="0"/>
              </a:rPr>
              <a:t>xright</a:t>
            </a:r>
            <a:r>
              <a:rPr lang="en-US" sz="2000" b="0" dirty="0">
                <a:solidFill>
                  <a:srgbClr val="292929"/>
                </a:solidFill>
                <a:effectLst/>
                <a:latin typeface="Consolas" panose="020B0609020204030204" pitchFamily="49" charset="0"/>
              </a:rPr>
              <a:t>   274.500000000000057</a:t>
            </a:r>
          </a:p>
          <a:p>
            <a:r>
              <a:rPr lang="en-US" sz="2000" b="0" dirty="0">
                <a:solidFill>
                  <a:srgbClr val="292929"/>
                </a:solidFill>
                <a:effectLst/>
                <a:latin typeface="Consolas" panose="020B0609020204030204" pitchFamily="49" charset="0"/>
              </a:rPr>
              <a:t>x 284.500000 </a:t>
            </a:r>
            <a:r>
              <a:rPr lang="en-US" sz="2000" b="0" dirty="0" err="1">
                <a:solidFill>
                  <a:srgbClr val="292929"/>
                </a:solidFill>
                <a:effectLst/>
                <a:latin typeface="Consolas" panose="020B0609020204030204" pitchFamily="49" charset="0"/>
              </a:rPr>
              <a:t>xright</a:t>
            </a:r>
            <a:r>
              <a:rPr lang="en-US" sz="2000" b="0" dirty="0">
                <a:solidFill>
                  <a:srgbClr val="292929"/>
                </a:solidFill>
                <a:effectLst/>
                <a:latin typeface="Consolas" panose="020B0609020204030204" pitchFamily="49" charset="0"/>
              </a:rPr>
              <a:t>   284.500000000000057</a:t>
            </a:r>
          </a:p>
          <a:p>
            <a:r>
              <a:rPr lang="en-US" sz="2000" b="0" dirty="0">
                <a:solidFill>
                  <a:srgbClr val="292929"/>
                </a:solidFill>
                <a:effectLst/>
                <a:latin typeface="Consolas" panose="020B0609020204030204" pitchFamily="49" charset="0"/>
              </a:rPr>
              <a:t>x 294.500000 </a:t>
            </a:r>
            <a:r>
              <a:rPr lang="en-US" sz="2000" b="0" dirty="0" err="1">
                <a:solidFill>
                  <a:srgbClr val="292929"/>
                </a:solidFill>
                <a:effectLst/>
                <a:latin typeface="Consolas" panose="020B0609020204030204" pitchFamily="49" charset="0"/>
              </a:rPr>
              <a:t>xright</a:t>
            </a:r>
            <a:r>
              <a:rPr lang="en-US" sz="2000" b="0" dirty="0">
                <a:solidFill>
                  <a:srgbClr val="292929"/>
                </a:solidFill>
                <a:effectLst/>
                <a:latin typeface="Consolas" panose="020B0609020204030204" pitchFamily="49" charset="0"/>
              </a:rPr>
              <a:t>   294.500000000000057</a:t>
            </a:r>
          </a:p>
          <a:p>
            <a:r>
              <a:rPr lang="en-US" sz="2000" b="0" dirty="0">
                <a:solidFill>
                  <a:srgbClr val="292929"/>
                </a:solidFill>
                <a:effectLst/>
                <a:latin typeface="Consolas" panose="020B0609020204030204" pitchFamily="49" charset="0"/>
              </a:rPr>
              <a:t>x 304.500000 </a:t>
            </a:r>
            <a:r>
              <a:rPr lang="en-US" sz="2000" b="0" dirty="0" err="1">
                <a:solidFill>
                  <a:srgbClr val="292929"/>
                </a:solidFill>
                <a:effectLst/>
                <a:latin typeface="Consolas" panose="020B0609020204030204" pitchFamily="49" charset="0"/>
              </a:rPr>
              <a:t>xright</a:t>
            </a:r>
            <a:r>
              <a:rPr lang="en-US" sz="2000" b="0" dirty="0">
                <a:solidFill>
                  <a:srgbClr val="292929"/>
                </a:solidFill>
                <a:effectLst/>
                <a:latin typeface="Consolas" panose="020B0609020204030204" pitchFamily="49" charset="0"/>
              </a:rPr>
              <a:t>   304.500000000000057</a:t>
            </a:r>
          </a:p>
          <a:p>
            <a:r>
              <a:rPr lang="en-US" sz="2000" b="0" dirty="0">
                <a:solidFill>
                  <a:srgbClr val="292929"/>
                </a:solidFill>
                <a:effectLst/>
                <a:latin typeface="Consolas" panose="020B0609020204030204" pitchFamily="49" charset="0"/>
              </a:rPr>
              <a:t>x 314.500000 </a:t>
            </a:r>
            <a:r>
              <a:rPr lang="en-US" sz="2000" b="0" dirty="0" err="1">
                <a:solidFill>
                  <a:srgbClr val="292929"/>
                </a:solidFill>
                <a:effectLst/>
                <a:latin typeface="Consolas" panose="020B0609020204030204" pitchFamily="49" charset="0"/>
              </a:rPr>
              <a:t>xright</a:t>
            </a:r>
            <a:r>
              <a:rPr lang="en-US" sz="2000" b="0" dirty="0">
                <a:solidFill>
                  <a:srgbClr val="292929"/>
                </a:solidFill>
                <a:effectLst/>
                <a:latin typeface="Consolas" panose="020B0609020204030204" pitchFamily="49" charset="0"/>
              </a:rPr>
              <a:t>   314.500000000000057</a:t>
            </a:r>
          </a:p>
          <a:p>
            <a:r>
              <a:rPr lang="en-US" sz="2000" b="0" dirty="0">
                <a:solidFill>
                  <a:srgbClr val="292929"/>
                </a:solidFill>
                <a:effectLst/>
                <a:latin typeface="Consolas" panose="020B0609020204030204" pitchFamily="49" charset="0"/>
              </a:rPr>
              <a:t>x 324.500000 </a:t>
            </a:r>
            <a:r>
              <a:rPr lang="en-US" sz="2000" b="0" dirty="0" err="1">
                <a:solidFill>
                  <a:srgbClr val="292929"/>
                </a:solidFill>
                <a:effectLst/>
                <a:latin typeface="Consolas" panose="020B0609020204030204" pitchFamily="49" charset="0"/>
              </a:rPr>
              <a:t>xright</a:t>
            </a:r>
            <a:r>
              <a:rPr lang="en-US" sz="2000" b="0" dirty="0">
                <a:solidFill>
                  <a:srgbClr val="292929"/>
                </a:solidFill>
                <a:effectLst/>
                <a:latin typeface="Consolas" panose="020B0609020204030204" pitchFamily="49" charset="0"/>
              </a:rPr>
              <a:t>   324.500000000000057</a:t>
            </a:r>
          </a:p>
          <a:p>
            <a:r>
              <a:rPr lang="en-US" sz="2000" b="0" dirty="0">
                <a:solidFill>
                  <a:srgbClr val="292929"/>
                </a:solidFill>
                <a:effectLst/>
                <a:latin typeface="Consolas" panose="020B0609020204030204" pitchFamily="49" charset="0"/>
              </a:rPr>
              <a:t>x 334.500000 </a:t>
            </a:r>
            <a:r>
              <a:rPr lang="en-US" sz="2000" b="0" dirty="0" err="1">
                <a:solidFill>
                  <a:srgbClr val="292929"/>
                </a:solidFill>
                <a:effectLst/>
                <a:latin typeface="Consolas" panose="020B0609020204030204" pitchFamily="49" charset="0"/>
              </a:rPr>
              <a:t>xright</a:t>
            </a:r>
            <a:r>
              <a:rPr lang="en-US" sz="2000" b="0" dirty="0">
                <a:solidFill>
                  <a:srgbClr val="292929"/>
                </a:solidFill>
                <a:effectLst/>
                <a:latin typeface="Consolas" panose="020B0609020204030204" pitchFamily="49" charset="0"/>
              </a:rPr>
              <a:t>   334.500000000000057</a:t>
            </a:r>
          </a:p>
          <a:p>
            <a:r>
              <a:rPr lang="en-US" sz="2000" b="0" dirty="0">
                <a:solidFill>
                  <a:srgbClr val="292929"/>
                </a:solidFill>
                <a:effectLst/>
                <a:latin typeface="Consolas" panose="020B0609020204030204" pitchFamily="49" charset="0"/>
              </a:rPr>
              <a:t>x 344.500000 </a:t>
            </a:r>
            <a:r>
              <a:rPr lang="en-US" sz="2000" b="0" dirty="0" err="1">
                <a:solidFill>
                  <a:srgbClr val="292929"/>
                </a:solidFill>
                <a:effectLst/>
                <a:latin typeface="Consolas" panose="020B0609020204030204" pitchFamily="49" charset="0"/>
              </a:rPr>
              <a:t>xright</a:t>
            </a:r>
            <a:r>
              <a:rPr lang="en-US" sz="2000" b="0" dirty="0">
                <a:solidFill>
                  <a:srgbClr val="292929"/>
                </a:solidFill>
                <a:effectLst/>
                <a:latin typeface="Consolas" panose="020B0609020204030204" pitchFamily="49" charset="0"/>
              </a:rPr>
              <a:t>   344.500000000000057</a:t>
            </a:r>
          </a:p>
          <a:p>
            <a:r>
              <a:rPr lang="en-US" sz="2000" b="0" dirty="0">
                <a:solidFill>
                  <a:srgbClr val="292929"/>
                </a:solidFill>
                <a:effectLst/>
                <a:latin typeface="Consolas" panose="020B0609020204030204" pitchFamily="49" charset="0"/>
              </a:rPr>
              <a:t>x 354.500000 </a:t>
            </a:r>
            <a:r>
              <a:rPr lang="en-US" sz="2000" b="0" dirty="0" err="1">
                <a:solidFill>
                  <a:srgbClr val="292929"/>
                </a:solidFill>
                <a:effectLst/>
                <a:latin typeface="Consolas" panose="020B0609020204030204" pitchFamily="49" charset="0"/>
              </a:rPr>
              <a:t>xright</a:t>
            </a:r>
            <a:r>
              <a:rPr lang="en-US" sz="2000" b="0" dirty="0">
                <a:solidFill>
                  <a:srgbClr val="292929"/>
                </a:solidFill>
                <a:effectLst/>
                <a:latin typeface="Consolas" panose="020B0609020204030204" pitchFamily="49" charset="0"/>
              </a:rPr>
              <a:t>   354.500000000000057</a:t>
            </a:r>
          </a:p>
          <a:p>
            <a:r>
              <a:rPr lang="en-US" sz="2000" b="0" dirty="0">
                <a:solidFill>
                  <a:srgbClr val="292929"/>
                </a:solidFill>
                <a:effectLst/>
                <a:latin typeface="Consolas" panose="020B0609020204030204" pitchFamily="49" charset="0"/>
              </a:rPr>
              <a:t>x 364.500000 </a:t>
            </a:r>
            <a:r>
              <a:rPr lang="en-US" sz="2000" b="0" dirty="0" err="1">
                <a:solidFill>
                  <a:srgbClr val="292929"/>
                </a:solidFill>
                <a:effectLst/>
                <a:latin typeface="Consolas" panose="020B0609020204030204" pitchFamily="49" charset="0"/>
              </a:rPr>
              <a:t>xright</a:t>
            </a:r>
            <a:r>
              <a:rPr lang="en-US" sz="2000" b="0" dirty="0">
                <a:solidFill>
                  <a:srgbClr val="292929"/>
                </a:solidFill>
                <a:effectLst/>
                <a:latin typeface="Consolas" panose="020B0609020204030204" pitchFamily="49" charset="0"/>
              </a:rPr>
              <a:t>   364.500000000000057</a:t>
            </a:r>
          </a:p>
          <a:p>
            <a:endParaRPr lang="en-US" sz="2000" b="0" dirty="0">
              <a:solidFill>
                <a:srgbClr val="292929"/>
              </a:solidFill>
              <a:effectLst/>
              <a:latin typeface="Consolas" panose="020B0609020204030204" pitchFamily="49" charset="0"/>
            </a:endParaRPr>
          </a:p>
          <a:p>
            <a:endParaRPr lang="en-US" sz="2000" dirty="0"/>
          </a:p>
        </p:txBody>
      </p:sp>
    </p:spTree>
    <p:extLst>
      <p:ext uri="{BB962C8B-B14F-4D97-AF65-F5344CB8AC3E}">
        <p14:creationId xmlns:p14="http://schemas.microsoft.com/office/powerpoint/2010/main" val="2149300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F9BB08-EB6D-4689-BA58-A23323D07A62}"/>
              </a:ext>
            </a:extLst>
          </p:cNvPr>
          <p:cNvSpPr>
            <a:spLocks noGrp="1"/>
          </p:cNvSpPr>
          <p:nvPr>
            <p:ph idx="1"/>
          </p:nvPr>
        </p:nvSpPr>
        <p:spPr>
          <a:xfrm>
            <a:off x="838200" y="1825624"/>
            <a:ext cx="5123329" cy="4602069"/>
          </a:xfrm>
        </p:spPr>
        <p:txBody>
          <a:bodyPr>
            <a:normAutofit/>
          </a:bodyPr>
          <a:lstStyle/>
          <a:p>
            <a:r>
              <a:rPr lang="en-US" dirty="0"/>
              <a:t>Draw a horizontal line though </a:t>
            </a:r>
            <a:r>
              <a:rPr lang="en-US" dirty="0" err="1"/>
              <a:t>Pmiddle</a:t>
            </a:r>
            <a:r>
              <a:rPr lang="en-US" dirty="0"/>
              <a:t>, which intersects edge </a:t>
            </a:r>
            <a:r>
              <a:rPr lang="en-US" dirty="0" err="1"/>
              <a:t>Ptop</a:t>
            </a:r>
            <a:r>
              <a:rPr lang="en-US" dirty="0"/>
              <a:t> </a:t>
            </a:r>
            <a:r>
              <a:rPr lang="en-US" dirty="0" err="1"/>
              <a:t>Pbottom</a:t>
            </a:r>
            <a:r>
              <a:rPr lang="en-US" dirty="0"/>
              <a:t> at </a:t>
            </a:r>
            <a:r>
              <a:rPr lang="en-US" dirty="0" err="1"/>
              <a:t>Qmiddle</a:t>
            </a:r>
            <a:r>
              <a:rPr lang="en-US" dirty="0"/>
              <a:t>.</a:t>
            </a:r>
          </a:p>
          <a:p>
            <a:r>
              <a:rPr lang="en-US" dirty="0"/>
              <a:t>Interpolate the attributes at </a:t>
            </a:r>
            <a:r>
              <a:rPr lang="en-US" dirty="0" err="1"/>
              <a:t>Ptop</a:t>
            </a:r>
            <a:r>
              <a:rPr lang="en-US" dirty="0"/>
              <a:t> and </a:t>
            </a:r>
            <a:r>
              <a:rPr lang="en-US" dirty="0" err="1"/>
              <a:t>Pbottom</a:t>
            </a:r>
            <a:r>
              <a:rPr lang="en-US" dirty="0"/>
              <a:t> to </a:t>
            </a:r>
            <a:r>
              <a:rPr lang="en-US" dirty="0" err="1"/>
              <a:t>Qmiddle</a:t>
            </a:r>
            <a:r>
              <a:rPr lang="en-US" dirty="0"/>
              <a:t> along the edge </a:t>
            </a:r>
            <a:r>
              <a:rPr lang="en-US" dirty="0" err="1"/>
              <a:t>Ptop</a:t>
            </a:r>
            <a:r>
              <a:rPr lang="en-US" dirty="0"/>
              <a:t> </a:t>
            </a:r>
            <a:r>
              <a:rPr lang="en-US" dirty="0" err="1"/>
              <a:t>Pbottom</a:t>
            </a:r>
            <a:r>
              <a:rPr lang="en-US" dirty="0"/>
              <a:t>.</a:t>
            </a:r>
          </a:p>
          <a:p>
            <a:endParaRPr lang="en-US" dirty="0"/>
          </a:p>
        </p:txBody>
      </p:sp>
      <p:sp>
        <p:nvSpPr>
          <p:cNvPr id="4" name="Title 1">
            <a:extLst>
              <a:ext uri="{FF2B5EF4-FFF2-40B4-BE49-F238E27FC236}">
                <a16:creationId xmlns:a16="http://schemas.microsoft.com/office/drawing/2014/main" id="{57AB911E-1DD6-467C-AFD3-77020B4A8294}"/>
              </a:ext>
            </a:extLst>
          </p:cNvPr>
          <p:cNvSpPr>
            <a:spLocks noGrp="1"/>
          </p:cNvSpPr>
          <p:nvPr>
            <p:ph type="title"/>
          </p:nvPr>
        </p:nvSpPr>
        <p:spPr>
          <a:xfrm>
            <a:off x="838200" y="365125"/>
            <a:ext cx="10515600" cy="1325563"/>
          </a:xfrm>
        </p:spPr>
        <p:txBody>
          <a:bodyPr>
            <a:normAutofit fontScale="90000"/>
          </a:bodyPr>
          <a:lstStyle/>
          <a:p>
            <a:r>
              <a:rPr lang="en-US" sz="4000" dirty="0"/>
              <a:t>When dividing a general triangle in two by a horizontal line, interpolate the attributes to </a:t>
            </a:r>
            <a:r>
              <a:rPr lang="en-US" sz="4000" dirty="0" err="1"/>
              <a:t>Qmiddle</a:t>
            </a:r>
            <a:r>
              <a:rPr lang="en-US" sz="4000" dirty="0"/>
              <a:t>.</a:t>
            </a:r>
          </a:p>
        </p:txBody>
      </p:sp>
      <p:sp>
        <p:nvSpPr>
          <p:cNvPr id="6" name="TextBox 5">
            <a:extLst>
              <a:ext uri="{FF2B5EF4-FFF2-40B4-BE49-F238E27FC236}">
                <a16:creationId xmlns:a16="http://schemas.microsoft.com/office/drawing/2014/main" id="{05EF0D29-C060-4B6F-ACEC-CE89DFBFF83D}"/>
              </a:ext>
            </a:extLst>
          </p:cNvPr>
          <p:cNvSpPr txBox="1"/>
          <p:nvPr/>
        </p:nvSpPr>
        <p:spPr>
          <a:xfrm>
            <a:off x="6293224" y="3639671"/>
            <a:ext cx="1433406" cy="523220"/>
          </a:xfrm>
          <a:prstGeom prst="rect">
            <a:avLst/>
          </a:prstGeom>
          <a:noFill/>
        </p:spPr>
        <p:txBody>
          <a:bodyPr wrap="none" rtlCol="0">
            <a:spAutoFit/>
          </a:bodyPr>
          <a:lstStyle/>
          <a:p>
            <a:r>
              <a:rPr lang="en-US" sz="2800" dirty="0" err="1"/>
              <a:t>Qmiddle</a:t>
            </a:r>
            <a:endParaRPr lang="en-US" sz="2800" dirty="0"/>
          </a:p>
        </p:txBody>
      </p:sp>
      <p:sp>
        <p:nvSpPr>
          <p:cNvPr id="7" name="TextBox 6">
            <a:extLst>
              <a:ext uri="{FF2B5EF4-FFF2-40B4-BE49-F238E27FC236}">
                <a16:creationId xmlns:a16="http://schemas.microsoft.com/office/drawing/2014/main" id="{C2F6E918-D7AC-47CE-9653-9B85241C6085}"/>
              </a:ext>
            </a:extLst>
          </p:cNvPr>
          <p:cNvSpPr txBox="1"/>
          <p:nvPr/>
        </p:nvSpPr>
        <p:spPr>
          <a:xfrm>
            <a:off x="6924848" y="2079207"/>
            <a:ext cx="867738" cy="523220"/>
          </a:xfrm>
          <a:prstGeom prst="rect">
            <a:avLst/>
          </a:prstGeom>
          <a:noFill/>
        </p:spPr>
        <p:txBody>
          <a:bodyPr wrap="none" rtlCol="0">
            <a:spAutoFit/>
          </a:bodyPr>
          <a:lstStyle/>
          <a:p>
            <a:r>
              <a:rPr lang="en-US" sz="2800" dirty="0" err="1"/>
              <a:t>Ptop</a:t>
            </a:r>
            <a:endParaRPr lang="en-US" sz="2800" dirty="0"/>
          </a:p>
        </p:txBody>
      </p:sp>
      <p:sp>
        <p:nvSpPr>
          <p:cNvPr id="8" name="TextBox 7">
            <a:extLst>
              <a:ext uri="{FF2B5EF4-FFF2-40B4-BE49-F238E27FC236}">
                <a16:creationId xmlns:a16="http://schemas.microsoft.com/office/drawing/2014/main" id="{3B91E430-6EE8-48D1-8130-B6660496A461}"/>
              </a:ext>
            </a:extLst>
          </p:cNvPr>
          <p:cNvSpPr txBox="1"/>
          <p:nvPr/>
        </p:nvSpPr>
        <p:spPr>
          <a:xfrm>
            <a:off x="7766980" y="5907741"/>
            <a:ext cx="1456874" cy="523220"/>
          </a:xfrm>
          <a:prstGeom prst="rect">
            <a:avLst/>
          </a:prstGeom>
          <a:noFill/>
        </p:spPr>
        <p:txBody>
          <a:bodyPr wrap="none" rtlCol="0">
            <a:spAutoFit/>
          </a:bodyPr>
          <a:lstStyle/>
          <a:p>
            <a:r>
              <a:rPr lang="en-US" sz="2800" dirty="0" err="1"/>
              <a:t>Pbottom</a:t>
            </a:r>
            <a:endParaRPr lang="en-US" sz="2800" dirty="0"/>
          </a:p>
        </p:txBody>
      </p:sp>
      <p:cxnSp>
        <p:nvCxnSpPr>
          <p:cNvPr id="9" name="Straight Connector 8">
            <a:extLst>
              <a:ext uri="{FF2B5EF4-FFF2-40B4-BE49-F238E27FC236}">
                <a16:creationId xmlns:a16="http://schemas.microsoft.com/office/drawing/2014/main" id="{89720DEF-06A9-44C3-82F8-FDA14F130B93}"/>
              </a:ext>
            </a:extLst>
          </p:cNvPr>
          <p:cNvCxnSpPr>
            <a:cxnSpLocks/>
          </p:cNvCxnSpPr>
          <p:nvPr/>
        </p:nvCxnSpPr>
        <p:spPr>
          <a:xfrm>
            <a:off x="7653391" y="3765177"/>
            <a:ext cx="204751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146A057-2E94-444D-8D05-8C9769513C5F}"/>
              </a:ext>
            </a:extLst>
          </p:cNvPr>
          <p:cNvSpPr txBox="1"/>
          <p:nvPr/>
        </p:nvSpPr>
        <p:spPr>
          <a:xfrm>
            <a:off x="9815423" y="3478074"/>
            <a:ext cx="1377300" cy="523220"/>
          </a:xfrm>
          <a:prstGeom prst="rect">
            <a:avLst/>
          </a:prstGeom>
          <a:noFill/>
        </p:spPr>
        <p:txBody>
          <a:bodyPr wrap="none" rtlCol="0">
            <a:spAutoFit/>
          </a:bodyPr>
          <a:lstStyle/>
          <a:p>
            <a:r>
              <a:rPr lang="en-US" sz="2800" dirty="0" err="1"/>
              <a:t>Pmiddle</a:t>
            </a:r>
            <a:endParaRPr lang="en-US" sz="2800" dirty="0"/>
          </a:p>
        </p:txBody>
      </p:sp>
      <p:cxnSp>
        <p:nvCxnSpPr>
          <p:cNvPr id="11" name="Straight Connector 10">
            <a:extLst>
              <a:ext uri="{FF2B5EF4-FFF2-40B4-BE49-F238E27FC236}">
                <a16:creationId xmlns:a16="http://schemas.microsoft.com/office/drawing/2014/main" id="{4D0E8B1D-760E-45EF-8BF7-5CEDB3B696B7}"/>
              </a:ext>
            </a:extLst>
          </p:cNvPr>
          <p:cNvCxnSpPr>
            <a:cxnSpLocks/>
          </p:cNvCxnSpPr>
          <p:nvPr/>
        </p:nvCxnSpPr>
        <p:spPr>
          <a:xfrm>
            <a:off x="7367114" y="2581835"/>
            <a:ext cx="799733" cy="33886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2FDBF82-08DE-4475-953D-F455D6A2FD14}"/>
              </a:ext>
            </a:extLst>
          </p:cNvPr>
          <p:cNvCxnSpPr>
            <a:cxnSpLocks/>
          </p:cNvCxnSpPr>
          <p:nvPr/>
        </p:nvCxnSpPr>
        <p:spPr>
          <a:xfrm flipH="1">
            <a:off x="8166847" y="3739684"/>
            <a:ext cx="1545493" cy="22308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DF46AC7-A2A1-48A6-B94F-84418E1F73AE}"/>
              </a:ext>
            </a:extLst>
          </p:cNvPr>
          <p:cNvCxnSpPr>
            <a:cxnSpLocks/>
          </p:cNvCxnSpPr>
          <p:nvPr/>
        </p:nvCxnSpPr>
        <p:spPr>
          <a:xfrm>
            <a:off x="7367114" y="2581835"/>
            <a:ext cx="2345226" cy="11762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42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stationary, envelope&#10;&#10;Description automatically generated">
            <a:extLst>
              <a:ext uri="{FF2B5EF4-FFF2-40B4-BE49-F238E27FC236}">
                <a16:creationId xmlns:a16="http://schemas.microsoft.com/office/drawing/2014/main" id="{92DC6CBC-C4C3-4BA3-8219-6FFB4F79BF12}"/>
              </a:ext>
            </a:extLst>
          </p:cNvPr>
          <p:cNvPicPr>
            <a:picLocks noChangeAspect="1"/>
          </p:cNvPicPr>
          <p:nvPr/>
        </p:nvPicPr>
        <p:blipFill rotWithShape="1">
          <a:blip r:embed="rId2">
            <a:extLst>
              <a:ext uri="{28A0092B-C50C-407E-A947-70E740481C1C}">
                <a14:useLocalDpi xmlns:a14="http://schemas.microsoft.com/office/drawing/2010/main" val="0"/>
              </a:ext>
            </a:extLst>
          </a:blip>
          <a:srcRect l="6009" t="-1506" r="-2446" b="25334"/>
          <a:stretch/>
        </p:blipFill>
        <p:spPr>
          <a:xfrm>
            <a:off x="2312894" y="2765453"/>
            <a:ext cx="8399930" cy="4262876"/>
          </a:xfrm>
          <a:prstGeom prst="rect">
            <a:avLst/>
          </a:prstGeom>
        </p:spPr>
      </p:pic>
      <p:sp>
        <p:nvSpPr>
          <p:cNvPr id="3" name="Content Placeholder 2">
            <a:extLst>
              <a:ext uri="{FF2B5EF4-FFF2-40B4-BE49-F238E27FC236}">
                <a16:creationId xmlns:a16="http://schemas.microsoft.com/office/drawing/2014/main" id="{0DB81065-C991-4B67-AEB4-8B8BAFCD17C3}"/>
              </a:ext>
            </a:extLst>
          </p:cNvPr>
          <p:cNvSpPr txBox="1">
            <a:spLocks/>
          </p:cNvSpPr>
          <p:nvPr/>
        </p:nvSpPr>
        <p:spPr>
          <a:xfrm>
            <a:off x="838200" y="326571"/>
            <a:ext cx="10278035" cy="243888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dirty="0"/>
              <a:t>The edge with doubled pixels belongs to triangle ABC, or  0 1 2, and also to triangle BEC, or  1 4 2, which is divided into two triangles by the horizontal line EQ through E, into two triangles: BQE, or 1 7 4,  and EQC, or 4 7 2. </a:t>
            </a:r>
          </a:p>
        </p:txBody>
      </p:sp>
      <p:sp>
        <p:nvSpPr>
          <p:cNvPr id="4" name="Oval 3">
            <a:extLst>
              <a:ext uri="{FF2B5EF4-FFF2-40B4-BE49-F238E27FC236}">
                <a16:creationId xmlns:a16="http://schemas.microsoft.com/office/drawing/2014/main" id="{737C3DFB-E69D-428B-A219-2B260C3E0543}"/>
              </a:ext>
            </a:extLst>
          </p:cNvPr>
          <p:cNvSpPr/>
          <p:nvPr/>
        </p:nvSpPr>
        <p:spPr>
          <a:xfrm>
            <a:off x="6658087" y="3110349"/>
            <a:ext cx="134471" cy="12998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9120F4E-19B6-4333-8332-C9337AAC7BB9}"/>
              </a:ext>
            </a:extLst>
          </p:cNvPr>
          <p:cNvSpPr/>
          <p:nvPr/>
        </p:nvSpPr>
        <p:spPr>
          <a:xfrm>
            <a:off x="2967317" y="6451195"/>
            <a:ext cx="134471" cy="12998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0E03B2B-26A9-47ED-B44F-81028D22B895}"/>
              </a:ext>
            </a:extLst>
          </p:cNvPr>
          <p:cNvSpPr/>
          <p:nvPr/>
        </p:nvSpPr>
        <p:spPr>
          <a:xfrm>
            <a:off x="9424371" y="3671720"/>
            <a:ext cx="134471" cy="12998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A292977-291F-4F94-95E6-BF9719ED920B}"/>
              </a:ext>
            </a:extLst>
          </p:cNvPr>
          <p:cNvSpPr/>
          <p:nvPr/>
        </p:nvSpPr>
        <p:spPr>
          <a:xfrm>
            <a:off x="9948358" y="6077679"/>
            <a:ext cx="134471" cy="12998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D9DCF09B-C6E4-47F0-90F7-D22D57A764B7}"/>
              </a:ext>
            </a:extLst>
          </p:cNvPr>
          <p:cNvCxnSpPr>
            <a:cxnSpLocks/>
          </p:cNvCxnSpPr>
          <p:nvPr/>
        </p:nvCxnSpPr>
        <p:spPr>
          <a:xfrm>
            <a:off x="6788748" y="3177248"/>
            <a:ext cx="2651506" cy="534463"/>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80B43D9-FAD1-480D-872D-402A516BDE92}"/>
              </a:ext>
            </a:extLst>
          </p:cNvPr>
          <p:cNvCxnSpPr>
            <a:cxnSpLocks/>
            <a:stCxn id="5" idx="6"/>
            <a:endCxn id="7" idx="2"/>
          </p:cNvCxnSpPr>
          <p:nvPr/>
        </p:nvCxnSpPr>
        <p:spPr>
          <a:xfrm flipV="1">
            <a:off x="3101788" y="6142673"/>
            <a:ext cx="6846570" cy="373516"/>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4CB1FAA-E33F-4FCD-9BFD-1BDFAF8DD75E}"/>
              </a:ext>
            </a:extLst>
          </p:cNvPr>
          <p:cNvCxnSpPr>
            <a:cxnSpLocks/>
          </p:cNvCxnSpPr>
          <p:nvPr/>
        </p:nvCxnSpPr>
        <p:spPr>
          <a:xfrm flipV="1">
            <a:off x="3055200" y="3147315"/>
            <a:ext cx="3690770" cy="3340846"/>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CDC57D2-B65C-4BC4-A9A8-63FD2BB4B979}"/>
              </a:ext>
            </a:extLst>
          </p:cNvPr>
          <p:cNvCxnSpPr>
            <a:cxnSpLocks/>
          </p:cNvCxnSpPr>
          <p:nvPr/>
        </p:nvCxnSpPr>
        <p:spPr>
          <a:xfrm>
            <a:off x="6668255" y="3129385"/>
            <a:ext cx="3290271" cy="2967330"/>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80C2416-904F-45C8-96A5-FC7727407372}"/>
              </a:ext>
            </a:extLst>
          </p:cNvPr>
          <p:cNvCxnSpPr>
            <a:cxnSpLocks/>
          </p:cNvCxnSpPr>
          <p:nvPr/>
        </p:nvCxnSpPr>
        <p:spPr>
          <a:xfrm>
            <a:off x="9503036" y="3801708"/>
            <a:ext cx="504071" cy="2288130"/>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B7042B5-4E0E-453B-9114-A039E5250E70}"/>
              </a:ext>
            </a:extLst>
          </p:cNvPr>
          <p:cNvCxnSpPr>
            <a:cxnSpLocks/>
          </p:cNvCxnSpPr>
          <p:nvPr/>
        </p:nvCxnSpPr>
        <p:spPr>
          <a:xfrm>
            <a:off x="7345680" y="3730747"/>
            <a:ext cx="2055831" cy="252"/>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56C0377-E2C5-419E-84B3-52E61852EA58}"/>
              </a:ext>
            </a:extLst>
          </p:cNvPr>
          <p:cNvSpPr txBox="1"/>
          <p:nvPr/>
        </p:nvSpPr>
        <p:spPr>
          <a:xfrm>
            <a:off x="2444324" y="6110905"/>
            <a:ext cx="809863" cy="492443"/>
          </a:xfrm>
          <a:prstGeom prst="rect">
            <a:avLst/>
          </a:prstGeom>
          <a:noFill/>
        </p:spPr>
        <p:txBody>
          <a:bodyPr wrap="square" rtlCol="0">
            <a:spAutoFit/>
          </a:bodyPr>
          <a:lstStyle/>
          <a:p>
            <a:r>
              <a:rPr lang="en-US" sz="2600" dirty="0">
                <a:solidFill>
                  <a:schemeClr val="accent2">
                    <a:lumMod val="40000"/>
                    <a:lumOff val="60000"/>
                  </a:schemeClr>
                </a:solidFill>
              </a:rPr>
              <a:t>A:0</a:t>
            </a:r>
          </a:p>
        </p:txBody>
      </p:sp>
      <p:sp>
        <p:nvSpPr>
          <p:cNvPr id="30" name="TextBox 29">
            <a:extLst>
              <a:ext uri="{FF2B5EF4-FFF2-40B4-BE49-F238E27FC236}">
                <a16:creationId xmlns:a16="http://schemas.microsoft.com/office/drawing/2014/main" id="{5994B21E-71E9-4B03-AC1D-C121490EA6D4}"/>
              </a:ext>
            </a:extLst>
          </p:cNvPr>
          <p:cNvSpPr txBox="1"/>
          <p:nvPr/>
        </p:nvSpPr>
        <p:spPr>
          <a:xfrm>
            <a:off x="9551030" y="3415203"/>
            <a:ext cx="660899" cy="492443"/>
          </a:xfrm>
          <a:prstGeom prst="rect">
            <a:avLst/>
          </a:prstGeom>
          <a:noFill/>
        </p:spPr>
        <p:txBody>
          <a:bodyPr wrap="square" rtlCol="0">
            <a:spAutoFit/>
          </a:bodyPr>
          <a:lstStyle/>
          <a:p>
            <a:r>
              <a:rPr lang="en-US" sz="2600" dirty="0">
                <a:solidFill>
                  <a:schemeClr val="accent2">
                    <a:lumMod val="40000"/>
                    <a:lumOff val="60000"/>
                  </a:schemeClr>
                </a:solidFill>
              </a:rPr>
              <a:t>E:4</a:t>
            </a:r>
          </a:p>
        </p:txBody>
      </p:sp>
      <p:sp>
        <p:nvSpPr>
          <p:cNvPr id="31" name="TextBox 30">
            <a:extLst>
              <a:ext uri="{FF2B5EF4-FFF2-40B4-BE49-F238E27FC236}">
                <a16:creationId xmlns:a16="http://schemas.microsoft.com/office/drawing/2014/main" id="{35378C8F-69EF-4536-99D3-D9517AB61A39}"/>
              </a:ext>
            </a:extLst>
          </p:cNvPr>
          <p:cNvSpPr txBox="1"/>
          <p:nvPr/>
        </p:nvSpPr>
        <p:spPr>
          <a:xfrm>
            <a:off x="9270894" y="5763243"/>
            <a:ext cx="814334" cy="492443"/>
          </a:xfrm>
          <a:prstGeom prst="rect">
            <a:avLst/>
          </a:prstGeom>
          <a:noFill/>
        </p:spPr>
        <p:txBody>
          <a:bodyPr wrap="square" rtlCol="0">
            <a:spAutoFit/>
          </a:bodyPr>
          <a:lstStyle/>
          <a:p>
            <a:r>
              <a:rPr lang="en-US" sz="2600" dirty="0">
                <a:solidFill>
                  <a:schemeClr val="accent2">
                    <a:lumMod val="40000"/>
                    <a:lumOff val="60000"/>
                  </a:schemeClr>
                </a:solidFill>
              </a:rPr>
              <a:t>C:2</a:t>
            </a:r>
          </a:p>
        </p:txBody>
      </p:sp>
      <p:sp>
        <p:nvSpPr>
          <p:cNvPr id="32" name="TextBox 31">
            <a:extLst>
              <a:ext uri="{FF2B5EF4-FFF2-40B4-BE49-F238E27FC236}">
                <a16:creationId xmlns:a16="http://schemas.microsoft.com/office/drawing/2014/main" id="{09CD7B5E-34FC-489A-9128-6F5429C894F3}"/>
              </a:ext>
            </a:extLst>
          </p:cNvPr>
          <p:cNvSpPr txBox="1"/>
          <p:nvPr/>
        </p:nvSpPr>
        <p:spPr>
          <a:xfrm>
            <a:off x="6414852" y="2749061"/>
            <a:ext cx="747791" cy="492443"/>
          </a:xfrm>
          <a:prstGeom prst="rect">
            <a:avLst/>
          </a:prstGeom>
          <a:noFill/>
        </p:spPr>
        <p:txBody>
          <a:bodyPr wrap="square" rtlCol="0">
            <a:spAutoFit/>
          </a:bodyPr>
          <a:lstStyle/>
          <a:p>
            <a:r>
              <a:rPr lang="en-US" sz="2600" dirty="0">
                <a:solidFill>
                  <a:schemeClr val="accent2">
                    <a:lumMod val="40000"/>
                    <a:lumOff val="60000"/>
                  </a:schemeClr>
                </a:solidFill>
              </a:rPr>
              <a:t>B:1</a:t>
            </a:r>
          </a:p>
        </p:txBody>
      </p:sp>
      <p:sp>
        <p:nvSpPr>
          <p:cNvPr id="33" name="TextBox 32">
            <a:extLst>
              <a:ext uri="{FF2B5EF4-FFF2-40B4-BE49-F238E27FC236}">
                <a16:creationId xmlns:a16="http://schemas.microsoft.com/office/drawing/2014/main" id="{4F3FCA56-AA38-4A90-B389-EACC352E9A0E}"/>
              </a:ext>
            </a:extLst>
          </p:cNvPr>
          <p:cNvSpPr txBox="1"/>
          <p:nvPr/>
        </p:nvSpPr>
        <p:spPr>
          <a:xfrm>
            <a:off x="6638572" y="3585233"/>
            <a:ext cx="791960" cy="492443"/>
          </a:xfrm>
          <a:prstGeom prst="rect">
            <a:avLst/>
          </a:prstGeom>
          <a:noFill/>
        </p:spPr>
        <p:txBody>
          <a:bodyPr wrap="square" rtlCol="0">
            <a:spAutoFit/>
          </a:bodyPr>
          <a:lstStyle/>
          <a:p>
            <a:r>
              <a:rPr lang="en-US" sz="2600" dirty="0">
                <a:solidFill>
                  <a:schemeClr val="accent2">
                    <a:lumMod val="40000"/>
                    <a:lumOff val="60000"/>
                  </a:schemeClr>
                </a:solidFill>
              </a:rPr>
              <a:t>Q:7</a:t>
            </a:r>
          </a:p>
        </p:txBody>
      </p:sp>
    </p:spTree>
    <p:extLst>
      <p:ext uri="{BB962C8B-B14F-4D97-AF65-F5344CB8AC3E}">
        <p14:creationId xmlns:p14="http://schemas.microsoft.com/office/powerpoint/2010/main" val="4268769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159E40-E0AD-4FCD-9BCE-FF8D6C8D2D6F}"/>
              </a:ext>
            </a:extLst>
          </p:cNvPr>
          <p:cNvSpPr txBox="1"/>
          <p:nvPr/>
        </p:nvSpPr>
        <p:spPr>
          <a:xfrm>
            <a:off x="345688" y="178422"/>
            <a:ext cx="11586117" cy="7571303"/>
          </a:xfrm>
          <a:prstGeom prst="rect">
            <a:avLst/>
          </a:prstGeom>
          <a:noFill/>
        </p:spPr>
        <p:txBody>
          <a:bodyPr wrap="square" rtlCol="0">
            <a:spAutoFit/>
          </a:bodyPr>
          <a:lstStyle/>
          <a:p>
            <a:r>
              <a:rPr lang="en-US" b="0" dirty="0">
                <a:solidFill>
                  <a:srgbClr val="0F4A85"/>
                </a:solidFill>
                <a:effectLst/>
                <a:latin typeface="Consolas" panose="020B0609020204030204" pitchFamily="49" charset="0"/>
              </a:rPr>
              <a:t>void</a:t>
            </a:r>
            <a:r>
              <a:rPr lang="en-US" b="0" dirty="0">
                <a:solidFill>
                  <a:srgbClr val="292929"/>
                </a:solidFill>
                <a:effectLst/>
                <a:latin typeface="Consolas" panose="020B0609020204030204" pitchFamily="49" charset="0"/>
              </a:rPr>
              <a:t> </a:t>
            </a:r>
            <a:r>
              <a:rPr lang="en-US" b="0" dirty="0" err="1">
                <a:solidFill>
                  <a:srgbClr val="5E2CBC"/>
                </a:solidFill>
                <a:effectLst/>
                <a:latin typeface="Consolas" panose="020B0609020204030204" pitchFamily="49" charset="0"/>
              </a:rPr>
              <a:t>draw_horizontal_edge_triangle</a:t>
            </a:r>
            <a:r>
              <a:rPr lang="en-US" b="0" dirty="0">
                <a:solidFill>
                  <a:srgbClr val="292929"/>
                </a:solidFill>
                <a:effectLst/>
                <a:latin typeface="Consolas" panose="020B0609020204030204" pitchFamily="49" charset="0"/>
              </a:rPr>
              <a:t>(</a:t>
            </a:r>
            <a:r>
              <a:rPr lang="en-US" b="0" dirty="0">
                <a:solidFill>
                  <a:srgbClr val="0F4A85"/>
                </a:solidFill>
                <a:effectLst/>
                <a:latin typeface="Consolas" panose="020B0609020204030204" pitchFamily="49" charset="0"/>
              </a:rPr>
              <a:t>int</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i1</a:t>
            </a:r>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int</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i2</a:t>
            </a:r>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int</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i3</a:t>
            </a:r>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int</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kind</a:t>
            </a:r>
            <a:r>
              <a:rPr lang="en-US" b="0" dirty="0">
                <a:solidFill>
                  <a:srgbClr val="292929"/>
                </a:solidFill>
                <a:effectLst/>
                <a:latin typeface="Consolas" panose="020B0609020204030204" pitchFamily="49" charset="0"/>
              </a:rPr>
              <a:t>) {</a:t>
            </a:r>
          </a:p>
          <a:p>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double</a:t>
            </a:r>
            <a:r>
              <a:rPr lang="en-US" b="0" dirty="0">
                <a:solidFill>
                  <a:srgbClr val="292929"/>
                </a:solidFill>
                <a:effectLst/>
                <a:latin typeface="Consolas" panose="020B0609020204030204" pitchFamily="49" charset="0"/>
              </a:rPr>
              <a:t> </a:t>
            </a:r>
            <a:r>
              <a:rPr lang="en-US" b="0" dirty="0" err="1">
                <a:solidFill>
                  <a:srgbClr val="001080"/>
                </a:solidFill>
                <a:effectLst/>
                <a:latin typeface="Consolas" panose="020B0609020204030204" pitchFamily="49" charset="0"/>
              </a:rPr>
              <a:t>m_left</a:t>
            </a:r>
            <a:r>
              <a:rPr lang="en-US" b="0" dirty="0">
                <a:solidFill>
                  <a:srgbClr val="292929"/>
                </a:solidFill>
                <a:effectLst/>
                <a:latin typeface="Consolas" panose="020B0609020204030204" pitchFamily="49" charset="0"/>
              </a:rPr>
              <a:t>, </a:t>
            </a:r>
            <a:r>
              <a:rPr lang="en-US" b="0" dirty="0" err="1">
                <a:solidFill>
                  <a:srgbClr val="001080"/>
                </a:solidFill>
                <a:effectLst/>
                <a:latin typeface="Consolas" panose="020B0609020204030204" pitchFamily="49" charset="0"/>
              </a:rPr>
              <a:t>b_left</a:t>
            </a:r>
            <a:r>
              <a:rPr lang="en-US" b="0" dirty="0">
                <a:solidFill>
                  <a:srgbClr val="292929"/>
                </a:solidFill>
                <a:effectLst/>
                <a:latin typeface="Consolas" panose="020B0609020204030204" pitchFamily="49" charset="0"/>
              </a:rPr>
              <a:t>, </a:t>
            </a:r>
            <a:r>
              <a:rPr lang="en-US" b="0" dirty="0" err="1">
                <a:solidFill>
                  <a:srgbClr val="001080"/>
                </a:solidFill>
                <a:effectLst/>
                <a:latin typeface="Consolas" panose="020B0609020204030204" pitchFamily="49" charset="0"/>
              </a:rPr>
              <a:t>m_right</a:t>
            </a:r>
            <a:r>
              <a:rPr lang="en-US" b="0" dirty="0">
                <a:solidFill>
                  <a:srgbClr val="292929"/>
                </a:solidFill>
                <a:effectLst/>
                <a:latin typeface="Consolas" panose="020B0609020204030204" pitchFamily="49" charset="0"/>
              </a:rPr>
              <a:t>, </a:t>
            </a:r>
            <a:r>
              <a:rPr lang="en-US" b="0" dirty="0" err="1">
                <a:solidFill>
                  <a:srgbClr val="001080"/>
                </a:solidFill>
                <a:effectLst/>
                <a:latin typeface="Consolas" panose="020B0609020204030204" pitchFamily="49" charset="0"/>
              </a:rPr>
              <a:t>b_right</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x</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y</a:t>
            </a:r>
            <a:r>
              <a:rPr lang="en-US" b="0" dirty="0">
                <a:solidFill>
                  <a:srgbClr val="292929"/>
                </a:solidFill>
                <a:effectLst/>
                <a:latin typeface="Consolas" panose="020B0609020204030204" pitchFamily="49" charset="0"/>
              </a:rPr>
              <a:t>, </a:t>
            </a:r>
            <a:r>
              <a:rPr lang="en-US" b="0" dirty="0" err="1">
                <a:solidFill>
                  <a:srgbClr val="001080"/>
                </a:solidFill>
                <a:effectLst/>
                <a:latin typeface="Consolas" panose="020B0609020204030204" pitchFamily="49" charset="0"/>
              </a:rPr>
              <a:t>top_y</a:t>
            </a:r>
            <a:r>
              <a:rPr lang="en-US" b="0" dirty="0">
                <a:solidFill>
                  <a:srgbClr val="292929"/>
                </a:solidFill>
                <a:effectLst/>
                <a:latin typeface="Consolas" panose="020B0609020204030204" pitchFamily="49" charset="0"/>
              </a:rPr>
              <a:t>, </a:t>
            </a:r>
            <a:r>
              <a:rPr lang="en-US" b="0" dirty="0" err="1">
                <a:solidFill>
                  <a:srgbClr val="001080"/>
                </a:solidFill>
                <a:effectLst/>
                <a:latin typeface="Consolas" panose="020B0609020204030204" pitchFamily="49" charset="0"/>
              </a:rPr>
              <a:t>bottom_y</a:t>
            </a:r>
            <a:r>
              <a:rPr lang="en-US" b="0" dirty="0">
                <a:solidFill>
                  <a:srgbClr val="292929"/>
                </a:solidFill>
                <a:effectLst/>
                <a:latin typeface="Consolas" panose="020B0609020204030204" pitchFamily="49" charset="0"/>
              </a:rPr>
              <a:t>, </a:t>
            </a:r>
            <a:r>
              <a:rPr lang="en-US" b="0" dirty="0" err="1">
                <a:solidFill>
                  <a:srgbClr val="001080"/>
                </a:solidFill>
                <a:effectLst/>
                <a:latin typeface="Consolas" panose="020B0609020204030204" pitchFamily="49" charset="0"/>
              </a:rPr>
              <a:t>xleft</a:t>
            </a:r>
            <a:r>
              <a:rPr lang="en-US" b="0" dirty="0">
                <a:solidFill>
                  <a:srgbClr val="292929"/>
                </a:solidFill>
                <a:effectLst/>
                <a:latin typeface="Consolas" panose="020B0609020204030204" pitchFamily="49" charset="0"/>
              </a:rPr>
              <a:t>, </a:t>
            </a:r>
            <a:r>
              <a:rPr lang="en-US" b="0" dirty="0" err="1">
                <a:solidFill>
                  <a:srgbClr val="001080"/>
                </a:solidFill>
                <a:effectLst/>
                <a:latin typeface="Consolas" panose="020B0609020204030204" pitchFamily="49" charset="0"/>
              </a:rPr>
              <a:t>xright</a:t>
            </a:r>
            <a:r>
              <a:rPr lang="en-US" b="0" dirty="0">
                <a:solidFill>
                  <a:srgbClr val="292929"/>
                </a:solidFill>
                <a:effectLst/>
                <a:latin typeface="Consolas" panose="020B0609020204030204" pitchFamily="49" charset="0"/>
              </a:rPr>
              <a:t>;</a:t>
            </a:r>
          </a:p>
          <a:p>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int</a:t>
            </a:r>
            <a:r>
              <a:rPr lang="en-US" b="0" dirty="0">
                <a:solidFill>
                  <a:srgbClr val="292929"/>
                </a:solidFill>
                <a:effectLst/>
                <a:latin typeface="Consolas" panose="020B0609020204030204" pitchFamily="49" charset="0"/>
              </a:rPr>
              <a:t> </a:t>
            </a:r>
            <a:r>
              <a:rPr lang="en-US" b="0" dirty="0" err="1">
                <a:solidFill>
                  <a:srgbClr val="001080"/>
                </a:solidFill>
                <a:effectLst/>
                <a:latin typeface="Consolas" panose="020B0609020204030204" pitchFamily="49" charset="0"/>
              </a:rPr>
              <a:t>i_top</a:t>
            </a:r>
            <a:r>
              <a:rPr lang="en-US" b="0" dirty="0">
                <a:solidFill>
                  <a:srgbClr val="292929"/>
                </a:solidFill>
                <a:effectLst/>
                <a:latin typeface="Consolas" panose="020B0609020204030204" pitchFamily="49" charset="0"/>
              </a:rPr>
              <a:t>, </a:t>
            </a:r>
            <a:r>
              <a:rPr lang="en-US" b="0" dirty="0" err="1">
                <a:solidFill>
                  <a:srgbClr val="001080"/>
                </a:solidFill>
                <a:effectLst/>
                <a:latin typeface="Consolas" panose="020B0609020204030204" pitchFamily="49" charset="0"/>
              </a:rPr>
              <a:t>i_left</a:t>
            </a:r>
            <a:r>
              <a:rPr lang="en-US" b="0" dirty="0">
                <a:solidFill>
                  <a:srgbClr val="292929"/>
                </a:solidFill>
                <a:effectLst/>
                <a:latin typeface="Consolas" panose="020B0609020204030204" pitchFamily="49" charset="0"/>
              </a:rPr>
              <a:t>, </a:t>
            </a:r>
            <a:r>
              <a:rPr lang="en-US" b="0" dirty="0" err="1">
                <a:solidFill>
                  <a:srgbClr val="001080"/>
                </a:solidFill>
                <a:effectLst/>
                <a:latin typeface="Consolas" panose="020B0609020204030204" pitchFamily="49" charset="0"/>
              </a:rPr>
              <a:t>db_horizontal</a:t>
            </a:r>
            <a:r>
              <a:rPr lang="en-US" b="0" dirty="0">
                <a:solidFill>
                  <a:srgbClr val="292929"/>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92929"/>
                </a:solidFill>
                <a:effectLst/>
                <a:latin typeface="Consolas" panose="020B0609020204030204" pitchFamily="49" charset="0"/>
              </a:rPr>
              <a:t> </a:t>
            </a:r>
            <a:r>
              <a:rPr lang="en-US" b="0" dirty="0">
                <a:solidFill>
                  <a:srgbClr val="096D48"/>
                </a:solidFill>
                <a:effectLst/>
                <a:latin typeface="Consolas" panose="020B0609020204030204" pitchFamily="49" charset="0"/>
              </a:rPr>
              <a:t>0</a:t>
            </a:r>
            <a:r>
              <a:rPr lang="en-US" b="0" dirty="0">
                <a:solidFill>
                  <a:srgbClr val="292929"/>
                </a:solidFill>
                <a:effectLst/>
                <a:latin typeface="Consolas" panose="020B0609020204030204" pitchFamily="49" charset="0"/>
              </a:rPr>
              <a:t>, </a:t>
            </a:r>
            <a:r>
              <a:rPr lang="en-US" b="0" dirty="0" err="1">
                <a:solidFill>
                  <a:srgbClr val="001080"/>
                </a:solidFill>
                <a:effectLst/>
                <a:latin typeface="Consolas" panose="020B0609020204030204" pitchFamily="49" charset="0"/>
              </a:rPr>
              <a:t>db_double</a:t>
            </a:r>
            <a:r>
              <a:rPr lang="en-US" b="0" dirty="0">
                <a:solidFill>
                  <a:srgbClr val="292929"/>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92929"/>
                </a:solidFill>
                <a:effectLst/>
                <a:latin typeface="Consolas" panose="020B0609020204030204" pitchFamily="49" charset="0"/>
              </a:rPr>
              <a:t> </a:t>
            </a:r>
            <a:r>
              <a:rPr lang="en-US" b="0" dirty="0">
                <a:solidFill>
                  <a:srgbClr val="096D48"/>
                </a:solidFill>
                <a:effectLst/>
                <a:latin typeface="Consolas" panose="020B0609020204030204" pitchFamily="49" charset="0"/>
              </a:rPr>
              <a:t>0</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bad</a:t>
            </a:r>
            <a:r>
              <a:rPr lang="en-US" b="0" dirty="0">
                <a:solidFill>
                  <a:srgbClr val="292929"/>
                </a:solidFill>
                <a:effectLst/>
                <a:latin typeface="Consolas" panose="020B0609020204030204" pitchFamily="49" charset="0"/>
              </a:rPr>
              <a:t>;</a:t>
            </a:r>
          </a:p>
          <a:p>
            <a:br>
              <a:rPr lang="en-US" b="0" dirty="0">
                <a:solidFill>
                  <a:srgbClr val="292929"/>
                </a:solidFill>
                <a:effectLst/>
                <a:latin typeface="Consolas" panose="020B0609020204030204" pitchFamily="49" charset="0"/>
              </a:rPr>
            </a:br>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if</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kind</a:t>
            </a:r>
            <a:r>
              <a:rPr lang="en-US" b="0" dirty="0">
                <a:solidFill>
                  <a:srgbClr val="292929"/>
                </a:solidFill>
                <a:effectLst/>
                <a:latin typeface="Consolas" panose="020B0609020204030204" pitchFamily="49" charset="0"/>
              </a:rPr>
              <a:t>) {</a:t>
            </a:r>
            <a:r>
              <a:rPr lang="en-US" b="0" dirty="0">
                <a:solidFill>
                  <a:srgbClr val="515151"/>
                </a:solidFill>
                <a:effectLst/>
                <a:latin typeface="Consolas" panose="020B0609020204030204" pitchFamily="49" charset="0"/>
              </a:rPr>
              <a:t> // top vertex i1 belongs to both non-horizontal edges</a:t>
            </a:r>
            <a:endParaRPr lang="en-US" b="0" dirty="0">
              <a:solidFill>
                <a:srgbClr val="292929"/>
              </a:solidFill>
              <a:effectLst/>
              <a:latin typeface="Consolas" panose="020B0609020204030204" pitchFamily="49" charset="0"/>
            </a:endParaRPr>
          </a:p>
          <a:p>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if</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vertices</a:t>
            </a:r>
            <a:r>
              <a:rPr lang="en-US" b="0" dirty="0">
                <a:solidFill>
                  <a:srgbClr val="292929"/>
                </a:solidFill>
                <a:effectLst/>
                <a:latin typeface="Consolas" panose="020B0609020204030204" pitchFamily="49" charset="0"/>
              </a:rPr>
              <a:t>[</a:t>
            </a:r>
            <a:r>
              <a:rPr lang="en-US" b="0" dirty="0">
                <a:solidFill>
                  <a:srgbClr val="001080"/>
                </a:solidFill>
                <a:effectLst/>
                <a:latin typeface="Consolas" panose="020B0609020204030204" pitchFamily="49" charset="0"/>
              </a:rPr>
              <a:t>i2</a:t>
            </a:r>
            <a:r>
              <a:rPr lang="en-US" b="0" dirty="0">
                <a:solidFill>
                  <a:srgbClr val="292929"/>
                </a:solidFill>
                <a:effectLst/>
                <a:latin typeface="Consolas" panose="020B0609020204030204" pitchFamily="49" charset="0"/>
              </a:rPr>
              <a:t>][</a:t>
            </a:r>
            <a:r>
              <a:rPr lang="en-US" b="0" dirty="0">
                <a:solidFill>
                  <a:srgbClr val="096D48"/>
                </a:solidFill>
                <a:effectLst/>
                <a:latin typeface="Consolas" panose="020B0609020204030204" pitchFamily="49" charset="0"/>
              </a:rPr>
              <a:t>0</a:t>
            </a:r>
            <a:r>
              <a:rPr lang="en-US" b="0" dirty="0">
                <a:solidFill>
                  <a:srgbClr val="292929"/>
                </a:solidFill>
                <a:effectLst/>
                <a:latin typeface="Consolas" panose="020B0609020204030204" pitchFamily="49" charset="0"/>
              </a:rPr>
              <a:t>] </a:t>
            </a:r>
            <a:r>
              <a:rPr lang="en-US" b="0" dirty="0">
                <a:solidFill>
                  <a:srgbClr val="000000"/>
                </a:solidFill>
                <a:effectLst/>
                <a:latin typeface="Consolas" panose="020B0609020204030204" pitchFamily="49" charset="0"/>
              </a:rPr>
              <a:t>&lt;</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vertices</a:t>
            </a:r>
            <a:r>
              <a:rPr lang="en-US" b="0" dirty="0">
                <a:solidFill>
                  <a:srgbClr val="292929"/>
                </a:solidFill>
                <a:effectLst/>
                <a:latin typeface="Consolas" panose="020B0609020204030204" pitchFamily="49" charset="0"/>
              </a:rPr>
              <a:t>[</a:t>
            </a:r>
            <a:r>
              <a:rPr lang="en-US" b="0" dirty="0">
                <a:solidFill>
                  <a:srgbClr val="001080"/>
                </a:solidFill>
                <a:effectLst/>
                <a:latin typeface="Consolas" panose="020B0609020204030204" pitchFamily="49" charset="0"/>
              </a:rPr>
              <a:t>i3</a:t>
            </a:r>
            <a:r>
              <a:rPr lang="en-US" b="0" dirty="0">
                <a:solidFill>
                  <a:srgbClr val="292929"/>
                </a:solidFill>
                <a:effectLst/>
                <a:latin typeface="Consolas" panose="020B0609020204030204" pitchFamily="49" charset="0"/>
              </a:rPr>
              <a:t>][</a:t>
            </a:r>
            <a:r>
              <a:rPr lang="en-US" b="0" dirty="0">
                <a:solidFill>
                  <a:srgbClr val="096D48"/>
                </a:solidFill>
                <a:effectLst/>
                <a:latin typeface="Consolas" panose="020B0609020204030204" pitchFamily="49" charset="0"/>
              </a:rPr>
              <a:t>0</a:t>
            </a:r>
            <a:r>
              <a:rPr lang="en-US" b="0" dirty="0">
                <a:solidFill>
                  <a:srgbClr val="292929"/>
                </a:solidFill>
                <a:effectLst/>
                <a:latin typeface="Consolas" panose="020B0609020204030204" pitchFamily="49" charset="0"/>
              </a:rPr>
              <a:t>]) {</a:t>
            </a:r>
            <a:r>
              <a:rPr lang="en-US" b="0" dirty="0">
                <a:solidFill>
                  <a:srgbClr val="515151"/>
                </a:solidFill>
                <a:effectLst/>
                <a:latin typeface="Consolas" panose="020B0609020204030204" pitchFamily="49" charset="0"/>
              </a:rPr>
              <a:t> // vertex i2 is on the left</a:t>
            </a:r>
            <a:endParaRPr lang="en-US" b="0" dirty="0">
              <a:solidFill>
                <a:srgbClr val="292929"/>
              </a:solidFill>
              <a:effectLst/>
              <a:latin typeface="Consolas" panose="020B0609020204030204" pitchFamily="49" charset="0"/>
            </a:endParaRPr>
          </a:p>
          <a:p>
            <a:r>
              <a:rPr lang="en-US" b="0" dirty="0">
                <a:solidFill>
                  <a:srgbClr val="292929"/>
                </a:solidFill>
                <a:effectLst/>
                <a:latin typeface="Consolas" panose="020B0609020204030204" pitchFamily="49" charset="0"/>
              </a:rPr>
              <a:t>            </a:t>
            </a:r>
            <a:r>
              <a:rPr lang="en-US" b="0" dirty="0" err="1">
                <a:solidFill>
                  <a:srgbClr val="5E2CBC"/>
                </a:solidFill>
                <a:effectLst/>
                <a:latin typeface="Consolas" panose="020B0609020204030204" pitchFamily="49" charset="0"/>
              </a:rPr>
              <a:t>get_x_line_equation</a:t>
            </a:r>
            <a:r>
              <a:rPr lang="en-US" b="0" dirty="0">
                <a:solidFill>
                  <a:srgbClr val="292929"/>
                </a:solidFill>
                <a:effectLst/>
                <a:latin typeface="Consolas" panose="020B0609020204030204" pitchFamily="49" charset="0"/>
              </a:rPr>
              <a:t>(</a:t>
            </a:r>
            <a:r>
              <a:rPr lang="en-US" b="0" dirty="0">
                <a:solidFill>
                  <a:srgbClr val="001080"/>
                </a:solidFill>
                <a:effectLst/>
                <a:latin typeface="Consolas" panose="020B0609020204030204" pitchFamily="49" charset="0"/>
              </a:rPr>
              <a:t>i1</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i2</a:t>
            </a:r>
            <a:r>
              <a:rPr lang="en-US" b="0" dirty="0">
                <a:solidFill>
                  <a:srgbClr val="292929"/>
                </a:solidFill>
                <a:effectLst/>
                <a:latin typeface="Consolas" panose="020B0609020204030204" pitchFamily="49" charset="0"/>
              </a:rPr>
              <a:t>, &amp;</a:t>
            </a:r>
            <a:r>
              <a:rPr lang="en-US" b="0" dirty="0" err="1">
                <a:solidFill>
                  <a:srgbClr val="001080"/>
                </a:solidFill>
                <a:effectLst/>
                <a:latin typeface="Consolas" panose="020B0609020204030204" pitchFamily="49" charset="0"/>
              </a:rPr>
              <a:t>m_left</a:t>
            </a:r>
            <a:r>
              <a:rPr lang="en-US" b="0" dirty="0">
                <a:solidFill>
                  <a:srgbClr val="292929"/>
                </a:solidFill>
                <a:effectLst/>
                <a:latin typeface="Consolas" panose="020B0609020204030204" pitchFamily="49" charset="0"/>
              </a:rPr>
              <a:t>, &amp;</a:t>
            </a:r>
            <a:r>
              <a:rPr lang="en-US" b="0" dirty="0" err="1">
                <a:solidFill>
                  <a:srgbClr val="001080"/>
                </a:solidFill>
                <a:effectLst/>
                <a:latin typeface="Consolas" panose="020B0609020204030204" pitchFamily="49" charset="0"/>
              </a:rPr>
              <a:t>b_left</a:t>
            </a:r>
            <a:r>
              <a:rPr lang="en-US" b="0" dirty="0">
                <a:solidFill>
                  <a:srgbClr val="292929"/>
                </a:solidFill>
                <a:effectLst/>
                <a:latin typeface="Consolas" panose="020B0609020204030204" pitchFamily="49" charset="0"/>
              </a:rPr>
              <a:t>);</a:t>
            </a:r>
          </a:p>
          <a:p>
            <a:r>
              <a:rPr lang="en-US" b="0" dirty="0">
                <a:solidFill>
                  <a:srgbClr val="292929"/>
                </a:solidFill>
                <a:effectLst/>
                <a:latin typeface="Consolas" panose="020B0609020204030204" pitchFamily="49" charset="0"/>
              </a:rPr>
              <a:t>            </a:t>
            </a:r>
            <a:r>
              <a:rPr lang="en-US" b="0" dirty="0" err="1">
                <a:solidFill>
                  <a:srgbClr val="5E2CBC"/>
                </a:solidFill>
                <a:effectLst/>
                <a:latin typeface="Consolas" panose="020B0609020204030204" pitchFamily="49" charset="0"/>
              </a:rPr>
              <a:t>get_x_line_equation</a:t>
            </a:r>
            <a:r>
              <a:rPr lang="en-US" b="0" dirty="0">
                <a:solidFill>
                  <a:srgbClr val="292929"/>
                </a:solidFill>
                <a:effectLst/>
                <a:latin typeface="Consolas" panose="020B0609020204030204" pitchFamily="49" charset="0"/>
              </a:rPr>
              <a:t>(</a:t>
            </a:r>
            <a:r>
              <a:rPr lang="en-US" b="0" dirty="0">
                <a:solidFill>
                  <a:srgbClr val="001080"/>
                </a:solidFill>
                <a:effectLst/>
                <a:latin typeface="Consolas" panose="020B0609020204030204" pitchFamily="49" charset="0"/>
              </a:rPr>
              <a:t>i1</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i3</a:t>
            </a:r>
            <a:r>
              <a:rPr lang="en-US" b="0" dirty="0">
                <a:solidFill>
                  <a:srgbClr val="292929"/>
                </a:solidFill>
                <a:effectLst/>
                <a:latin typeface="Consolas" panose="020B0609020204030204" pitchFamily="49" charset="0"/>
              </a:rPr>
              <a:t>, &amp;</a:t>
            </a:r>
            <a:r>
              <a:rPr lang="en-US" b="0" dirty="0" err="1">
                <a:solidFill>
                  <a:srgbClr val="001080"/>
                </a:solidFill>
                <a:effectLst/>
                <a:latin typeface="Consolas" panose="020B0609020204030204" pitchFamily="49" charset="0"/>
              </a:rPr>
              <a:t>m_right</a:t>
            </a:r>
            <a:r>
              <a:rPr lang="en-US" b="0" dirty="0">
                <a:solidFill>
                  <a:srgbClr val="292929"/>
                </a:solidFill>
                <a:effectLst/>
                <a:latin typeface="Consolas" panose="020B0609020204030204" pitchFamily="49" charset="0"/>
              </a:rPr>
              <a:t>, &amp;</a:t>
            </a:r>
            <a:r>
              <a:rPr lang="en-US" b="0" dirty="0" err="1">
                <a:solidFill>
                  <a:srgbClr val="001080"/>
                </a:solidFill>
                <a:effectLst/>
                <a:latin typeface="Consolas" panose="020B0609020204030204" pitchFamily="49" charset="0"/>
              </a:rPr>
              <a:t>b_right</a:t>
            </a:r>
            <a:r>
              <a:rPr lang="en-US" b="0" dirty="0">
                <a:solidFill>
                  <a:srgbClr val="292929"/>
                </a:solidFill>
                <a:effectLst/>
                <a:latin typeface="Consolas" panose="020B0609020204030204" pitchFamily="49" charset="0"/>
              </a:rPr>
              <a:t>);</a:t>
            </a:r>
          </a:p>
          <a:p>
            <a:r>
              <a:rPr lang="en-US" b="0" dirty="0">
                <a:solidFill>
                  <a:srgbClr val="292929"/>
                </a:solidFill>
                <a:effectLst/>
                <a:latin typeface="Consolas" panose="020B0609020204030204" pitchFamily="49" charset="0"/>
              </a:rPr>
              <a:t>            }</a:t>
            </a:r>
          </a:p>
          <a:p>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else</a:t>
            </a:r>
            <a:r>
              <a:rPr lang="en-US" b="0" dirty="0">
                <a:solidFill>
                  <a:srgbClr val="292929"/>
                </a:solidFill>
                <a:effectLst/>
                <a:latin typeface="Consolas" panose="020B0609020204030204" pitchFamily="49" charset="0"/>
              </a:rPr>
              <a:t> {</a:t>
            </a:r>
            <a:r>
              <a:rPr lang="en-US" b="0" dirty="0">
                <a:solidFill>
                  <a:srgbClr val="515151"/>
                </a:solidFill>
                <a:effectLst/>
                <a:latin typeface="Consolas" panose="020B0609020204030204" pitchFamily="49" charset="0"/>
              </a:rPr>
              <a:t> // vertex i3 is on the left</a:t>
            </a:r>
            <a:endParaRPr lang="en-US" b="0" dirty="0">
              <a:solidFill>
                <a:srgbClr val="292929"/>
              </a:solidFill>
              <a:effectLst/>
              <a:latin typeface="Consolas" panose="020B0609020204030204" pitchFamily="49" charset="0"/>
            </a:endParaRPr>
          </a:p>
          <a:p>
            <a:r>
              <a:rPr lang="en-US" b="0" dirty="0">
                <a:solidFill>
                  <a:srgbClr val="292929"/>
                </a:solidFill>
                <a:effectLst/>
                <a:latin typeface="Consolas" panose="020B0609020204030204" pitchFamily="49" charset="0"/>
              </a:rPr>
              <a:t>            </a:t>
            </a:r>
            <a:r>
              <a:rPr lang="en-US" b="0" dirty="0" err="1">
                <a:solidFill>
                  <a:srgbClr val="5E2CBC"/>
                </a:solidFill>
                <a:effectLst/>
                <a:latin typeface="Consolas" panose="020B0609020204030204" pitchFamily="49" charset="0"/>
              </a:rPr>
              <a:t>get_x_line_equation</a:t>
            </a:r>
            <a:r>
              <a:rPr lang="en-US" b="0" dirty="0">
                <a:solidFill>
                  <a:srgbClr val="292929"/>
                </a:solidFill>
                <a:effectLst/>
                <a:latin typeface="Consolas" panose="020B0609020204030204" pitchFamily="49" charset="0"/>
              </a:rPr>
              <a:t>(</a:t>
            </a:r>
            <a:r>
              <a:rPr lang="en-US" b="0" dirty="0">
                <a:solidFill>
                  <a:srgbClr val="001080"/>
                </a:solidFill>
                <a:effectLst/>
                <a:latin typeface="Consolas" panose="020B0609020204030204" pitchFamily="49" charset="0"/>
              </a:rPr>
              <a:t>i1</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i3</a:t>
            </a:r>
            <a:r>
              <a:rPr lang="en-US" b="0" dirty="0">
                <a:solidFill>
                  <a:srgbClr val="292929"/>
                </a:solidFill>
                <a:effectLst/>
                <a:latin typeface="Consolas" panose="020B0609020204030204" pitchFamily="49" charset="0"/>
              </a:rPr>
              <a:t>, &amp;</a:t>
            </a:r>
            <a:r>
              <a:rPr lang="en-US" b="0" dirty="0" err="1">
                <a:solidFill>
                  <a:srgbClr val="001080"/>
                </a:solidFill>
                <a:effectLst/>
                <a:latin typeface="Consolas" panose="020B0609020204030204" pitchFamily="49" charset="0"/>
              </a:rPr>
              <a:t>m_left</a:t>
            </a:r>
            <a:r>
              <a:rPr lang="en-US" b="0" dirty="0">
                <a:solidFill>
                  <a:srgbClr val="292929"/>
                </a:solidFill>
                <a:effectLst/>
                <a:latin typeface="Consolas" panose="020B0609020204030204" pitchFamily="49" charset="0"/>
              </a:rPr>
              <a:t>, &amp;</a:t>
            </a:r>
            <a:r>
              <a:rPr lang="en-US" b="0" dirty="0" err="1">
                <a:solidFill>
                  <a:srgbClr val="001080"/>
                </a:solidFill>
                <a:effectLst/>
                <a:latin typeface="Consolas" panose="020B0609020204030204" pitchFamily="49" charset="0"/>
              </a:rPr>
              <a:t>b_left</a:t>
            </a:r>
            <a:r>
              <a:rPr lang="en-US" b="0" dirty="0">
                <a:solidFill>
                  <a:srgbClr val="292929"/>
                </a:solidFill>
                <a:effectLst/>
                <a:latin typeface="Consolas" panose="020B0609020204030204" pitchFamily="49" charset="0"/>
              </a:rPr>
              <a:t>);</a:t>
            </a:r>
          </a:p>
          <a:p>
            <a:r>
              <a:rPr lang="en-US" b="0" dirty="0">
                <a:solidFill>
                  <a:srgbClr val="292929"/>
                </a:solidFill>
                <a:effectLst/>
                <a:latin typeface="Consolas" panose="020B0609020204030204" pitchFamily="49" charset="0"/>
              </a:rPr>
              <a:t>            </a:t>
            </a:r>
            <a:r>
              <a:rPr lang="en-US" b="0" dirty="0" err="1">
                <a:solidFill>
                  <a:srgbClr val="5E2CBC"/>
                </a:solidFill>
                <a:effectLst/>
                <a:latin typeface="Consolas" panose="020B0609020204030204" pitchFamily="49" charset="0"/>
              </a:rPr>
              <a:t>get_x_line_equation</a:t>
            </a:r>
            <a:r>
              <a:rPr lang="en-US" b="0" dirty="0">
                <a:solidFill>
                  <a:srgbClr val="292929"/>
                </a:solidFill>
                <a:effectLst/>
                <a:latin typeface="Consolas" panose="020B0609020204030204" pitchFamily="49" charset="0"/>
              </a:rPr>
              <a:t>(</a:t>
            </a:r>
            <a:r>
              <a:rPr lang="en-US" b="0" dirty="0">
                <a:solidFill>
                  <a:srgbClr val="001080"/>
                </a:solidFill>
                <a:effectLst/>
                <a:latin typeface="Consolas" panose="020B0609020204030204" pitchFamily="49" charset="0"/>
              </a:rPr>
              <a:t>i1</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i2</a:t>
            </a:r>
            <a:r>
              <a:rPr lang="en-US" b="0" dirty="0">
                <a:solidFill>
                  <a:srgbClr val="292929"/>
                </a:solidFill>
                <a:effectLst/>
                <a:latin typeface="Consolas" panose="020B0609020204030204" pitchFamily="49" charset="0"/>
              </a:rPr>
              <a:t>, &amp;</a:t>
            </a:r>
            <a:r>
              <a:rPr lang="en-US" b="0" dirty="0" err="1">
                <a:solidFill>
                  <a:srgbClr val="001080"/>
                </a:solidFill>
                <a:effectLst/>
                <a:latin typeface="Consolas" panose="020B0609020204030204" pitchFamily="49" charset="0"/>
              </a:rPr>
              <a:t>m_right</a:t>
            </a:r>
            <a:r>
              <a:rPr lang="en-US" b="0" dirty="0">
                <a:solidFill>
                  <a:srgbClr val="292929"/>
                </a:solidFill>
                <a:effectLst/>
                <a:latin typeface="Consolas" panose="020B0609020204030204" pitchFamily="49" charset="0"/>
              </a:rPr>
              <a:t>, &amp;</a:t>
            </a:r>
            <a:r>
              <a:rPr lang="en-US" b="0" dirty="0" err="1">
                <a:solidFill>
                  <a:srgbClr val="001080"/>
                </a:solidFill>
                <a:effectLst/>
                <a:latin typeface="Consolas" panose="020B0609020204030204" pitchFamily="49" charset="0"/>
              </a:rPr>
              <a:t>b_right</a:t>
            </a:r>
            <a:r>
              <a:rPr lang="en-US" b="0" dirty="0">
                <a:solidFill>
                  <a:srgbClr val="292929"/>
                </a:solidFill>
                <a:effectLst/>
                <a:latin typeface="Consolas" panose="020B0609020204030204" pitchFamily="49" charset="0"/>
              </a:rPr>
              <a:t>);</a:t>
            </a:r>
          </a:p>
          <a:p>
            <a:r>
              <a:rPr lang="en-US" b="0" dirty="0">
                <a:solidFill>
                  <a:srgbClr val="292929"/>
                </a:solidFill>
                <a:effectLst/>
                <a:latin typeface="Consolas" panose="020B0609020204030204" pitchFamily="49" charset="0"/>
              </a:rPr>
              <a:t>            }</a:t>
            </a:r>
          </a:p>
          <a:p>
            <a:r>
              <a:rPr lang="en-US" b="0" dirty="0">
                <a:solidFill>
                  <a:srgbClr val="292929"/>
                </a:solidFill>
                <a:effectLst/>
                <a:latin typeface="Consolas" panose="020B0609020204030204" pitchFamily="49" charset="0"/>
              </a:rPr>
              <a:t>        }</a:t>
            </a:r>
          </a:p>
          <a:p>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else</a:t>
            </a:r>
            <a:r>
              <a:rPr lang="en-US" b="0" dirty="0">
                <a:solidFill>
                  <a:srgbClr val="292929"/>
                </a:solidFill>
                <a:effectLst/>
                <a:latin typeface="Consolas" panose="020B0609020204030204" pitchFamily="49" charset="0"/>
              </a:rPr>
              <a:t> {</a:t>
            </a:r>
            <a:r>
              <a:rPr lang="en-US" b="0" dirty="0">
                <a:solidFill>
                  <a:srgbClr val="515151"/>
                </a:solidFill>
                <a:effectLst/>
                <a:latin typeface="Consolas" panose="020B0609020204030204" pitchFamily="49" charset="0"/>
              </a:rPr>
              <a:t> // bottom vertex i3 is on both </a:t>
            </a:r>
            <a:r>
              <a:rPr lang="en-US" b="0" dirty="0" err="1">
                <a:solidFill>
                  <a:srgbClr val="515151"/>
                </a:solidFill>
                <a:effectLst/>
                <a:latin typeface="Consolas" panose="020B0609020204030204" pitchFamily="49" charset="0"/>
              </a:rPr>
              <a:t>both</a:t>
            </a:r>
            <a:r>
              <a:rPr lang="en-US" b="0" dirty="0">
                <a:solidFill>
                  <a:srgbClr val="515151"/>
                </a:solidFill>
                <a:effectLst/>
                <a:latin typeface="Consolas" panose="020B0609020204030204" pitchFamily="49" charset="0"/>
              </a:rPr>
              <a:t> non-horizontal edges</a:t>
            </a:r>
            <a:endParaRPr lang="en-US" b="0" dirty="0">
              <a:solidFill>
                <a:srgbClr val="292929"/>
              </a:solidFill>
              <a:effectLst/>
              <a:latin typeface="Consolas" panose="020B0609020204030204" pitchFamily="49" charset="0"/>
            </a:endParaRPr>
          </a:p>
          <a:p>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if</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vertices</a:t>
            </a:r>
            <a:r>
              <a:rPr lang="en-US" b="0" dirty="0">
                <a:solidFill>
                  <a:srgbClr val="292929"/>
                </a:solidFill>
                <a:effectLst/>
                <a:latin typeface="Consolas" panose="020B0609020204030204" pitchFamily="49" charset="0"/>
              </a:rPr>
              <a:t>[</a:t>
            </a:r>
            <a:r>
              <a:rPr lang="en-US" b="0" dirty="0">
                <a:solidFill>
                  <a:srgbClr val="001080"/>
                </a:solidFill>
                <a:effectLst/>
                <a:latin typeface="Consolas" panose="020B0609020204030204" pitchFamily="49" charset="0"/>
              </a:rPr>
              <a:t>i1</a:t>
            </a:r>
            <a:r>
              <a:rPr lang="en-US" b="0" dirty="0">
                <a:solidFill>
                  <a:srgbClr val="292929"/>
                </a:solidFill>
                <a:effectLst/>
                <a:latin typeface="Consolas" panose="020B0609020204030204" pitchFamily="49" charset="0"/>
              </a:rPr>
              <a:t>][</a:t>
            </a:r>
            <a:r>
              <a:rPr lang="en-US" b="0" dirty="0">
                <a:solidFill>
                  <a:srgbClr val="096D48"/>
                </a:solidFill>
                <a:effectLst/>
                <a:latin typeface="Consolas" panose="020B0609020204030204" pitchFamily="49" charset="0"/>
              </a:rPr>
              <a:t>0</a:t>
            </a:r>
            <a:r>
              <a:rPr lang="en-US" b="0" dirty="0">
                <a:solidFill>
                  <a:srgbClr val="292929"/>
                </a:solidFill>
                <a:effectLst/>
                <a:latin typeface="Consolas" panose="020B0609020204030204" pitchFamily="49" charset="0"/>
              </a:rPr>
              <a:t>] </a:t>
            </a:r>
            <a:r>
              <a:rPr lang="en-US" b="0" dirty="0">
                <a:solidFill>
                  <a:srgbClr val="000000"/>
                </a:solidFill>
                <a:effectLst/>
                <a:latin typeface="Consolas" panose="020B0609020204030204" pitchFamily="49" charset="0"/>
              </a:rPr>
              <a:t>&lt;</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vertices</a:t>
            </a:r>
            <a:r>
              <a:rPr lang="en-US" b="0" dirty="0">
                <a:solidFill>
                  <a:srgbClr val="292929"/>
                </a:solidFill>
                <a:effectLst/>
                <a:latin typeface="Consolas" panose="020B0609020204030204" pitchFamily="49" charset="0"/>
              </a:rPr>
              <a:t>[</a:t>
            </a:r>
            <a:r>
              <a:rPr lang="en-US" b="0" dirty="0">
                <a:solidFill>
                  <a:srgbClr val="001080"/>
                </a:solidFill>
                <a:effectLst/>
                <a:latin typeface="Consolas" panose="020B0609020204030204" pitchFamily="49" charset="0"/>
              </a:rPr>
              <a:t>i2</a:t>
            </a:r>
            <a:r>
              <a:rPr lang="en-US" b="0" dirty="0">
                <a:solidFill>
                  <a:srgbClr val="292929"/>
                </a:solidFill>
                <a:effectLst/>
                <a:latin typeface="Consolas" panose="020B0609020204030204" pitchFamily="49" charset="0"/>
              </a:rPr>
              <a:t>][</a:t>
            </a:r>
            <a:r>
              <a:rPr lang="en-US" b="0" dirty="0">
                <a:solidFill>
                  <a:srgbClr val="096D48"/>
                </a:solidFill>
                <a:effectLst/>
                <a:latin typeface="Consolas" panose="020B0609020204030204" pitchFamily="49" charset="0"/>
              </a:rPr>
              <a:t>0</a:t>
            </a:r>
            <a:r>
              <a:rPr lang="en-US" b="0" dirty="0">
                <a:solidFill>
                  <a:srgbClr val="292929"/>
                </a:solidFill>
                <a:effectLst/>
                <a:latin typeface="Consolas" panose="020B0609020204030204" pitchFamily="49" charset="0"/>
              </a:rPr>
              <a:t>]) {</a:t>
            </a:r>
            <a:r>
              <a:rPr lang="en-US" b="0" dirty="0">
                <a:solidFill>
                  <a:srgbClr val="515151"/>
                </a:solidFill>
                <a:effectLst/>
                <a:latin typeface="Consolas" panose="020B0609020204030204" pitchFamily="49" charset="0"/>
              </a:rPr>
              <a:t> // vertex i1 is on the left</a:t>
            </a:r>
            <a:endParaRPr lang="en-US" b="0" dirty="0">
              <a:solidFill>
                <a:srgbClr val="292929"/>
              </a:solidFill>
              <a:effectLst/>
              <a:latin typeface="Consolas" panose="020B0609020204030204" pitchFamily="49" charset="0"/>
            </a:endParaRPr>
          </a:p>
          <a:p>
            <a:r>
              <a:rPr lang="en-US" b="0" dirty="0">
                <a:solidFill>
                  <a:srgbClr val="292929"/>
                </a:solidFill>
                <a:effectLst/>
                <a:latin typeface="Consolas" panose="020B0609020204030204" pitchFamily="49" charset="0"/>
              </a:rPr>
              <a:t>            </a:t>
            </a:r>
            <a:r>
              <a:rPr lang="en-US" b="0" dirty="0" err="1">
                <a:solidFill>
                  <a:srgbClr val="5E2CBC"/>
                </a:solidFill>
                <a:effectLst/>
                <a:latin typeface="Consolas" panose="020B0609020204030204" pitchFamily="49" charset="0"/>
              </a:rPr>
              <a:t>get_x_line_equation</a:t>
            </a:r>
            <a:r>
              <a:rPr lang="en-US" b="0" dirty="0">
                <a:solidFill>
                  <a:srgbClr val="292929"/>
                </a:solidFill>
                <a:effectLst/>
                <a:latin typeface="Consolas" panose="020B0609020204030204" pitchFamily="49" charset="0"/>
              </a:rPr>
              <a:t>(</a:t>
            </a:r>
            <a:r>
              <a:rPr lang="en-US" b="0" dirty="0">
                <a:solidFill>
                  <a:srgbClr val="001080"/>
                </a:solidFill>
                <a:effectLst/>
                <a:latin typeface="Consolas" panose="020B0609020204030204" pitchFamily="49" charset="0"/>
              </a:rPr>
              <a:t>i1</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i3</a:t>
            </a:r>
            <a:r>
              <a:rPr lang="en-US" b="0" dirty="0">
                <a:solidFill>
                  <a:srgbClr val="292929"/>
                </a:solidFill>
                <a:effectLst/>
                <a:latin typeface="Consolas" panose="020B0609020204030204" pitchFamily="49" charset="0"/>
              </a:rPr>
              <a:t>, &amp;</a:t>
            </a:r>
            <a:r>
              <a:rPr lang="en-US" b="0" dirty="0" err="1">
                <a:solidFill>
                  <a:srgbClr val="001080"/>
                </a:solidFill>
                <a:effectLst/>
                <a:latin typeface="Consolas" panose="020B0609020204030204" pitchFamily="49" charset="0"/>
              </a:rPr>
              <a:t>m_left</a:t>
            </a:r>
            <a:r>
              <a:rPr lang="en-US" b="0" dirty="0">
                <a:solidFill>
                  <a:srgbClr val="292929"/>
                </a:solidFill>
                <a:effectLst/>
                <a:latin typeface="Consolas" panose="020B0609020204030204" pitchFamily="49" charset="0"/>
              </a:rPr>
              <a:t>, &amp;</a:t>
            </a:r>
            <a:r>
              <a:rPr lang="en-US" b="0" dirty="0" err="1">
                <a:solidFill>
                  <a:srgbClr val="001080"/>
                </a:solidFill>
                <a:effectLst/>
                <a:latin typeface="Consolas" panose="020B0609020204030204" pitchFamily="49" charset="0"/>
              </a:rPr>
              <a:t>b_left</a:t>
            </a:r>
            <a:r>
              <a:rPr lang="en-US" b="0" dirty="0">
                <a:solidFill>
                  <a:srgbClr val="292929"/>
                </a:solidFill>
                <a:effectLst/>
                <a:latin typeface="Consolas" panose="020B0609020204030204" pitchFamily="49" charset="0"/>
              </a:rPr>
              <a:t>);</a:t>
            </a:r>
          </a:p>
          <a:p>
            <a:r>
              <a:rPr lang="en-US" b="0" dirty="0">
                <a:solidFill>
                  <a:srgbClr val="292929"/>
                </a:solidFill>
                <a:effectLst/>
                <a:latin typeface="Consolas" panose="020B0609020204030204" pitchFamily="49" charset="0"/>
              </a:rPr>
              <a:t>            </a:t>
            </a:r>
            <a:r>
              <a:rPr lang="en-US" b="0" dirty="0" err="1">
                <a:solidFill>
                  <a:srgbClr val="5E2CBC"/>
                </a:solidFill>
                <a:effectLst/>
                <a:latin typeface="Consolas" panose="020B0609020204030204" pitchFamily="49" charset="0"/>
              </a:rPr>
              <a:t>get_x_line_equation</a:t>
            </a:r>
            <a:r>
              <a:rPr lang="en-US" b="0" dirty="0">
                <a:solidFill>
                  <a:srgbClr val="292929"/>
                </a:solidFill>
                <a:effectLst/>
                <a:latin typeface="Consolas" panose="020B0609020204030204" pitchFamily="49" charset="0"/>
              </a:rPr>
              <a:t>(</a:t>
            </a:r>
            <a:r>
              <a:rPr lang="en-US" b="0" dirty="0">
                <a:solidFill>
                  <a:srgbClr val="001080"/>
                </a:solidFill>
                <a:effectLst/>
                <a:latin typeface="Consolas" panose="020B0609020204030204" pitchFamily="49" charset="0"/>
              </a:rPr>
              <a:t>i2</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i3</a:t>
            </a:r>
            <a:r>
              <a:rPr lang="en-US" b="0" dirty="0">
                <a:solidFill>
                  <a:srgbClr val="292929"/>
                </a:solidFill>
                <a:effectLst/>
                <a:latin typeface="Consolas" panose="020B0609020204030204" pitchFamily="49" charset="0"/>
              </a:rPr>
              <a:t>, &amp;</a:t>
            </a:r>
            <a:r>
              <a:rPr lang="en-US" b="0" dirty="0" err="1">
                <a:solidFill>
                  <a:srgbClr val="001080"/>
                </a:solidFill>
                <a:effectLst/>
                <a:latin typeface="Consolas" panose="020B0609020204030204" pitchFamily="49" charset="0"/>
              </a:rPr>
              <a:t>m_right</a:t>
            </a:r>
            <a:r>
              <a:rPr lang="en-US" b="0" dirty="0">
                <a:solidFill>
                  <a:srgbClr val="292929"/>
                </a:solidFill>
                <a:effectLst/>
                <a:latin typeface="Consolas" panose="020B0609020204030204" pitchFamily="49" charset="0"/>
              </a:rPr>
              <a:t>, &amp;</a:t>
            </a:r>
            <a:r>
              <a:rPr lang="en-US" b="0" dirty="0" err="1">
                <a:solidFill>
                  <a:srgbClr val="001080"/>
                </a:solidFill>
                <a:effectLst/>
                <a:latin typeface="Consolas" panose="020B0609020204030204" pitchFamily="49" charset="0"/>
              </a:rPr>
              <a:t>b_right</a:t>
            </a:r>
            <a:r>
              <a:rPr lang="en-US" b="0" dirty="0">
                <a:solidFill>
                  <a:srgbClr val="292929"/>
                </a:solidFill>
                <a:effectLst/>
                <a:latin typeface="Consolas" panose="020B0609020204030204" pitchFamily="49" charset="0"/>
              </a:rPr>
              <a:t>);</a:t>
            </a:r>
          </a:p>
          <a:p>
            <a:r>
              <a:rPr lang="en-US" b="0" dirty="0">
                <a:solidFill>
                  <a:srgbClr val="292929"/>
                </a:solidFill>
                <a:effectLst/>
                <a:latin typeface="Consolas" panose="020B0609020204030204" pitchFamily="49" charset="0"/>
              </a:rPr>
              <a:t>            }</a:t>
            </a:r>
          </a:p>
          <a:p>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else</a:t>
            </a:r>
            <a:r>
              <a:rPr lang="en-US" b="0" dirty="0">
                <a:solidFill>
                  <a:srgbClr val="292929"/>
                </a:solidFill>
                <a:effectLst/>
                <a:latin typeface="Consolas" panose="020B0609020204030204" pitchFamily="49" charset="0"/>
              </a:rPr>
              <a:t> {</a:t>
            </a:r>
            <a:r>
              <a:rPr lang="en-US" b="0" dirty="0">
                <a:solidFill>
                  <a:srgbClr val="515151"/>
                </a:solidFill>
                <a:effectLst/>
                <a:latin typeface="Consolas" panose="020B0609020204030204" pitchFamily="49" charset="0"/>
              </a:rPr>
              <a:t> // vertex i2 is on the left</a:t>
            </a:r>
            <a:endParaRPr lang="en-US" b="0" dirty="0">
              <a:solidFill>
                <a:srgbClr val="292929"/>
              </a:solidFill>
              <a:effectLst/>
              <a:latin typeface="Consolas" panose="020B0609020204030204" pitchFamily="49" charset="0"/>
            </a:endParaRPr>
          </a:p>
          <a:p>
            <a:r>
              <a:rPr lang="en-US" b="0" dirty="0">
                <a:solidFill>
                  <a:srgbClr val="292929"/>
                </a:solidFill>
                <a:effectLst/>
                <a:latin typeface="Consolas" panose="020B0609020204030204" pitchFamily="49" charset="0"/>
              </a:rPr>
              <a:t>            </a:t>
            </a:r>
            <a:r>
              <a:rPr lang="en-US" b="0" dirty="0" err="1">
                <a:solidFill>
                  <a:srgbClr val="5E2CBC"/>
                </a:solidFill>
                <a:effectLst/>
                <a:latin typeface="Consolas" panose="020B0609020204030204" pitchFamily="49" charset="0"/>
              </a:rPr>
              <a:t>get_x_line_equation</a:t>
            </a:r>
            <a:r>
              <a:rPr lang="en-US" b="0" dirty="0">
                <a:solidFill>
                  <a:srgbClr val="292929"/>
                </a:solidFill>
                <a:effectLst/>
                <a:latin typeface="Consolas" panose="020B0609020204030204" pitchFamily="49" charset="0"/>
              </a:rPr>
              <a:t>(</a:t>
            </a:r>
            <a:r>
              <a:rPr lang="en-US" b="0" dirty="0">
                <a:solidFill>
                  <a:srgbClr val="001080"/>
                </a:solidFill>
                <a:effectLst/>
                <a:latin typeface="Consolas" panose="020B0609020204030204" pitchFamily="49" charset="0"/>
              </a:rPr>
              <a:t>i2</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i3</a:t>
            </a:r>
            <a:r>
              <a:rPr lang="en-US" b="0" dirty="0">
                <a:solidFill>
                  <a:srgbClr val="292929"/>
                </a:solidFill>
                <a:effectLst/>
                <a:latin typeface="Consolas" panose="020B0609020204030204" pitchFamily="49" charset="0"/>
              </a:rPr>
              <a:t>, &amp;</a:t>
            </a:r>
            <a:r>
              <a:rPr lang="en-US" b="0" dirty="0" err="1">
                <a:solidFill>
                  <a:srgbClr val="001080"/>
                </a:solidFill>
                <a:effectLst/>
                <a:latin typeface="Consolas" panose="020B0609020204030204" pitchFamily="49" charset="0"/>
              </a:rPr>
              <a:t>m_left</a:t>
            </a:r>
            <a:r>
              <a:rPr lang="en-US" b="0" dirty="0">
                <a:solidFill>
                  <a:srgbClr val="292929"/>
                </a:solidFill>
                <a:effectLst/>
                <a:latin typeface="Consolas" panose="020B0609020204030204" pitchFamily="49" charset="0"/>
              </a:rPr>
              <a:t>, &amp;</a:t>
            </a:r>
            <a:r>
              <a:rPr lang="en-US" b="0" dirty="0" err="1">
                <a:solidFill>
                  <a:srgbClr val="001080"/>
                </a:solidFill>
                <a:effectLst/>
                <a:latin typeface="Consolas" panose="020B0609020204030204" pitchFamily="49" charset="0"/>
              </a:rPr>
              <a:t>b_left</a:t>
            </a:r>
            <a:r>
              <a:rPr lang="en-US" b="0" dirty="0">
                <a:solidFill>
                  <a:srgbClr val="292929"/>
                </a:solidFill>
                <a:effectLst/>
                <a:latin typeface="Consolas" panose="020B0609020204030204" pitchFamily="49" charset="0"/>
              </a:rPr>
              <a:t>);</a:t>
            </a:r>
          </a:p>
          <a:p>
            <a:r>
              <a:rPr lang="en-US" b="0" dirty="0">
                <a:solidFill>
                  <a:srgbClr val="292929"/>
                </a:solidFill>
                <a:effectLst/>
                <a:latin typeface="Consolas" panose="020B0609020204030204" pitchFamily="49" charset="0"/>
              </a:rPr>
              <a:t>            </a:t>
            </a:r>
            <a:r>
              <a:rPr lang="en-US" b="0" dirty="0" err="1">
                <a:solidFill>
                  <a:srgbClr val="5E2CBC"/>
                </a:solidFill>
                <a:effectLst/>
                <a:latin typeface="Consolas" panose="020B0609020204030204" pitchFamily="49" charset="0"/>
              </a:rPr>
              <a:t>get_x_line_equation</a:t>
            </a:r>
            <a:r>
              <a:rPr lang="en-US" b="0" dirty="0">
                <a:solidFill>
                  <a:srgbClr val="292929"/>
                </a:solidFill>
                <a:effectLst/>
                <a:latin typeface="Consolas" panose="020B0609020204030204" pitchFamily="49" charset="0"/>
              </a:rPr>
              <a:t>(</a:t>
            </a:r>
            <a:r>
              <a:rPr lang="en-US" b="0" dirty="0">
                <a:solidFill>
                  <a:srgbClr val="001080"/>
                </a:solidFill>
                <a:effectLst/>
                <a:latin typeface="Consolas" panose="020B0609020204030204" pitchFamily="49" charset="0"/>
              </a:rPr>
              <a:t>i1</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i3</a:t>
            </a:r>
            <a:r>
              <a:rPr lang="en-US" b="0" dirty="0">
                <a:solidFill>
                  <a:srgbClr val="292929"/>
                </a:solidFill>
                <a:effectLst/>
                <a:latin typeface="Consolas" panose="020B0609020204030204" pitchFamily="49" charset="0"/>
              </a:rPr>
              <a:t>, &amp;</a:t>
            </a:r>
            <a:r>
              <a:rPr lang="en-US" b="0" dirty="0" err="1">
                <a:solidFill>
                  <a:srgbClr val="001080"/>
                </a:solidFill>
                <a:effectLst/>
                <a:latin typeface="Consolas" panose="020B0609020204030204" pitchFamily="49" charset="0"/>
              </a:rPr>
              <a:t>m_right</a:t>
            </a:r>
            <a:r>
              <a:rPr lang="en-US" b="0" dirty="0">
                <a:solidFill>
                  <a:srgbClr val="292929"/>
                </a:solidFill>
                <a:effectLst/>
                <a:latin typeface="Consolas" panose="020B0609020204030204" pitchFamily="49" charset="0"/>
              </a:rPr>
              <a:t>, &amp;</a:t>
            </a:r>
            <a:r>
              <a:rPr lang="en-US" b="0" dirty="0" err="1">
                <a:solidFill>
                  <a:srgbClr val="001080"/>
                </a:solidFill>
                <a:effectLst/>
                <a:latin typeface="Consolas" panose="020B0609020204030204" pitchFamily="49" charset="0"/>
              </a:rPr>
              <a:t>b_right</a:t>
            </a:r>
            <a:r>
              <a:rPr lang="en-US" b="0" dirty="0">
                <a:solidFill>
                  <a:srgbClr val="292929"/>
                </a:solidFill>
                <a:effectLst/>
                <a:latin typeface="Consolas" panose="020B0609020204030204" pitchFamily="49" charset="0"/>
              </a:rPr>
              <a:t>);</a:t>
            </a:r>
          </a:p>
          <a:p>
            <a:r>
              <a:rPr lang="en-US" b="0" dirty="0">
                <a:solidFill>
                  <a:srgbClr val="292929"/>
                </a:solidFill>
                <a:effectLst/>
                <a:latin typeface="Consolas" panose="020B0609020204030204" pitchFamily="49" charset="0"/>
              </a:rPr>
              <a:t>            }</a:t>
            </a:r>
          </a:p>
          <a:p>
            <a:r>
              <a:rPr lang="en-US" b="0" dirty="0">
                <a:solidFill>
                  <a:srgbClr val="292929"/>
                </a:solidFill>
                <a:effectLst/>
                <a:latin typeface="Consolas" panose="020B0609020204030204" pitchFamily="49" charset="0"/>
              </a:rPr>
              <a:t>        }</a:t>
            </a:r>
          </a:p>
          <a:p>
            <a:br>
              <a:rPr lang="en-US" b="0" dirty="0">
                <a:solidFill>
                  <a:srgbClr val="292929"/>
                </a:solidFill>
                <a:effectLst/>
                <a:latin typeface="Consolas" panose="020B0609020204030204" pitchFamily="49" charset="0"/>
              </a:rPr>
            </a:br>
            <a:endParaRPr lang="en-US" b="0" dirty="0">
              <a:solidFill>
                <a:srgbClr val="292929"/>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208496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B25022-FFA1-4568-BEC2-20DBD2A90F7B}"/>
              </a:ext>
            </a:extLst>
          </p:cNvPr>
          <p:cNvSpPr>
            <a:spLocks noGrp="1"/>
          </p:cNvSpPr>
          <p:nvPr>
            <p:ph idx="1"/>
          </p:nvPr>
        </p:nvSpPr>
        <p:spPr>
          <a:xfrm>
            <a:off x="412375" y="326571"/>
            <a:ext cx="11412071" cy="6235594"/>
          </a:xfrm>
        </p:spPr>
        <p:txBody>
          <a:bodyPr>
            <a:normAutofit fontScale="62500" lnSpcReduction="20000"/>
          </a:bodyPr>
          <a:lstStyle/>
          <a:p>
            <a:pPr marL="0" indent="0">
              <a:buNone/>
            </a:pPr>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if</a:t>
            </a:r>
            <a:r>
              <a:rPr lang="en-US" b="0" dirty="0">
                <a:solidFill>
                  <a:srgbClr val="292929"/>
                </a:solidFill>
                <a:effectLst/>
                <a:latin typeface="Consolas" panose="020B0609020204030204" pitchFamily="49" charset="0"/>
              </a:rPr>
              <a:t> (kind) {</a:t>
            </a:r>
            <a:r>
              <a:rPr lang="en-US" b="0" dirty="0">
                <a:solidFill>
                  <a:srgbClr val="515151"/>
                </a:solidFill>
                <a:effectLst/>
                <a:latin typeface="Consolas" panose="020B0609020204030204" pitchFamily="49" charset="0"/>
              </a:rPr>
              <a:t> // top vertex i1 belongs to both non-horizontal edges</a:t>
            </a:r>
            <a:endParaRPr lang="en-US" b="0" dirty="0">
              <a:solidFill>
                <a:srgbClr val="292929"/>
              </a:solidFill>
              <a:effectLst/>
              <a:latin typeface="Consolas" panose="020B0609020204030204" pitchFamily="49" charset="0"/>
            </a:endParaRPr>
          </a:p>
          <a:p>
            <a:pPr marL="0" indent="0">
              <a:buNone/>
            </a:pPr>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if</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vertices</a:t>
            </a:r>
            <a:r>
              <a:rPr lang="en-US" b="0" dirty="0">
                <a:solidFill>
                  <a:srgbClr val="292929"/>
                </a:solidFill>
                <a:effectLst/>
                <a:latin typeface="Consolas" panose="020B0609020204030204" pitchFamily="49" charset="0"/>
              </a:rPr>
              <a:t>[i2][</a:t>
            </a:r>
            <a:r>
              <a:rPr lang="en-US" b="0" dirty="0">
                <a:solidFill>
                  <a:srgbClr val="096D48"/>
                </a:solidFill>
                <a:effectLst/>
                <a:latin typeface="Consolas" panose="020B0609020204030204" pitchFamily="49" charset="0"/>
              </a:rPr>
              <a:t>0</a:t>
            </a:r>
            <a:r>
              <a:rPr lang="en-US" b="0" dirty="0">
                <a:solidFill>
                  <a:srgbClr val="292929"/>
                </a:solidFill>
                <a:effectLst/>
                <a:latin typeface="Consolas" panose="020B0609020204030204" pitchFamily="49" charset="0"/>
              </a:rPr>
              <a:t>] </a:t>
            </a:r>
            <a:r>
              <a:rPr lang="en-US" b="0" dirty="0">
                <a:solidFill>
                  <a:srgbClr val="000000"/>
                </a:solidFill>
                <a:effectLst/>
                <a:latin typeface="Consolas" panose="020B0609020204030204" pitchFamily="49" charset="0"/>
              </a:rPr>
              <a:t>&lt;</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vertices</a:t>
            </a:r>
            <a:r>
              <a:rPr lang="en-US" b="0" dirty="0">
                <a:solidFill>
                  <a:srgbClr val="292929"/>
                </a:solidFill>
                <a:effectLst/>
                <a:latin typeface="Consolas" panose="020B0609020204030204" pitchFamily="49" charset="0"/>
              </a:rPr>
              <a:t>[i3][</a:t>
            </a:r>
            <a:r>
              <a:rPr lang="en-US" b="0" dirty="0">
                <a:solidFill>
                  <a:srgbClr val="096D48"/>
                </a:solidFill>
                <a:effectLst/>
                <a:latin typeface="Consolas" panose="020B0609020204030204" pitchFamily="49" charset="0"/>
              </a:rPr>
              <a:t>0</a:t>
            </a:r>
            <a:r>
              <a:rPr lang="en-US" b="0" dirty="0">
                <a:solidFill>
                  <a:srgbClr val="292929"/>
                </a:solidFill>
                <a:effectLst/>
                <a:latin typeface="Consolas" panose="020B0609020204030204" pitchFamily="49" charset="0"/>
              </a:rPr>
              <a:t>]) {</a:t>
            </a:r>
            <a:r>
              <a:rPr lang="en-US" b="0" dirty="0">
                <a:solidFill>
                  <a:srgbClr val="515151"/>
                </a:solidFill>
                <a:effectLst/>
                <a:latin typeface="Consolas" panose="020B0609020204030204" pitchFamily="49" charset="0"/>
              </a:rPr>
              <a:t> // vertex i2 is on the left</a:t>
            </a:r>
            <a:endParaRPr lang="en-US" b="0" dirty="0">
              <a:solidFill>
                <a:srgbClr val="292929"/>
              </a:solidFill>
              <a:effectLst/>
              <a:latin typeface="Consolas" panose="020B0609020204030204" pitchFamily="49" charset="0"/>
            </a:endParaRPr>
          </a:p>
          <a:p>
            <a:pPr marL="0" indent="0">
              <a:buNone/>
            </a:pPr>
            <a:r>
              <a:rPr lang="en-US" b="0" dirty="0">
                <a:solidFill>
                  <a:srgbClr val="292929"/>
                </a:solidFill>
                <a:effectLst/>
                <a:latin typeface="Consolas" panose="020B0609020204030204" pitchFamily="49" charset="0"/>
              </a:rPr>
              <a:t>        </a:t>
            </a:r>
            <a:r>
              <a:rPr lang="en-US" b="0" dirty="0" err="1">
                <a:solidFill>
                  <a:srgbClr val="5E2CBC"/>
                </a:solidFill>
                <a:effectLst/>
                <a:latin typeface="Consolas" panose="020B0609020204030204" pitchFamily="49" charset="0"/>
              </a:rPr>
              <a:t>get_line_equation</a:t>
            </a:r>
            <a:r>
              <a:rPr lang="en-US" b="0" dirty="0">
                <a:solidFill>
                  <a:srgbClr val="292929"/>
                </a:solidFill>
                <a:effectLst/>
                <a:latin typeface="Consolas" panose="020B0609020204030204" pitchFamily="49" charset="0"/>
              </a:rPr>
              <a:t>(y1, y2, x1, x2, </a:t>
            </a:r>
            <a:r>
              <a:rPr lang="en-US" b="0" dirty="0">
                <a:solidFill>
                  <a:srgbClr val="000000"/>
                </a:solidFill>
                <a:effectLst/>
                <a:latin typeface="Consolas" panose="020B0609020204030204" pitchFamily="49" charset="0"/>
              </a:rPr>
              <a:t>&amp;</a:t>
            </a:r>
            <a:r>
              <a:rPr lang="en-US" b="0" dirty="0" err="1">
                <a:solidFill>
                  <a:srgbClr val="292929"/>
                </a:solidFill>
                <a:effectLst/>
                <a:latin typeface="Consolas" panose="020B0609020204030204" pitchFamily="49" charset="0"/>
              </a:rPr>
              <a:t>m_left</a:t>
            </a:r>
            <a:r>
              <a:rPr lang="en-US" b="0" dirty="0">
                <a:solidFill>
                  <a:srgbClr val="292929"/>
                </a:solidFill>
                <a:effectLst/>
                <a:latin typeface="Consolas" panose="020B0609020204030204" pitchFamily="49" charset="0"/>
              </a:rPr>
              <a:t>, </a:t>
            </a:r>
            <a:r>
              <a:rPr lang="en-US" b="0" dirty="0">
                <a:solidFill>
                  <a:srgbClr val="000000"/>
                </a:solidFill>
                <a:effectLst/>
                <a:latin typeface="Consolas" panose="020B0609020204030204" pitchFamily="49" charset="0"/>
              </a:rPr>
              <a:t>&amp;</a:t>
            </a:r>
            <a:r>
              <a:rPr lang="en-US" b="0" dirty="0" err="1">
                <a:solidFill>
                  <a:srgbClr val="292929"/>
                </a:solidFill>
                <a:effectLst/>
                <a:latin typeface="Consolas" panose="020B0609020204030204" pitchFamily="49" charset="0"/>
              </a:rPr>
              <a:t>b_left</a:t>
            </a:r>
            <a:r>
              <a:rPr lang="en-US" b="0" dirty="0">
                <a:solidFill>
                  <a:srgbClr val="292929"/>
                </a:solidFill>
                <a:effectLst/>
                <a:latin typeface="Consolas" panose="020B0609020204030204" pitchFamily="49" charset="0"/>
              </a:rPr>
              <a:t>);</a:t>
            </a:r>
          </a:p>
          <a:p>
            <a:pPr marL="0" indent="0">
              <a:buNone/>
            </a:pPr>
            <a:r>
              <a:rPr lang="en-US" b="0" dirty="0">
                <a:solidFill>
                  <a:srgbClr val="292929"/>
                </a:solidFill>
                <a:effectLst/>
                <a:latin typeface="Consolas" panose="020B0609020204030204" pitchFamily="49" charset="0"/>
              </a:rPr>
              <a:t>        </a:t>
            </a:r>
            <a:r>
              <a:rPr lang="en-US" b="0" dirty="0" err="1">
                <a:solidFill>
                  <a:srgbClr val="5E2CBC"/>
                </a:solidFill>
                <a:effectLst/>
                <a:latin typeface="Consolas" panose="020B0609020204030204" pitchFamily="49" charset="0"/>
              </a:rPr>
              <a:t>get_line_equation</a:t>
            </a:r>
            <a:r>
              <a:rPr lang="en-US" b="0" dirty="0">
                <a:solidFill>
                  <a:srgbClr val="292929"/>
                </a:solidFill>
                <a:effectLst/>
                <a:latin typeface="Consolas" panose="020B0609020204030204" pitchFamily="49" charset="0"/>
              </a:rPr>
              <a:t>(y1, y3, x1, x3, </a:t>
            </a:r>
            <a:r>
              <a:rPr lang="en-US" b="0" dirty="0">
                <a:solidFill>
                  <a:srgbClr val="000000"/>
                </a:solidFill>
                <a:effectLst/>
                <a:latin typeface="Consolas" panose="020B0609020204030204" pitchFamily="49" charset="0"/>
              </a:rPr>
              <a:t>&amp;</a:t>
            </a:r>
            <a:r>
              <a:rPr lang="en-US" b="0" dirty="0" err="1">
                <a:solidFill>
                  <a:srgbClr val="292929"/>
                </a:solidFill>
                <a:effectLst/>
                <a:latin typeface="Consolas" panose="020B0609020204030204" pitchFamily="49" charset="0"/>
              </a:rPr>
              <a:t>m_right</a:t>
            </a:r>
            <a:r>
              <a:rPr lang="en-US" b="0" dirty="0">
                <a:solidFill>
                  <a:srgbClr val="292929"/>
                </a:solidFill>
                <a:effectLst/>
                <a:latin typeface="Consolas" panose="020B0609020204030204" pitchFamily="49" charset="0"/>
              </a:rPr>
              <a:t>, </a:t>
            </a:r>
            <a:r>
              <a:rPr lang="en-US" b="0" dirty="0">
                <a:solidFill>
                  <a:srgbClr val="000000"/>
                </a:solidFill>
                <a:effectLst/>
                <a:latin typeface="Consolas" panose="020B0609020204030204" pitchFamily="49" charset="0"/>
              </a:rPr>
              <a:t>&amp;</a:t>
            </a:r>
            <a:r>
              <a:rPr lang="en-US" b="0" dirty="0" err="1">
                <a:solidFill>
                  <a:srgbClr val="292929"/>
                </a:solidFill>
                <a:effectLst/>
                <a:latin typeface="Consolas" panose="020B0609020204030204" pitchFamily="49" charset="0"/>
              </a:rPr>
              <a:t>b_right</a:t>
            </a:r>
            <a:r>
              <a:rPr lang="en-US" b="0" dirty="0">
                <a:solidFill>
                  <a:srgbClr val="292929"/>
                </a:solidFill>
                <a:effectLst/>
                <a:latin typeface="Consolas" panose="020B0609020204030204" pitchFamily="49" charset="0"/>
              </a:rPr>
              <a:t>);</a:t>
            </a:r>
          </a:p>
          <a:p>
            <a:pPr marL="0" indent="0">
              <a:buNone/>
            </a:pPr>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if</a:t>
            </a:r>
            <a:r>
              <a:rPr lang="en-US" b="0" dirty="0">
                <a:solidFill>
                  <a:srgbClr val="292929"/>
                </a:solidFill>
                <a:effectLst/>
                <a:latin typeface="Consolas" panose="020B0609020204030204" pitchFamily="49" charset="0"/>
              </a:rPr>
              <a:t> (</a:t>
            </a:r>
            <a:r>
              <a:rPr lang="en-US" b="0" dirty="0" err="1">
                <a:solidFill>
                  <a:srgbClr val="292929"/>
                </a:solidFill>
                <a:effectLst/>
                <a:latin typeface="Consolas" panose="020B0609020204030204" pitchFamily="49" charset="0"/>
              </a:rPr>
              <a:t>db_horizontal</a:t>
            </a:r>
            <a:r>
              <a:rPr lang="en-US" b="0" dirty="0">
                <a:solidFill>
                  <a:srgbClr val="292929"/>
                </a:solidFill>
                <a:effectLst/>
                <a:latin typeface="Consolas" panose="020B0609020204030204" pitchFamily="49" charset="0"/>
              </a:rPr>
              <a:t>) {</a:t>
            </a:r>
          </a:p>
          <a:p>
            <a:pPr marL="0" indent="0">
              <a:buNone/>
            </a:pPr>
            <a:r>
              <a:rPr lang="en-US" b="0" dirty="0">
                <a:solidFill>
                  <a:srgbClr val="292929"/>
                </a:solidFill>
                <a:effectLst/>
                <a:latin typeface="Consolas" panose="020B0609020204030204" pitchFamily="49" charset="0"/>
              </a:rPr>
              <a:t>               </a:t>
            </a:r>
            <a:r>
              <a:rPr lang="en-US" b="0" dirty="0" err="1">
                <a:solidFill>
                  <a:srgbClr val="5E2CBC"/>
                </a:solidFill>
                <a:effectLst/>
                <a:latin typeface="Consolas" panose="020B0609020204030204" pitchFamily="49" charset="0"/>
              </a:rPr>
              <a:t>printf</a:t>
            </a:r>
            <a:r>
              <a:rPr lang="en-US" b="0" dirty="0">
                <a:solidFill>
                  <a:srgbClr val="292929"/>
                </a:solidFill>
                <a:effectLst/>
                <a:latin typeface="Consolas" panose="020B0609020204030204" pitchFamily="49" charset="0"/>
              </a:rPr>
              <a:t>(</a:t>
            </a:r>
            <a:r>
              <a:rPr lang="en-US" b="0" dirty="0">
                <a:solidFill>
                  <a:srgbClr val="0F4A85"/>
                </a:solidFill>
                <a:effectLst/>
                <a:latin typeface="Consolas" panose="020B0609020204030204" pitchFamily="49" charset="0"/>
              </a:rPr>
              <a:t>"left  line </a:t>
            </a:r>
            <a:r>
              <a:rPr lang="en-US" b="0" dirty="0">
                <a:solidFill>
                  <a:srgbClr val="001080"/>
                </a:solidFill>
                <a:effectLst/>
                <a:latin typeface="Consolas" panose="020B0609020204030204" pitchFamily="49" charset="0"/>
              </a:rPr>
              <a:t>%d</a:t>
            </a:r>
            <a:r>
              <a:rPr lang="en-US" b="0" dirty="0">
                <a:solidFill>
                  <a:srgbClr val="0F4A85"/>
                </a:solidFill>
                <a:effectLst/>
                <a:latin typeface="Consolas" panose="020B0609020204030204" pitchFamily="49" charset="0"/>
              </a:rPr>
              <a:t> </a:t>
            </a:r>
            <a:r>
              <a:rPr lang="en-US" b="0" dirty="0">
                <a:solidFill>
                  <a:srgbClr val="001080"/>
                </a:solidFill>
                <a:effectLst/>
                <a:latin typeface="Consolas" panose="020B0609020204030204" pitchFamily="49" charset="0"/>
              </a:rPr>
              <a:t>%d</a:t>
            </a:r>
            <a:r>
              <a:rPr lang="en-US" b="0" dirty="0">
                <a:solidFill>
                  <a:srgbClr val="0F4A85"/>
                </a:solidFill>
                <a:effectLst/>
                <a:latin typeface="Consolas" panose="020B0609020204030204" pitchFamily="49" charset="0"/>
              </a:rPr>
              <a:t> m </a:t>
            </a:r>
            <a:r>
              <a:rPr lang="en-US" b="0" dirty="0">
                <a:solidFill>
                  <a:srgbClr val="001080"/>
                </a:solidFill>
                <a:effectLst/>
                <a:latin typeface="Consolas" panose="020B0609020204030204" pitchFamily="49" charset="0"/>
              </a:rPr>
              <a:t>%g</a:t>
            </a:r>
            <a:r>
              <a:rPr lang="en-US" b="0" dirty="0">
                <a:solidFill>
                  <a:srgbClr val="0F4A85"/>
                </a:solidFill>
                <a:effectLst/>
                <a:latin typeface="Consolas" panose="020B0609020204030204" pitchFamily="49" charset="0"/>
              </a:rPr>
              <a:t> b </a:t>
            </a:r>
            <a:r>
              <a:rPr lang="en-US" b="0" dirty="0">
                <a:solidFill>
                  <a:srgbClr val="001080"/>
                </a:solidFill>
                <a:effectLst/>
                <a:latin typeface="Consolas" panose="020B0609020204030204" pitchFamily="49" charset="0"/>
              </a:rPr>
              <a:t>%g</a:t>
            </a:r>
            <a:r>
              <a:rPr lang="en-US" b="0" dirty="0">
                <a:solidFill>
                  <a:srgbClr val="EE0000"/>
                </a:solidFill>
                <a:effectLst/>
                <a:latin typeface="Consolas" panose="020B0609020204030204" pitchFamily="49" charset="0"/>
              </a:rPr>
              <a:t>\n</a:t>
            </a:r>
            <a:r>
              <a:rPr lang="en-US" b="0" dirty="0">
                <a:solidFill>
                  <a:srgbClr val="0F4A85"/>
                </a:solidFill>
                <a:effectLst/>
                <a:latin typeface="Consolas" panose="020B0609020204030204" pitchFamily="49" charset="0"/>
              </a:rPr>
              <a:t>"</a:t>
            </a:r>
            <a:r>
              <a:rPr lang="en-US" b="0" dirty="0">
                <a:solidFill>
                  <a:srgbClr val="292929"/>
                </a:solidFill>
                <a:effectLst/>
                <a:latin typeface="Consolas" panose="020B0609020204030204" pitchFamily="49" charset="0"/>
              </a:rPr>
              <a:t>, i1, i2, </a:t>
            </a:r>
            <a:r>
              <a:rPr lang="en-US" b="0" dirty="0" err="1">
                <a:solidFill>
                  <a:srgbClr val="292929"/>
                </a:solidFill>
                <a:effectLst/>
                <a:latin typeface="Consolas" panose="020B0609020204030204" pitchFamily="49" charset="0"/>
              </a:rPr>
              <a:t>m_left</a:t>
            </a:r>
            <a:r>
              <a:rPr lang="en-US" b="0" dirty="0">
                <a:solidFill>
                  <a:srgbClr val="292929"/>
                </a:solidFill>
                <a:effectLst/>
                <a:latin typeface="Consolas" panose="020B0609020204030204" pitchFamily="49" charset="0"/>
              </a:rPr>
              <a:t>, </a:t>
            </a:r>
            <a:r>
              <a:rPr lang="en-US" b="0" dirty="0" err="1">
                <a:solidFill>
                  <a:srgbClr val="292929"/>
                </a:solidFill>
                <a:effectLst/>
                <a:latin typeface="Consolas" panose="020B0609020204030204" pitchFamily="49" charset="0"/>
              </a:rPr>
              <a:t>b_left</a:t>
            </a:r>
            <a:r>
              <a:rPr lang="en-US" b="0" dirty="0">
                <a:solidFill>
                  <a:srgbClr val="292929"/>
                </a:solidFill>
                <a:effectLst/>
                <a:latin typeface="Consolas" panose="020B0609020204030204" pitchFamily="49" charset="0"/>
              </a:rPr>
              <a:t>);</a:t>
            </a:r>
          </a:p>
          <a:p>
            <a:pPr marL="0" indent="0">
              <a:buNone/>
            </a:pPr>
            <a:r>
              <a:rPr lang="en-US" b="0" dirty="0">
                <a:solidFill>
                  <a:srgbClr val="292929"/>
                </a:solidFill>
                <a:effectLst/>
                <a:latin typeface="Consolas" panose="020B0609020204030204" pitchFamily="49" charset="0"/>
              </a:rPr>
              <a:t>               </a:t>
            </a:r>
            <a:r>
              <a:rPr lang="en-US" b="0" dirty="0" err="1">
                <a:solidFill>
                  <a:srgbClr val="5E2CBC"/>
                </a:solidFill>
                <a:effectLst/>
                <a:latin typeface="Consolas" panose="020B0609020204030204" pitchFamily="49" charset="0"/>
              </a:rPr>
              <a:t>printf</a:t>
            </a:r>
            <a:r>
              <a:rPr lang="en-US" b="0" dirty="0">
                <a:solidFill>
                  <a:srgbClr val="292929"/>
                </a:solidFill>
                <a:effectLst/>
                <a:latin typeface="Consolas" panose="020B0609020204030204" pitchFamily="49" charset="0"/>
              </a:rPr>
              <a:t>(</a:t>
            </a:r>
            <a:r>
              <a:rPr lang="en-US" b="0" dirty="0">
                <a:solidFill>
                  <a:srgbClr val="0F4A85"/>
                </a:solidFill>
                <a:effectLst/>
                <a:latin typeface="Consolas" panose="020B0609020204030204" pitchFamily="49" charset="0"/>
              </a:rPr>
              <a:t>"right line </a:t>
            </a:r>
            <a:r>
              <a:rPr lang="en-US" b="0" dirty="0">
                <a:solidFill>
                  <a:srgbClr val="001080"/>
                </a:solidFill>
                <a:effectLst/>
                <a:latin typeface="Consolas" panose="020B0609020204030204" pitchFamily="49" charset="0"/>
              </a:rPr>
              <a:t>%d</a:t>
            </a:r>
            <a:r>
              <a:rPr lang="en-US" b="0" dirty="0">
                <a:solidFill>
                  <a:srgbClr val="0F4A85"/>
                </a:solidFill>
                <a:effectLst/>
                <a:latin typeface="Consolas" panose="020B0609020204030204" pitchFamily="49" charset="0"/>
              </a:rPr>
              <a:t> </a:t>
            </a:r>
            <a:r>
              <a:rPr lang="en-US" b="0" dirty="0">
                <a:solidFill>
                  <a:srgbClr val="001080"/>
                </a:solidFill>
                <a:effectLst/>
                <a:latin typeface="Consolas" panose="020B0609020204030204" pitchFamily="49" charset="0"/>
              </a:rPr>
              <a:t>%d</a:t>
            </a:r>
            <a:r>
              <a:rPr lang="en-US" b="0" dirty="0">
                <a:solidFill>
                  <a:srgbClr val="0F4A85"/>
                </a:solidFill>
                <a:effectLst/>
                <a:latin typeface="Consolas" panose="020B0609020204030204" pitchFamily="49" charset="0"/>
              </a:rPr>
              <a:t> m </a:t>
            </a:r>
            <a:r>
              <a:rPr lang="en-US" b="0" dirty="0">
                <a:solidFill>
                  <a:srgbClr val="001080"/>
                </a:solidFill>
                <a:effectLst/>
                <a:latin typeface="Consolas" panose="020B0609020204030204" pitchFamily="49" charset="0"/>
              </a:rPr>
              <a:t>%g</a:t>
            </a:r>
            <a:r>
              <a:rPr lang="en-US" b="0" dirty="0">
                <a:solidFill>
                  <a:srgbClr val="0F4A85"/>
                </a:solidFill>
                <a:effectLst/>
                <a:latin typeface="Consolas" panose="020B0609020204030204" pitchFamily="49" charset="0"/>
              </a:rPr>
              <a:t> b </a:t>
            </a:r>
            <a:r>
              <a:rPr lang="en-US" b="0" dirty="0">
                <a:solidFill>
                  <a:srgbClr val="001080"/>
                </a:solidFill>
                <a:effectLst/>
                <a:latin typeface="Consolas" panose="020B0609020204030204" pitchFamily="49" charset="0"/>
              </a:rPr>
              <a:t>%g</a:t>
            </a:r>
            <a:r>
              <a:rPr lang="en-US" b="0" dirty="0">
                <a:solidFill>
                  <a:srgbClr val="EE0000"/>
                </a:solidFill>
                <a:effectLst/>
                <a:latin typeface="Consolas" panose="020B0609020204030204" pitchFamily="49" charset="0"/>
              </a:rPr>
              <a:t>\n</a:t>
            </a:r>
            <a:r>
              <a:rPr lang="en-US" b="0" dirty="0">
                <a:solidFill>
                  <a:srgbClr val="0F4A85"/>
                </a:solidFill>
                <a:effectLst/>
                <a:latin typeface="Consolas" panose="020B0609020204030204" pitchFamily="49" charset="0"/>
              </a:rPr>
              <a:t>"</a:t>
            </a:r>
            <a:r>
              <a:rPr lang="en-US" b="0" dirty="0">
                <a:solidFill>
                  <a:srgbClr val="292929"/>
                </a:solidFill>
                <a:effectLst/>
                <a:latin typeface="Consolas" panose="020B0609020204030204" pitchFamily="49" charset="0"/>
              </a:rPr>
              <a:t>, i1, i3, </a:t>
            </a:r>
            <a:r>
              <a:rPr lang="en-US" b="0" dirty="0" err="1">
                <a:solidFill>
                  <a:srgbClr val="292929"/>
                </a:solidFill>
                <a:effectLst/>
                <a:latin typeface="Consolas" panose="020B0609020204030204" pitchFamily="49" charset="0"/>
              </a:rPr>
              <a:t>m_right</a:t>
            </a:r>
            <a:r>
              <a:rPr lang="en-US" b="0" dirty="0">
                <a:solidFill>
                  <a:srgbClr val="292929"/>
                </a:solidFill>
                <a:effectLst/>
                <a:latin typeface="Consolas" panose="020B0609020204030204" pitchFamily="49" charset="0"/>
              </a:rPr>
              <a:t>, </a:t>
            </a:r>
            <a:r>
              <a:rPr lang="en-US" b="0" dirty="0" err="1">
                <a:solidFill>
                  <a:srgbClr val="292929"/>
                </a:solidFill>
                <a:effectLst/>
                <a:latin typeface="Consolas" panose="020B0609020204030204" pitchFamily="49" charset="0"/>
              </a:rPr>
              <a:t>b_right</a:t>
            </a:r>
            <a:r>
              <a:rPr lang="en-US" b="0" dirty="0">
                <a:solidFill>
                  <a:srgbClr val="292929"/>
                </a:solidFill>
                <a:effectLst/>
                <a:latin typeface="Consolas" panose="020B0609020204030204" pitchFamily="49" charset="0"/>
              </a:rPr>
              <a:t>);</a:t>
            </a:r>
          </a:p>
          <a:p>
            <a:pPr marL="0" indent="0">
              <a:buNone/>
            </a:pPr>
            <a:r>
              <a:rPr lang="en-US" b="0" dirty="0">
                <a:solidFill>
                  <a:srgbClr val="292929"/>
                </a:solidFill>
                <a:effectLst/>
                <a:latin typeface="Consolas" panose="020B0609020204030204" pitchFamily="49" charset="0"/>
              </a:rPr>
              <a:t>               }</a:t>
            </a:r>
          </a:p>
          <a:p>
            <a:pPr marL="0" indent="0">
              <a:buNone/>
            </a:pPr>
            <a:r>
              <a:rPr lang="en-US" b="0" dirty="0">
                <a:solidFill>
                  <a:srgbClr val="292929"/>
                </a:solidFill>
                <a:effectLst/>
                <a:latin typeface="Consolas" panose="020B0609020204030204" pitchFamily="49" charset="0"/>
              </a:rPr>
              <a:t>        }</a:t>
            </a:r>
          </a:p>
          <a:p>
            <a:pPr marL="0" indent="0">
              <a:buNone/>
            </a:pPr>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else</a:t>
            </a:r>
            <a:r>
              <a:rPr lang="en-US" b="0" dirty="0">
                <a:solidFill>
                  <a:srgbClr val="292929"/>
                </a:solidFill>
                <a:effectLst/>
                <a:latin typeface="Consolas" panose="020B0609020204030204" pitchFamily="49" charset="0"/>
              </a:rPr>
              <a:t> {</a:t>
            </a:r>
            <a:r>
              <a:rPr lang="en-US" b="0" dirty="0">
                <a:solidFill>
                  <a:srgbClr val="515151"/>
                </a:solidFill>
                <a:effectLst/>
                <a:latin typeface="Consolas" panose="020B0609020204030204" pitchFamily="49" charset="0"/>
              </a:rPr>
              <a:t> // vertex i3 is on the left</a:t>
            </a:r>
            <a:endParaRPr lang="en-US" b="0" dirty="0">
              <a:solidFill>
                <a:srgbClr val="292929"/>
              </a:solidFill>
              <a:effectLst/>
              <a:latin typeface="Consolas" panose="020B0609020204030204" pitchFamily="49" charset="0"/>
            </a:endParaRPr>
          </a:p>
          <a:p>
            <a:pPr marL="0" indent="0">
              <a:buNone/>
            </a:pPr>
            <a:r>
              <a:rPr lang="en-US" b="0" dirty="0">
                <a:solidFill>
                  <a:srgbClr val="292929"/>
                </a:solidFill>
                <a:effectLst/>
                <a:latin typeface="Consolas" panose="020B0609020204030204" pitchFamily="49" charset="0"/>
              </a:rPr>
              <a:t>        </a:t>
            </a:r>
            <a:r>
              <a:rPr lang="en-US" b="0" dirty="0" err="1">
                <a:solidFill>
                  <a:srgbClr val="5E2CBC"/>
                </a:solidFill>
                <a:effectLst/>
                <a:latin typeface="Consolas" panose="020B0609020204030204" pitchFamily="49" charset="0"/>
              </a:rPr>
              <a:t>get_line_equation</a:t>
            </a:r>
            <a:r>
              <a:rPr lang="en-US" b="0" dirty="0">
                <a:solidFill>
                  <a:srgbClr val="292929"/>
                </a:solidFill>
                <a:effectLst/>
                <a:latin typeface="Consolas" panose="020B0609020204030204" pitchFamily="49" charset="0"/>
              </a:rPr>
              <a:t>(y1, y3, x1, x3, </a:t>
            </a:r>
            <a:r>
              <a:rPr lang="en-US" b="0" dirty="0">
                <a:solidFill>
                  <a:srgbClr val="000000"/>
                </a:solidFill>
                <a:effectLst/>
                <a:latin typeface="Consolas" panose="020B0609020204030204" pitchFamily="49" charset="0"/>
              </a:rPr>
              <a:t>&amp;</a:t>
            </a:r>
            <a:r>
              <a:rPr lang="en-US" b="0" dirty="0" err="1">
                <a:solidFill>
                  <a:srgbClr val="292929"/>
                </a:solidFill>
                <a:effectLst/>
                <a:latin typeface="Consolas" panose="020B0609020204030204" pitchFamily="49" charset="0"/>
              </a:rPr>
              <a:t>m_left</a:t>
            </a:r>
            <a:r>
              <a:rPr lang="en-US" b="0" dirty="0">
                <a:solidFill>
                  <a:srgbClr val="292929"/>
                </a:solidFill>
                <a:effectLst/>
                <a:latin typeface="Consolas" panose="020B0609020204030204" pitchFamily="49" charset="0"/>
              </a:rPr>
              <a:t>, </a:t>
            </a:r>
            <a:r>
              <a:rPr lang="en-US" b="0" dirty="0">
                <a:solidFill>
                  <a:srgbClr val="000000"/>
                </a:solidFill>
                <a:effectLst/>
                <a:latin typeface="Consolas" panose="020B0609020204030204" pitchFamily="49" charset="0"/>
              </a:rPr>
              <a:t>&amp;</a:t>
            </a:r>
            <a:r>
              <a:rPr lang="en-US" b="0" dirty="0" err="1">
                <a:solidFill>
                  <a:srgbClr val="292929"/>
                </a:solidFill>
                <a:effectLst/>
                <a:latin typeface="Consolas" panose="020B0609020204030204" pitchFamily="49" charset="0"/>
              </a:rPr>
              <a:t>b_left</a:t>
            </a:r>
            <a:r>
              <a:rPr lang="en-US" b="0" dirty="0">
                <a:solidFill>
                  <a:srgbClr val="292929"/>
                </a:solidFill>
                <a:effectLst/>
                <a:latin typeface="Consolas" panose="020B0609020204030204" pitchFamily="49" charset="0"/>
              </a:rPr>
              <a:t>);</a:t>
            </a:r>
          </a:p>
          <a:p>
            <a:pPr marL="0" indent="0">
              <a:buNone/>
            </a:pPr>
            <a:r>
              <a:rPr lang="en-US" b="0" dirty="0">
                <a:solidFill>
                  <a:srgbClr val="292929"/>
                </a:solidFill>
                <a:effectLst/>
                <a:latin typeface="Consolas" panose="020B0609020204030204" pitchFamily="49" charset="0"/>
              </a:rPr>
              <a:t>        </a:t>
            </a:r>
            <a:r>
              <a:rPr lang="en-US" b="0" dirty="0" err="1">
                <a:solidFill>
                  <a:srgbClr val="5E2CBC"/>
                </a:solidFill>
                <a:effectLst/>
                <a:latin typeface="Consolas" panose="020B0609020204030204" pitchFamily="49" charset="0"/>
              </a:rPr>
              <a:t>get_line_equation</a:t>
            </a:r>
            <a:r>
              <a:rPr lang="en-US" b="0" dirty="0">
                <a:solidFill>
                  <a:srgbClr val="292929"/>
                </a:solidFill>
                <a:effectLst/>
                <a:latin typeface="Consolas" panose="020B0609020204030204" pitchFamily="49" charset="0"/>
              </a:rPr>
              <a:t>(y1, y2, x1, x2, </a:t>
            </a:r>
            <a:r>
              <a:rPr lang="en-US" b="0" dirty="0">
                <a:solidFill>
                  <a:srgbClr val="000000"/>
                </a:solidFill>
                <a:effectLst/>
                <a:latin typeface="Consolas" panose="020B0609020204030204" pitchFamily="49" charset="0"/>
              </a:rPr>
              <a:t>&amp;</a:t>
            </a:r>
            <a:r>
              <a:rPr lang="en-US" b="0" dirty="0" err="1">
                <a:solidFill>
                  <a:srgbClr val="292929"/>
                </a:solidFill>
                <a:effectLst/>
                <a:latin typeface="Consolas" panose="020B0609020204030204" pitchFamily="49" charset="0"/>
              </a:rPr>
              <a:t>m_right</a:t>
            </a:r>
            <a:r>
              <a:rPr lang="en-US" b="0" dirty="0">
                <a:solidFill>
                  <a:srgbClr val="292929"/>
                </a:solidFill>
                <a:effectLst/>
                <a:latin typeface="Consolas" panose="020B0609020204030204" pitchFamily="49" charset="0"/>
              </a:rPr>
              <a:t>, </a:t>
            </a:r>
            <a:r>
              <a:rPr lang="en-US" b="0" dirty="0">
                <a:solidFill>
                  <a:srgbClr val="000000"/>
                </a:solidFill>
                <a:effectLst/>
                <a:latin typeface="Consolas" panose="020B0609020204030204" pitchFamily="49" charset="0"/>
              </a:rPr>
              <a:t>&amp;</a:t>
            </a:r>
            <a:r>
              <a:rPr lang="en-US" b="0" dirty="0" err="1">
                <a:solidFill>
                  <a:srgbClr val="292929"/>
                </a:solidFill>
                <a:effectLst/>
                <a:latin typeface="Consolas" panose="020B0609020204030204" pitchFamily="49" charset="0"/>
              </a:rPr>
              <a:t>b_right</a:t>
            </a:r>
            <a:r>
              <a:rPr lang="en-US" b="0" dirty="0">
                <a:solidFill>
                  <a:srgbClr val="292929"/>
                </a:solidFill>
                <a:effectLst/>
                <a:latin typeface="Consolas" panose="020B0609020204030204" pitchFamily="49" charset="0"/>
              </a:rPr>
              <a:t>);</a:t>
            </a:r>
          </a:p>
          <a:p>
            <a:pPr marL="0" indent="0">
              <a:buNone/>
            </a:pPr>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if</a:t>
            </a:r>
            <a:r>
              <a:rPr lang="en-US" b="0" dirty="0">
                <a:solidFill>
                  <a:srgbClr val="292929"/>
                </a:solidFill>
                <a:effectLst/>
                <a:latin typeface="Consolas" panose="020B0609020204030204" pitchFamily="49" charset="0"/>
              </a:rPr>
              <a:t> (</a:t>
            </a:r>
            <a:r>
              <a:rPr lang="en-US" b="0" dirty="0" err="1">
                <a:solidFill>
                  <a:srgbClr val="292929"/>
                </a:solidFill>
                <a:effectLst/>
                <a:latin typeface="Consolas" panose="020B0609020204030204" pitchFamily="49" charset="0"/>
              </a:rPr>
              <a:t>db_horizontal</a:t>
            </a:r>
            <a:r>
              <a:rPr lang="en-US" b="0" dirty="0">
                <a:solidFill>
                  <a:srgbClr val="292929"/>
                </a:solidFill>
                <a:effectLst/>
                <a:latin typeface="Consolas" panose="020B0609020204030204" pitchFamily="49" charset="0"/>
              </a:rPr>
              <a:t>) {</a:t>
            </a:r>
          </a:p>
          <a:p>
            <a:pPr marL="0" indent="0">
              <a:buNone/>
            </a:pPr>
            <a:r>
              <a:rPr lang="en-US" b="0" dirty="0">
                <a:solidFill>
                  <a:srgbClr val="292929"/>
                </a:solidFill>
                <a:effectLst/>
                <a:latin typeface="Consolas" panose="020B0609020204030204" pitchFamily="49" charset="0"/>
              </a:rPr>
              <a:t>              </a:t>
            </a:r>
            <a:r>
              <a:rPr lang="en-US" b="0" dirty="0" err="1">
                <a:solidFill>
                  <a:srgbClr val="5E2CBC"/>
                </a:solidFill>
                <a:effectLst/>
                <a:latin typeface="Consolas" panose="020B0609020204030204" pitchFamily="49" charset="0"/>
              </a:rPr>
              <a:t>printf</a:t>
            </a:r>
            <a:r>
              <a:rPr lang="en-US" b="0" dirty="0">
                <a:solidFill>
                  <a:srgbClr val="292929"/>
                </a:solidFill>
                <a:effectLst/>
                <a:latin typeface="Consolas" panose="020B0609020204030204" pitchFamily="49" charset="0"/>
              </a:rPr>
              <a:t>(</a:t>
            </a:r>
            <a:r>
              <a:rPr lang="en-US" b="0" dirty="0">
                <a:solidFill>
                  <a:srgbClr val="0F4A85"/>
                </a:solidFill>
                <a:effectLst/>
                <a:latin typeface="Consolas" panose="020B0609020204030204" pitchFamily="49" charset="0"/>
              </a:rPr>
              <a:t>"left  line </a:t>
            </a:r>
            <a:r>
              <a:rPr lang="en-US" b="0" dirty="0">
                <a:solidFill>
                  <a:srgbClr val="001080"/>
                </a:solidFill>
                <a:effectLst/>
                <a:latin typeface="Consolas" panose="020B0609020204030204" pitchFamily="49" charset="0"/>
              </a:rPr>
              <a:t>%d</a:t>
            </a:r>
            <a:r>
              <a:rPr lang="en-US" b="0" dirty="0">
                <a:solidFill>
                  <a:srgbClr val="0F4A85"/>
                </a:solidFill>
                <a:effectLst/>
                <a:latin typeface="Consolas" panose="020B0609020204030204" pitchFamily="49" charset="0"/>
              </a:rPr>
              <a:t> </a:t>
            </a:r>
            <a:r>
              <a:rPr lang="en-US" b="0" dirty="0">
                <a:solidFill>
                  <a:srgbClr val="001080"/>
                </a:solidFill>
                <a:effectLst/>
                <a:latin typeface="Consolas" panose="020B0609020204030204" pitchFamily="49" charset="0"/>
              </a:rPr>
              <a:t>%d</a:t>
            </a:r>
            <a:r>
              <a:rPr lang="en-US" b="0" dirty="0">
                <a:solidFill>
                  <a:srgbClr val="0F4A85"/>
                </a:solidFill>
                <a:effectLst/>
                <a:latin typeface="Consolas" panose="020B0609020204030204" pitchFamily="49" charset="0"/>
              </a:rPr>
              <a:t> m </a:t>
            </a:r>
            <a:r>
              <a:rPr lang="en-US" b="0" dirty="0">
                <a:solidFill>
                  <a:srgbClr val="001080"/>
                </a:solidFill>
                <a:effectLst/>
                <a:latin typeface="Consolas" panose="020B0609020204030204" pitchFamily="49" charset="0"/>
              </a:rPr>
              <a:t>%22.18g</a:t>
            </a:r>
            <a:r>
              <a:rPr lang="en-US" b="0" dirty="0">
                <a:solidFill>
                  <a:srgbClr val="0F4A85"/>
                </a:solidFill>
                <a:effectLst/>
                <a:latin typeface="Consolas" panose="020B0609020204030204" pitchFamily="49" charset="0"/>
              </a:rPr>
              <a:t> b </a:t>
            </a:r>
            <a:r>
              <a:rPr lang="en-US" b="0" dirty="0">
                <a:solidFill>
                  <a:srgbClr val="001080"/>
                </a:solidFill>
                <a:effectLst/>
                <a:latin typeface="Consolas" panose="020B0609020204030204" pitchFamily="49" charset="0"/>
              </a:rPr>
              <a:t>%22.18g</a:t>
            </a:r>
            <a:r>
              <a:rPr lang="en-US" b="0" dirty="0">
                <a:solidFill>
                  <a:srgbClr val="EE0000"/>
                </a:solidFill>
                <a:effectLst/>
                <a:latin typeface="Consolas" panose="020B0609020204030204" pitchFamily="49" charset="0"/>
              </a:rPr>
              <a:t>\n</a:t>
            </a:r>
            <a:r>
              <a:rPr lang="en-US" b="0" dirty="0">
                <a:solidFill>
                  <a:srgbClr val="0F4A85"/>
                </a:solidFill>
                <a:effectLst/>
                <a:latin typeface="Consolas" panose="020B0609020204030204" pitchFamily="49" charset="0"/>
              </a:rPr>
              <a:t>"</a:t>
            </a:r>
            <a:r>
              <a:rPr lang="en-US" b="0" dirty="0">
                <a:solidFill>
                  <a:srgbClr val="292929"/>
                </a:solidFill>
                <a:effectLst/>
                <a:latin typeface="Consolas" panose="020B0609020204030204" pitchFamily="49" charset="0"/>
              </a:rPr>
              <a:t>, i1, i3, </a:t>
            </a:r>
            <a:r>
              <a:rPr lang="en-US" b="0" dirty="0" err="1">
                <a:solidFill>
                  <a:srgbClr val="292929"/>
                </a:solidFill>
                <a:effectLst/>
                <a:latin typeface="Consolas" panose="020B0609020204030204" pitchFamily="49" charset="0"/>
              </a:rPr>
              <a:t>m_left</a:t>
            </a:r>
            <a:r>
              <a:rPr lang="en-US" b="0" dirty="0">
                <a:solidFill>
                  <a:srgbClr val="292929"/>
                </a:solidFill>
                <a:effectLst/>
                <a:latin typeface="Consolas" panose="020B0609020204030204" pitchFamily="49" charset="0"/>
              </a:rPr>
              <a:t>, </a:t>
            </a:r>
            <a:r>
              <a:rPr lang="en-US" b="0" dirty="0" err="1">
                <a:solidFill>
                  <a:srgbClr val="292929"/>
                </a:solidFill>
                <a:effectLst/>
                <a:latin typeface="Consolas" panose="020B0609020204030204" pitchFamily="49" charset="0"/>
              </a:rPr>
              <a:t>b_left</a:t>
            </a:r>
            <a:r>
              <a:rPr lang="en-US" b="0" dirty="0">
                <a:solidFill>
                  <a:srgbClr val="292929"/>
                </a:solidFill>
                <a:effectLst/>
                <a:latin typeface="Consolas" panose="020B0609020204030204" pitchFamily="49" charset="0"/>
              </a:rPr>
              <a:t>);</a:t>
            </a:r>
          </a:p>
          <a:p>
            <a:pPr marL="0" indent="0">
              <a:buNone/>
            </a:pPr>
            <a:r>
              <a:rPr lang="en-US" b="0" dirty="0">
                <a:solidFill>
                  <a:srgbClr val="292929"/>
                </a:solidFill>
                <a:effectLst/>
                <a:latin typeface="Consolas" panose="020B0609020204030204" pitchFamily="49" charset="0"/>
              </a:rPr>
              <a:t>              </a:t>
            </a:r>
            <a:r>
              <a:rPr lang="en-US" b="0" dirty="0" err="1">
                <a:solidFill>
                  <a:srgbClr val="5E2CBC"/>
                </a:solidFill>
                <a:effectLst/>
                <a:latin typeface="Consolas" panose="020B0609020204030204" pitchFamily="49" charset="0"/>
              </a:rPr>
              <a:t>printf</a:t>
            </a:r>
            <a:r>
              <a:rPr lang="en-US" b="0" dirty="0">
                <a:solidFill>
                  <a:srgbClr val="292929"/>
                </a:solidFill>
                <a:effectLst/>
                <a:latin typeface="Consolas" panose="020B0609020204030204" pitchFamily="49" charset="0"/>
              </a:rPr>
              <a:t>(</a:t>
            </a:r>
            <a:r>
              <a:rPr lang="en-US" b="0" dirty="0">
                <a:solidFill>
                  <a:srgbClr val="0F4A85"/>
                </a:solidFill>
                <a:effectLst/>
                <a:latin typeface="Consolas" panose="020B0609020204030204" pitchFamily="49" charset="0"/>
              </a:rPr>
              <a:t>"right line </a:t>
            </a:r>
            <a:r>
              <a:rPr lang="en-US" b="0" dirty="0">
                <a:solidFill>
                  <a:srgbClr val="001080"/>
                </a:solidFill>
                <a:effectLst/>
                <a:latin typeface="Consolas" panose="020B0609020204030204" pitchFamily="49" charset="0"/>
              </a:rPr>
              <a:t>%d</a:t>
            </a:r>
            <a:r>
              <a:rPr lang="en-US" b="0" dirty="0">
                <a:solidFill>
                  <a:srgbClr val="0F4A85"/>
                </a:solidFill>
                <a:effectLst/>
                <a:latin typeface="Consolas" panose="020B0609020204030204" pitchFamily="49" charset="0"/>
              </a:rPr>
              <a:t> </a:t>
            </a:r>
            <a:r>
              <a:rPr lang="en-US" b="0" dirty="0">
                <a:solidFill>
                  <a:srgbClr val="001080"/>
                </a:solidFill>
                <a:effectLst/>
                <a:latin typeface="Consolas" panose="020B0609020204030204" pitchFamily="49" charset="0"/>
              </a:rPr>
              <a:t>%d</a:t>
            </a:r>
            <a:r>
              <a:rPr lang="en-US" b="0" dirty="0">
                <a:solidFill>
                  <a:srgbClr val="0F4A85"/>
                </a:solidFill>
                <a:effectLst/>
                <a:latin typeface="Consolas" panose="020B0609020204030204" pitchFamily="49" charset="0"/>
              </a:rPr>
              <a:t> m </a:t>
            </a:r>
            <a:r>
              <a:rPr lang="en-US" b="0" dirty="0">
                <a:solidFill>
                  <a:srgbClr val="001080"/>
                </a:solidFill>
                <a:effectLst/>
                <a:latin typeface="Consolas" panose="020B0609020204030204" pitchFamily="49" charset="0"/>
              </a:rPr>
              <a:t>%22.18g</a:t>
            </a:r>
            <a:r>
              <a:rPr lang="en-US" b="0" dirty="0">
                <a:solidFill>
                  <a:srgbClr val="0F4A85"/>
                </a:solidFill>
                <a:effectLst/>
                <a:latin typeface="Consolas" panose="020B0609020204030204" pitchFamily="49" charset="0"/>
              </a:rPr>
              <a:t> b </a:t>
            </a:r>
            <a:r>
              <a:rPr lang="en-US" b="0" dirty="0">
                <a:solidFill>
                  <a:srgbClr val="001080"/>
                </a:solidFill>
                <a:effectLst/>
                <a:latin typeface="Consolas" panose="020B0609020204030204" pitchFamily="49" charset="0"/>
              </a:rPr>
              <a:t>%22.18g</a:t>
            </a:r>
            <a:r>
              <a:rPr lang="en-US" b="0" dirty="0">
                <a:solidFill>
                  <a:srgbClr val="EE0000"/>
                </a:solidFill>
                <a:effectLst/>
                <a:latin typeface="Consolas" panose="020B0609020204030204" pitchFamily="49" charset="0"/>
              </a:rPr>
              <a:t>\n</a:t>
            </a:r>
            <a:r>
              <a:rPr lang="en-US" b="0" dirty="0">
                <a:solidFill>
                  <a:srgbClr val="0F4A85"/>
                </a:solidFill>
                <a:effectLst/>
                <a:latin typeface="Consolas" panose="020B0609020204030204" pitchFamily="49" charset="0"/>
              </a:rPr>
              <a:t>"</a:t>
            </a:r>
            <a:r>
              <a:rPr lang="en-US" b="0" dirty="0">
                <a:solidFill>
                  <a:srgbClr val="292929"/>
                </a:solidFill>
                <a:effectLst/>
                <a:latin typeface="Consolas" panose="020B0609020204030204" pitchFamily="49" charset="0"/>
              </a:rPr>
              <a:t>, i1, i2, </a:t>
            </a:r>
            <a:r>
              <a:rPr lang="en-US" b="0" dirty="0" err="1">
                <a:solidFill>
                  <a:srgbClr val="292929"/>
                </a:solidFill>
                <a:effectLst/>
                <a:latin typeface="Consolas" panose="020B0609020204030204" pitchFamily="49" charset="0"/>
              </a:rPr>
              <a:t>m_right</a:t>
            </a:r>
            <a:r>
              <a:rPr lang="en-US" b="0" dirty="0">
                <a:solidFill>
                  <a:srgbClr val="292929"/>
                </a:solidFill>
                <a:effectLst/>
                <a:latin typeface="Consolas" panose="020B0609020204030204" pitchFamily="49" charset="0"/>
              </a:rPr>
              <a:t>, </a:t>
            </a:r>
            <a:r>
              <a:rPr lang="en-US" b="0" dirty="0" err="1">
                <a:solidFill>
                  <a:srgbClr val="292929"/>
                </a:solidFill>
                <a:effectLst/>
                <a:latin typeface="Consolas" panose="020B0609020204030204" pitchFamily="49" charset="0"/>
              </a:rPr>
              <a:t>b_right</a:t>
            </a:r>
            <a:r>
              <a:rPr lang="en-US" b="0" dirty="0">
                <a:solidFill>
                  <a:srgbClr val="292929"/>
                </a:solidFill>
                <a:effectLst/>
                <a:latin typeface="Consolas" panose="020B0609020204030204" pitchFamily="49" charset="0"/>
              </a:rPr>
              <a:t>);</a:t>
            </a:r>
          </a:p>
          <a:p>
            <a:pPr marL="0" indent="0">
              <a:buNone/>
            </a:pPr>
            <a:r>
              <a:rPr lang="en-US" b="0" dirty="0">
                <a:solidFill>
                  <a:srgbClr val="292929"/>
                </a:solidFill>
                <a:effectLst/>
                <a:latin typeface="Consolas" panose="020B0609020204030204" pitchFamily="49" charset="0"/>
              </a:rPr>
              <a:t>              }</a:t>
            </a:r>
          </a:p>
          <a:p>
            <a:pPr marL="0" indent="0">
              <a:buNone/>
            </a:pPr>
            <a:r>
              <a:rPr lang="en-US" b="0" dirty="0">
                <a:solidFill>
                  <a:srgbClr val="292929"/>
                </a:solidFill>
                <a:effectLst/>
                <a:latin typeface="Consolas" panose="020B0609020204030204" pitchFamily="49" charset="0"/>
              </a:rPr>
              <a:t>        }</a:t>
            </a:r>
          </a:p>
          <a:p>
            <a:pPr marL="0" indent="0">
              <a:buNone/>
            </a:pPr>
            <a:r>
              <a:rPr lang="en-US" b="0" dirty="0">
                <a:solidFill>
                  <a:srgbClr val="292929"/>
                </a:solidFill>
                <a:effectLst/>
                <a:latin typeface="Consolas" panose="020B0609020204030204" pitchFamily="49" charset="0"/>
              </a:rPr>
              <a:t>     }</a:t>
            </a:r>
          </a:p>
          <a:p>
            <a:pPr marL="0" indent="0">
              <a:buNone/>
            </a:pPr>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else</a:t>
            </a:r>
            <a:r>
              <a:rPr lang="en-US" b="0" dirty="0">
                <a:solidFill>
                  <a:srgbClr val="292929"/>
                </a:solidFill>
                <a:effectLst/>
                <a:latin typeface="Consolas" panose="020B0609020204030204" pitchFamily="49" charset="0"/>
              </a:rPr>
              <a:t> {</a:t>
            </a:r>
            <a:r>
              <a:rPr lang="en-US" b="0" dirty="0">
                <a:solidFill>
                  <a:srgbClr val="515151"/>
                </a:solidFill>
                <a:effectLst/>
                <a:latin typeface="Consolas" panose="020B0609020204030204" pitchFamily="49" charset="0"/>
              </a:rPr>
              <a:t> // bottom vertex i3 is on both non-horizontal edges  ...</a:t>
            </a:r>
          </a:p>
          <a:p>
            <a:pPr marL="0" indent="0">
              <a:buNone/>
            </a:pPr>
            <a:endParaRPr lang="en-US" b="0" dirty="0">
              <a:solidFill>
                <a:srgbClr val="292929"/>
              </a:solidFill>
              <a:effectLst/>
              <a:latin typeface="Consolas" panose="020B0609020204030204" pitchFamily="49" charset="0"/>
            </a:endParaRPr>
          </a:p>
          <a:p>
            <a:pPr marL="0" indent="0">
              <a:lnSpc>
                <a:spcPct val="100000"/>
              </a:lnSpc>
              <a:spcBef>
                <a:spcPts val="0"/>
              </a:spcBef>
              <a:buNone/>
            </a:pPr>
            <a:endParaRPr lang="en-US" dirty="0"/>
          </a:p>
        </p:txBody>
      </p:sp>
    </p:spTree>
    <p:extLst>
      <p:ext uri="{BB962C8B-B14F-4D97-AF65-F5344CB8AC3E}">
        <p14:creationId xmlns:p14="http://schemas.microsoft.com/office/powerpoint/2010/main" val="544740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B25022-FFA1-4568-BEC2-20DBD2A90F7B}"/>
              </a:ext>
            </a:extLst>
          </p:cNvPr>
          <p:cNvSpPr>
            <a:spLocks noGrp="1"/>
          </p:cNvSpPr>
          <p:nvPr>
            <p:ph idx="1"/>
          </p:nvPr>
        </p:nvSpPr>
        <p:spPr>
          <a:xfrm>
            <a:off x="838200" y="326571"/>
            <a:ext cx="10515600" cy="5850392"/>
          </a:xfrm>
        </p:spPr>
        <p:txBody>
          <a:bodyPr>
            <a:normAutofit/>
          </a:bodyPr>
          <a:lstStyle/>
          <a:p>
            <a:pPr marL="0" indent="0">
              <a:lnSpc>
                <a:spcPct val="100000"/>
              </a:lnSpc>
              <a:spcBef>
                <a:spcPts val="0"/>
              </a:spcBef>
              <a:buNone/>
            </a:pPr>
            <a:r>
              <a:rPr lang="en-US" dirty="0"/>
              <a:t>Triangle ABC</a:t>
            </a:r>
          </a:p>
          <a:p>
            <a:pPr marL="0" indent="0">
              <a:lnSpc>
                <a:spcPct val="100000"/>
              </a:lnSpc>
              <a:spcBef>
                <a:spcPts val="0"/>
              </a:spcBef>
              <a:buNone/>
            </a:pPr>
            <a:r>
              <a:rPr lang="en-US" dirty="0"/>
              <a:t>left  line 1 7 m     1.09333333333333327  b   -131.379999999999995</a:t>
            </a:r>
          </a:p>
          <a:p>
            <a:pPr marL="0" indent="0">
              <a:lnSpc>
                <a:spcPct val="100000"/>
              </a:lnSpc>
              <a:spcBef>
                <a:spcPts val="0"/>
              </a:spcBef>
              <a:buNone/>
            </a:pPr>
            <a:r>
              <a:rPr lang="en-US" dirty="0"/>
              <a:t>right line 1 2 m   -1.11111111111111116 b    586.166666666666742</a:t>
            </a:r>
          </a:p>
          <a:p>
            <a:pPr marL="0" indent="0">
              <a:lnSpc>
                <a:spcPct val="100000"/>
              </a:lnSpc>
              <a:spcBef>
                <a:spcPts val="0"/>
              </a:spcBef>
              <a:buNone/>
            </a:pPr>
            <a:r>
              <a:rPr lang="en-US" dirty="0"/>
              <a:t>left  line 7 0 m     1.09333333333333371  b   -131.380000000000081</a:t>
            </a:r>
          </a:p>
          <a:p>
            <a:pPr marL="0" indent="0">
              <a:lnSpc>
                <a:spcPct val="100000"/>
              </a:lnSpc>
              <a:spcBef>
                <a:spcPts val="0"/>
              </a:spcBef>
              <a:buNone/>
            </a:pPr>
            <a:r>
              <a:rPr lang="en-US" dirty="0"/>
              <a:t>right line 2 0 m     20.9333333333333336 b   -3613.30000000000018</a:t>
            </a:r>
          </a:p>
          <a:p>
            <a:pPr marL="0" indent="0">
              <a:lnSpc>
                <a:spcPct val="100000"/>
              </a:lnSpc>
              <a:spcBef>
                <a:spcPts val="0"/>
              </a:spcBef>
              <a:buNone/>
            </a:pPr>
            <a:endParaRPr lang="en-US" dirty="0"/>
          </a:p>
          <a:p>
            <a:pPr marL="0" indent="0">
              <a:lnSpc>
                <a:spcPct val="100000"/>
              </a:lnSpc>
              <a:spcBef>
                <a:spcPts val="0"/>
              </a:spcBef>
              <a:buNone/>
            </a:pPr>
            <a:r>
              <a:rPr lang="en-US" dirty="0"/>
              <a:t>Triangle BEC</a:t>
            </a:r>
          </a:p>
          <a:p>
            <a:pPr marL="0" indent="0">
              <a:lnSpc>
                <a:spcPct val="100000"/>
              </a:lnSpc>
              <a:spcBef>
                <a:spcPts val="0"/>
              </a:spcBef>
              <a:buNone/>
            </a:pPr>
            <a:r>
              <a:rPr lang="en-US" dirty="0"/>
              <a:t>left  line 1 7 m    -1.11111111111111316  b    586.166666666667311</a:t>
            </a:r>
          </a:p>
          <a:p>
            <a:pPr marL="0" indent="0">
              <a:lnSpc>
                <a:spcPct val="100000"/>
              </a:lnSpc>
              <a:spcBef>
                <a:spcPts val="0"/>
              </a:spcBef>
              <a:buNone/>
            </a:pPr>
            <a:r>
              <a:rPr lang="en-US" dirty="0"/>
              <a:t>right line 1 4 m   -5.04000000000000004 b    1865.01999999999998</a:t>
            </a:r>
          </a:p>
          <a:p>
            <a:pPr marL="0" indent="0">
              <a:lnSpc>
                <a:spcPct val="100000"/>
              </a:lnSpc>
              <a:spcBef>
                <a:spcPts val="0"/>
              </a:spcBef>
              <a:buNone/>
            </a:pPr>
            <a:r>
              <a:rPr lang="en-US" dirty="0"/>
              <a:t>left  line 7 2 m    -1.11111111111111072  b    586.166666666666515</a:t>
            </a:r>
          </a:p>
          <a:p>
            <a:pPr marL="0" indent="0">
              <a:lnSpc>
                <a:spcPct val="100000"/>
              </a:lnSpc>
              <a:spcBef>
                <a:spcPts val="0"/>
              </a:spcBef>
              <a:buNone/>
            </a:pPr>
            <a:r>
              <a:rPr lang="en-US" dirty="0"/>
              <a:t>right line 4 2 m  -0.218181818181818171 b    416.063636363636363</a:t>
            </a:r>
          </a:p>
        </p:txBody>
      </p:sp>
    </p:spTree>
    <p:extLst>
      <p:ext uri="{BB962C8B-B14F-4D97-AF65-F5344CB8AC3E}">
        <p14:creationId xmlns:p14="http://schemas.microsoft.com/office/powerpoint/2010/main" val="1154563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stationary, envelope&#10;&#10;Description automatically generated">
            <a:extLst>
              <a:ext uri="{FF2B5EF4-FFF2-40B4-BE49-F238E27FC236}">
                <a16:creationId xmlns:a16="http://schemas.microsoft.com/office/drawing/2014/main" id="{92DC6CBC-C4C3-4BA3-8219-6FFB4F79BF12}"/>
              </a:ext>
            </a:extLst>
          </p:cNvPr>
          <p:cNvPicPr>
            <a:picLocks noChangeAspect="1"/>
          </p:cNvPicPr>
          <p:nvPr/>
        </p:nvPicPr>
        <p:blipFill rotWithShape="1">
          <a:blip r:embed="rId2">
            <a:extLst>
              <a:ext uri="{28A0092B-C50C-407E-A947-70E740481C1C}">
                <a14:useLocalDpi xmlns:a14="http://schemas.microsoft.com/office/drawing/2010/main" val="0"/>
              </a:ext>
            </a:extLst>
          </a:blip>
          <a:srcRect l="6009" t="-1506" r="-2446" b="25334"/>
          <a:stretch/>
        </p:blipFill>
        <p:spPr>
          <a:xfrm>
            <a:off x="2312894" y="2765453"/>
            <a:ext cx="8399930" cy="4262876"/>
          </a:xfrm>
          <a:prstGeom prst="rect">
            <a:avLst/>
          </a:prstGeom>
        </p:spPr>
      </p:pic>
      <p:sp>
        <p:nvSpPr>
          <p:cNvPr id="3" name="Content Placeholder 2">
            <a:extLst>
              <a:ext uri="{FF2B5EF4-FFF2-40B4-BE49-F238E27FC236}">
                <a16:creationId xmlns:a16="http://schemas.microsoft.com/office/drawing/2014/main" id="{0DB81065-C991-4B67-AEB4-8B8BAFCD17C3}"/>
              </a:ext>
            </a:extLst>
          </p:cNvPr>
          <p:cNvSpPr txBox="1">
            <a:spLocks/>
          </p:cNvSpPr>
          <p:nvPr/>
        </p:nvSpPr>
        <p:spPr>
          <a:xfrm>
            <a:off x="838200" y="326571"/>
            <a:ext cx="10515600" cy="243888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dirty="0"/>
              <a:t>Triangle ABC, or  0 1 2</a:t>
            </a:r>
          </a:p>
          <a:p>
            <a:pPr marL="0" indent="0">
              <a:lnSpc>
                <a:spcPct val="100000"/>
              </a:lnSpc>
              <a:spcBef>
                <a:spcPts val="0"/>
              </a:spcBef>
              <a:buFont typeface="Arial" panose="020B0604020202020204" pitchFamily="34" charset="0"/>
              <a:buNone/>
            </a:pPr>
            <a:r>
              <a:rPr lang="en-US" dirty="0"/>
              <a:t>right line 1 2 m   -1.11111111111111116 b    586.166666666666742</a:t>
            </a:r>
          </a:p>
          <a:p>
            <a:pPr marL="0" indent="0">
              <a:lnSpc>
                <a:spcPct val="100000"/>
              </a:lnSpc>
              <a:spcBef>
                <a:spcPts val="0"/>
              </a:spcBef>
              <a:buFont typeface="Arial" panose="020B0604020202020204" pitchFamily="34" charset="0"/>
              <a:buNone/>
            </a:pPr>
            <a:r>
              <a:rPr lang="en-US" dirty="0"/>
              <a:t>Triangle BEC, or  1 4 2</a:t>
            </a:r>
          </a:p>
          <a:p>
            <a:pPr marL="0" indent="0">
              <a:lnSpc>
                <a:spcPct val="100000"/>
              </a:lnSpc>
              <a:spcBef>
                <a:spcPts val="0"/>
              </a:spcBef>
              <a:buFont typeface="Arial" panose="020B0604020202020204" pitchFamily="34" charset="0"/>
              <a:buNone/>
            </a:pPr>
            <a:r>
              <a:rPr lang="en-US" dirty="0"/>
              <a:t>left   line 1 7 m   -1.11111111111111316 b    586.166666666667311</a:t>
            </a:r>
          </a:p>
          <a:p>
            <a:pPr marL="0" indent="0">
              <a:lnSpc>
                <a:spcPct val="100000"/>
              </a:lnSpc>
              <a:spcBef>
                <a:spcPts val="0"/>
              </a:spcBef>
              <a:buFont typeface="Arial" panose="020B0604020202020204" pitchFamily="34" charset="0"/>
              <a:buNone/>
            </a:pPr>
            <a:r>
              <a:rPr lang="en-US" dirty="0"/>
              <a:t>left   line 7 2 m   -1.11111111111111072 b    586.166666666666515</a:t>
            </a:r>
          </a:p>
        </p:txBody>
      </p:sp>
      <p:sp>
        <p:nvSpPr>
          <p:cNvPr id="4" name="Oval 3">
            <a:extLst>
              <a:ext uri="{FF2B5EF4-FFF2-40B4-BE49-F238E27FC236}">
                <a16:creationId xmlns:a16="http://schemas.microsoft.com/office/drawing/2014/main" id="{737C3DFB-E69D-428B-A219-2B260C3E0543}"/>
              </a:ext>
            </a:extLst>
          </p:cNvPr>
          <p:cNvSpPr/>
          <p:nvPr/>
        </p:nvSpPr>
        <p:spPr>
          <a:xfrm>
            <a:off x="6658087" y="3110349"/>
            <a:ext cx="134471" cy="12998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9120F4E-19B6-4333-8332-C9337AAC7BB9}"/>
              </a:ext>
            </a:extLst>
          </p:cNvPr>
          <p:cNvSpPr/>
          <p:nvPr/>
        </p:nvSpPr>
        <p:spPr>
          <a:xfrm>
            <a:off x="2967317" y="6451195"/>
            <a:ext cx="134471" cy="12998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0E03B2B-26A9-47ED-B44F-81028D22B895}"/>
              </a:ext>
            </a:extLst>
          </p:cNvPr>
          <p:cNvSpPr/>
          <p:nvPr/>
        </p:nvSpPr>
        <p:spPr>
          <a:xfrm>
            <a:off x="9424371" y="3671720"/>
            <a:ext cx="134471" cy="12998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A292977-291F-4F94-95E6-BF9719ED920B}"/>
              </a:ext>
            </a:extLst>
          </p:cNvPr>
          <p:cNvSpPr/>
          <p:nvPr/>
        </p:nvSpPr>
        <p:spPr>
          <a:xfrm>
            <a:off x="9948358" y="6077679"/>
            <a:ext cx="134471" cy="12998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D9DCF09B-C6E4-47F0-90F7-D22D57A764B7}"/>
              </a:ext>
            </a:extLst>
          </p:cNvPr>
          <p:cNvCxnSpPr>
            <a:cxnSpLocks/>
          </p:cNvCxnSpPr>
          <p:nvPr/>
        </p:nvCxnSpPr>
        <p:spPr>
          <a:xfrm>
            <a:off x="6788748" y="3177248"/>
            <a:ext cx="2651506" cy="534463"/>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80B43D9-FAD1-480D-872D-402A516BDE92}"/>
              </a:ext>
            </a:extLst>
          </p:cNvPr>
          <p:cNvCxnSpPr>
            <a:cxnSpLocks/>
            <a:stCxn id="5" idx="6"/>
            <a:endCxn id="7" idx="2"/>
          </p:cNvCxnSpPr>
          <p:nvPr/>
        </p:nvCxnSpPr>
        <p:spPr>
          <a:xfrm flipV="1">
            <a:off x="3101788" y="6142673"/>
            <a:ext cx="6846570" cy="373516"/>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4CB1FAA-E33F-4FCD-9BFD-1BDFAF8DD75E}"/>
              </a:ext>
            </a:extLst>
          </p:cNvPr>
          <p:cNvCxnSpPr>
            <a:cxnSpLocks/>
          </p:cNvCxnSpPr>
          <p:nvPr/>
        </p:nvCxnSpPr>
        <p:spPr>
          <a:xfrm flipV="1">
            <a:off x="3055200" y="3147315"/>
            <a:ext cx="3690770" cy="3340846"/>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CDC57D2-B65C-4BC4-A9A8-63FD2BB4B979}"/>
              </a:ext>
            </a:extLst>
          </p:cNvPr>
          <p:cNvCxnSpPr>
            <a:cxnSpLocks/>
          </p:cNvCxnSpPr>
          <p:nvPr/>
        </p:nvCxnSpPr>
        <p:spPr>
          <a:xfrm>
            <a:off x="6668255" y="3129385"/>
            <a:ext cx="3290271" cy="2967330"/>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80C2416-904F-45C8-96A5-FC7727407372}"/>
              </a:ext>
            </a:extLst>
          </p:cNvPr>
          <p:cNvCxnSpPr>
            <a:cxnSpLocks/>
          </p:cNvCxnSpPr>
          <p:nvPr/>
        </p:nvCxnSpPr>
        <p:spPr>
          <a:xfrm>
            <a:off x="9503036" y="3801708"/>
            <a:ext cx="504071" cy="2288130"/>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B7042B5-4E0E-453B-9114-A039E5250E70}"/>
              </a:ext>
            </a:extLst>
          </p:cNvPr>
          <p:cNvCxnSpPr>
            <a:cxnSpLocks/>
          </p:cNvCxnSpPr>
          <p:nvPr/>
        </p:nvCxnSpPr>
        <p:spPr>
          <a:xfrm>
            <a:off x="7345680" y="3730747"/>
            <a:ext cx="2055831" cy="252"/>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56C0377-E2C5-419E-84B3-52E61852EA58}"/>
              </a:ext>
            </a:extLst>
          </p:cNvPr>
          <p:cNvSpPr txBox="1"/>
          <p:nvPr/>
        </p:nvSpPr>
        <p:spPr>
          <a:xfrm>
            <a:off x="2444324" y="6110905"/>
            <a:ext cx="809863" cy="492443"/>
          </a:xfrm>
          <a:prstGeom prst="rect">
            <a:avLst/>
          </a:prstGeom>
          <a:noFill/>
        </p:spPr>
        <p:txBody>
          <a:bodyPr wrap="square" rtlCol="0">
            <a:spAutoFit/>
          </a:bodyPr>
          <a:lstStyle/>
          <a:p>
            <a:r>
              <a:rPr lang="en-US" sz="2600" dirty="0">
                <a:solidFill>
                  <a:schemeClr val="accent2">
                    <a:lumMod val="40000"/>
                    <a:lumOff val="60000"/>
                  </a:schemeClr>
                </a:solidFill>
              </a:rPr>
              <a:t>A:0</a:t>
            </a:r>
          </a:p>
        </p:txBody>
      </p:sp>
      <p:sp>
        <p:nvSpPr>
          <p:cNvPr id="30" name="TextBox 29">
            <a:extLst>
              <a:ext uri="{FF2B5EF4-FFF2-40B4-BE49-F238E27FC236}">
                <a16:creationId xmlns:a16="http://schemas.microsoft.com/office/drawing/2014/main" id="{5994B21E-71E9-4B03-AC1D-C121490EA6D4}"/>
              </a:ext>
            </a:extLst>
          </p:cNvPr>
          <p:cNvSpPr txBox="1"/>
          <p:nvPr/>
        </p:nvSpPr>
        <p:spPr>
          <a:xfrm>
            <a:off x="9551030" y="3415203"/>
            <a:ext cx="660899" cy="492443"/>
          </a:xfrm>
          <a:prstGeom prst="rect">
            <a:avLst/>
          </a:prstGeom>
          <a:noFill/>
        </p:spPr>
        <p:txBody>
          <a:bodyPr wrap="square" rtlCol="0">
            <a:spAutoFit/>
          </a:bodyPr>
          <a:lstStyle/>
          <a:p>
            <a:r>
              <a:rPr lang="en-US" sz="2600" dirty="0">
                <a:solidFill>
                  <a:schemeClr val="accent2">
                    <a:lumMod val="40000"/>
                    <a:lumOff val="60000"/>
                  </a:schemeClr>
                </a:solidFill>
              </a:rPr>
              <a:t>E:4</a:t>
            </a:r>
          </a:p>
        </p:txBody>
      </p:sp>
      <p:sp>
        <p:nvSpPr>
          <p:cNvPr id="31" name="TextBox 30">
            <a:extLst>
              <a:ext uri="{FF2B5EF4-FFF2-40B4-BE49-F238E27FC236}">
                <a16:creationId xmlns:a16="http://schemas.microsoft.com/office/drawing/2014/main" id="{35378C8F-69EF-4536-99D3-D9517AB61A39}"/>
              </a:ext>
            </a:extLst>
          </p:cNvPr>
          <p:cNvSpPr txBox="1"/>
          <p:nvPr/>
        </p:nvSpPr>
        <p:spPr>
          <a:xfrm>
            <a:off x="9270894" y="5763243"/>
            <a:ext cx="814334" cy="492443"/>
          </a:xfrm>
          <a:prstGeom prst="rect">
            <a:avLst/>
          </a:prstGeom>
          <a:noFill/>
        </p:spPr>
        <p:txBody>
          <a:bodyPr wrap="square" rtlCol="0">
            <a:spAutoFit/>
          </a:bodyPr>
          <a:lstStyle/>
          <a:p>
            <a:r>
              <a:rPr lang="en-US" sz="2600" dirty="0">
                <a:solidFill>
                  <a:schemeClr val="accent2">
                    <a:lumMod val="40000"/>
                    <a:lumOff val="60000"/>
                  </a:schemeClr>
                </a:solidFill>
              </a:rPr>
              <a:t>C:2</a:t>
            </a:r>
          </a:p>
        </p:txBody>
      </p:sp>
      <p:sp>
        <p:nvSpPr>
          <p:cNvPr id="32" name="TextBox 31">
            <a:extLst>
              <a:ext uri="{FF2B5EF4-FFF2-40B4-BE49-F238E27FC236}">
                <a16:creationId xmlns:a16="http://schemas.microsoft.com/office/drawing/2014/main" id="{09CD7B5E-34FC-489A-9128-6F5429C894F3}"/>
              </a:ext>
            </a:extLst>
          </p:cNvPr>
          <p:cNvSpPr txBox="1"/>
          <p:nvPr/>
        </p:nvSpPr>
        <p:spPr>
          <a:xfrm>
            <a:off x="6414852" y="2749061"/>
            <a:ext cx="747791" cy="492443"/>
          </a:xfrm>
          <a:prstGeom prst="rect">
            <a:avLst/>
          </a:prstGeom>
          <a:noFill/>
        </p:spPr>
        <p:txBody>
          <a:bodyPr wrap="square" rtlCol="0">
            <a:spAutoFit/>
          </a:bodyPr>
          <a:lstStyle/>
          <a:p>
            <a:r>
              <a:rPr lang="en-US" sz="2600" dirty="0">
                <a:solidFill>
                  <a:schemeClr val="accent2">
                    <a:lumMod val="40000"/>
                    <a:lumOff val="60000"/>
                  </a:schemeClr>
                </a:solidFill>
              </a:rPr>
              <a:t>B:1</a:t>
            </a:r>
          </a:p>
        </p:txBody>
      </p:sp>
      <p:sp>
        <p:nvSpPr>
          <p:cNvPr id="33" name="TextBox 32">
            <a:extLst>
              <a:ext uri="{FF2B5EF4-FFF2-40B4-BE49-F238E27FC236}">
                <a16:creationId xmlns:a16="http://schemas.microsoft.com/office/drawing/2014/main" id="{4F3FCA56-AA38-4A90-B389-EACC352E9A0E}"/>
              </a:ext>
            </a:extLst>
          </p:cNvPr>
          <p:cNvSpPr txBox="1"/>
          <p:nvPr/>
        </p:nvSpPr>
        <p:spPr>
          <a:xfrm>
            <a:off x="6638572" y="3585233"/>
            <a:ext cx="791960" cy="492443"/>
          </a:xfrm>
          <a:prstGeom prst="rect">
            <a:avLst/>
          </a:prstGeom>
          <a:noFill/>
        </p:spPr>
        <p:txBody>
          <a:bodyPr wrap="square" rtlCol="0">
            <a:spAutoFit/>
          </a:bodyPr>
          <a:lstStyle/>
          <a:p>
            <a:r>
              <a:rPr lang="en-US" sz="2600" dirty="0">
                <a:solidFill>
                  <a:schemeClr val="accent2">
                    <a:lumMod val="40000"/>
                    <a:lumOff val="60000"/>
                  </a:schemeClr>
                </a:solidFill>
              </a:rPr>
              <a:t>Q:7</a:t>
            </a:r>
          </a:p>
        </p:txBody>
      </p:sp>
    </p:spTree>
    <p:extLst>
      <p:ext uri="{BB962C8B-B14F-4D97-AF65-F5344CB8AC3E}">
        <p14:creationId xmlns:p14="http://schemas.microsoft.com/office/powerpoint/2010/main" val="484816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stationary, envelope&#10;&#10;Description automatically generated">
            <a:extLst>
              <a:ext uri="{FF2B5EF4-FFF2-40B4-BE49-F238E27FC236}">
                <a16:creationId xmlns:a16="http://schemas.microsoft.com/office/drawing/2014/main" id="{92DC6CBC-C4C3-4BA3-8219-6FFB4F79BF12}"/>
              </a:ext>
            </a:extLst>
          </p:cNvPr>
          <p:cNvPicPr>
            <a:picLocks noChangeAspect="1"/>
          </p:cNvPicPr>
          <p:nvPr/>
        </p:nvPicPr>
        <p:blipFill rotWithShape="1">
          <a:blip r:embed="rId2">
            <a:extLst>
              <a:ext uri="{28A0092B-C50C-407E-A947-70E740481C1C}">
                <a14:useLocalDpi xmlns:a14="http://schemas.microsoft.com/office/drawing/2010/main" val="0"/>
              </a:ext>
            </a:extLst>
          </a:blip>
          <a:srcRect l="6009" t="-1506" r="-2446" b="25334"/>
          <a:stretch/>
        </p:blipFill>
        <p:spPr>
          <a:xfrm>
            <a:off x="2312894" y="2765453"/>
            <a:ext cx="8399930" cy="4262876"/>
          </a:xfrm>
          <a:prstGeom prst="rect">
            <a:avLst/>
          </a:prstGeom>
        </p:spPr>
      </p:pic>
      <p:sp>
        <p:nvSpPr>
          <p:cNvPr id="3" name="Content Placeholder 2">
            <a:extLst>
              <a:ext uri="{FF2B5EF4-FFF2-40B4-BE49-F238E27FC236}">
                <a16:creationId xmlns:a16="http://schemas.microsoft.com/office/drawing/2014/main" id="{0DB81065-C991-4B67-AEB4-8B8BAFCD17C3}"/>
              </a:ext>
            </a:extLst>
          </p:cNvPr>
          <p:cNvSpPr txBox="1">
            <a:spLocks/>
          </p:cNvSpPr>
          <p:nvPr/>
        </p:nvSpPr>
        <p:spPr>
          <a:xfrm>
            <a:off x="838200" y="326571"/>
            <a:ext cx="10515600" cy="243888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dirty="0"/>
              <a:t>Triangle ABC, or  0 1 2</a:t>
            </a:r>
          </a:p>
          <a:p>
            <a:pPr marL="0" indent="0">
              <a:lnSpc>
                <a:spcPct val="100000"/>
              </a:lnSpc>
              <a:spcBef>
                <a:spcPts val="0"/>
              </a:spcBef>
              <a:buFont typeface="Arial" panose="020B0604020202020204" pitchFamily="34" charset="0"/>
              <a:buNone/>
            </a:pPr>
            <a:r>
              <a:rPr lang="en-US" dirty="0"/>
              <a:t>right line 1 2 m   -1.11111111111111116 b    586.166666666666742</a:t>
            </a:r>
          </a:p>
          <a:p>
            <a:pPr marL="0" indent="0">
              <a:lnSpc>
                <a:spcPct val="100000"/>
              </a:lnSpc>
              <a:spcBef>
                <a:spcPts val="0"/>
              </a:spcBef>
              <a:buFont typeface="Arial" panose="020B0604020202020204" pitchFamily="34" charset="0"/>
              <a:buNone/>
            </a:pPr>
            <a:r>
              <a:rPr lang="en-US" dirty="0"/>
              <a:t>Triangle BEC, or  1 4 2</a:t>
            </a:r>
          </a:p>
          <a:p>
            <a:pPr marL="0" indent="0">
              <a:lnSpc>
                <a:spcPct val="100000"/>
              </a:lnSpc>
              <a:spcBef>
                <a:spcPts val="0"/>
              </a:spcBef>
              <a:buFont typeface="Arial" panose="020B0604020202020204" pitchFamily="34" charset="0"/>
              <a:buNone/>
            </a:pPr>
            <a:r>
              <a:rPr lang="en-US" dirty="0"/>
              <a:t>left   line 1 7 m   -1.11111111111111316 b    586.166666666667311</a:t>
            </a:r>
          </a:p>
          <a:p>
            <a:pPr marL="0" indent="0">
              <a:lnSpc>
                <a:spcPct val="100000"/>
              </a:lnSpc>
              <a:spcBef>
                <a:spcPts val="0"/>
              </a:spcBef>
              <a:buFont typeface="Arial" panose="020B0604020202020204" pitchFamily="34" charset="0"/>
              <a:buNone/>
            </a:pPr>
            <a:r>
              <a:rPr lang="en-US" dirty="0"/>
              <a:t>left   line 7 2 m   -1.11111111111111072 b    586.166666666666515</a:t>
            </a:r>
          </a:p>
        </p:txBody>
      </p:sp>
      <p:sp>
        <p:nvSpPr>
          <p:cNvPr id="4" name="Oval 3">
            <a:extLst>
              <a:ext uri="{FF2B5EF4-FFF2-40B4-BE49-F238E27FC236}">
                <a16:creationId xmlns:a16="http://schemas.microsoft.com/office/drawing/2014/main" id="{737C3DFB-E69D-428B-A219-2B260C3E0543}"/>
              </a:ext>
            </a:extLst>
          </p:cNvPr>
          <p:cNvSpPr/>
          <p:nvPr/>
        </p:nvSpPr>
        <p:spPr>
          <a:xfrm>
            <a:off x="6658087" y="3110349"/>
            <a:ext cx="134471" cy="12998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9120F4E-19B6-4333-8332-C9337AAC7BB9}"/>
              </a:ext>
            </a:extLst>
          </p:cNvPr>
          <p:cNvSpPr/>
          <p:nvPr/>
        </p:nvSpPr>
        <p:spPr>
          <a:xfrm>
            <a:off x="2967317" y="6451195"/>
            <a:ext cx="134471" cy="12998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0E03B2B-26A9-47ED-B44F-81028D22B895}"/>
              </a:ext>
            </a:extLst>
          </p:cNvPr>
          <p:cNvSpPr/>
          <p:nvPr/>
        </p:nvSpPr>
        <p:spPr>
          <a:xfrm>
            <a:off x="9424371" y="3671720"/>
            <a:ext cx="134471" cy="12998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A292977-291F-4F94-95E6-BF9719ED920B}"/>
              </a:ext>
            </a:extLst>
          </p:cNvPr>
          <p:cNvSpPr/>
          <p:nvPr/>
        </p:nvSpPr>
        <p:spPr>
          <a:xfrm>
            <a:off x="9948358" y="6077679"/>
            <a:ext cx="134471" cy="12998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D9DCF09B-C6E4-47F0-90F7-D22D57A764B7}"/>
              </a:ext>
            </a:extLst>
          </p:cNvPr>
          <p:cNvCxnSpPr>
            <a:cxnSpLocks/>
          </p:cNvCxnSpPr>
          <p:nvPr/>
        </p:nvCxnSpPr>
        <p:spPr>
          <a:xfrm>
            <a:off x="6788748" y="3177248"/>
            <a:ext cx="2651506" cy="534463"/>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80B43D9-FAD1-480D-872D-402A516BDE92}"/>
              </a:ext>
            </a:extLst>
          </p:cNvPr>
          <p:cNvCxnSpPr>
            <a:cxnSpLocks/>
            <a:stCxn id="5" idx="6"/>
            <a:endCxn id="7" idx="2"/>
          </p:cNvCxnSpPr>
          <p:nvPr/>
        </p:nvCxnSpPr>
        <p:spPr>
          <a:xfrm flipV="1">
            <a:off x="3101788" y="6142673"/>
            <a:ext cx="6846570" cy="373516"/>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4CB1FAA-E33F-4FCD-9BFD-1BDFAF8DD75E}"/>
              </a:ext>
            </a:extLst>
          </p:cNvPr>
          <p:cNvCxnSpPr>
            <a:cxnSpLocks/>
          </p:cNvCxnSpPr>
          <p:nvPr/>
        </p:nvCxnSpPr>
        <p:spPr>
          <a:xfrm flipV="1">
            <a:off x="3055200" y="3147315"/>
            <a:ext cx="3690770" cy="3340846"/>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CDC57D2-B65C-4BC4-A9A8-63FD2BB4B979}"/>
              </a:ext>
            </a:extLst>
          </p:cNvPr>
          <p:cNvCxnSpPr>
            <a:cxnSpLocks/>
          </p:cNvCxnSpPr>
          <p:nvPr/>
        </p:nvCxnSpPr>
        <p:spPr>
          <a:xfrm>
            <a:off x="6677780" y="3129385"/>
            <a:ext cx="3290271" cy="2967330"/>
          </a:xfrm>
          <a:prstGeom prst="line">
            <a:avLst/>
          </a:prstGeom>
          <a:ln w="952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80C2416-904F-45C8-96A5-FC7727407372}"/>
              </a:ext>
            </a:extLst>
          </p:cNvPr>
          <p:cNvCxnSpPr>
            <a:cxnSpLocks/>
          </p:cNvCxnSpPr>
          <p:nvPr/>
        </p:nvCxnSpPr>
        <p:spPr>
          <a:xfrm>
            <a:off x="9503036" y="3801708"/>
            <a:ext cx="504071" cy="2288130"/>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B7042B5-4E0E-453B-9114-A039E5250E70}"/>
              </a:ext>
            </a:extLst>
          </p:cNvPr>
          <p:cNvCxnSpPr>
            <a:cxnSpLocks/>
          </p:cNvCxnSpPr>
          <p:nvPr/>
        </p:nvCxnSpPr>
        <p:spPr>
          <a:xfrm>
            <a:off x="7282815" y="3733913"/>
            <a:ext cx="2254700" cy="0"/>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56C0377-E2C5-419E-84B3-52E61852EA58}"/>
              </a:ext>
            </a:extLst>
          </p:cNvPr>
          <p:cNvSpPr txBox="1"/>
          <p:nvPr/>
        </p:nvSpPr>
        <p:spPr>
          <a:xfrm>
            <a:off x="2444324" y="6110905"/>
            <a:ext cx="809863" cy="492443"/>
          </a:xfrm>
          <a:prstGeom prst="rect">
            <a:avLst/>
          </a:prstGeom>
          <a:noFill/>
        </p:spPr>
        <p:txBody>
          <a:bodyPr wrap="square" rtlCol="0">
            <a:spAutoFit/>
          </a:bodyPr>
          <a:lstStyle/>
          <a:p>
            <a:r>
              <a:rPr lang="en-US" sz="2600" dirty="0">
                <a:solidFill>
                  <a:schemeClr val="accent2">
                    <a:lumMod val="40000"/>
                    <a:lumOff val="60000"/>
                  </a:schemeClr>
                </a:solidFill>
              </a:rPr>
              <a:t>A:0</a:t>
            </a:r>
          </a:p>
        </p:txBody>
      </p:sp>
      <p:sp>
        <p:nvSpPr>
          <p:cNvPr id="30" name="TextBox 29">
            <a:extLst>
              <a:ext uri="{FF2B5EF4-FFF2-40B4-BE49-F238E27FC236}">
                <a16:creationId xmlns:a16="http://schemas.microsoft.com/office/drawing/2014/main" id="{5994B21E-71E9-4B03-AC1D-C121490EA6D4}"/>
              </a:ext>
            </a:extLst>
          </p:cNvPr>
          <p:cNvSpPr txBox="1"/>
          <p:nvPr/>
        </p:nvSpPr>
        <p:spPr>
          <a:xfrm>
            <a:off x="9551030" y="3415203"/>
            <a:ext cx="660899" cy="492443"/>
          </a:xfrm>
          <a:prstGeom prst="rect">
            <a:avLst/>
          </a:prstGeom>
          <a:noFill/>
        </p:spPr>
        <p:txBody>
          <a:bodyPr wrap="square" rtlCol="0">
            <a:spAutoFit/>
          </a:bodyPr>
          <a:lstStyle/>
          <a:p>
            <a:r>
              <a:rPr lang="en-US" sz="2600" dirty="0">
                <a:solidFill>
                  <a:schemeClr val="accent2">
                    <a:lumMod val="40000"/>
                    <a:lumOff val="60000"/>
                  </a:schemeClr>
                </a:solidFill>
              </a:rPr>
              <a:t>E:4</a:t>
            </a:r>
          </a:p>
        </p:txBody>
      </p:sp>
      <p:sp>
        <p:nvSpPr>
          <p:cNvPr id="31" name="TextBox 30">
            <a:extLst>
              <a:ext uri="{FF2B5EF4-FFF2-40B4-BE49-F238E27FC236}">
                <a16:creationId xmlns:a16="http://schemas.microsoft.com/office/drawing/2014/main" id="{35378C8F-69EF-4536-99D3-D9517AB61A39}"/>
              </a:ext>
            </a:extLst>
          </p:cNvPr>
          <p:cNvSpPr txBox="1"/>
          <p:nvPr/>
        </p:nvSpPr>
        <p:spPr>
          <a:xfrm>
            <a:off x="9270894" y="5763243"/>
            <a:ext cx="814334" cy="492443"/>
          </a:xfrm>
          <a:prstGeom prst="rect">
            <a:avLst/>
          </a:prstGeom>
          <a:noFill/>
        </p:spPr>
        <p:txBody>
          <a:bodyPr wrap="square" rtlCol="0">
            <a:spAutoFit/>
          </a:bodyPr>
          <a:lstStyle/>
          <a:p>
            <a:r>
              <a:rPr lang="en-US" sz="2600" dirty="0">
                <a:solidFill>
                  <a:schemeClr val="accent2">
                    <a:lumMod val="40000"/>
                    <a:lumOff val="60000"/>
                  </a:schemeClr>
                </a:solidFill>
              </a:rPr>
              <a:t>C:2</a:t>
            </a:r>
          </a:p>
        </p:txBody>
      </p:sp>
      <p:sp>
        <p:nvSpPr>
          <p:cNvPr id="32" name="TextBox 31">
            <a:extLst>
              <a:ext uri="{FF2B5EF4-FFF2-40B4-BE49-F238E27FC236}">
                <a16:creationId xmlns:a16="http://schemas.microsoft.com/office/drawing/2014/main" id="{09CD7B5E-34FC-489A-9128-6F5429C894F3}"/>
              </a:ext>
            </a:extLst>
          </p:cNvPr>
          <p:cNvSpPr txBox="1"/>
          <p:nvPr/>
        </p:nvSpPr>
        <p:spPr>
          <a:xfrm>
            <a:off x="6414852" y="2749061"/>
            <a:ext cx="747791" cy="492443"/>
          </a:xfrm>
          <a:prstGeom prst="rect">
            <a:avLst/>
          </a:prstGeom>
          <a:noFill/>
        </p:spPr>
        <p:txBody>
          <a:bodyPr wrap="square" rtlCol="0">
            <a:spAutoFit/>
          </a:bodyPr>
          <a:lstStyle/>
          <a:p>
            <a:r>
              <a:rPr lang="en-US" sz="2600" dirty="0">
                <a:solidFill>
                  <a:schemeClr val="accent2">
                    <a:lumMod val="40000"/>
                    <a:lumOff val="60000"/>
                  </a:schemeClr>
                </a:solidFill>
              </a:rPr>
              <a:t>B:1</a:t>
            </a:r>
          </a:p>
        </p:txBody>
      </p:sp>
      <p:sp>
        <p:nvSpPr>
          <p:cNvPr id="33" name="TextBox 32">
            <a:extLst>
              <a:ext uri="{FF2B5EF4-FFF2-40B4-BE49-F238E27FC236}">
                <a16:creationId xmlns:a16="http://schemas.microsoft.com/office/drawing/2014/main" id="{4F3FCA56-AA38-4A90-B389-EACC352E9A0E}"/>
              </a:ext>
            </a:extLst>
          </p:cNvPr>
          <p:cNvSpPr txBox="1"/>
          <p:nvPr/>
        </p:nvSpPr>
        <p:spPr>
          <a:xfrm>
            <a:off x="6465682" y="3585233"/>
            <a:ext cx="791960" cy="492443"/>
          </a:xfrm>
          <a:prstGeom prst="rect">
            <a:avLst/>
          </a:prstGeom>
          <a:noFill/>
        </p:spPr>
        <p:txBody>
          <a:bodyPr wrap="square" rtlCol="0">
            <a:spAutoFit/>
          </a:bodyPr>
          <a:lstStyle/>
          <a:p>
            <a:r>
              <a:rPr lang="en-US" sz="2600" dirty="0">
                <a:solidFill>
                  <a:schemeClr val="accent2">
                    <a:lumMod val="40000"/>
                    <a:lumOff val="60000"/>
                  </a:schemeClr>
                </a:solidFill>
              </a:rPr>
              <a:t>Q:7</a:t>
            </a:r>
          </a:p>
        </p:txBody>
      </p:sp>
      <p:cxnSp>
        <p:nvCxnSpPr>
          <p:cNvPr id="24" name="Straight Connector 23">
            <a:extLst>
              <a:ext uri="{FF2B5EF4-FFF2-40B4-BE49-F238E27FC236}">
                <a16:creationId xmlns:a16="http://schemas.microsoft.com/office/drawing/2014/main" id="{4E06C0CC-C751-4288-B90F-7E9BD50122EB}"/>
              </a:ext>
            </a:extLst>
          </p:cNvPr>
          <p:cNvCxnSpPr>
            <a:cxnSpLocks/>
          </p:cNvCxnSpPr>
          <p:nvPr/>
        </p:nvCxnSpPr>
        <p:spPr>
          <a:xfrm>
            <a:off x="6756363" y="3214834"/>
            <a:ext cx="526452" cy="518966"/>
          </a:xfrm>
          <a:prstGeom prst="line">
            <a:avLst/>
          </a:prstGeom>
          <a:ln w="952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7FD82A3-1EF2-4656-B35B-17268978CE30}"/>
              </a:ext>
            </a:extLst>
          </p:cNvPr>
          <p:cNvCxnSpPr>
            <a:cxnSpLocks/>
          </p:cNvCxnSpPr>
          <p:nvPr/>
        </p:nvCxnSpPr>
        <p:spPr>
          <a:xfrm>
            <a:off x="7282815" y="3733800"/>
            <a:ext cx="2685236" cy="2362915"/>
          </a:xfrm>
          <a:prstGeom prst="line">
            <a:avLst/>
          </a:prstGeom>
          <a:ln w="952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836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B25022-FFA1-4568-BEC2-20DBD2A90F7B}"/>
              </a:ext>
            </a:extLst>
          </p:cNvPr>
          <p:cNvSpPr>
            <a:spLocks noGrp="1"/>
          </p:cNvSpPr>
          <p:nvPr>
            <p:ph idx="1"/>
          </p:nvPr>
        </p:nvSpPr>
        <p:spPr>
          <a:xfrm>
            <a:off x="367553" y="326571"/>
            <a:ext cx="11645153" cy="6414888"/>
          </a:xfrm>
        </p:spPr>
        <p:txBody>
          <a:bodyPr>
            <a:normAutofit fontScale="77500" lnSpcReduction="20000"/>
          </a:bodyPr>
          <a:lstStyle/>
          <a:p>
            <a:pPr marL="0" indent="0">
              <a:buNone/>
            </a:pPr>
            <a:r>
              <a:rPr lang="en-US" b="0" dirty="0">
                <a:solidFill>
                  <a:srgbClr val="0F4A85"/>
                </a:solidFill>
                <a:effectLst/>
                <a:latin typeface="Consolas" panose="020B0609020204030204" pitchFamily="49" charset="0"/>
              </a:rPr>
              <a:t>void</a:t>
            </a:r>
            <a:r>
              <a:rPr lang="en-US" b="0" dirty="0">
                <a:solidFill>
                  <a:srgbClr val="292929"/>
                </a:solidFill>
                <a:effectLst/>
                <a:latin typeface="Consolas" panose="020B0609020204030204" pitchFamily="49" charset="0"/>
              </a:rPr>
              <a:t> </a:t>
            </a:r>
            <a:r>
              <a:rPr lang="en-US" b="0" dirty="0" err="1">
                <a:solidFill>
                  <a:srgbClr val="5E2CBC"/>
                </a:solidFill>
                <a:effectLst/>
                <a:latin typeface="Consolas" panose="020B0609020204030204" pitchFamily="49" charset="0"/>
              </a:rPr>
              <a:t>draw_horizontal_edge_triangle</a:t>
            </a:r>
            <a:r>
              <a:rPr lang="en-US" b="0" dirty="0">
                <a:solidFill>
                  <a:srgbClr val="292929"/>
                </a:solidFill>
                <a:effectLst/>
                <a:latin typeface="Consolas" panose="020B0609020204030204" pitchFamily="49" charset="0"/>
              </a:rPr>
              <a:t>(</a:t>
            </a:r>
            <a:r>
              <a:rPr lang="en-US" b="0" dirty="0">
                <a:solidFill>
                  <a:srgbClr val="0F4A85"/>
                </a:solidFill>
                <a:effectLst/>
                <a:latin typeface="Consolas" panose="020B0609020204030204" pitchFamily="49" charset="0"/>
              </a:rPr>
              <a:t>int</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i1</a:t>
            </a:r>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int</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i2</a:t>
            </a:r>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int</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i3</a:t>
            </a:r>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int</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kind</a:t>
            </a:r>
            <a:r>
              <a:rPr lang="en-US" b="0" dirty="0">
                <a:solidFill>
                  <a:srgbClr val="292929"/>
                </a:solidFill>
                <a:effectLst/>
                <a:latin typeface="Consolas" panose="020B0609020204030204" pitchFamily="49" charset="0"/>
              </a:rPr>
              <a:t>, </a:t>
            </a:r>
          </a:p>
          <a:p>
            <a:pPr marL="0" indent="0">
              <a:buNone/>
            </a:pPr>
            <a:r>
              <a:rPr lang="en-US" b="0" dirty="0">
                <a:solidFill>
                  <a:srgbClr val="0F4A85"/>
                </a:solidFill>
                <a:effectLst/>
                <a:latin typeface="Consolas" panose="020B0609020204030204" pitchFamily="49" charset="0"/>
              </a:rPr>
              <a:t>		int</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side</a:t>
            </a:r>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double</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m</a:t>
            </a:r>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double</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b</a:t>
            </a:r>
            <a:r>
              <a:rPr lang="en-US" b="0" dirty="0">
                <a:solidFill>
                  <a:srgbClr val="292929"/>
                </a:solidFill>
                <a:effectLst/>
                <a:latin typeface="Consolas" panose="020B0609020204030204" pitchFamily="49" charset="0"/>
              </a:rPr>
              <a:t>) {</a:t>
            </a:r>
          </a:p>
          <a:p>
            <a:pPr marL="0" indent="0">
              <a:buNone/>
            </a:pPr>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if</a:t>
            </a:r>
            <a:r>
              <a:rPr lang="en-US" b="0" dirty="0">
                <a:solidFill>
                  <a:srgbClr val="292929"/>
                </a:solidFill>
                <a:effectLst/>
                <a:latin typeface="Consolas" panose="020B0609020204030204" pitchFamily="49" charset="0"/>
              </a:rPr>
              <a:t> (kind) {</a:t>
            </a:r>
            <a:r>
              <a:rPr lang="en-US" b="0" dirty="0">
                <a:solidFill>
                  <a:srgbClr val="515151"/>
                </a:solidFill>
                <a:effectLst/>
                <a:latin typeface="Consolas" panose="020B0609020204030204" pitchFamily="49" charset="0"/>
              </a:rPr>
              <a:t> // top vertex i1 belongs to both non-horizontal edges</a:t>
            </a:r>
            <a:endParaRPr lang="en-US" b="0" dirty="0">
              <a:solidFill>
                <a:srgbClr val="292929"/>
              </a:solidFill>
              <a:effectLst/>
              <a:latin typeface="Consolas" panose="020B0609020204030204" pitchFamily="49" charset="0"/>
            </a:endParaRPr>
          </a:p>
          <a:p>
            <a:pPr marL="0" indent="0">
              <a:buNone/>
            </a:pPr>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if</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vertices</a:t>
            </a:r>
            <a:r>
              <a:rPr lang="en-US" b="0" dirty="0">
                <a:solidFill>
                  <a:srgbClr val="292929"/>
                </a:solidFill>
                <a:effectLst/>
                <a:latin typeface="Consolas" panose="020B0609020204030204" pitchFamily="49" charset="0"/>
              </a:rPr>
              <a:t>[i2][</a:t>
            </a:r>
            <a:r>
              <a:rPr lang="en-US" b="0" dirty="0">
                <a:solidFill>
                  <a:srgbClr val="096D48"/>
                </a:solidFill>
                <a:effectLst/>
                <a:latin typeface="Consolas" panose="020B0609020204030204" pitchFamily="49" charset="0"/>
              </a:rPr>
              <a:t>0</a:t>
            </a:r>
            <a:r>
              <a:rPr lang="en-US" b="0" dirty="0">
                <a:solidFill>
                  <a:srgbClr val="292929"/>
                </a:solidFill>
                <a:effectLst/>
                <a:latin typeface="Consolas" panose="020B0609020204030204" pitchFamily="49" charset="0"/>
              </a:rPr>
              <a:t>] </a:t>
            </a:r>
            <a:r>
              <a:rPr lang="en-US" b="0" dirty="0">
                <a:solidFill>
                  <a:srgbClr val="000000"/>
                </a:solidFill>
                <a:effectLst/>
                <a:latin typeface="Consolas" panose="020B0609020204030204" pitchFamily="49" charset="0"/>
              </a:rPr>
              <a:t>&lt;</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vertices</a:t>
            </a:r>
            <a:r>
              <a:rPr lang="en-US" b="0" dirty="0">
                <a:solidFill>
                  <a:srgbClr val="292929"/>
                </a:solidFill>
                <a:effectLst/>
                <a:latin typeface="Consolas" panose="020B0609020204030204" pitchFamily="49" charset="0"/>
              </a:rPr>
              <a:t>[i3][</a:t>
            </a:r>
            <a:r>
              <a:rPr lang="en-US" b="0" dirty="0">
                <a:solidFill>
                  <a:srgbClr val="096D48"/>
                </a:solidFill>
                <a:effectLst/>
                <a:latin typeface="Consolas" panose="020B0609020204030204" pitchFamily="49" charset="0"/>
              </a:rPr>
              <a:t>0</a:t>
            </a:r>
            <a:r>
              <a:rPr lang="en-US" b="0" dirty="0">
                <a:solidFill>
                  <a:srgbClr val="292929"/>
                </a:solidFill>
                <a:effectLst/>
                <a:latin typeface="Consolas" panose="020B0609020204030204" pitchFamily="49" charset="0"/>
              </a:rPr>
              <a:t>]) {</a:t>
            </a:r>
            <a:r>
              <a:rPr lang="en-US" b="0" dirty="0">
                <a:solidFill>
                  <a:srgbClr val="515151"/>
                </a:solidFill>
                <a:effectLst/>
                <a:latin typeface="Consolas" panose="020B0609020204030204" pitchFamily="49" charset="0"/>
              </a:rPr>
              <a:t> // i2 is on the left</a:t>
            </a:r>
            <a:endParaRPr lang="en-US" b="0" dirty="0">
              <a:solidFill>
                <a:srgbClr val="292929"/>
              </a:solidFill>
              <a:effectLst/>
              <a:latin typeface="Consolas" panose="020B0609020204030204" pitchFamily="49" charset="0"/>
            </a:endParaRPr>
          </a:p>
          <a:p>
            <a:pPr marL="0" indent="0">
              <a:buNone/>
            </a:pPr>
            <a:r>
              <a:rPr lang="en-US" b="0" dirty="0">
                <a:solidFill>
                  <a:srgbClr val="292929"/>
                </a:solidFill>
                <a:effectLst/>
                <a:latin typeface="Consolas" panose="020B0609020204030204" pitchFamily="49" charset="0"/>
              </a:rPr>
              <a:t>            </a:t>
            </a:r>
            <a:r>
              <a:rPr lang="en-US" b="0" dirty="0" err="1">
                <a:solidFill>
                  <a:srgbClr val="5E2CBC"/>
                </a:solidFill>
                <a:effectLst/>
                <a:latin typeface="Consolas" panose="020B0609020204030204" pitchFamily="49" charset="0"/>
              </a:rPr>
              <a:t>get_x_line_equation</a:t>
            </a:r>
            <a:r>
              <a:rPr lang="en-US" b="0" dirty="0">
                <a:solidFill>
                  <a:srgbClr val="292929"/>
                </a:solidFill>
                <a:effectLst/>
                <a:latin typeface="Consolas" panose="020B0609020204030204" pitchFamily="49" charset="0"/>
              </a:rPr>
              <a:t>(i1, i2, &amp;</a:t>
            </a:r>
            <a:r>
              <a:rPr lang="en-US" b="0" dirty="0" err="1">
                <a:solidFill>
                  <a:srgbClr val="292929"/>
                </a:solidFill>
                <a:effectLst/>
                <a:latin typeface="Consolas" panose="020B0609020204030204" pitchFamily="49" charset="0"/>
              </a:rPr>
              <a:t>m_left</a:t>
            </a:r>
            <a:r>
              <a:rPr lang="en-US" b="0" dirty="0">
                <a:solidFill>
                  <a:srgbClr val="292929"/>
                </a:solidFill>
                <a:effectLst/>
                <a:latin typeface="Consolas" panose="020B0609020204030204" pitchFamily="49" charset="0"/>
              </a:rPr>
              <a:t>, &amp;</a:t>
            </a:r>
            <a:r>
              <a:rPr lang="en-US" b="0" dirty="0" err="1">
                <a:solidFill>
                  <a:srgbClr val="292929"/>
                </a:solidFill>
                <a:effectLst/>
                <a:latin typeface="Consolas" panose="020B0609020204030204" pitchFamily="49" charset="0"/>
              </a:rPr>
              <a:t>b_left</a:t>
            </a:r>
            <a:r>
              <a:rPr lang="en-US" b="0" dirty="0">
                <a:solidFill>
                  <a:srgbClr val="292929"/>
                </a:solidFill>
                <a:effectLst/>
                <a:latin typeface="Consolas" panose="020B0609020204030204" pitchFamily="49" charset="0"/>
              </a:rPr>
              <a:t>);</a:t>
            </a:r>
          </a:p>
          <a:p>
            <a:pPr marL="0" indent="0">
              <a:buNone/>
            </a:pPr>
            <a:r>
              <a:rPr lang="en-US" b="0" dirty="0">
                <a:solidFill>
                  <a:srgbClr val="292929"/>
                </a:solidFill>
                <a:effectLst/>
                <a:latin typeface="Consolas" panose="020B0609020204030204" pitchFamily="49" charset="0"/>
              </a:rPr>
              <a:t>            </a:t>
            </a:r>
            <a:r>
              <a:rPr lang="en-US" b="0" dirty="0" err="1">
                <a:solidFill>
                  <a:srgbClr val="5E2CBC"/>
                </a:solidFill>
                <a:effectLst/>
                <a:latin typeface="Consolas" panose="020B0609020204030204" pitchFamily="49" charset="0"/>
              </a:rPr>
              <a:t>get_x_line_equation</a:t>
            </a:r>
            <a:r>
              <a:rPr lang="en-US" b="0" dirty="0">
                <a:solidFill>
                  <a:srgbClr val="292929"/>
                </a:solidFill>
                <a:effectLst/>
                <a:latin typeface="Consolas" panose="020B0609020204030204" pitchFamily="49" charset="0"/>
              </a:rPr>
              <a:t>(i1, i3, &amp;</a:t>
            </a:r>
            <a:r>
              <a:rPr lang="en-US" b="0" dirty="0" err="1">
                <a:solidFill>
                  <a:srgbClr val="292929"/>
                </a:solidFill>
                <a:effectLst/>
                <a:latin typeface="Consolas" panose="020B0609020204030204" pitchFamily="49" charset="0"/>
              </a:rPr>
              <a:t>m_right</a:t>
            </a:r>
            <a:r>
              <a:rPr lang="en-US" b="0" dirty="0">
                <a:solidFill>
                  <a:srgbClr val="292929"/>
                </a:solidFill>
                <a:effectLst/>
                <a:latin typeface="Consolas" panose="020B0609020204030204" pitchFamily="49" charset="0"/>
              </a:rPr>
              <a:t>, &amp;</a:t>
            </a:r>
            <a:r>
              <a:rPr lang="en-US" b="0" dirty="0" err="1">
                <a:solidFill>
                  <a:srgbClr val="292929"/>
                </a:solidFill>
                <a:effectLst/>
                <a:latin typeface="Consolas" panose="020B0609020204030204" pitchFamily="49" charset="0"/>
              </a:rPr>
              <a:t>b_right</a:t>
            </a:r>
            <a:r>
              <a:rPr lang="en-US" b="0" dirty="0">
                <a:solidFill>
                  <a:srgbClr val="292929"/>
                </a:solidFill>
                <a:effectLst/>
                <a:latin typeface="Consolas" panose="020B0609020204030204" pitchFamily="49" charset="0"/>
              </a:rPr>
              <a:t>);</a:t>
            </a:r>
          </a:p>
          <a:p>
            <a:pPr marL="0" indent="0">
              <a:buNone/>
            </a:pPr>
            <a:r>
              <a:rPr lang="en-US" b="0" dirty="0">
                <a:solidFill>
                  <a:srgbClr val="292929"/>
                </a:solidFill>
                <a:effectLst/>
                <a:latin typeface="Consolas" panose="020B0609020204030204" pitchFamily="49" charset="0"/>
              </a:rPr>
              <a:t>            }</a:t>
            </a:r>
          </a:p>
          <a:p>
            <a:pPr marL="0" indent="0">
              <a:buNone/>
            </a:pPr>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else</a:t>
            </a:r>
            <a:r>
              <a:rPr lang="en-US" b="0" dirty="0">
                <a:solidFill>
                  <a:srgbClr val="292929"/>
                </a:solidFill>
                <a:effectLst/>
                <a:latin typeface="Consolas" panose="020B0609020204030204" pitchFamily="49" charset="0"/>
              </a:rPr>
              <a:t> {</a:t>
            </a:r>
            <a:r>
              <a:rPr lang="en-US" b="0" dirty="0">
                <a:solidFill>
                  <a:srgbClr val="515151"/>
                </a:solidFill>
                <a:effectLst/>
                <a:latin typeface="Consolas" panose="020B0609020204030204" pitchFamily="49" charset="0"/>
              </a:rPr>
              <a:t> // vertex i3 is on the left</a:t>
            </a:r>
            <a:endParaRPr lang="en-US" b="0" dirty="0">
              <a:solidFill>
                <a:srgbClr val="292929"/>
              </a:solidFill>
              <a:effectLst/>
              <a:latin typeface="Consolas" panose="020B0609020204030204" pitchFamily="49" charset="0"/>
            </a:endParaRPr>
          </a:p>
          <a:p>
            <a:pPr marL="0" indent="0">
              <a:buNone/>
            </a:pPr>
            <a:r>
              <a:rPr lang="en-US" b="0" dirty="0">
                <a:solidFill>
                  <a:srgbClr val="292929"/>
                </a:solidFill>
                <a:effectLst/>
                <a:latin typeface="Consolas" panose="020B0609020204030204" pitchFamily="49" charset="0"/>
              </a:rPr>
              <a:t>    ...</a:t>
            </a:r>
          </a:p>
          <a:p>
            <a:pPr marL="0" indent="0">
              <a:buNone/>
            </a:pPr>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if</a:t>
            </a:r>
            <a:r>
              <a:rPr lang="en-US" b="0" dirty="0">
                <a:solidFill>
                  <a:srgbClr val="292929"/>
                </a:solidFill>
                <a:effectLst/>
                <a:latin typeface="Consolas" panose="020B0609020204030204" pitchFamily="49" charset="0"/>
              </a:rPr>
              <a:t> (side </a:t>
            </a:r>
            <a:r>
              <a:rPr lang="en-US" b="0" dirty="0">
                <a:solidFill>
                  <a:srgbClr val="000000"/>
                </a:solidFill>
                <a:effectLst/>
                <a:latin typeface="Consolas" panose="020B0609020204030204" pitchFamily="49" charset="0"/>
              </a:rPr>
              <a:t>==</a:t>
            </a:r>
            <a:r>
              <a:rPr lang="en-US" b="0" dirty="0">
                <a:solidFill>
                  <a:srgbClr val="292929"/>
                </a:solidFill>
                <a:effectLst/>
                <a:latin typeface="Consolas" panose="020B0609020204030204" pitchFamily="49" charset="0"/>
              </a:rPr>
              <a:t> </a:t>
            </a:r>
            <a:r>
              <a:rPr lang="en-US" b="0" dirty="0">
                <a:solidFill>
                  <a:srgbClr val="096D48"/>
                </a:solidFill>
                <a:effectLst/>
                <a:latin typeface="Consolas" panose="020B0609020204030204" pitchFamily="49" charset="0"/>
              </a:rPr>
              <a:t>1</a:t>
            </a:r>
            <a:r>
              <a:rPr lang="en-US" b="0" dirty="0">
                <a:solidFill>
                  <a:srgbClr val="292929"/>
                </a:solidFill>
                <a:effectLst/>
                <a:latin typeface="Consolas" panose="020B0609020204030204" pitchFamily="49" charset="0"/>
              </a:rPr>
              <a:t>) {</a:t>
            </a:r>
          </a:p>
          <a:p>
            <a:pPr marL="0" indent="0">
              <a:buNone/>
            </a:pPr>
            <a:r>
              <a:rPr lang="en-US" b="0" dirty="0">
                <a:solidFill>
                  <a:srgbClr val="292929"/>
                </a:solidFill>
                <a:effectLst/>
                <a:latin typeface="Consolas" panose="020B0609020204030204" pitchFamily="49" charset="0"/>
              </a:rPr>
              <a:t>        </a:t>
            </a:r>
            <a:r>
              <a:rPr lang="en-US" b="0" dirty="0" err="1">
                <a:solidFill>
                  <a:srgbClr val="292929"/>
                </a:solidFill>
                <a:effectLst/>
                <a:latin typeface="Consolas" panose="020B0609020204030204" pitchFamily="49" charset="0"/>
              </a:rPr>
              <a:t>m_left</a:t>
            </a:r>
            <a:r>
              <a:rPr lang="en-US" b="0" dirty="0">
                <a:solidFill>
                  <a:srgbClr val="292929"/>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92929"/>
                </a:solidFill>
                <a:effectLst/>
                <a:latin typeface="Consolas" panose="020B0609020204030204" pitchFamily="49" charset="0"/>
              </a:rPr>
              <a:t> m;</a:t>
            </a:r>
          </a:p>
          <a:p>
            <a:pPr marL="0" indent="0">
              <a:buNone/>
            </a:pPr>
            <a:r>
              <a:rPr lang="en-US" b="0" dirty="0">
                <a:solidFill>
                  <a:srgbClr val="292929"/>
                </a:solidFill>
                <a:effectLst/>
                <a:latin typeface="Consolas" panose="020B0609020204030204" pitchFamily="49" charset="0"/>
              </a:rPr>
              <a:t>        </a:t>
            </a:r>
            <a:r>
              <a:rPr lang="en-US" b="0" dirty="0" err="1">
                <a:solidFill>
                  <a:srgbClr val="292929"/>
                </a:solidFill>
                <a:effectLst/>
                <a:latin typeface="Consolas" panose="020B0609020204030204" pitchFamily="49" charset="0"/>
              </a:rPr>
              <a:t>b_left</a:t>
            </a:r>
            <a:r>
              <a:rPr lang="en-US" b="0" dirty="0">
                <a:solidFill>
                  <a:srgbClr val="292929"/>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92929"/>
                </a:solidFill>
                <a:effectLst/>
                <a:latin typeface="Consolas" panose="020B0609020204030204" pitchFamily="49" charset="0"/>
              </a:rPr>
              <a:t> b;</a:t>
            </a:r>
          </a:p>
          <a:p>
            <a:pPr marL="0" indent="0">
              <a:buNone/>
            </a:pPr>
            <a:r>
              <a:rPr lang="en-US" b="0" dirty="0">
                <a:solidFill>
                  <a:srgbClr val="292929"/>
                </a:solidFill>
                <a:effectLst/>
                <a:latin typeface="Consolas" panose="020B0609020204030204" pitchFamily="49" charset="0"/>
              </a:rPr>
              <a:t>        }</a:t>
            </a:r>
          </a:p>
          <a:p>
            <a:pPr marL="0" indent="0">
              <a:buNone/>
            </a:pPr>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else</a:t>
            </a:r>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if</a:t>
            </a:r>
            <a:r>
              <a:rPr lang="en-US" b="0" dirty="0">
                <a:solidFill>
                  <a:srgbClr val="292929"/>
                </a:solidFill>
                <a:effectLst/>
                <a:latin typeface="Consolas" panose="020B0609020204030204" pitchFamily="49" charset="0"/>
              </a:rPr>
              <a:t> (side </a:t>
            </a:r>
            <a:r>
              <a:rPr lang="en-US" b="0" dirty="0">
                <a:solidFill>
                  <a:srgbClr val="000000"/>
                </a:solidFill>
                <a:effectLst/>
                <a:latin typeface="Consolas" panose="020B0609020204030204" pitchFamily="49" charset="0"/>
              </a:rPr>
              <a:t>==</a:t>
            </a:r>
            <a:r>
              <a:rPr lang="en-US" b="0" dirty="0">
                <a:solidFill>
                  <a:srgbClr val="292929"/>
                </a:solidFill>
                <a:effectLst/>
                <a:latin typeface="Consolas" panose="020B0609020204030204" pitchFamily="49" charset="0"/>
              </a:rPr>
              <a:t> </a:t>
            </a:r>
            <a:r>
              <a:rPr lang="en-US" b="0" dirty="0">
                <a:solidFill>
                  <a:srgbClr val="096D48"/>
                </a:solidFill>
                <a:effectLst/>
                <a:latin typeface="Consolas" panose="020B0609020204030204" pitchFamily="49" charset="0"/>
              </a:rPr>
              <a:t>2</a:t>
            </a:r>
            <a:r>
              <a:rPr lang="en-US" b="0" dirty="0">
                <a:solidFill>
                  <a:srgbClr val="292929"/>
                </a:solidFill>
                <a:effectLst/>
                <a:latin typeface="Consolas" panose="020B0609020204030204" pitchFamily="49" charset="0"/>
              </a:rPr>
              <a:t>) {</a:t>
            </a:r>
          </a:p>
          <a:p>
            <a:pPr marL="0" indent="0">
              <a:buNone/>
            </a:pPr>
            <a:r>
              <a:rPr lang="en-US" b="0" dirty="0">
                <a:solidFill>
                  <a:srgbClr val="292929"/>
                </a:solidFill>
                <a:effectLst/>
                <a:latin typeface="Consolas" panose="020B0609020204030204" pitchFamily="49" charset="0"/>
              </a:rPr>
              <a:t>        </a:t>
            </a:r>
            <a:r>
              <a:rPr lang="en-US" b="0" dirty="0" err="1">
                <a:solidFill>
                  <a:srgbClr val="292929"/>
                </a:solidFill>
                <a:effectLst/>
                <a:latin typeface="Consolas" panose="020B0609020204030204" pitchFamily="49" charset="0"/>
              </a:rPr>
              <a:t>m_right</a:t>
            </a:r>
            <a:r>
              <a:rPr lang="en-US" b="0" dirty="0">
                <a:solidFill>
                  <a:srgbClr val="292929"/>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92929"/>
                </a:solidFill>
                <a:effectLst/>
                <a:latin typeface="Consolas" panose="020B0609020204030204" pitchFamily="49" charset="0"/>
              </a:rPr>
              <a:t> m;</a:t>
            </a:r>
          </a:p>
          <a:p>
            <a:pPr marL="0" indent="0">
              <a:buNone/>
            </a:pPr>
            <a:r>
              <a:rPr lang="en-US" b="0" dirty="0">
                <a:solidFill>
                  <a:srgbClr val="292929"/>
                </a:solidFill>
                <a:effectLst/>
                <a:latin typeface="Consolas" panose="020B0609020204030204" pitchFamily="49" charset="0"/>
              </a:rPr>
              <a:t>        </a:t>
            </a:r>
            <a:r>
              <a:rPr lang="en-US" b="0" dirty="0" err="1">
                <a:solidFill>
                  <a:srgbClr val="292929"/>
                </a:solidFill>
                <a:effectLst/>
                <a:latin typeface="Consolas" panose="020B0609020204030204" pitchFamily="49" charset="0"/>
              </a:rPr>
              <a:t>b_right</a:t>
            </a:r>
            <a:r>
              <a:rPr lang="en-US" b="0" dirty="0">
                <a:solidFill>
                  <a:srgbClr val="292929"/>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92929"/>
                </a:solidFill>
                <a:effectLst/>
                <a:latin typeface="Consolas" panose="020B0609020204030204" pitchFamily="49" charset="0"/>
              </a:rPr>
              <a:t> b;</a:t>
            </a:r>
          </a:p>
          <a:p>
            <a:pPr marL="0" indent="0">
              <a:buNone/>
            </a:pPr>
            <a:r>
              <a:rPr lang="en-US" b="0" dirty="0">
                <a:solidFill>
                  <a:srgbClr val="292929"/>
                </a:solidFill>
                <a:effectLst/>
                <a:latin typeface="Consolas" panose="020B0609020204030204" pitchFamily="49" charset="0"/>
              </a:rPr>
              <a:t>        }</a:t>
            </a:r>
          </a:p>
        </p:txBody>
      </p:sp>
    </p:spTree>
    <p:extLst>
      <p:ext uri="{BB962C8B-B14F-4D97-AF65-F5344CB8AC3E}">
        <p14:creationId xmlns:p14="http://schemas.microsoft.com/office/powerpoint/2010/main" val="1330414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B25022-FFA1-4568-BEC2-20DBD2A90F7B}"/>
              </a:ext>
            </a:extLst>
          </p:cNvPr>
          <p:cNvSpPr>
            <a:spLocks noGrp="1"/>
          </p:cNvSpPr>
          <p:nvPr>
            <p:ph idx="1"/>
          </p:nvPr>
        </p:nvSpPr>
        <p:spPr>
          <a:xfrm>
            <a:off x="-753035" y="326571"/>
            <a:ext cx="12792635" cy="6414888"/>
          </a:xfrm>
        </p:spPr>
        <p:txBody>
          <a:bodyPr>
            <a:normAutofit/>
          </a:bodyPr>
          <a:lstStyle/>
          <a:p>
            <a:r>
              <a:rPr lang="en-US" sz="2600" b="0" dirty="0">
                <a:solidFill>
                  <a:srgbClr val="292929"/>
                </a:solidFill>
                <a:effectLst/>
                <a:latin typeface="Consolas" panose="020B0609020204030204" pitchFamily="49" charset="0"/>
              </a:rPr>
              <a:t>    </a:t>
            </a:r>
            <a:r>
              <a:rPr lang="en-US" sz="2600" b="0" dirty="0">
                <a:solidFill>
                  <a:srgbClr val="B5200D"/>
                </a:solidFill>
                <a:effectLst/>
                <a:latin typeface="Consolas" panose="020B0609020204030204" pitchFamily="49" charset="0"/>
              </a:rPr>
              <a:t>if</a:t>
            </a:r>
            <a:r>
              <a:rPr lang="en-US" sz="2600" b="0" dirty="0">
                <a:solidFill>
                  <a:srgbClr val="292929"/>
                </a:solidFill>
                <a:effectLst/>
                <a:latin typeface="Consolas" panose="020B0609020204030204" pitchFamily="49" charset="0"/>
              </a:rPr>
              <a:t> (</a:t>
            </a:r>
            <a:r>
              <a:rPr lang="en-US" sz="2600" b="0" dirty="0">
                <a:solidFill>
                  <a:srgbClr val="001080"/>
                </a:solidFill>
                <a:effectLst/>
                <a:latin typeface="Consolas" panose="020B0609020204030204" pitchFamily="49" charset="0"/>
              </a:rPr>
              <a:t>vertex</a:t>
            </a:r>
            <a:r>
              <a:rPr lang="en-US" sz="2600" b="0" dirty="0">
                <a:solidFill>
                  <a:srgbClr val="292929"/>
                </a:solidFill>
                <a:effectLst/>
                <a:latin typeface="Consolas" panose="020B0609020204030204" pitchFamily="49" charset="0"/>
              </a:rPr>
              <a:t>[</a:t>
            </a:r>
            <a:r>
              <a:rPr lang="en-US" sz="2600" b="0" dirty="0" err="1">
                <a:solidFill>
                  <a:srgbClr val="292929"/>
                </a:solidFill>
                <a:effectLst/>
                <a:latin typeface="Consolas" panose="020B0609020204030204" pitchFamily="49" charset="0"/>
              </a:rPr>
              <a:t>top_index</a:t>
            </a:r>
            <a:r>
              <a:rPr lang="en-US" sz="2600" b="0" dirty="0">
                <a:solidFill>
                  <a:srgbClr val="292929"/>
                </a:solidFill>
                <a:effectLst/>
                <a:latin typeface="Consolas" panose="020B0609020204030204" pitchFamily="49" charset="0"/>
              </a:rPr>
              <a:t>][</a:t>
            </a:r>
            <a:r>
              <a:rPr lang="en-US" sz="2600" b="0" dirty="0">
                <a:solidFill>
                  <a:srgbClr val="096D48"/>
                </a:solidFill>
                <a:effectLst/>
                <a:latin typeface="Consolas" panose="020B0609020204030204" pitchFamily="49" charset="0"/>
              </a:rPr>
              <a:t>1</a:t>
            </a:r>
            <a:r>
              <a:rPr lang="en-US" sz="2600" b="0" dirty="0">
                <a:solidFill>
                  <a:srgbClr val="292929"/>
                </a:solidFill>
                <a:effectLst/>
                <a:latin typeface="Consolas" panose="020B0609020204030204" pitchFamily="49" charset="0"/>
              </a:rPr>
              <a:t>] </a:t>
            </a:r>
            <a:r>
              <a:rPr lang="en-US" sz="2600" b="0" dirty="0">
                <a:solidFill>
                  <a:srgbClr val="000000"/>
                </a:solidFill>
                <a:effectLst/>
                <a:latin typeface="Consolas" panose="020B0609020204030204" pitchFamily="49" charset="0"/>
              </a:rPr>
              <a:t>==</a:t>
            </a:r>
            <a:r>
              <a:rPr lang="en-US" sz="2600" b="0" dirty="0">
                <a:solidFill>
                  <a:srgbClr val="292929"/>
                </a:solidFill>
                <a:effectLst/>
                <a:latin typeface="Consolas" panose="020B0609020204030204" pitchFamily="49" charset="0"/>
              </a:rPr>
              <a:t> </a:t>
            </a:r>
            <a:r>
              <a:rPr lang="en-US" sz="2600" b="0" dirty="0">
                <a:solidFill>
                  <a:srgbClr val="001080"/>
                </a:solidFill>
                <a:effectLst/>
                <a:latin typeface="Consolas" panose="020B0609020204030204" pitchFamily="49" charset="0"/>
              </a:rPr>
              <a:t>vertex</a:t>
            </a:r>
            <a:r>
              <a:rPr lang="en-US" sz="2600" b="0" dirty="0">
                <a:solidFill>
                  <a:srgbClr val="292929"/>
                </a:solidFill>
                <a:effectLst/>
                <a:latin typeface="Consolas" panose="020B0609020204030204" pitchFamily="49" charset="0"/>
              </a:rPr>
              <a:t>[</a:t>
            </a:r>
            <a:r>
              <a:rPr lang="en-US" sz="2600" b="0" dirty="0" err="1">
                <a:solidFill>
                  <a:srgbClr val="292929"/>
                </a:solidFill>
                <a:effectLst/>
                <a:latin typeface="Consolas" panose="020B0609020204030204" pitchFamily="49" charset="0"/>
              </a:rPr>
              <a:t>bottom_index</a:t>
            </a:r>
            <a:r>
              <a:rPr lang="en-US" sz="2600" b="0" dirty="0">
                <a:solidFill>
                  <a:srgbClr val="292929"/>
                </a:solidFill>
                <a:effectLst/>
                <a:latin typeface="Consolas" panose="020B0609020204030204" pitchFamily="49" charset="0"/>
              </a:rPr>
              <a:t>][</a:t>
            </a:r>
            <a:r>
              <a:rPr lang="en-US" sz="2600" b="0" dirty="0">
                <a:solidFill>
                  <a:srgbClr val="096D48"/>
                </a:solidFill>
                <a:effectLst/>
                <a:latin typeface="Consolas" panose="020B0609020204030204" pitchFamily="49" charset="0"/>
              </a:rPr>
              <a:t>1</a:t>
            </a:r>
            <a:r>
              <a:rPr lang="en-US" sz="2600" b="0" dirty="0">
                <a:solidFill>
                  <a:srgbClr val="292929"/>
                </a:solidFill>
                <a:effectLst/>
                <a:latin typeface="Consolas" panose="020B0609020204030204" pitchFamily="49" charset="0"/>
              </a:rPr>
              <a:t>])</a:t>
            </a:r>
          </a:p>
          <a:p>
            <a:r>
              <a:rPr lang="en-US" sz="2600" b="0" dirty="0">
                <a:solidFill>
                  <a:srgbClr val="292929"/>
                </a:solidFill>
                <a:effectLst/>
                <a:latin typeface="Consolas" panose="020B0609020204030204" pitchFamily="49" charset="0"/>
              </a:rPr>
              <a:t>        </a:t>
            </a:r>
            <a:r>
              <a:rPr lang="en-US" sz="2600" b="0" dirty="0">
                <a:solidFill>
                  <a:srgbClr val="B5200D"/>
                </a:solidFill>
                <a:effectLst/>
                <a:latin typeface="Consolas" panose="020B0609020204030204" pitchFamily="49" charset="0"/>
              </a:rPr>
              <a:t>return</a:t>
            </a:r>
            <a:r>
              <a:rPr lang="en-US" sz="2600" b="0" dirty="0">
                <a:solidFill>
                  <a:srgbClr val="292929"/>
                </a:solidFill>
                <a:effectLst/>
                <a:latin typeface="Consolas" panose="020B0609020204030204" pitchFamily="49" charset="0"/>
              </a:rPr>
              <a:t>;  // zero height triangle</a:t>
            </a:r>
          </a:p>
          <a:p>
            <a:r>
              <a:rPr lang="en-US" sz="2600" b="0" dirty="0">
                <a:solidFill>
                  <a:srgbClr val="292929"/>
                </a:solidFill>
                <a:effectLst/>
                <a:latin typeface="Consolas" panose="020B0609020204030204" pitchFamily="49" charset="0"/>
              </a:rPr>
              <a:t>    </a:t>
            </a:r>
            <a:r>
              <a:rPr lang="en-US" sz="2600" b="0" dirty="0">
                <a:solidFill>
                  <a:srgbClr val="B5200D"/>
                </a:solidFill>
                <a:effectLst/>
                <a:latin typeface="Consolas" panose="020B0609020204030204" pitchFamily="49" charset="0"/>
              </a:rPr>
              <a:t>if</a:t>
            </a:r>
            <a:r>
              <a:rPr lang="en-US" sz="2600" b="0" dirty="0">
                <a:solidFill>
                  <a:srgbClr val="292929"/>
                </a:solidFill>
                <a:effectLst/>
                <a:latin typeface="Consolas" panose="020B0609020204030204" pitchFamily="49" charset="0"/>
              </a:rPr>
              <a:t> (</a:t>
            </a:r>
            <a:r>
              <a:rPr lang="en-US" sz="2600" b="0" dirty="0">
                <a:solidFill>
                  <a:srgbClr val="001080"/>
                </a:solidFill>
                <a:effectLst/>
                <a:latin typeface="Consolas" panose="020B0609020204030204" pitchFamily="49" charset="0"/>
              </a:rPr>
              <a:t>vertex</a:t>
            </a:r>
            <a:r>
              <a:rPr lang="en-US" sz="2600" b="0" dirty="0">
                <a:solidFill>
                  <a:srgbClr val="292929"/>
                </a:solidFill>
                <a:effectLst/>
                <a:latin typeface="Consolas" panose="020B0609020204030204" pitchFamily="49" charset="0"/>
              </a:rPr>
              <a:t>[</a:t>
            </a:r>
            <a:r>
              <a:rPr lang="en-US" sz="2600" b="0" dirty="0" err="1">
                <a:solidFill>
                  <a:srgbClr val="292929"/>
                </a:solidFill>
                <a:effectLst/>
                <a:latin typeface="Consolas" panose="020B0609020204030204" pitchFamily="49" charset="0"/>
              </a:rPr>
              <a:t>middle_index</a:t>
            </a:r>
            <a:r>
              <a:rPr lang="en-US" sz="2600" b="0" dirty="0">
                <a:solidFill>
                  <a:srgbClr val="292929"/>
                </a:solidFill>
                <a:effectLst/>
                <a:latin typeface="Consolas" panose="020B0609020204030204" pitchFamily="49" charset="0"/>
              </a:rPr>
              <a:t>][</a:t>
            </a:r>
            <a:r>
              <a:rPr lang="en-US" sz="2600" b="0" dirty="0">
                <a:solidFill>
                  <a:srgbClr val="096D48"/>
                </a:solidFill>
                <a:effectLst/>
                <a:latin typeface="Consolas" panose="020B0609020204030204" pitchFamily="49" charset="0"/>
              </a:rPr>
              <a:t>1</a:t>
            </a:r>
            <a:r>
              <a:rPr lang="en-US" sz="2600" b="0" dirty="0">
                <a:solidFill>
                  <a:srgbClr val="292929"/>
                </a:solidFill>
                <a:effectLst/>
                <a:latin typeface="Consolas" panose="020B0609020204030204" pitchFamily="49" charset="0"/>
              </a:rPr>
              <a:t>] </a:t>
            </a:r>
            <a:r>
              <a:rPr lang="en-US" sz="2600" b="0" dirty="0">
                <a:solidFill>
                  <a:srgbClr val="000000"/>
                </a:solidFill>
                <a:effectLst/>
                <a:latin typeface="Consolas" panose="020B0609020204030204" pitchFamily="49" charset="0"/>
              </a:rPr>
              <a:t>==</a:t>
            </a:r>
            <a:r>
              <a:rPr lang="en-US" sz="2600" b="0" dirty="0">
                <a:solidFill>
                  <a:srgbClr val="292929"/>
                </a:solidFill>
                <a:effectLst/>
                <a:latin typeface="Consolas" panose="020B0609020204030204" pitchFamily="49" charset="0"/>
              </a:rPr>
              <a:t> </a:t>
            </a:r>
            <a:r>
              <a:rPr lang="en-US" sz="2600" b="0" dirty="0">
                <a:solidFill>
                  <a:srgbClr val="001080"/>
                </a:solidFill>
                <a:effectLst/>
                <a:latin typeface="Consolas" panose="020B0609020204030204" pitchFamily="49" charset="0"/>
              </a:rPr>
              <a:t>vertex</a:t>
            </a:r>
            <a:r>
              <a:rPr lang="en-US" sz="2600" b="0" dirty="0">
                <a:solidFill>
                  <a:srgbClr val="292929"/>
                </a:solidFill>
                <a:effectLst/>
                <a:latin typeface="Consolas" panose="020B0609020204030204" pitchFamily="49" charset="0"/>
              </a:rPr>
              <a:t>[</a:t>
            </a:r>
            <a:r>
              <a:rPr lang="en-US" sz="2600" b="0" dirty="0" err="1">
                <a:solidFill>
                  <a:srgbClr val="292929"/>
                </a:solidFill>
                <a:effectLst/>
                <a:latin typeface="Consolas" panose="020B0609020204030204" pitchFamily="49" charset="0"/>
              </a:rPr>
              <a:t>top_index</a:t>
            </a:r>
            <a:r>
              <a:rPr lang="en-US" sz="2600" b="0" dirty="0">
                <a:solidFill>
                  <a:srgbClr val="292929"/>
                </a:solidFill>
                <a:effectLst/>
                <a:latin typeface="Consolas" panose="020B0609020204030204" pitchFamily="49" charset="0"/>
              </a:rPr>
              <a:t>][</a:t>
            </a:r>
            <a:r>
              <a:rPr lang="en-US" sz="2600" b="0" dirty="0">
                <a:solidFill>
                  <a:srgbClr val="096D48"/>
                </a:solidFill>
                <a:effectLst/>
                <a:latin typeface="Consolas" panose="020B0609020204030204" pitchFamily="49" charset="0"/>
              </a:rPr>
              <a:t>1</a:t>
            </a:r>
            <a:r>
              <a:rPr lang="en-US" sz="2600" b="0" dirty="0">
                <a:solidFill>
                  <a:srgbClr val="292929"/>
                </a:solidFill>
                <a:effectLst/>
                <a:latin typeface="Consolas" panose="020B0609020204030204" pitchFamily="49" charset="0"/>
              </a:rPr>
              <a:t>]) {</a:t>
            </a:r>
          </a:p>
          <a:p>
            <a:r>
              <a:rPr lang="en-US" sz="2600" b="0" dirty="0">
                <a:solidFill>
                  <a:srgbClr val="292929"/>
                </a:solidFill>
                <a:effectLst/>
                <a:latin typeface="Consolas" panose="020B0609020204030204" pitchFamily="49" charset="0"/>
              </a:rPr>
              <a:t>        </a:t>
            </a:r>
            <a:r>
              <a:rPr lang="en-US" sz="2600" b="0" dirty="0" err="1">
                <a:solidFill>
                  <a:srgbClr val="5E2CBC"/>
                </a:solidFill>
                <a:effectLst/>
                <a:latin typeface="Consolas" panose="020B0609020204030204" pitchFamily="49" charset="0"/>
              </a:rPr>
              <a:t>draw_horizontal_edge_triangle</a:t>
            </a:r>
            <a:r>
              <a:rPr lang="en-US" sz="2600" b="0" dirty="0">
                <a:solidFill>
                  <a:srgbClr val="292929"/>
                </a:solidFill>
                <a:effectLst/>
                <a:latin typeface="Consolas" panose="020B0609020204030204" pitchFamily="49" charset="0"/>
              </a:rPr>
              <a:t>(</a:t>
            </a:r>
            <a:r>
              <a:rPr lang="en-US" sz="2600" b="0" dirty="0">
                <a:solidFill>
                  <a:srgbClr val="001080"/>
                </a:solidFill>
                <a:effectLst/>
                <a:latin typeface="Consolas" panose="020B0609020204030204" pitchFamily="49" charset="0"/>
              </a:rPr>
              <a:t>index</a:t>
            </a:r>
            <a:r>
              <a:rPr lang="en-US" sz="2600" b="0" dirty="0">
                <a:solidFill>
                  <a:srgbClr val="292929"/>
                </a:solidFill>
                <a:effectLst/>
                <a:latin typeface="Consolas" panose="020B0609020204030204" pitchFamily="49" charset="0"/>
              </a:rPr>
              <a:t>[</a:t>
            </a:r>
            <a:r>
              <a:rPr lang="en-US" sz="2600" b="0" dirty="0" err="1">
                <a:solidFill>
                  <a:srgbClr val="292929"/>
                </a:solidFill>
                <a:effectLst/>
                <a:latin typeface="Consolas" panose="020B0609020204030204" pitchFamily="49" charset="0"/>
              </a:rPr>
              <a:t>top_index</a:t>
            </a:r>
            <a:r>
              <a:rPr lang="en-US" sz="2600" b="0" dirty="0">
                <a:solidFill>
                  <a:srgbClr val="292929"/>
                </a:solidFill>
                <a:effectLst/>
                <a:latin typeface="Consolas" panose="020B0609020204030204" pitchFamily="49" charset="0"/>
              </a:rPr>
              <a:t>], 					</a:t>
            </a:r>
            <a:r>
              <a:rPr lang="en-US" sz="2600" b="0" dirty="0">
                <a:solidFill>
                  <a:srgbClr val="001080"/>
                </a:solidFill>
                <a:effectLst/>
                <a:latin typeface="Consolas" panose="020B0609020204030204" pitchFamily="49" charset="0"/>
              </a:rPr>
              <a:t>index</a:t>
            </a:r>
            <a:r>
              <a:rPr lang="en-US" sz="2600" b="0" dirty="0">
                <a:solidFill>
                  <a:srgbClr val="292929"/>
                </a:solidFill>
                <a:effectLst/>
                <a:latin typeface="Consolas" panose="020B0609020204030204" pitchFamily="49" charset="0"/>
              </a:rPr>
              <a:t>[</a:t>
            </a:r>
            <a:r>
              <a:rPr lang="en-US" sz="2600" b="0" dirty="0" err="1">
                <a:solidFill>
                  <a:srgbClr val="292929"/>
                </a:solidFill>
                <a:effectLst/>
                <a:latin typeface="Consolas" panose="020B0609020204030204" pitchFamily="49" charset="0"/>
              </a:rPr>
              <a:t>middle_index</a:t>
            </a:r>
            <a:r>
              <a:rPr lang="en-US" sz="2600" b="0" dirty="0">
                <a:solidFill>
                  <a:srgbClr val="292929"/>
                </a:solidFill>
                <a:effectLst/>
                <a:latin typeface="Consolas" panose="020B0609020204030204" pitchFamily="49" charset="0"/>
              </a:rPr>
              <a:t>], </a:t>
            </a:r>
            <a:r>
              <a:rPr lang="en-US" sz="2600" b="0" dirty="0">
                <a:solidFill>
                  <a:srgbClr val="001080"/>
                </a:solidFill>
                <a:effectLst/>
                <a:latin typeface="Consolas" panose="020B0609020204030204" pitchFamily="49" charset="0"/>
              </a:rPr>
              <a:t>index</a:t>
            </a:r>
            <a:r>
              <a:rPr lang="en-US" sz="2600" b="0" dirty="0">
                <a:solidFill>
                  <a:srgbClr val="292929"/>
                </a:solidFill>
                <a:effectLst/>
                <a:latin typeface="Consolas" panose="020B0609020204030204" pitchFamily="49" charset="0"/>
              </a:rPr>
              <a:t>[</a:t>
            </a:r>
            <a:r>
              <a:rPr lang="en-US" sz="2600" b="0" dirty="0" err="1">
                <a:solidFill>
                  <a:srgbClr val="292929"/>
                </a:solidFill>
                <a:effectLst/>
                <a:latin typeface="Consolas" panose="020B0609020204030204" pitchFamily="49" charset="0"/>
              </a:rPr>
              <a:t>bottom_index</a:t>
            </a:r>
            <a:r>
              <a:rPr lang="en-US" sz="2600" b="0" dirty="0">
                <a:solidFill>
                  <a:srgbClr val="292929"/>
                </a:solidFill>
                <a:effectLst/>
                <a:latin typeface="Consolas" panose="020B0609020204030204" pitchFamily="49" charset="0"/>
              </a:rPr>
              <a:t>], </a:t>
            </a:r>
            <a:r>
              <a:rPr lang="en-US" sz="2600" b="0" dirty="0">
                <a:solidFill>
                  <a:srgbClr val="096D48"/>
                </a:solidFill>
                <a:effectLst/>
                <a:latin typeface="Consolas" panose="020B0609020204030204" pitchFamily="49" charset="0"/>
              </a:rPr>
              <a:t>0</a:t>
            </a:r>
            <a:r>
              <a:rPr lang="en-US" sz="2600" b="0" dirty="0">
                <a:solidFill>
                  <a:srgbClr val="292929"/>
                </a:solidFill>
                <a:effectLst/>
                <a:latin typeface="Consolas" panose="020B0609020204030204" pitchFamily="49" charset="0"/>
              </a:rPr>
              <a:t>, </a:t>
            </a:r>
            <a:r>
              <a:rPr lang="en-US" sz="2600" b="0" dirty="0">
                <a:solidFill>
                  <a:srgbClr val="096D48"/>
                </a:solidFill>
                <a:effectLst/>
                <a:latin typeface="Consolas" panose="020B0609020204030204" pitchFamily="49" charset="0"/>
              </a:rPr>
              <a:t>0</a:t>
            </a:r>
            <a:r>
              <a:rPr lang="en-US" sz="2600" b="0" dirty="0">
                <a:solidFill>
                  <a:srgbClr val="292929"/>
                </a:solidFill>
                <a:effectLst/>
                <a:latin typeface="Consolas" panose="020B0609020204030204" pitchFamily="49" charset="0"/>
              </a:rPr>
              <a:t>, </a:t>
            </a:r>
            <a:r>
              <a:rPr lang="en-US" sz="2600" b="0" dirty="0">
                <a:solidFill>
                  <a:srgbClr val="096D48"/>
                </a:solidFill>
                <a:effectLst/>
                <a:latin typeface="Consolas" panose="020B0609020204030204" pitchFamily="49" charset="0"/>
              </a:rPr>
              <a:t>0</a:t>
            </a:r>
            <a:r>
              <a:rPr lang="en-US" sz="2600" b="0" dirty="0">
                <a:solidFill>
                  <a:srgbClr val="292929"/>
                </a:solidFill>
                <a:effectLst/>
                <a:latin typeface="Consolas" panose="020B0609020204030204" pitchFamily="49" charset="0"/>
              </a:rPr>
              <a:t>, </a:t>
            </a:r>
            <a:r>
              <a:rPr lang="en-US" sz="2600" b="0" dirty="0">
                <a:solidFill>
                  <a:srgbClr val="096D48"/>
                </a:solidFill>
                <a:effectLst/>
                <a:latin typeface="Consolas" panose="020B0609020204030204" pitchFamily="49" charset="0"/>
              </a:rPr>
              <a:t>0</a:t>
            </a:r>
            <a:r>
              <a:rPr lang="en-US" sz="2600" b="0" dirty="0">
                <a:solidFill>
                  <a:srgbClr val="292929"/>
                </a:solidFill>
                <a:effectLst/>
                <a:latin typeface="Consolas" panose="020B0609020204030204" pitchFamily="49" charset="0"/>
              </a:rPr>
              <a:t>);</a:t>
            </a:r>
          </a:p>
          <a:p>
            <a:r>
              <a:rPr lang="en-US" sz="2600" b="0" dirty="0">
                <a:solidFill>
                  <a:srgbClr val="292929"/>
                </a:solidFill>
                <a:effectLst/>
                <a:latin typeface="Consolas" panose="020B0609020204030204" pitchFamily="49" charset="0"/>
              </a:rPr>
              <a:t>        </a:t>
            </a:r>
            <a:r>
              <a:rPr lang="en-US" sz="2600" b="0" dirty="0">
                <a:solidFill>
                  <a:srgbClr val="B5200D"/>
                </a:solidFill>
                <a:effectLst/>
                <a:latin typeface="Consolas" panose="020B0609020204030204" pitchFamily="49" charset="0"/>
              </a:rPr>
              <a:t>return</a:t>
            </a:r>
            <a:r>
              <a:rPr lang="en-US" sz="2600" b="0" dirty="0">
                <a:solidFill>
                  <a:srgbClr val="292929"/>
                </a:solidFill>
                <a:effectLst/>
                <a:latin typeface="Consolas" panose="020B0609020204030204" pitchFamily="49" charset="0"/>
              </a:rPr>
              <a:t>;</a:t>
            </a:r>
          </a:p>
          <a:p>
            <a:r>
              <a:rPr lang="en-US" sz="2600" b="0" dirty="0">
                <a:solidFill>
                  <a:srgbClr val="292929"/>
                </a:solidFill>
                <a:effectLst/>
                <a:latin typeface="Consolas" panose="020B0609020204030204" pitchFamily="49" charset="0"/>
              </a:rPr>
              <a:t>        }</a:t>
            </a:r>
          </a:p>
          <a:p>
            <a:r>
              <a:rPr lang="en-US" sz="2600" b="0" dirty="0">
                <a:solidFill>
                  <a:srgbClr val="292929"/>
                </a:solidFill>
                <a:effectLst/>
                <a:latin typeface="Consolas" panose="020B0609020204030204" pitchFamily="49" charset="0"/>
              </a:rPr>
              <a:t>    </a:t>
            </a:r>
            <a:r>
              <a:rPr lang="en-US" sz="2600" b="0" dirty="0">
                <a:solidFill>
                  <a:srgbClr val="B5200D"/>
                </a:solidFill>
                <a:effectLst/>
                <a:latin typeface="Consolas" panose="020B0609020204030204" pitchFamily="49" charset="0"/>
              </a:rPr>
              <a:t>else</a:t>
            </a:r>
            <a:r>
              <a:rPr lang="en-US" sz="2600" b="0" dirty="0">
                <a:solidFill>
                  <a:srgbClr val="292929"/>
                </a:solidFill>
                <a:effectLst/>
                <a:latin typeface="Consolas" panose="020B0609020204030204" pitchFamily="49" charset="0"/>
              </a:rPr>
              <a:t> </a:t>
            </a:r>
            <a:r>
              <a:rPr lang="en-US" sz="2600" b="0" dirty="0">
                <a:solidFill>
                  <a:srgbClr val="B5200D"/>
                </a:solidFill>
                <a:effectLst/>
                <a:latin typeface="Consolas" panose="020B0609020204030204" pitchFamily="49" charset="0"/>
              </a:rPr>
              <a:t>if</a:t>
            </a:r>
            <a:r>
              <a:rPr lang="en-US" sz="2600" b="0" dirty="0">
                <a:solidFill>
                  <a:srgbClr val="292929"/>
                </a:solidFill>
                <a:effectLst/>
                <a:latin typeface="Consolas" panose="020B0609020204030204" pitchFamily="49" charset="0"/>
              </a:rPr>
              <a:t> (</a:t>
            </a:r>
            <a:r>
              <a:rPr lang="en-US" sz="2600" b="0" dirty="0">
                <a:solidFill>
                  <a:srgbClr val="001080"/>
                </a:solidFill>
                <a:effectLst/>
                <a:latin typeface="Consolas" panose="020B0609020204030204" pitchFamily="49" charset="0"/>
              </a:rPr>
              <a:t>vertex</a:t>
            </a:r>
            <a:r>
              <a:rPr lang="en-US" sz="2600" b="0" dirty="0">
                <a:solidFill>
                  <a:srgbClr val="292929"/>
                </a:solidFill>
                <a:effectLst/>
                <a:latin typeface="Consolas" panose="020B0609020204030204" pitchFamily="49" charset="0"/>
              </a:rPr>
              <a:t>[</a:t>
            </a:r>
            <a:r>
              <a:rPr lang="en-US" sz="2600" b="0" dirty="0" err="1">
                <a:solidFill>
                  <a:srgbClr val="292929"/>
                </a:solidFill>
                <a:effectLst/>
                <a:latin typeface="Consolas" panose="020B0609020204030204" pitchFamily="49" charset="0"/>
              </a:rPr>
              <a:t>middle_index</a:t>
            </a:r>
            <a:r>
              <a:rPr lang="en-US" sz="2600" b="0" dirty="0">
                <a:solidFill>
                  <a:srgbClr val="292929"/>
                </a:solidFill>
                <a:effectLst/>
                <a:latin typeface="Consolas" panose="020B0609020204030204" pitchFamily="49" charset="0"/>
              </a:rPr>
              <a:t>][</a:t>
            </a:r>
            <a:r>
              <a:rPr lang="en-US" sz="2600" b="0" dirty="0">
                <a:solidFill>
                  <a:srgbClr val="096D48"/>
                </a:solidFill>
                <a:effectLst/>
                <a:latin typeface="Consolas" panose="020B0609020204030204" pitchFamily="49" charset="0"/>
              </a:rPr>
              <a:t>1</a:t>
            </a:r>
            <a:r>
              <a:rPr lang="en-US" sz="2600" b="0" dirty="0">
                <a:solidFill>
                  <a:srgbClr val="292929"/>
                </a:solidFill>
                <a:effectLst/>
                <a:latin typeface="Consolas" panose="020B0609020204030204" pitchFamily="49" charset="0"/>
              </a:rPr>
              <a:t>] </a:t>
            </a:r>
            <a:r>
              <a:rPr lang="en-US" sz="2600" b="0" dirty="0">
                <a:solidFill>
                  <a:srgbClr val="000000"/>
                </a:solidFill>
                <a:effectLst/>
                <a:latin typeface="Consolas" panose="020B0609020204030204" pitchFamily="49" charset="0"/>
              </a:rPr>
              <a:t>==</a:t>
            </a:r>
            <a:r>
              <a:rPr lang="en-US" sz="2600" b="0" dirty="0">
                <a:solidFill>
                  <a:srgbClr val="292929"/>
                </a:solidFill>
                <a:effectLst/>
                <a:latin typeface="Consolas" panose="020B0609020204030204" pitchFamily="49" charset="0"/>
              </a:rPr>
              <a:t> </a:t>
            </a:r>
            <a:r>
              <a:rPr lang="en-US" sz="2600" b="0" dirty="0">
                <a:solidFill>
                  <a:srgbClr val="001080"/>
                </a:solidFill>
                <a:effectLst/>
                <a:latin typeface="Consolas" panose="020B0609020204030204" pitchFamily="49" charset="0"/>
              </a:rPr>
              <a:t>vertex</a:t>
            </a:r>
            <a:r>
              <a:rPr lang="en-US" sz="2600" b="0" dirty="0">
                <a:solidFill>
                  <a:srgbClr val="292929"/>
                </a:solidFill>
                <a:effectLst/>
                <a:latin typeface="Consolas" panose="020B0609020204030204" pitchFamily="49" charset="0"/>
              </a:rPr>
              <a:t>[</a:t>
            </a:r>
            <a:r>
              <a:rPr lang="en-US" sz="2600" b="0" dirty="0" err="1">
                <a:solidFill>
                  <a:srgbClr val="292929"/>
                </a:solidFill>
                <a:effectLst/>
                <a:latin typeface="Consolas" panose="020B0609020204030204" pitchFamily="49" charset="0"/>
              </a:rPr>
              <a:t>bottom_index</a:t>
            </a:r>
            <a:r>
              <a:rPr lang="en-US" sz="2600" b="0" dirty="0">
                <a:solidFill>
                  <a:srgbClr val="292929"/>
                </a:solidFill>
                <a:effectLst/>
                <a:latin typeface="Consolas" panose="020B0609020204030204" pitchFamily="49" charset="0"/>
              </a:rPr>
              <a:t>][</a:t>
            </a:r>
            <a:r>
              <a:rPr lang="en-US" sz="2600" b="0" dirty="0">
                <a:solidFill>
                  <a:srgbClr val="096D48"/>
                </a:solidFill>
                <a:effectLst/>
                <a:latin typeface="Consolas" panose="020B0609020204030204" pitchFamily="49" charset="0"/>
              </a:rPr>
              <a:t>1</a:t>
            </a:r>
            <a:r>
              <a:rPr lang="en-US" sz="2600" b="0" dirty="0">
                <a:solidFill>
                  <a:srgbClr val="292929"/>
                </a:solidFill>
                <a:effectLst/>
                <a:latin typeface="Consolas" panose="020B0609020204030204" pitchFamily="49" charset="0"/>
              </a:rPr>
              <a:t>]) {</a:t>
            </a:r>
          </a:p>
          <a:p>
            <a:r>
              <a:rPr lang="en-US" sz="2600" b="0" dirty="0">
                <a:solidFill>
                  <a:srgbClr val="292929"/>
                </a:solidFill>
                <a:effectLst/>
                <a:latin typeface="Consolas" panose="020B0609020204030204" pitchFamily="49" charset="0"/>
              </a:rPr>
              <a:t>        </a:t>
            </a:r>
            <a:r>
              <a:rPr lang="en-US" sz="2600" b="0" dirty="0" err="1">
                <a:solidFill>
                  <a:srgbClr val="5E2CBC"/>
                </a:solidFill>
                <a:effectLst/>
                <a:latin typeface="Consolas" panose="020B0609020204030204" pitchFamily="49" charset="0"/>
              </a:rPr>
              <a:t>draw_horizontal_edge_triangle</a:t>
            </a:r>
            <a:r>
              <a:rPr lang="en-US" sz="2600" b="0" dirty="0">
                <a:solidFill>
                  <a:srgbClr val="292929"/>
                </a:solidFill>
                <a:effectLst/>
                <a:latin typeface="Consolas" panose="020B0609020204030204" pitchFamily="49" charset="0"/>
              </a:rPr>
              <a:t>(</a:t>
            </a:r>
            <a:r>
              <a:rPr lang="en-US" sz="2600" b="0" dirty="0">
                <a:solidFill>
                  <a:srgbClr val="001080"/>
                </a:solidFill>
                <a:effectLst/>
                <a:latin typeface="Consolas" panose="020B0609020204030204" pitchFamily="49" charset="0"/>
              </a:rPr>
              <a:t>index</a:t>
            </a:r>
            <a:r>
              <a:rPr lang="en-US" sz="2600" b="0" dirty="0">
                <a:solidFill>
                  <a:srgbClr val="292929"/>
                </a:solidFill>
                <a:effectLst/>
                <a:latin typeface="Consolas" panose="020B0609020204030204" pitchFamily="49" charset="0"/>
              </a:rPr>
              <a:t>[</a:t>
            </a:r>
            <a:r>
              <a:rPr lang="en-US" sz="2600" b="0" dirty="0" err="1">
                <a:solidFill>
                  <a:srgbClr val="292929"/>
                </a:solidFill>
                <a:effectLst/>
                <a:latin typeface="Consolas" panose="020B0609020204030204" pitchFamily="49" charset="0"/>
              </a:rPr>
              <a:t>top_index</a:t>
            </a:r>
            <a:r>
              <a:rPr lang="en-US" sz="2600" b="0" dirty="0">
                <a:solidFill>
                  <a:srgbClr val="292929"/>
                </a:solidFill>
                <a:effectLst/>
                <a:latin typeface="Consolas" panose="020B0609020204030204" pitchFamily="49" charset="0"/>
              </a:rPr>
              <a:t>],        				</a:t>
            </a:r>
            <a:r>
              <a:rPr lang="en-US" sz="2600" b="0" dirty="0">
                <a:solidFill>
                  <a:srgbClr val="001080"/>
                </a:solidFill>
                <a:effectLst/>
                <a:latin typeface="Consolas" panose="020B0609020204030204" pitchFamily="49" charset="0"/>
              </a:rPr>
              <a:t>index</a:t>
            </a:r>
            <a:r>
              <a:rPr lang="en-US" sz="2600" b="0" dirty="0">
                <a:solidFill>
                  <a:srgbClr val="292929"/>
                </a:solidFill>
                <a:effectLst/>
                <a:latin typeface="Consolas" panose="020B0609020204030204" pitchFamily="49" charset="0"/>
              </a:rPr>
              <a:t>[</a:t>
            </a:r>
            <a:r>
              <a:rPr lang="en-US" sz="2600" b="0" dirty="0" err="1">
                <a:solidFill>
                  <a:srgbClr val="292929"/>
                </a:solidFill>
                <a:effectLst/>
                <a:latin typeface="Consolas" panose="020B0609020204030204" pitchFamily="49" charset="0"/>
              </a:rPr>
              <a:t>middle_index</a:t>
            </a:r>
            <a:r>
              <a:rPr lang="en-US" sz="2600" b="0" dirty="0">
                <a:solidFill>
                  <a:srgbClr val="292929"/>
                </a:solidFill>
                <a:effectLst/>
                <a:latin typeface="Consolas" panose="020B0609020204030204" pitchFamily="49" charset="0"/>
              </a:rPr>
              <a:t>], </a:t>
            </a:r>
            <a:r>
              <a:rPr lang="en-US" sz="2600" b="0" dirty="0">
                <a:solidFill>
                  <a:srgbClr val="001080"/>
                </a:solidFill>
                <a:effectLst/>
                <a:latin typeface="Consolas" panose="020B0609020204030204" pitchFamily="49" charset="0"/>
              </a:rPr>
              <a:t>index</a:t>
            </a:r>
            <a:r>
              <a:rPr lang="en-US" sz="2600" b="0" dirty="0">
                <a:solidFill>
                  <a:srgbClr val="292929"/>
                </a:solidFill>
                <a:effectLst/>
                <a:latin typeface="Consolas" panose="020B0609020204030204" pitchFamily="49" charset="0"/>
              </a:rPr>
              <a:t>[</a:t>
            </a:r>
            <a:r>
              <a:rPr lang="en-US" sz="2600" b="0" dirty="0" err="1">
                <a:solidFill>
                  <a:srgbClr val="292929"/>
                </a:solidFill>
                <a:effectLst/>
                <a:latin typeface="Consolas" panose="020B0609020204030204" pitchFamily="49" charset="0"/>
              </a:rPr>
              <a:t>bottom_index</a:t>
            </a:r>
            <a:r>
              <a:rPr lang="en-US" sz="2600" b="0" dirty="0">
                <a:solidFill>
                  <a:srgbClr val="292929"/>
                </a:solidFill>
                <a:effectLst/>
                <a:latin typeface="Consolas" panose="020B0609020204030204" pitchFamily="49" charset="0"/>
              </a:rPr>
              <a:t>], </a:t>
            </a:r>
            <a:r>
              <a:rPr lang="en-US" sz="2600" b="0" dirty="0">
                <a:solidFill>
                  <a:srgbClr val="096D48"/>
                </a:solidFill>
                <a:effectLst/>
                <a:latin typeface="Consolas" panose="020B0609020204030204" pitchFamily="49" charset="0"/>
              </a:rPr>
              <a:t>1</a:t>
            </a:r>
            <a:r>
              <a:rPr lang="en-US" sz="2600" b="0" dirty="0">
                <a:solidFill>
                  <a:srgbClr val="292929"/>
                </a:solidFill>
                <a:effectLst/>
                <a:latin typeface="Consolas" panose="020B0609020204030204" pitchFamily="49" charset="0"/>
              </a:rPr>
              <a:t>, </a:t>
            </a:r>
            <a:r>
              <a:rPr lang="en-US" sz="2600" b="0" dirty="0">
                <a:solidFill>
                  <a:srgbClr val="096D48"/>
                </a:solidFill>
                <a:effectLst/>
                <a:latin typeface="Consolas" panose="020B0609020204030204" pitchFamily="49" charset="0"/>
              </a:rPr>
              <a:t>0</a:t>
            </a:r>
            <a:r>
              <a:rPr lang="en-US" sz="2600" b="0" dirty="0">
                <a:solidFill>
                  <a:srgbClr val="292929"/>
                </a:solidFill>
                <a:effectLst/>
                <a:latin typeface="Consolas" panose="020B0609020204030204" pitchFamily="49" charset="0"/>
              </a:rPr>
              <a:t>, </a:t>
            </a:r>
            <a:r>
              <a:rPr lang="en-US" sz="2600" b="0" dirty="0">
                <a:solidFill>
                  <a:srgbClr val="096D48"/>
                </a:solidFill>
                <a:effectLst/>
                <a:latin typeface="Consolas" panose="020B0609020204030204" pitchFamily="49" charset="0"/>
              </a:rPr>
              <a:t>0</a:t>
            </a:r>
            <a:r>
              <a:rPr lang="en-US" sz="2600" b="0" dirty="0">
                <a:solidFill>
                  <a:srgbClr val="292929"/>
                </a:solidFill>
                <a:effectLst/>
                <a:latin typeface="Consolas" panose="020B0609020204030204" pitchFamily="49" charset="0"/>
              </a:rPr>
              <a:t>, </a:t>
            </a:r>
            <a:r>
              <a:rPr lang="en-US" sz="2600" b="0" dirty="0">
                <a:solidFill>
                  <a:srgbClr val="096D48"/>
                </a:solidFill>
                <a:effectLst/>
                <a:latin typeface="Consolas" panose="020B0609020204030204" pitchFamily="49" charset="0"/>
              </a:rPr>
              <a:t>0</a:t>
            </a:r>
            <a:r>
              <a:rPr lang="en-US" sz="2600" b="0" dirty="0">
                <a:solidFill>
                  <a:srgbClr val="292929"/>
                </a:solidFill>
                <a:effectLst/>
                <a:latin typeface="Consolas" panose="020B0609020204030204" pitchFamily="49" charset="0"/>
              </a:rPr>
              <a:t>);</a:t>
            </a:r>
          </a:p>
          <a:p>
            <a:r>
              <a:rPr lang="en-US" sz="2600" b="0" dirty="0">
                <a:solidFill>
                  <a:srgbClr val="292929"/>
                </a:solidFill>
                <a:effectLst/>
                <a:latin typeface="Consolas" panose="020B0609020204030204" pitchFamily="49" charset="0"/>
              </a:rPr>
              <a:t>        </a:t>
            </a:r>
            <a:r>
              <a:rPr lang="en-US" sz="2600" b="0" dirty="0">
                <a:solidFill>
                  <a:srgbClr val="B5200D"/>
                </a:solidFill>
                <a:effectLst/>
                <a:latin typeface="Consolas" panose="020B0609020204030204" pitchFamily="49" charset="0"/>
              </a:rPr>
              <a:t>return</a:t>
            </a:r>
            <a:r>
              <a:rPr lang="en-US" sz="2600" b="0" dirty="0">
                <a:solidFill>
                  <a:srgbClr val="292929"/>
                </a:solidFill>
                <a:effectLst/>
                <a:latin typeface="Consolas" panose="020B0609020204030204" pitchFamily="49" charset="0"/>
              </a:rPr>
              <a:t>;</a:t>
            </a:r>
          </a:p>
          <a:p>
            <a:r>
              <a:rPr lang="en-US" sz="2600" b="0" dirty="0">
                <a:solidFill>
                  <a:srgbClr val="292929"/>
                </a:solidFill>
                <a:effectLst/>
                <a:latin typeface="Consolas" panose="020B0609020204030204" pitchFamily="49" charset="0"/>
              </a:rPr>
              <a:t>        }</a:t>
            </a:r>
          </a:p>
          <a:p>
            <a:pPr marL="0" indent="0">
              <a:buNone/>
            </a:pPr>
            <a:endParaRPr lang="en-US" b="0" dirty="0">
              <a:solidFill>
                <a:srgbClr val="292929"/>
              </a:solidFill>
              <a:effectLst/>
              <a:latin typeface="Consolas" panose="020B0609020204030204" pitchFamily="49" charset="0"/>
            </a:endParaRPr>
          </a:p>
        </p:txBody>
      </p:sp>
    </p:spTree>
    <p:extLst>
      <p:ext uri="{BB962C8B-B14F-4D97-AF65-F5344CB8AC3E}">
        <p14:creationId xmlns:p14="http://schemas.microsoft.com/office/powerpoint/2010/main" val="1135914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B5FF8B-E8BB-47A9-A324-9D8D49BBEDF4}"/>
              </a:ext>
            </a:extLst>
          </p:cNvPr>
          <p:cNvSpPr txBox="1"/>
          <p:nvPr/>
        </p:nvSpPr>
        <p:spPr>
          <a:xfrm>
            <a:off x="421341" y="394447"/>
            <a:ext cx="11322424" cy="3293209"/>
          </a:xfrm>
          <a:prstGeom prst="rect">
            <a:avLst/>
          </a:prstGeom>
          <a:noFill/>
        </p:spPr>
        <p:txBody>
          <a:bodyPr wrap="square" rtlCol="0">
            <a:spAutoFit/>
          </a:bodyPr>
          <a:lstStyle/>
          <a:p>
            <a:r>
              <a:rPr lang="en-US" sz="2600" dirty="0"/>
              <a:t>Transparency works here because the single transparent triangle KLM was last in the list of triangles, so it could be composited correctly over all the opaque triangles that are behind it. If there are multiple transparent surfaces, they must be composited in back to front order, so that any triangle is  correctly composited in front of any surfaces that should appear behind it. The blue square is at the back, the green triangle is in the middle, and the red square is in the front. On the left, they are rendered in that order. But on the right, they are rendered in the order blue, red, and green, and the tip of the green triangle is cut off by the depth test.</a:t>
            </a:r>
          </a:p>
        </p:txBody>
      </p:sp>
      <p:sp>
        <p:nvSpPr>
          <p:cNvPr id="3" name="Rectangle 2">
            <a:extLst>
              <a:ext uri="{FF2B5EF4-FFF2-40B4-BE49-F238E27FC236}">
                <a16:creationId xmlns:a16="http://schemas.microsoft.com/office/drawing/2014/main" id="{A18865C1-999D-4576-91BF-D60345CD9670}"/>
              </a:ext>
            </a:extLst>
          </p:cNvPr>
          <p:cNvSpPr/>
          <p:nvPr/>
        </p:nvSpPr>
        <p:spPr>
          <a:xfrm>
            <a:off x="2438400" y="4347882"/>
            <a:ext cx="1846729" cy="182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FAFB08C-7C1A-4B5A-8212-3C1A4E8D8279}"/>
              </a:ext>
            </a:extLst>
          </p:cNvPr>
          <p:cNvSpPr/>
          <p:nvPr/>
        </p:nvSpPr>
        <p:spPr>
          <a:xfrm>
            <a:off x="7906871" y="4347882"/>
            <a:ext cx="1846729" cy="182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BE4606E-EF86-4706-81DB-61F0C0EC301C}"/>
              </a:ext>
            </a:extLst>
          </p:cNvPr>
          <p:cNvSpPr/>
          <p:nvPr/>
        </p:nvSpPr>
        <p:spPr>
          <a:xfrm>
            <a:off x="2438400" y="5262282"/>
            <a:ext cx="923364" cy="1362636"/>
          </a:xfrm>
          <a:prstGeom prst="triangle">
            <a:avLst/>
          </a:prstGeom>
          <a:solidFill>
            <a:srgbClr val="92D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6D6AFADC-6D02-4B09-8096-127A9A763177}"/>
              </a:ext>
            </a:extLst>
          </p:cNvPr>
          <p:cNvSpPr/>
          <p:nvPr/>
        </p:nvSpPr>
        <p:spPr>
          <a:xfrm>
            <a:off x="7906871" y="5262282"/>
            <a:ext cx="923364" cy="1362636"/>
          </a:xfrm>
          <a:prstGeom prst="triangle">
            <a:avLst/>
          </a:prstGeom>
          <a:solidFill>
            <a:srgbClr val="92D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6095BA2-B689-4A3A-885B-D7D02AC59D36}"/>
              </a:ext>
            </a:extLst>
          </p:cNvPr>
          <p:cNvSpPr/>
          <p:nvPr/>
        </p:nvSpPr>
        <p:spPr>
          <a:xfrm>
            <a:off x="8023412" y="5145741"/>
            <a:ext cx="690282" cy="5916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02F1C21-980A-4D36-B59C-430B40EA7B55}"/>
              </a:ext>
            </a:extLst>
          </p:cNvPr>
          <p:cNvSpPr/>
          <p:nvPr/>
        </p:nvSpPr>
        <p:spPr>
          <a:xfrm>
            <a:off x="1524000" y="3818964"/>
            <a:ext cx="1837764" cy="1918447"/>
          </a:xfrm>
          <a:prstGeom prst="rect">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7381081-45B1-4D78-A2F5-E62B02499CD1}"/>
              </a:ext>
            </a:extLst>
          </p:cNvPr>
          <p:cNvSpPr/>
          <p:nvPr/>
        </p:nvSpPr>
        <p:spPr>
          <a:xfrm>
            <a:off x="7001436" y="3818964"/>
            <a:ext cx="1837764" cy="1918447"/>
          </a:xfrm>
          <a:prstGeom prst="rect">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4569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B25022-FFA1-4568-BEC2-20DBD2A90F7B}"/>
              </a:ext>
            </a:extLst>
          </p:cNvPr>
          <p:cNvSpPr>
            <a:spLocks noGrp="1"/>
          </p:cNvSpPr>
          <p:nvPr>
            <p:ph idx="1"/>
          </p:nvPr>
        </p:nvSpPr>
        <p:spPr>
          <a:xfrm>
            <a:off x="-735105" y="443112"/>
            <a:ext cx="13133294" cy="6414888"/>
          </a:xfrm>
        </p:spPr>
        <p:txBody>
          <a:bodyPr>
            <a:normAutofit fontScale="62500" lnSpcReduction="20000"/>
          </a:bodyPr>
          <a:lstStyle/>
          <a:p>
            <a:r>
              <a:rPr lang="en-US" sz="3500" b="0" dirty="0">
                <a:solidFill>
                  <a:srgbClr val="292929"/>
                </a:solidFill>
                <a:effectLst/>
                <a:latin typeface="Consolas" panose="020B0609020204030204" pitchFamily="49" charset="0"/>
              </a:rPr>
              <a:t>    </a:t>
            </a:r>
            <a:r>
              <a:rPr lang="en-US" sz="3500" b="0" dirty="0">
                <a:solidFill>
                  <a:srgbClr val="515151"/>
                </a:solidFill>
                <a:effectLst/>
                <a:latin typeface="Consolas" panose="020B0609020204030204" pitchFamily="49" charset="0"/>
              </a:rPr>
              <a:t>// We need to cut the triangle in two with a horizontal line.</a:t>
            </a:r>
            <a:endParaRPr lang="en-US" sz="3500" b="0" dirty="0">
              <a:solidFill>
                <a:srgbClr val="292929"/>
              </a:solidFill>
              <a:effectLst/>
              <a:latin typeface="Consolas" panose="020B0609020204030204" pitchFamily="49" charset="0"/>
            </a:endParaRPr>
          </a:p>
          <a:p>
            <a:r>
              <a:rPr lang="en-US" sz="3500" b="0" dirty="0">
                <a:solidFill>
                  <a:srgbClr val="515151"/>
                </a:solidFill>
                <a:effectLst/>
                <a:latin typeface="Consolas" panose="020B0609020204030204" pitchFamily="49" charset="0"/>
              </a:rPr>
              <a:t>    // First find line equation for the line between the top and bottom vertices.</a:t>
            </a:r>
            <a:endParaRPr lang="en-US" sz="3500" b="0" dirty="0">
              <a:solidFill>
                <a:srgbClr val="292929"/>
              </a:solidFill>
              <a:effectLst/>
              <a:latin typeface="Consolas" panose="020B0609020204030204" pitchFamily="49" charset="0"/>
            </a:endParaRPr>
          </a:p>
          <a:p>
            <a:r>
              <a:rPr lang="en-US" sz="3500" b="0" dirty="0">
                <a:solidFill>
                  <a:srgbClr val="292929"/>
                </a:solidFill>
                <a:effectLst/>
                <a:latin typeface="Consolas" panose="020B0609020204030204" pitchFamily="49" charset="0"/>
              </a:rPr>
              <a:t>    </a:t>
            </a:r>
            <a:r>
              <a:rPr lang="en-US" sz="3500" b="0" dirty="0" err="1">
                <a:solidFill>
                  <a:srgbClr val="5E2CBC"/>
                </a:solidFill>
                <a:effectLst/>
                <a:latin typeface="Consolas" panose="020B0609020204030204" pitchFamily="49" charset="0"/>
              </a:rPr>
              <a:t>get_x_line_equation</a:t>
            </a:r>
            <a:r>
              <a:rPr lang="en-US" sz="3500" b="0" dirty="0">
                <a:solidFill>
                  <a:srgbClr val="292929"/>
                </a:solidFill>
                <a:effectLst/>
                <a:latin typeface="Consolas" panose="020B0609020204030204" pitchFamily="49" charset="0"/>
              </a:rPr>
              <a:t>(</a:t>
            </a:r>
            <a:r>
              <a:rPr lang="en-US" sz="3500" b="0" dirty="0">
                <a:solidFill>
                  <a:srgbClr val="001080"/>
                </a:solidFill>
                <a:effectLst/>
                <a:latin typeface="Consolas" panose="020B0609020204030204" pitchFamily="49" charset="0"/>
              </a:rPr>
              <a:t>index</a:t>
            </a:r>
            <a:r>
              <a:rPr lang="en-US" sz="3500" b="0" dirty="0">
                <a:solidFill>
                  <a:srgbClr val="292929"/>
                </a:solidFill>
                <a:effectLst/>
                <a:latin typeface="Consolas" panose="020B0609020204030204" pitchFamily="49" charset="0"/>
              </a:rPr>
              <a:t>[</a:t>
            </a:r>
            <a:r>
              <a:rPr lang="en-US" sz="3500" b="0" dirty="0" err="1">
                <a:solidFill>
                  <a:srgbClr val="292929"/>
                </a:solidFill>
                <a:effectLst/>
                <a:latin typeface="Consolas" panose="020B0609020204030204" pitchFamily="49" charset="0"/>
              </a:rPr>
              <a:t>top_index</a:t>
            </a:r>
            <a:r>
              <a:rPr lang="en-US" sz="3500" b="0" dirty="0">
                <a:solidFill>
                  <a:srgbClr val="292929"/>
                </a:solidFill>
                <a:effectLst/>
                <a:latin typeface="Consolas" panose="020B0609020204030204" pitchFamily="49" charset="0"/>
              </a:rPr>
              <a:t>], </a:t>
            </a:r>
            <a:r>
              <a:rPr lang="en-US" sz="3500" b="0" dirty="0">
                <a:solidFill>
                  <a:srgbClr val="001080"/>
                </a:solidFill>
                <a:effectLst/>
                <a:latin typeface="Consolas" panose="020B0609020204030204" pitchFamily="49" charset="0"/>
              </a:rPr>
              <a:t>index</a:t>
            </a:r>
            <a:r>
              <a:rPr lang="en-US" sz="3500" b="0" dirty="0">
                <a:solidFill>
                  <a:srgbClr val="292929"/>
                </a:solidFill>
                <a:effectLst/>
                <a:latin typeface="Consolas" panose="020B0609020204030204" pitchFamily="49" charset="0"/>
              </a:rPr>
              <a:t>[</a:t>
            </a:r>
            <a:r>
              <a:rPr lang="en-US" sz="3500" b="0" dirty="0" err="1">
                <a:solidFill>
                  <a:srgbClr val="292929"/>
                </a:solidFill>
                <a:effectLst/>
                <a:latin typeface="Consolas" panose="020B0609020204030204" pitchFamily="49" charset="0"/>
              </a:rPr>
              <a:t>bottom_index</a:t>
            </a:r>
            <a:r>
              <a:rPr lang="en-US" sz="3500" b="0" dirty="0">
                <a:solidFill>
                  <a:srgbClr val="292929"/>
                </a:solidFill>
                <a:effectLst/>
                <a:latin typeface="Consolas" panose="020B0609020204030204" pitchFamily="49" charset="0"/>
              </a:rPr>
              <a:t>], &amp;</a:t>
            </a:r>
            <a:r>
              <a:rPr lang="en-US" sz="3500" b="0" dirty="0">
                <a:solidFill>
                  <a:srgbClr val="292929"/>
                </a:solidFill>
                <a:effectLst/>
                <a:highlight>
                  <a:srgbClr val="FFFF00"/>
                </a:highlight>
                <a:latin typeface="Consolas" panose="020B0609020204030204" pitchFamily="49" charset="0"/>
              </a:rPr>
              <a:t>m, &amp;b</a:t>
            </a:r>
            <a:r>
              <a:rPr lang="en-US" sz="3500" b="0" dirty="0">
                <a:solidFill>
                  <a:srgbClr val="292929"/>
                </a:solidFill>
                <a:effectLst/>
                <a:latin typeface="Consolas" panose="020B0609020204030204" pitchFamily="49" charset="0"/>
              </a:rPr>
              <a:t>);</a:t>
            </a:r>
          </a:p>
          <a:p>
            <a:r>
              <a:rPr lang="en-US" sz="3500" b="0" dirty="0">
                <a:solidFill>
                  <a:srgbClr val="292929"/>
                </a:solidFill>
                <a:effectLst/>
                <a:latin typeface="Consolas" panose="020B0609020204030204" pitchFamily="49" charset="0"/>
              </a:rPr>
              <a:t>    </a:t>
            </a:r>
            <a:r>
              <a:rPr lang="en-US" sz="3500" b="0" dirty="0" err="1">
                <a:solidFill>
                  <a:srgbClr val="292929"/>
                </a:solidFill>
                <a:effectLst/>
                <a:latin typeface="Consolas" panose="020B0609020204030204" pitchFamily="49" charset="0"/>
              </a:rPr>
              <a:t>xmiddle</a:t>
            </a:r>
            <a:r>
              <a:rPr lang="en-US" sz="3500" b="0" dirty="0">
                <a:solidFill>
                  <a:srgbClr val="292929"/>
                </a:solidFill>
                <a:effectLst/>
                <a:latin typeface="Consolas" panose="020B0609020204030204" pitchFamily="49" charset="0"/>
              </a:rPr>
              <a:t> </a:t>
            </a:r>
            <a:r>
              <a:rPr lang="en-US" sz="3500" b="0" dirty="0">
                <a:solidFill>
                  <a:srgbClr val="000000"/>
                </a:solidFill>
                <a:effectLst/>
                <a:latin typeface="Consolas" panose="020B0609020204030204" pitchFamily="49" charset="0"/>
              </a:rPr>
              <a:t>=</a:t>
            </a:r>
            <a:r>
              <a:rPr lang="en-US" sz="3500" b="0" dirty="0">
                <a:solidFill>
                  <a:srgbClr val="292929"/>
                </a:solidFill>
                <a:effectLst/>
                <a:latin typeface="Consolas" panose="020B0609020204030204" pitchFamily="49" charset="0"/>
              </a:rPr>
              <a:t> </a:t>
            </a:r>
            <a:r>
              <a:rPr lang="en-US" sz="3500" b="0" dirty="0">
                <a:solidFill>
                  <a:srgbClr val="001080"/>
                </a:solidFill>
                <a:effectLst/>
                <a:latin typeface="Consolas" panose="020B0609020204030204" pitchFamily="49" charset="0"/>
              </a:rPr>
              <a:t>vertices</a:t>
            </a:r>
            <a:r>
              <a:rPr lang="en-US" sz="3500" b="0" dirty="0">
                <a:solidFill>
                  <a:srgbClr val="292929"/>
                </a:solidFill>
                <a:effectLst/>
                <a:latin typeface="Consolas" panose="020B0609020204030204" pitchFamily="49" charset="0"/>
              </a:rPr>
              <a:t>[</a:t>
            </a:r>
            <a:r>
              <a:rPr lang="en-US" sz="3500" b="0" dirty="0">
                <a:solidFill>
                  <a:srgbClr val="001080"/>
                </a:solidFill>
                <a:effectLst/>
                <a:latin typeface="Consolas" panose="020B0609020204030204" pitchFamily="49" charset="0"/>
              </a:rPr>
              <a:t>index</a:t>
            </a:r>
            <a:r>
              <a:rPr lang="en-US" sz="3500" b="0" dirty="0">
                <a:solidFill>
                  <a:srgbClr val="292929"/>
                </a:solidFill>
                <a:effectLst/>
                <a:latin typeface="Consolas" panose="020B0609020204030204" pitchFamily="49" charset="0"/>
              </a:rPr>
              <a:t>[</a:t>
            </a:r>
            <a:r>
              <a:rPr lang="en-US" sz="3500" b="0" dirty="0" err="1">
                <a:solidFill>
                  <a:srgbClr val="292929"/>
                </a:solidFill>
                <a:effectLst/>
                <a:latin typeface="Consolas" panose="020B0609020204030204" pitchFamily="49" charset="0"/>
              </a:rPr>
              <a:t>middle_index</a:t>
            </a:r>
            <a:r>
              <a:rPr lang="en-US" sz="3500" b="0" dirty="0">
                <a:solidFill>
                  <a:srgbClr val="292929"/>
                </a:solidFill>
                <a:effectLst/>
                <a:latin typeface="Consolas" panose="020B0609020204030204" pitchFamily="49" charset="0"/>
              </a:rPr>
              <a:t>]][</a:t>
            </a:r>
            <a:r>
              <a:rPr lang="en-US" sz="3500" b="0" dirty="0">
                <a:solidFill>
                  <a:srgbClr val="096D48"/>
                </a:solidFill>
                <a:effectLst/>
                <a:latin typeface="Consolas" panose="020B0609020204030204" pitchFamily="49" charset="0"/>
              </a:rPr>
              <a:t>0</a:t>
            </a:r>
            <a:r>
              <a:rPr lang="en-US" sz="3500" b="0" dirty="0">
                <a:solidFill>
                  <a:srgbClr val="292929"/>
                </a:solidFill>
                <a:effectLst/>
                <a:latin typeface="Consolas" panose="020B0609020204030204" pitchFamily="49" charset="0"/>
              </a:rPr>
              <a:t>];</a:t>
            </a:r>
          </a:p>
          <a:p>
            <a:r>
              <a:rPr lang="en-US" sz="3500" b="0" dirty="0">
                <a:solidFill>
                  <a:srgbClr val="292929"/>
                </a:solidFill>
                <a:effectLst/>
                <a:latin typeface="Consolas" panose="020B0609020204030204" pitchFamily="49" charset="0"/>
              </a:rPr>
              <a:t>    </a:t>
            </a:r>
            <a:r>
              <a:rPr lang="en-US" sz="3500" b="0" dirty="0" err="1">
                <a:solidFill>
                  <a:srgbClr val="292929"/>
                </a:solidFill>
                <a:effectLst/>
                <a:latin typeface="Consolas" panose="020B0609020204030204" pitchFamily="49" charset="0"/>
              </a:rPr>
              <a:t>ymiddle</a:t>
            </a:r>
            <a:r>
              <a:rPr lang="en-US" sz="3500" b="0" dirty="0">
                <a:solidFill>
                  <a:srgbClr val="292929"/>
                </a:solidFill>
                <a:effectLst/>
                <a:latin typeface="Consolas" panose="020B0609020204030204" pitchFamily="49" charset="0"/>
              </a:rPr>
              <a:t> </a:t>
            </a:r>
            <a:r>
              <a:rPr lang="en-US" sz="3500" b="0" dirty="0">
                <a:solidFill>
                  <a:srgbClr val="000000"/>
                </a:solidFill>
                <a:effectLst/>
                <a:latin typeface="Consolas" panose="020B0609020204030204" pitchFamily="49" charset="0"/>
              </a:rPr>
              <a:t>=</a:t>
            </a:r>
            <a:r>
              <a:rPr lang="en-US" sz="3500" b="0" dirty="0">
                <a:solidFill>
                  <a:srgbClr val="292929"/>
                </a:solidFill>
                <a:effectLst/>
                <a:latin typeface="Consolas" panose="020B0609020204030204" pitchFamily="49" charset="0"/>
              </a:rPr>
              <a:t> </a:t>
            </a:r>
            <a:r>
              <a:rPr lang="en-US" sz="3500" b="0" dirty="0">
                <a:solidFill>
                  <a:srgbClr val="001080"/>
                </a:solidFill>
                <a:effectLst/>
                <a:latin typeface="Consolas" panose="020B0609020204030204" pitchFamily="49" charset="0"/>
              </a:rPr>
              <a:t>vertices</a:t>
            </a:r>
            <a:r>
              <a:rPr lang="en-US" sz="3500" b="0" dirty="0">
                <a:solidFill>
                  <a:srgbClr val="292929"/>
                </a:solidFill>
                <a:effectLst/>
                <a:latin typeface="Consolas" panose="020B0609020204030204" pitchFamily="49" charset="0"/>
              </a:rPr>
              <a:t>[</a:t>
            </a:r>
            <a:r>
              <a:rPr lang="en-US" sz="3500" b="0" dirty="0">
                <a:solidFill>
                  <a:srgbClr val="001080"/>
                </a:solidFill>
                <a:effectLst/>
                <a:latin typeface="Consolas" panose="020B0609020204030204" pitchFamily="49" charset="0"/>
              </a:rPr>
              <a:t>index</a:t>
            </a:r>
            <a:r>
              <a:rPr lang="en-US" sz="3500" b="0" dirty="0">
                <a:solidFill>
                  <a:srgbClr val="292929"/>
                </a:solidFill>
                <a:effectLst/>
                <a:latin typeface="Consolas" panose="020B0609020204030204" pitchFamily="49" charset="0"/>
              </a:rPr>
              <a:t>[</a:t>
            </a:r>
            <a:r>
              <a:rPr lang="en-US" sz="3500" b="0" dirty="0" err="1">
                <a:solidFill>
                  <a:srgbClr val="292929"/>
                </a:solidFill>
                <a:effectLst/>
                <a:latin typeface="Consolas" panose="020B0609020204030204" pitchFamily="49" charset="0"/>
              </a:rPr>
              <a:t>middle_index</a:t>
            </a:r>
            <a:r>
              <a:rPr lang="en-US" sz="3500" b="0" dirty="0">
                <a:solidFill>
                  <a:srgbClr val="292929"/>
                </a:solidFill>
                <a:effectLst/>
                <a:latin typeface="Consolas" panose="020B0609020204030204" pitchFamily="49" charset="0"/>
              </a:rPr>
              <a:t>]][</a:t>
            </a:r>
            <a:r>
              <a:rPr lang="en-US" sz="3500" b="0" dirty="0">
                <a:solidFill>
                  <a:srgbClr val="096D48"/>
                </a:solidFill>
                <a:effectLst/>
                <a:latin typeface="Consolas" panose="020B0609020204030204" pitchFamily="49" charset="0"/>
              </a:rPr>
              <a:t>1</a:t>
            </a:r>
            <a:r>
              <a:rPr lang="en-US" sz="3500" b="0" dirty="0">
                <a:solidFill>
                  <a:srgbClr val="292929"/>
                </a:solidFill>
                <a:effectLst/>
                <a:latin typeface="Consolas" panose="020B0609020204030204" pitchFamily="49" charset="0"/>
              </a:rPr>
              <a:t>];</a:t>
            </a:r>
          </a:p>
          <a:p>
            <a:r>
              <a:rPr lang="en-US" sz="3500" b="0" dirty="0">
                <a:solidFill>
                  <a:srgbClr val="292929"/>
                </a:solidFill>
                <a:effectLst/>
                <a:latin typeface="Consolas" panose="020B0609020204030204" pitchFamily="49" charset="0"/>
              </a:rPr>
              <a:t>    </a:t>
            </a:r>
            <a:r>
              <a:rPr lang="en-US" sz="3500" b="0" dirty="0">
                <a:solidFill>
                  <a:srgbClr val="B5200D"/>
                </a:solidFill>
                <a:effectLst/>
                <a:latin typeface="Consolas" panose="020B0609020204030204" pitchFamily="49" charset="0"/>
              </a:rPr>
              <a:t>if</a:t>
            </a:r>
            <a:r>
              <a:rPr lang="en-US" sz="3500" b="0" dirty="0">
                <a:solidFill>
                  <a:srgbClr val="292929"/>
                </a:solidFill>
                <a:effectLst/>
                <a:latin typeface="Consolas" panose="020B0609020204030204" pitchFamily="49" charset="0"/>
              </a:rPr>
              <a:t> (</a:t>
            </a:r>
            <a:r>
              <a:rPr lang="en-US" sz="3500" b="0" dirty="0" err="1">
                <a:solidFill>
                  <a:srgbClr val="292929"/>
                </a:solidFill>
                <a:effectLst/>
                <a:latin typeface="Consolas" panose="020B0609020204030204" pitchFamily="49" charset="0"/>
              </a:rPr>
              <a:t>xmiddle</a:t>
            </a:r>
            <a:r>
              <a:rPr lang="en-US" sz="3500" b="0" dirty="0">
                <a:solidFill>
                  <a:srgbClr val="292929"/>
                </a:solidFill>
                <a:effectLst/>
                <a:latin typeface="Consolas" panose="020B0609020204030204" pitchFamily="49" charset="0"/>
              </a:rPr>
              <a:t> </a:t>
            </a:r>
            <a:r>
              <a:rPr lang="en-US" sz="3500" b="0" dirty="0">
                <a:solidFill>
                  <a:srgbClr val="000000"/>
                </a:solidFill>
                <a:effectLst/>
                <a:latin typeface="Consolas" panose="020B0609020204030204" pitchFamily="49" charset="0"/>
              </a:rPr>
              <a:t>&gt;</a:t>
            </a:r>
            <a:r>
              <a:rPr lang="en-US" sz="3500" b="0" dirty="0">
                <a:solidFill>
                  <a:srgbClr val="292929"/>
                </a:solidFill>
                <a:effectLst/>
                <a:latin typeface="Consolas" panose="020B0609020204030204" pitchFamily="49" charset="0"/>
              </a:rPr>
              <a:t> m</a:t>
            </a:r>
            <a:r>
              <a:rPr lang="en-US" sz="3500" b="0" dirty="0">
                <a:solidFill>
                  <a:srgbClr val="000000"/>
                </a:solidFill>
                <a:effectLst/>
                <a:latin typeface="Consolas" panose="020B0609020204030204" pitchFamily="49" charset="0"/>
              </a:rPr>
              <a:t>*</a:t>
            </a:r>
            <a:r>
              <a:rPr lang="en-US" sz="3500" b="0" dirty="0" err="1">
                <a:solidFill>
                  <a:srgbClr val="292929"/>
                </a:solidFill>
                <a:effectLst/>
                <a:latin typeface="Consolas" panose="020B0609020204030204" pitchFamily="49" charset="0"/>
              </a:rPr>
              <a:t>ymiddle</a:t>
            </a:r>
            <a:r>
              <a:rPr lang="en-US" sz="3500" b="0" dirty="0">
                <a:solidFill>
                  <a:srgbClr val="292929"/>
                </a:solidFill>
                <a:effectLst/>
                <a:latin typeface="Consolas" panose="020B0609020204030204" pitchFamily="49" charset="0"/>
              </a:rPr>
              <a:t> </a:t>
            </a:r>
            <a:r>
              <a:rPr lang="en-US" sz="3500" b="0" dirty="0">
                <a:solidFill>
                  <a:srgbClr val="000000"/>
                </a:solidFill>
                <a:effectLst/>
                <a:latin typeface="Consolas" panose="020B0609020204030204" pitchFamily="49" charset="0"/>
              </a:rPr>
              <a:t>+</a:t>
            </a:r>
            <a:r>
              <a:rPr lang="en-US" sz="3500" b="0" dirty="0">
                <a:solidFill>
                  <a:srgbClr val="292929"/>
                </a:solidFill>
                <a:effectLst/>
                <a:latin typeface="Consolas" panose="020B0609020204030204" pitchFamily="49" charset="0"/>
              </a:rPr>
              <a:t> b)</a:t>
            </a:r>
          </a:p>
          <a:p>
            <a:r>
              <a:rPr lang="en-US" sz="3500" b="0" dirty="0">
                <a:solidFill>
                  <a:srgbClr val="292929"/>
                </a:solidFill>
                <a:effectLst/>
                <a:latin typeface="Consolas" panose="020B0609020204030204" pitchFamily="49" charset="0"/>
              </a:rPr>
              <a:t>        side </a:t>
            </a:r>
            <a:r>
              <a:rPr lang="en-US" sz="3500" b="0" dirty="0">
                <a:solidFill>
                  <a:srgbClr val="000000"/>
                </a:solidFill>
                <a:effectLst/>
                <a:latin typeface="Consolas" panose="020B0609020204030204" pitchFamily="49" charset="0"/>
              </a:rPr>
              <a:t>=</a:t>
            </a:r>
            <a:r>
              <a:rPr lang="en-US" sz="3500" b="0" dirty="0">
                <a:solidFill>
                  <a:srgbClr val="292929"/>
                </a:solidFill>
                <a:effectLst/>
                <a:latin typeface="Consolas" panose="020B0609020204030204" pitchFamily="49" charset="0"/>
              </a:rPr>
              <a:t> </a:t>
            </a:r>
            <a:r>
              <a:rPr lang="en-US" sz="3500" b="0" dirty="0">
                <a:solidFill>
                  <a:srgbClr val="096D48"/>
                </a:solidFill>
                <a:effectLst/>
                <a:latin typeface="Consolas" panose="020B0609020204030204" pitchFamily="49" charset="0"/>
              </a:rPr>
              <a:t>1</a:t>
            </a:r>
            <a:r>
              <a:rPr lang="en-US" sz="3500" b="0" dirty="0">
                <a:solidFill>
                  <a:srgbClr val="292929"/>
                </a:solidFill>
                <a:effectLst/>
                <a:latin typeface="Consolas" panose="020B0609020204030204" pitchFamily="49" charset="0"/>
              </a:rPr>
              <a:t>;  // indicates on which side to use long edge m and b parameters</a:t>
            </a:r>
          </a:p>
          <a:p>
            <a:r>
              <a:rPr lang="en-US" sz="3500" b="0" dirty="0">
                <a:solidFill>
                  <a:srgbClr val="292929"/>
                </a:solidFill>
                <a:effectLst/>
                <a:latin typeface="Consolas" panose="020B0609020204030204" pitchFamily="49" charset="0"/>
              </a:rPr>
              <a:t>    </a:t>
            </a:r>
            <a:r>
              <a:rPr lang="en-US" sz="3500" b="0" dirty="0">
                <a:solidFill>
                  <a:srgbClr val="B5200D"/>
                </a:solidFill>
                <a:effectLst/>
                <a:latin typeface="Consolas" panose="020B0609020204030204" pitchFamily="49" charset="0"/>
              </a:rPr>
              <a:t>else</a:t>
            </a:r>
            <a:endParaRPr lang="en-US" sz="3500" b="0" dirty="0">
              <a:solidFill>
                <a:srgbClr val="292929"/>
              </a:solidFill>
              <a:effectLst/>
              <a:latin typeface="Consolas" panose="020B0609020204030204" pitchFamily="49" charset="0"/>
            </a:endParaRPr>
          </a:p>
          <a:p>
            <a:r>
              <a:rPr lang="en-US" sz="3500" b="0" dirty="0">
                <a:solidFill>
                  <a:srgbClr val="292929"/>
                </a:solidFill>
                <a:effectLst/>
                <a:latin typeface="Consolas" panose="020B0609020204030204" pitchFamily="49" charset="0"/>
              </a:rPr>
              <a:t>        side </a:t>
            </a:r>
            <a:r>
              <a:rPr lang="en-US" sz="3500" b="0" dirty="0">
                <a:solidFill>
                  <a:srgbClr val="000000"/>
                </a:solidFill>
                <a:effectLst/>
                <a:latin typeface="Consolas" panose="020B0609020204030204" pitchFamily="49" charset="0"/>
              </a:rPr>
              <a:t>=</a:t>
            </a:r>
            <a:r>
              <a:rPr lang="en-US" sz="3500" b="0" dirty="0">
                <a:solidFill>
                  <a:srgbClr val="292929"/>
                </a:solidFill>
                <a:effectLst/>
                <a:latin typeface="Consolas" panose="020B0609020204030204" pitchFamily="49" charset="0"/>
              </a:rPr>
              <a:t> </a:t>
            </a:r>
            <a:r>
              <a:rPr lang="en-US" sz="3500" b="0" dirty="0">
                <a:solidFill>
                  <a:srgbClr val="096D48"/>
                </a:solidFill>
                <a:effectLst/>
                <a:latin typeface="Consolas" panose="020B0609020204030204" pitchFamily="49" charset="0"/>
              </a:rPr>
              <a:t>2</a:t>
            </a:r>
            <a:r>
              <a:rPr lang="en-US" sz="3500" b="0" dirty="0">
                <a:solidFill>
                  <a:srgbClr val="292929"/>
                </a:solidFill>
                <a:effectLst/>
                <a:latin typeface="Consolas" panose="020B0609020204030204" pitchFamily="49" charset="0"/>
              </a:rPr>
              <a:t>;</a:t>
            </a:r>
          </a:p>
          <a:p>
            <a:r>
              <a:rPr lang="en-US" sz="3500" b="0" dirty="0">
                <a:solidFill>
                  <a:srgbClr val="292929"/>
                </a:solidFill>
                <a:effectLst/>
                <a:latin typeface="Consolas" panose="020B0609020204030204" pitchFamily="49" charset="0"/>
              </a:rPr>
              <a:t>    </a:t>
            </a:r>
            <a:r>
              <a:rPr lang="en-US" sz="3500" b="0" dirty="0">
                <a:solidFill>
                  <a:srgbClr val="001080"/>
                </a:solidFill>
                <a:effectLst/>
                <a:latin typeface="Consolas" panose="020B0609020204030204" pitchFamily="49" charset="0"/>
              </a:rPr>
              <a:t>vertices</a:t>
            </a:r>
            <a:r>
              <a:rPr lang="en-US" sz="3500" b="0" dirty="0">
                <a:solidFill>
                  <a:srgbClr val="292929"/>
                </a:solidFill>
                <a:effectLst/>
                <a:latin typeface="Consolas" panose="020B0609020204030204" pitchFamily="49" charset="0"/>
              </a:rPr>
              <a:t>[</a:t>
            </a:r>
            <a:r>
              <a:rPr lang="en-US" sz="3500" b="0" dirty="0">
                <a:solidFill>
                  <a:srgbClr val="096D48"/>
                </a:solidFill>
                <a:effectLst/>
                <a:latin typeface="Consolas" panose="020B0609020204030204" pitchFamily="49" charset="0"/>
              </a:rPr>
              <a:t>7</a:t>
            </a:r>
            <a:r>
              <a:rPr lang="en-US" sz="3500" b="0" dirty="0">
                <a:solidFill>
                  <a:srgbClr val="292929"/>
                </a:solidFill>
                <a:effectLst/>
                <a:latin typeface="Consolas" panose="020B0609020204030204" pitchFamily="49" charset="0"/>
              </a:rPr>
              <a:t>][</a:t>
            </a:r>
            <a:r>
              <a:rPr lang="en-US" sz="3500" b="0" dirty="0">
                <a:solidFill>
                  <a:srgbClr val="096D48"/>
                </a:solidFill>
                <a:effectLst/>
                <a:latin typeface="Consolas" panose="020B0609020204030204" pitchFamily="49" charset="0"/>
              </a:rPr>
              <a:t>0</a:t>
            </a:r>
            <a:r>
              <a:rPr lang="en-US" sz="3500" b="0" dirty="0">
                <a:solidFill>
                  <a:srgbClr val="292929"/>
                </a:solidFill>
                <a:effectLst/>
                <a:latin typeface="Consolas" panose="020B0609020204030204" pitchFamily="49" charset="0"/>
              </a:rPr>
              <a:t>] </a:t>
            </a:r>
            <a:r>
              <a:rPr lang="en-US" sz="3500" b="0" dirty="0">
                <a:solidFill>
                  <a:srgbClr val="000000"/>
                </a:solidFill>
                <a:effectLst/>
                <a:latin typeface="Consolas" panose="020B0609020204030204" pitchFamily="49" charset="0"/>
              </a:rPr>
              <a:t>=</a:t>
            </a:r>
            <a:r>
              <a:rPr lang="en-US" sz="3500" b="0" dirty="0">
                <a:solidFill>
                  <a:srgbClr val="292929"/>
                </a:solidFill>
                <a:effectLst/>
                <a:latin typeface="Consolas" panose="020B0609020204030204" pitchFamily="49" charset="0"/>
              </a:rPr>
              <a:t> m</a:t>
            </a:r>
            <a:r>
              <a:rPr lang="en-US" sz="3500" b="0" dirty="0">
                <a:solidFill>
                  <a:srgbClr val="000000"/>
                </a:solidFill>
                <a:effectLst/>
                <a:latin typeface="Consolas" panose="020B0609020204030204" pitchFamily="49" charset="0"/>
              </a:rPr>
              <a:t>*</a:t>
            </a:r>
            <a:r>
              <a:rPr lang="en-US" sz="3500" b="0" dirty="0" err="1">
                <a:solidFill>
                  <a:srgbClr val="292929"/>
                </a:solidFill>
                <a:effectLst/>
                <a:latin typeface="Consolas" panose="020B0609020204030204" pitchFamily="49" charset="0"/>
              </a:rPr>
              <a:t>ymiddle</a:t>
            </a:r>
            <a:r>
              <a:rPr lang="en-US" sz="3500" b="0" dirty="0">
                <a:solidFill>
                  <a:srgbClr val="292929"/>
                </a:solidFill>
                <a:effectLst/>
                <a:latin typeface="Consolas" panose="020B0609020204030204" pitchFamily="49" charset="0"/>
              </a:rPr>
              <a:t> </a:t>
            </a:r>
            <a:r>
              <a:rPr lang="en-US" sz="3500" b="0" dirty="0">
                <a:solidFill>
                  <a:srgbClr val="000000"/>
                </a:solidFill>
                <a:effectLst/>
                <a:latin typeface="Consolas" panose="020B0609020204030204" pitchFamily="49" charset="0"/>
              </a:rPr>
              <a:t>+</a:t>
            </a:r>
            <a:r>
              <a:rPr lang="en-US" sz="3500" b="0" dirty="0">
                <a:solidFill>
                  <a:srgbClr val="292929"/>
                </a:solidFill>
                <a:effectLst/>
                <a:latin typeface="Consolas" panose="020B0609020204030204" pitchFamily="49" charset="0"/>
              </a:rPr>
              <a:t> b;</a:t>
            </a:r>
          </a:p>
          <a:p>
            <a:r>
              <a:rPr lang="en-US" sz="3500" b="0" dirty="0">
                <a:solidFill>
                  <a:srgbClr val="292929"/>
                </a:solidFill>
                <a:effectLst/>
                <a:latin typeface="Consolas" panose="020B0609020204030204" pitchFamily="49" charset="0"/>
              </a:rPr>
              <a:t>    </a:t>
            </a:r>
            <a:r>
              <a:rPr lang="en-US" sz="3500" b="0" dirty="0">
                <a:solidFill>
                  <a:srgbClr val="001080"/>
                </a:solidFill>
                <a:effectLst/>
                <a:latin typeface="Consolas" panose="020B0609020204030204" pitchFamily="49" charset="0"/>
              </a:rPr>
              <a:t>vertices</a:t>
            </a:r>
            <a:r>
              <a:rPr lang="en-US" sz="3500" b="0" dirty="0">
                <a:solidFill>
                  <a:srgbClr val="292929"/>
                </a:solidFill>
                <a:effectLst/>
                <a:latin typeface="Consolas" panose="020B0609020204030204" pitchFamily="49" charset="0"/>
              </a:rPr>
              <a:t>[</a:t>
            </a:r>
            <a:r>
              <a:rPr lang="en-US" sz="3500" b="0" dirty="0">
                <a:solidFill>
                  <a:srgbClr val="096D48"/>
                </a:solidFill>
                <a:effectLst/>
                <a:latin typeface="Consolas" panose="020B0609020204030204" pitchFamily="49" charset="0"/>
              </a:rPr>
              <a:t>7</a:t>
            </a:r>
            <a:r>
              <a:rPr lang="en-US" sz="3500" b="0" dirty="0">
                <a:solidFill>
                  <a:srgbClr val="292929"/>
                </a:solidFill>
                <a:effectLst/>
                <a:latin typeface="Consolas" panose="020B0609020204030204" pitchFamily="49" charset="0"/>
              </a:rPr>
              <a:t>][</a:t>
            </a:r>
            <a:r>
              <a:rPr lang="en-US" sz="3500" b="0" dirty="0">
                <a:solidFill>
                  <a:srgbClr val="096D48"/>
                </a:solidFill>
                <a:effectLst/>
                <a:latin typeface="Consolas" panose="020B0609020204030204" pitchFamily="49" charset="0"/>
              </a:rPr>
              <a:t>1</a:t>
            </a:r>
            <a:r>
              <a:rPr lang="en-US" sz="3500" b="0" dirty="0">
                <a:solidFill>
                  <a:srgbClr val="292929"/>
                </a:solidFill>
                <a:effectLst/>
                <a:latin typeface="Consolas" panose="020B0609020204030204" pitchFamily="49" charset="0"/>
              </a:rPr>
              <a:t>] </a:t>
            </a:r>
            <a:r>
              <a:rPr lang="en-US" sz="3500" b="0" dirty="0">
                <a:solidFill>
                  <a:srgbClr val="000000"/>
                </a:solidFill>
                <a:effectLst/>
                <a:latin typeface="Consolas" panose="020B0609020204030204" pitchFamily="49" charset="0"/>
              </a:rPr>
              <a:t>=</a:t>
            </a:r>
            <a:r>
              <a:rPr lang="en-US" sz="3500" b="0" dirty="0">
                <a:solidFill>
                  <a:srgbClr val="292929"/>
                </a:solidFill>
                <a:effectLst/>
                <a:latin typeface="Consolas" panose="020B0609020204030204" pitchFamily="49" charset="0"/>
              </a:rPr>
              <a:t> </a:t>
            </a:r>
            <a:r>
              <a:rPr lang="en-US" sz="3500" b="0" dirty="0" err="1">
                <a:solidFill>
                  <a:srgbClr val="292929"/>
                </a:solidFill>
                <a:effectLst/>
                <a:latin typeface="Consolas" panose="020B0609020204030204" pitchFamily="49" charset="0"/>
              </a:rPr>
              <a:t>ymiddle</a:t>
            </a:r>
            <a:r>
              <a:rPr lang="en-US" sz="3500" b="0" dirty="0">
                <a:solidFill>
                  <a:srgbClr val="292929"/>
                </a:solidFill>
                <a:effectLst/>
                <a:latin typeface="Consolas" panose="020B0609020204030204" pitchFamily="49" charset="0"/>
              </a:rPr>
              <a:t>;</a:t>
            </a:r>
          </a:p>
          <a:p>
            <a:r>
              <a:rPr lang="en-US" sz="3500" b="0" dirty="0">
                <a:solidFill>
                  <a:srgbClr val="292929"/>
                </a:solidFill>
                <a:effectLst/>
                <a:latin typeface="Consolas" panose="020B0609020204030204" pitchFamily="49" charset="0"/>
              </a:rPr>
              <a:t>    </a:t>
            </a:r>
            <a:r>
              <a:rPr lang="en-US" sz="3500" b="0" dirty="0" err="1">
                <a:solidFill>
                  <a:srgbClr val="5E2CBC"/>
                </a:solidFill>
                <a:effectLst/>
                <a:latin typeface="Consolas" panose="020B0609020204030204" pitchFamily="49" charset="0"/>
              </a:rPr>
              <a:t>draw_horizontal_edge_triangle</a:t>
            </a:r>
            <a:r>
              <a:rPr lang="en-US" sz="3500" b="0" dirty="0">
                <a:solidFill>
                  <a:srgbClr val="292929"/>
                </a:solidFill>
                <a:effectLst/>
                <a:latin typeface="Consolas" panose="020B0609020204030204" pitchFamily="49" charset="0"/>
              </a:rPr>
              <a:t>(</a:t>
            </a:r>
            <a:r>
              <a:rPr lang="en-US" sz="3500" b="0" dirty="0">
                <a:solidFill>
                  <a:srgbClr val="001080"/>
                </a:solidFill>
                <a:effectLst/>
                <a:latin typeface="Consolas" panose="020B0609020204030204" pitchFamily="49" charset="0"/>
              </a:rPr>
              <a:t>index</a:t>
            </a:r>
            <a:r>
              <a:rPr lang="en-US" sz="3500" b="0" dirty="0">
                <a:solidFill>
                  <a:srgbClr val="292929"/>
                </a:solidFill>
                <a:effectLst/>
                <a:latin typeface="Consolas" panose="020B0609020204030204" pitchFamily="49" charset="0"/>
              </a:rPr>
              <a:t>[</a:t>
            </a:r>
            <a:r>
              <a:rPr lang="en-US" sz="3500" b="0" dirty="0" err="1">
                <a:solidFill>
                  <a:srgbClr val="292929"/>
                </a:solidFill>
                <a:effectLst/>
                <a:latin typeface="Consolas" panose="020B0609020204030204" pitchFamily="49" charset="0"/>
              </a:rPr>
              <a:t>top_index</a:t>
            </a:r>
            <a:r>
              <a:rPr lang="en-US" sz="3500" b="0" dirty="0">
                <a:solidFill>
                  <a:srgbClr val="292929"/>
                </a:solidFill>
                <a:effectLst/>
                <a:latin typeface="Consolas" panose="020B0609020204030204" pitchFamily="49" charset="0"/>
              </a:rPr>
              <a:t>], </a:t>
            </a:r>
            <a:r>
              <a:rPr lang="en-US" sz="3500" b="0" dirty="0">
                <a:solidFill>
                  <a:srgbClr val="001080"/>
                </a:solidFill>
                <a:effectLst/>
                <a:latin typeface="Consolas" panose="020B0609020204030204" pitchFamily="49" charset="0"/>
              </a:rPr>
              <a:t>index</a:t>
            </a:r>
            <a:r>
              <a:rPr lang="en-US" sz="3500" b="0" dirty="0">
                <a:solidFill>
                  <a:srgbClr val="292929"/>
                </a:solidFill>
                <a:effectLst/>
                <a:latin typeface="Consolas" panose="020B0609020204030204" pitchFamily="49" charset="0"/>
              </a:rPr>
              <a:t>[</a:t>
            </a:r>
            <a:r>
              <a:rPr lang="en-US" sz="3500" b="0" dirty="0" err="1">
                <a:solidFill>
                  <a:srgbClr val="292929"/>
                </a:solidFill>
                <a:effectLst/>
                <a:latin typeface="Consolas" panose="020B0609020204030204" pitchFamily="49" charset="0"/>
              </a:rPr>
              <a:t>middle_index</a:t>
            </a:r>
            <a:r>
              <a:rPr lang="en-US" sz="3500" b="0" dirty="0">
                <a:solidFill>
                  <a:srgbClr val="292929"/>
                </a:solidFill>
                <a:effectLst/>
                <a:latin typeface="Consolas" panose="020B0609020204030204" pitchFamily="49" charset="0"/>
              </a:rPr>
              <a:t>], </a:t>
            </a:r>
            <a:r>
              <a:rPr lang="en-US" sz="3500" b="0" dirty="0">
                <a:solidFill>
                  <a:srgbClr val="096D48"/>
                </a:solidFill>
                <a:effectLst/>
                <a:latin typeface="Consolas" panose="020B0609020204030204" pitchFamily="49" charset="0"/>
              </a:rPr>
              <a:t>7</a:t>
            </a:r>
            <a:r>
              <a:rPr lang="en-US" sz="3500" b="0" dirty="0">
                <a:solidFill>
                  <a:srgbClr val="292929"/>
                </a:solidFill>
                <a:effectLst/>
                <a:latin typeface="Consolas" panose="020B0609020204030204" pitchFamily="49" charset="0"/>
              </a:rPr>
              <a:t>, </a:t>
            </a:r>
            <a:r>
              <a:rPr lang="en-US" sz="3500" b="0" dirty="0">
                <a:solidFill>
                  <a:srgbClr val="096D48"/>
                </a:solidFill>
                <a:effectLst/>
                <a:latin typeface="Consolas" panose="020B0609020204030204" pitchFamily="49" charset="0"/>
              </a:rPr>
              <a:t>1</a:t>
            </a:r>
            <a:r>
              <a:rPr lang="en-US" sz="3500" b="0" dirty="0">
                <a:solidFill>
                  <a:srgbClr val="292929"/>
                </a:solidFill>
                <a:effectLst/>
                <a:latin typeface="Consolas" panose="020B0609020204030204" pitchFamily="49" charset="0"/>
              </a:rPr>
              <a:t>,</a:t>
            </a:r>
          </a:p>
          <a:p>
            <a:pPr marL="0" indent="0">
              <a:buNone/>
            </a:pPr>
            <a:r>
              <a:rPr lang="en-US" sz="3500" dirty="0">
                <a:solidFill>
                  <a:srgbClr val="292929"/>
                </a:solidFill>
                <a:latin typeface="Consolas" panose="020B0609020204030204" pitchFamily="49" charset="0"/>
              </a:rPr>
              <a:t>         </a:t>
            </a:r>
            <a:r>
              <a:rPr lang="en-US" sz="1000" dirty="0">
                <a:solidFill>
                  <a:srgbClr val="292929"/>
                </a:solidFill>
                <a:latin typeface="Consolas" panose="020B0609020204030204" pitchFamily="49" charset="0"/>
              </a:rPr>
              <a:t> </a:t>
            </a:r>
            <a:r>
              <a:rPr lang="en-US" sz="3500" b="0" dirty="0">
                <a:solidFill>
                  <a:srgbClr val="292929"/>
                </a:solidFill>
                <a:effectLst/>
                <a:latin typeface="Consolas" panose="020B0609020204030204" pitchFamily="49" charset="0"/>
              </a:rPr>
              <a:t>side, </a:t>
            </a:r>
            <a:r>
              <a:rPr lang="en-US" sz="3500" b="0" dirty="0">
                <a:solidFill>
                  <a:srgbClr val="292929"/>
                </a:solidFill>
                <a:effectLst/>
                <a:highlight>
                  <a:srgbClr val="FFFF00"/>
                </a:highlight>
                <a:latin typeface="Consolas" panose="020B0609020204030204" pitchFamily="49" charset="0"/>
              </a:rPr>
              <a:t>m, b</a:t>
            </a:r>
            <a:r>
              <a:rPr lang="en-US" sz="3500" b="0" dirty="0">
                <a:solidFill>
                  <a:srgbClr val="292929"/>
                </a:solidFill>
                <a:effectLst/>
                <a:latin typeface="Consolas" panose="020B0609020204030204" pitchFamily="49" charset="0"/>
              </a:rPr>
              <a:t>);</a:t>
            </a:r>
          </a:p>
          <a:p>
            <a:r>
              <a:rPr lang="en-US" sz="3500" b="0" dirty="0">
                <a:solidFill>
                  <a:srgbClr val="292929"/>
                </a:solidFill>
                <a:effectLst/>
                <a:latin typeface="Consolas" panose="020B0609020204030204" pitchFamily="49" charset="0"/>
              </a:rPr>
              <a:t>    </a:t>
            </a:r>
            <a:r>
              <a:rPr lang="en-US" sz="3500" b="0" dirty="0" err="1">
                <a:solidFill>
                  <a:srgbClr val="5E2CBC"/>
                </a:solidFill>
                <a:effectLst/>
                <a:latin typeface="Consolas" panose="020B0609020204030204" pitchFamily="49" charset="0"/>
              </a:rPr>
              <a:t>draw_horizontal_edge_triangle</a:t>
            </a:r>
            <a:r>
              <a:rPr lang="en-US" sz="3500" b="0" dirty="0">
                <a:solidFill>
                  <a:srgbClr val="292929"/>
                </a:solidFill>
                <a:effectLst/>
                <a:latin typeface="Consolas" panose="020B0609020204030204" pitchFamily="49" charset="0"/>
              </a:rPr>
              <a:t>(</a:t>
            </a:r>
            <a:r>
              <a:rPr lang="en-US" sz="3500" b="0" dirty="0">
                <a:solidFill>
                  <a:srgbClr val="001080"/>
                </a:solidFill>
                <a:effectLst/>
                <a:latin typeface="Consolas" panose="020B0609020204030204" pitchFamily="49" charset="0"/>
              </a:rPr>
              <a:t>index</a:t>
            </a:r>
            <a:r>
              <a:rPr lang="en-US" sz="3500" b="0" dirty="0">
                <a:solidFill>
                  <a:srgbClr val="292929"/>
                </a:solidFill>
                <a:effectLst/>
                <a:latin typeface="Consolas" panose="020B0609020204030204" pitchFamily="49" charset="0"/>
              </a:rPr>
              <a:t>[</a:t>
            </a:r>
            <a:r>
              <a:rPr lang="en-US" sz="3500" b="0" dirty="0" err="1">
                <a:solidFill>
                  <a:srgbClr val="292929"/>
                </a:solidFill>
                <a:effectLst/>
                <a:latin typeface="Consolas" panose="020B0609020204030204" pitchFamily="49" charset="0"/>
              </a:rPr>
              <a:t>middle_index</a:t>
            </a:r>
            <a:r>
              <a:rPr lang="en-US" sz="3500" b="0" dirty="0">
                <a:solidFill>
                  <a:srgbClr val="292929"/>
                </a:solidFill>
                <a:effectLst/>
                <a:latin typeface="Consolas" panose="020B0609020204030204" pitchFamily="49" charset="0"/>
              </a:rPr>
              <a:t>], </a:t>
            </a:r>
            <a:r>
              <a:rPr lang="en-US" sz="3500" b="0" dirty="0">
                <a:solidFill>
                  <a:srgbClr val="096D48"/>
                </a:solidFill>
                <a:effectLst/>
                <a:latin typeface="Consolas" panose="020B0609020204030204" pitchFamily="49" charset="0"/>
              </a:rPr>
              <a:t>7</a:t>
            </a:r>
            <a:r>
              <a:rPr lang="en-US" sz="3500" b="0" dirty="0">
                <a:solidFill>
                  <a:srgbClr val="292929"/>
                </a:solidFill>
                <a:effectLst/>
                <a:latin typeface="Consolas" panose="020B0609020204030204" pitchFamily="49" charset="0"/>
              </a:rPr>
              <a:t>, </a:t>
            </a:r>
            <a:r>
              <a:rPr lang="en-US" sz="3500" b="0" dirty="0">
                <a:solidFill>
                  <a:srgbClr val="001080"/>
                </a:solidFill>
                <a:effectLst/>
                <a:latin typeface="Consolas" panose="020B0609020204030204" pitchFamily="49" charset="0"/>
              </a:rPr>
              <a:t>index</a:t>
            </a:r>
            <a:r>
              <a:rPr lang="en-US" sz="3500" b="0" dirty="0">
                <a:solidFill>
                  <a:srgbClr val="292929"/>
                </a:solidFill>
                <a:effectLst/>
                <a:latin typeface="Consolas" panose="020B0609020204030204" pitchFamily="49" charset="0"/>
              </a:rPr>
              <a:t>[</a:t>
            </a:r>
            <a:r>
              <a:rPr lang="en-US" sz="3500" b="0" dirty="0" err="1">
                <a:solidFill>
                  <a:srgbClr val="292929"/>
                </a:solidFill>
                <a:effectLst/>
                <a:latin typeface="Consolas" panose="020B0609020204030204" pitchFamily="49" charset="0"/>
              </a:rPr>
              <a:t>bottom_index</a:t>
            </a:r>
            <a:r>
              <a:rPr lang="en-US" sz="3500" b="0" dirty="0">
                <a:solidFill>
                  <a:srgbClr val="292929"/>
                </a:solidFill>
                <a:effectLst/>
                <a:latin typeface="Consolas" panose="020B0609020204030204" pitchFamily="49" charset="0"/>
              </a:rPr>
              <a:t>], </a:t>
            </a:r>
            <a:r>
              <a:rPr lang="en-US" sz="3500" b="0" dirty="0">
                <a:solidFill>
                  <a:srgbClr val="096D48"/>
                </a:solidFill>
                <a:effectLst/>
                <a:latin typeface="Consolas" panose="020B0609020204030204" pitchFamily="49" charset="0"/>
              </a:rPr>
              <a:t>0</a:t>
            </a:r>
            <a:r>
              <a:rPr lang="en-US" sz="3500" b="0" dirty="0">
                <a:solidFill>
                  <a:srgbClr val="292929"/>
                </a:solidFill>
                <a:effectLst/>
                <a:latin typeface="Consolas" panose="020B0609020204030204" pitchFamily="49" charset="0"/>
              </a:rPr>
              <a:t>,</a:t>
            </a:r>
          </a:p>
          <a:p>
            <a:pPr marL="0" indent="0">
              <a:buNone/>
            </a:pPr>
            <a:r>
              <a:rPr lang="en-US" sz="3500" dirty="0">
                <a:solidFill>
                  <a:srgbClr val="292929"/>
                </a:solidFill>
                <a:latin typeface="Consolas" panose="020B0609020204030204" pitchFamily="49" charset="0"/>
              </a:rPr>
              <a:t>	   </a:t>
            </a:r>
            <a:r>
              <a:rPr kumimoji="0" lang="en-US" sz="1000" b="0" i="0" u="none" strike="noStrike" kern="1200" cap="none" spc="0" normalizeH="0" baseline="0" noProof="0" dirty="0">
                <a:ln>
                  <a:noFill/>
                </a:ln>
                <a:solidFill>
                  <a:srgbClr val="292929"/>
                </a:solidFill>
                <a:effectLst/>
                <a:uLnTx/>
                <a:uFillTx/>
                <a:latin typeface="Consolas" panose="020B0609020204030204" pitchFamily="49" charset="0"/>
                <a:ea typeface="+mn-ea"/>
                <a:cs typeface="+mn-cs"/>
              </a:rPr>
              <a:t> </a:t>
            </a:r>
            <a:r>
              <a:rPr lang="en-US" sz="3500" b="0" dirty="0">
                <a:solidFill>
                  <a:srgbClr val="292929"/>
                </a:solidFill>
                <a:effectLst/>
                <a:latin typeface="Consolas" panose="020B0609020204030204" pitchFamily="49" charset="0"/>
              </a:rPr>
              <a:t>side, </a:t>
            </a:r>
            <a:r>
              <a:rPr lang="en-US" sz="3500" b="0" dirty="0">
                <a:solidFill>
                  <a:srgbClr val="292929"/>
                </a:solidFill>
                <a:effectLst/>
                <a:highlight>
                  <a:srgbClr val="FFFF00"/>
                </a:highlight>
                <a:latin typeface="Consolas" panose="020B0609020204030204" pitchFamily="49" charset="0"/>
              </a:rPr>
              <a:t>m, b</a:t>
            </a:r>
            <a:r>
              <a:rPr lang="en-US" sz="3500" b="0" dirty="0">
                <a:solidFill>
                  <a:srgbClr val="292929"/>
                </a:solidFill>
                <a:effectLst/>
                <a:latin typeface="Consolas" panose="020B0609020204030204" pitchFamily="49" charset="0"/>
              </a:rPr>
              <a:t>);</a:t>
            </a:r>
          </a:p>
          <a:p>
            <a:r>
              <a:rPr lang="en-US" sz="3400" b="0" dirty="0">
                <a:solidFill>
                  <a:srgbClr val="292929"/>
                </a:solidFill>
                <a:effectLst/>
                <a:latin typeface="Consolas" panose="020B0609020204030204" pitchFamily="49" charset="0"/>
              </a:rPr>
              <a:t>    }</a:t>
            </a:r>
          </a:p>
          <a:p>
            <a:endParaRPr lang="en-US" b="0" dirty="0">
              <a:solidFill>
                <a:srgbClr val="292929"/>
              </a:solidFill>
              <a:effectLst/>
              <a:latin typeface="Consolas" panose="020B0609020204030204" pitchFamily="49" charset="0"/>
            </a:endParaRPr>
          </a:p>
        </p:txBody>
      </p:sp>
    </p:spTree>
    <p:extLst>
      <p:ext uri="{BB962C8B-B14F-4D97-AF65-F5344CB8AC3E}">
        <p14:creationId xmlns:p14="http://schemas.microsoft.com/office/powerpoint/2010/main" val="2035476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B25022-FFA1-4568-BEC2-20DBD2A90F7B}"/>
              </a:ext>
            </a:extLst>
          </p:cNvPr>
          <p:cNvSpPr>
            <a:spLocks noGrp="1"/>
          </p:cNvSpPr>
          <p:nvPr>
            <p:ph idx="1"/>
          </p:nvPr>
        </p:nvSpPr>
        <p:spPr>
          <a:xfrm>
            <a:off x="209549" y="190500"/>
            <a:ext cx="12188639" cy="6981825"/>
          </a:xfrm>
        </p:spPr>
        <p:txBody>
          <a:bodyPr>
            <a:normAutofit lnSpcReduction="10000"/>
          </a:bodyPr>
          <a:lstStyle/>
          <a:p>
            <a:pPr marL="0" indent="0">
              <a:buNone/>
            </a:pPr>
            <a:r>
              <a:rPr lang="en-US" sz="2400" b="0" dirty="0">
                <a:solidFill>
                  <a:srgbClr val="0F4A85"/>
                </a:solidFill>
                <a:effectLst/>
                <a:latin typeface="Consolas" panose="020B0609020204030204" pitchFamily="49" charset="0"/>
              </a:rPr>
              <a:t>void</a:t>
            </a:r>
            <a:r>
              <a:rPr lang="en-US" sz="2400" b="0" dirty="0">
                <a:solidFill>
                  <a:srgbClr val="292929"/>
                </a:solidFill>
                <a:effectLst/>
                <a:latin typeface="Consolas" panose="020B0609020204030204" pitchFamily="49" charset="0"/>
              </a:rPr>
              <a:t> </a:t>
            </a:r>
            <a:r>
              <a:rPr lang="en-US" sz="2400" b="0" dirty="0" err="1">
                <a:solidFill>
                  <a:srgbClr val="5E2CBC"/>
                </a:solidFill>
                <a:effectLst/>
                <a:latin typeface="Consolas" panose="020B0609020204030204" pitchFamily="49" charset="0"/>
              </a:rPr>
              <a:t>draw_horizontal_edge_triangle</a:t>
            </a:r>
            <a:r>
              <a:rPr lang="en-US" sz="2400" b="0" dirty="0">
                <a:solidFill>
                  <a:srgbClr val="292929"/>
                </a:solidFill>
                <a:effectLst/>
                <a:latin typeface="Consolas" panose="020B0609020204030204" pitchFamily="49" charset="0"/>
              </a:rPr>
              <a:t>(</a:t>
            </a:r>
            <a:r>
              <a:rPr lang="en-US" sz="2400" b="0" dirty="0">
                <a:solidFill>
                  <a:srgbClr val="0F4A85"/>
                </a:solidFill>
                <a:effectLst/>
                <a:latin typeface="Consolas" panose="020B0609020204030204" pitchFamily="49" charset="0"/>
              </a:rPr>
              <a:t>int</a:t>
            </a:r>
            <a:r>
              <a:rPr lang="en-US" sz="2400" b="0" dirty="0">
                <a:solidFill>
                  <a:srgbClr val="292929"/>
                </a:solidFill>
                <a:effectLst/>
                <a:latin typeface="Consolas" panose="020B0609020204030204" pitchFamily="49" charset="0"/>
              </a:rPr>
              <a:t> </a:t>
            </a:r>
            <a:r>
              <a:rPr lang="en-US" sz="2400" b="0" dirty="0">
                <a:solidFill>
                  <a:srgbClr val="001080"/>
                </a:solidFill>
                <a:effectLst/>
                <a:latin typeface="Consolas" panose="020B0609020204030204" pitchFamily="49" charset="0"/>
              </a:rPr>
              <a:t>i1</a:t>
            </a:r>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int</a:t>
            </a:r>
            <a:r>
              <a:rPr lang="en-US" sz="2400" b="0" dirty="0">
                <a:solidFill>
                  <a:srgbClr val="292929"/>
                </a:solidFill>
                <a:effectLst/>
                <a:latin typeface="Consolas" panose="020B0609020204030204" pitchFamily="49" charset="0"/>
              </a:rPr>
              <a:t> </a:t>
            </a:r>
            <a:r>
              <a:rPr lang="en-US" sz="2400" b="0" dirty="0">
                <a:solidFill>
                  <a:srgbClr val="001080"/>
                </a:solidFill>
                <a:effectLst/>
                <a:latin typeface="Consolas" panose="020B0609020204030204" pitchFamily="49" charset="0"/>
              </a:rPr>
              <a:t>i2</a:t>
            </a:r>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int</a:t>
            </a:r>
            <a:r>
              <a:rPr lang="en-US" sz="2400" b="0" dirty="0">
                <a:solidFill>
                  <a:srgbClr val="292929"/>
                </a:solidFill>
                <a:effectLst/>
                <a:latin typeface="Consolas" panose="020B0609020204030204" pitchFamily="49" charset="0"/>
              </a:rPr>
              <a:t> </a:t>
            </a:r>
            <a:r>
              <a:rPr lang="en-US" sz="2400" b="0" dirty="0">
                <a:solidFill>
                  <a:srgbClr val="001080"/>
                </a:solidFill>
                <a:effectLst/>
                <a:latin typeface="Consolas" panose="020B0609020204030204" pitchFamily="49" charset="0"/>
              </a:rPr>
              <a:t>i3</a:t>
            </a:r>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int</a:t>
            </a:r>
            <a:r>
              <a:rPr lang="en-US" sz="2400" b="0" dirty="0">
                <a:solidFill>
                  <a:srgbClr val="292929"/>
                </a:solidFill>
                <a:effectLst/>
                <a:latin typeface="Consolas" panose="020B0609020204030204" pitchFamily="49" charset="0"/>
              </a:rPr>
              <a:t> </a:t>
            </a:r>
            <a:r>
              <a:rPr lang="en-US" sz="2400" b="0" dirty="0">
                <a:solidFill>
                  <a:srgbClr val="001080"/>
                </a:solidFill>
                <a:effectLst/>
                <a:latin typeface="Consolas" panose="020B0609020204030204" pitchFamily="49" charset="0"/>
              </a:rPr>
              <a:t>kind</a:t>
            </a:r>
            <a:r>
              <a:rPr lang="en-US" sz="2400" b="0" dirty="0">
                <a:solidFill>
                  <a:srgbClr val="292929"/>
                </a:solidFill>
                <a:effectLst/>
                <a:latin typeface="Consolas" panose="020B0609020204030204" pitchFamily="49" charset="0"/>
              </a:rPr>
              <a:t>,</a:t>
            </a:r>
          </a:p>
          <a:p>
            <a:pPr marL="0" indent="0">
              <a:buNone/>
            </a:pPr>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int</a:t>
            </a:r>
            <a:r>
              <a:rPr lang="en-US" sz="2400" b="0" dirty="0">
                <a:solidFill>
                  <a:srgbClr val="292929"/>
                </a:solidFill>
                <a:effectLst/>
                <a:latin typeface="Consolas" panose="020B0609020204030204" pitchFamily="49" charset="0"/>
              </a:rPr>
              <a:t> </a:t>
            </a:r>
            <a:r>
              <a:rPr lang="en-US" sz="2400" b="0" dirty="0">
                <a:solidFill>
                  <a:srgbClr val="001080"/>
                </a:solidFill>
                <a:effectLst/>
                <a:latin typeface="Consolas" panose="020B0609020204030204" pitchFamily="49" charset="0"/>
              </a:rPr>
              <a:t>side</a:t>
            </a:r>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double</a:t>
            </a:r>
            <a:r>
              <a:rPr lang="en-US" sz="2400" b="0" dirty="0">
                <a:solidFill>
                  <a:srgbClr val="292929"/>
                </a:solidFill>
                <a:effectLst/>
                <a:latin typeface="Consolas" panose="020B0609020204030204" pitchFamily="49" charset="0"/>
              </a:rPr>
              <a:t> </a:t>
            </a:r>
            <a:r>
              <a:rPr lang="en-US" sz="2400" b="0" dirty="0">
                <a:solidFill>
                  <a:srgbClr val="001080"/>
                </a:solidFill>
                <a:effectLst/>
                <a:latin typeface="Consolas" panose="020B0609020204030204" pitchFamily="49" charset="0"/>
              </a:rPr>
              <a:t>m</a:t>
            </a:r>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double</a:t>
            </a:r>
            <a:r>
              <a:rPr lang="en-US" sz="2400" b="0" dirty="0">
                <a:solidFill>
                  <a:srgbClr val="292929"/>
                </a:solidFill>
                <a:effectLst/>
                <a:latin typeface="Consolas" panose="020B0609020204030204" pitchFamily="49" charset="0"/>
              </a:rPr>
              <a:t> </a:t>
            </a:r>
            <a:r>
              <a:rPr lang="en-US" sz="2400" b="0" dirty="0">
                <a:solidFill>
                  <a:srgbClr val="001080"/>
                </a:solidFill>
                <a:effectLst/>
                <a:latin typeface="Consolas" panose="020B0609020204030204" pitchFamily="49" charset="0"/>
              </a:rPr>
              <a:t>b) {</a:t>
            </a:r>
          </a:p>
          <a:p>
            <a:pPr marL="0" indent="0">
              <a:buNone/>
            </a:pPr>
            <a:r>
              <a:rPr lang="en-US" sz="2400" b="0" dirty="0">
                <a:solidFill>
                  <a:srgbClr val="001080"/>
                </a:solidFill>
                <a:effectLst/>
                <a:latin typeface="Consolas" panose="020B0609020204030204" pitchFamily="49" charset="0"/>
              </a:rPr>
              <a:t>	...</a:t>
            </a:r>
          </a:p>
          <a:p>
            <a:pPr marL="0" indent="0">
              <a:buNone/>
            </a:pPr>
            <a:r>
              <a:rPr lang="en-US" sz="2400" b="0" dirty="0">
                <a:solidFill>
                  <a:srgbClr val="292929"/>
                </a:solidFill>
                <a:effectLst/>
                <a:latin typeface="Consolas" panose="020B0609020204030204" pitchFamily="49" charset="0"/>
              </a:rPr>
              <a:t>        </a:t>
            </a:r>
            <a:r>
              <a:rPr lang="en-US" sz="2400" b="0" dirty="0">
                <a:solidFill>
                  <a:srgbClr val="B5200D"/>
                </a:solidFill>
                <a:effectLst/>
                <a:latin typeface="Consolas" panose="020B0609020204030204" pitchFamily="49" charset="0"/>
              </a:rPr>
              <a:t>else</a:t>
            </a:r>
            <a:r>
              <a:rPr lang="en-US" sz="2400" b="0" dirty="0">
                <a:solidFill>
                  <a:srgbClr val="292929"/>
                </a:solidFill>
                <a:effectLst/>
                <a:latin typeface="Consolas" panose="020B0609020204030204" pitchFamily="49" charset="0"/>
              </a:rPr>
              <a:t> {</a:t>
            </a:r>
            <a:r>
              <a:rPr lang="en-US" sz="2400" b="0" dirty="0">
                <a:solidFill>
                  <a:srgbClr val="515151"/>
                </a:solidFill>
                <a:effectLst/>
                <a:latin typeface="Consolas" panose="020B0609020204030204" pitchFamily="49" charset="0"/>
              </a:rPr>
              <a:t> // vertex i2 is on the left</a:t>
            </a:r>
            <a:endParaRPr lang="en-US" sz="2400" b="0" dirty="0">
              <a:solidFill>
                <a:srgbClr val="292929"/>
              </a:solidFill>
              <a:effectLst/>
              <a:latin typeface="Consolas" panose="020B0609020204030204" pitchFamily="49" charset="0"/>
            </a:endParaRPr>
          </a:p>
          <a:p>
            <a:pPr marL="0" indent="0">
              <a:buNone/>
            </a:pPr>
            <a:r>
              <a:rPr lang="en-US" sz="2400" b="0" dirty="0">
                <a:solidFill>
                  <a:srgbClr val="292929"/>
                </a:solidFill>
                <a:effectLst/>
                <a:latin typeface="Consolas" panose="020B0609020204030204" pitchFamily="49" charset="0"/>
              </a:rPr>
              <a:t>            </a:t>
            </a:r>
            <a:r>
              <a:rPr lang="en-US" sz="2400" b="0" dirty="0" err="1">
                <a:solidFill>
                  <a:srgbClr val="5E2CBC"/>
                </a:solidFill>
                <a:effectLst/>
                <a:latin typeface="Consolas" panose="020B0609020204030204" pitchFamily="49" charset="0"/>
              </a:rPr>
              <a:t>get_line_equation</a:t>
            </a:r>
            <a:r>
              <a:rPr lang="en-US" sz="2400" b="0" dirty="0">
                <a:solidFill>
                  <a:srgbClr val="292929"/>
                </a:solidFill>
                <a:effectLst/>
                <a:latin typeface="Consolas" panose="020B0609020204030204" pitchFamily="49" charset="0"/>
              </a:rPr>
              <a:t>(i2, i3, </a:t>
            </a:r>
            <a:r>
              <a:rPr lang="en-US" sz="2400" b="0" dirty="0">
                <a:solidFill>
                  <a:srgbClr val="000000"/>
                </a:solidFill>
                <a:effectLst/>
                <a:latin typeface="Consolas" panose="020B0609020204030204" pitchFamily="49" charset="0"/>
              </a:rPr>
              <a:t>&amp;</a:t>
            </a:r>
            <a:r>
              <a:rPr lang="en-US" sz="2400" b="0" dirty="0" err="1">
                <a:solidFill>
                  <a:srgbClr val="292929"/>
                </a:solidFill>
                <a:effectLst/>
                <a:latin typeface="Consolas" panose="020B0609020204030204" pitchFamily="49" charset="0"/>
              </a:rPr>
              <a:t>m_x_left</a:t>
            </a:r>
            <a:r>
              <a:rPr lang="en-US" sz="2400" b="0" dirty="0">
                <a:solidFill>
                  <a:srgbClr val="292929"/>
                </a:solidFill>
                <a:effectLst/>
                <a:latin typeface="Consolas" panose="020B0609020204030204" pitchFamily="49" charset="0"/>
              </a:rPr>
              <a:t>, </a:t>
            </a:r>
            <a:r>
              <a:rPr lang="en-US" sz="2400" b="0" dirty="0">
                <a:solidFill>
                  <a:srgbClr val="000000"/>
                </a:solidFill>
                <a:effectLst/>
                <a:latin typeface="Consolas" panose="020B0609020204030204" pitchFamily="49" charset="0"/>
              </a:rPr>
              <a:t>&amp;</a:t>
            </a:r>
            <a:r>
              <a:rPr lang="en-US" sz="2400" b="0" dirty="0" err="1">
                <a:solidFill>
                  <a:srgbClr val="292929"/>
                </a:solidFill>
                <a:effectLst/>
                <a:latin typeface="Consolas" panose="020B0609020204030204" pitchFamily="49" charset="0"/>
              </a:rPr>
              <a:t>b_x_left</a:t>
            </a:r>
            <a:r>
              <a:rPr lang="en-US" sz="2400" b="0" dirty="0">
                <a:solidFill>
                  <a:srgbClr val="292929"/>
                </a:solidFill>
                <a:effectLst/>
                <a:latin typeface="Consolas" panose="020B0609020204030204" pitchFamily="49" charset="0"/>
              </a:rPr>
              <a:t>);</a:t>
            </a:r>
          </a:p>
          <a:p>
            <a:pPr marL="0" indent="0">
              <a:buNone/>
            </a:pPr>
            <a:r>
              <a:rPr lang="en-US" sz="2400" b="0" dirty="0">
                <a:solidFill>
                  <a:srgbClr val="292929"/>
                </a:solidFill>
                <a:effectLst/>
                <a:latin typeface="Consolas" panose="020B0609020204030204" pitchFamily="49" charset="0"/>
              </a:rPr>
              <a:t>            </a:t>
            </a:r>
            <a:r>
              <a:rPr lang="en-US" sz="2400" b="0" dirty="0" err="1">
                <a:solidFill>
                  <a:srgbClr val="5E2CBC"/>
                </a:solidFill>
                <a:effectLst/>
                <a:latin typeface="Consolas" panose="020B0609020204030204" pitchFamily="49" charset="0"/>
              </a:rPr>
              <a:t>get_line_equation</a:t>
            </a:r>
            <a:r>
              <a:rPr lang="en-US" sz="2400" b="0" dirty="0">
                <a:solidFill>
                  <a:srgbClr val="292929"/>
                </a:solidFill>
                <a:effectLst/>
                <a:latin typeface="Consolas" panose="020B0609020204030204" pitchFamily="49" charset="0"/>
              </a:rPr>
              <a:t>(i1, i3, </a:t>
            </a:r>
            <a:r>
              <a:rPr lang="en-US" sz="2400" b="0" dirty="0">
                <a:solidFill>
                  <a:srgbClr val="000000"/>
                </a:solidFill>
                <a:effectLst/>
                <a:latin typeface="Consolas" panose="020B0609020204030204" pitchFamily="49" charset="0"/>
              </a:rPr>
              <a:t>&amp;</a:t>
            </a:r>
            <a:r>
              <a:rPr lang="en-US" sz="2400" b="0" dirty="0" err="1">
                <a:solidFill>
                  <a:srgbClr val="292929"/>
                </a:solidFill>
                <a:effectLst/>
                <a:latin typeface="Consolas" panose="020B0609020204030204" pitchFamily="49" charset="0"/>
              </a:rPr>
              <a:t>m_x_right</a:t>
            </a:r>
            <a:r>
              <a:rPr lang="en-US" sz="2400" b="0" dirty="0">
                <a:solidFill>
                  <a:srgbClr val="292929"/>
                </a:solidFill>
                <a:effectLst/>
                <a:latin typeface="Consolas" panose="020B0609020204030204" pitchFamily="49" charset="0"/>
              </a:rPr>
              <a:t>, </a:t>
            </a:r>
            <a:r>
              <a:rPr lang="en-US" sz="2400" b="0" dirty="0">
                <a:solidFill>
                  <a:srgbClr val="000000"/>
                </a:solidFill>
                <a:effectLst/>
                <a:latin typeface="Consolas" panose="020B0609020204030204" pitchFamily="49" charset="0"/>
              </a:rPr>
              <a:t>&amp;</a:t>
            </a:r>
            <a:r>
              <a:rPr lang="en-US" sz="2400" b="0" dirty="0" err="1">
                <a:solidFill>
                  <a:srgbClr val="292929"/>
                </a:solidFill>
                <a:effectLst/>
                <a:latin typeface="Consolas" panose="020B0609020204030204" pitchFamily="49" charset="0"/>
              </a:rPr>
              <a:t>b_x_right</a:t>
            </a:r>
            <a:r>
              <a:rPr lang="en-US" sz="2400" b="0" dirty="0">
                <a:solidFill>
                  <a:srgbClr val="292929"/>
                </a:solidFill>
                <a:effectLst/>
                <a:latin typeface="Consolas" panose="020B0609020204030204" pitchFamily="49" charset="0"/>
              </a:rPr>
              <a:t>);</a:t>
            </a:r>
          </a:p>
          <a:p>
            <a:pPr marL="0" indent="0">
              <a:buNone/>
            </a:pPr>
            <a:r>
              <a:rPr lang="en-US" sz="2400" b="0" dirty="0">
                <a:solidFill>
                  <a:srgbClr val="292929"/>
                </a:solidFill>
                <a:effectLst/>
                <a:latin typeface="Consolas" panose="020B0609020204030204" pitchFamily="49" charset="0"/>
              </a:rPr>
              <a:t>            }</a:t>
            </a:r>
          </a:p>
          <a:p>
            <a:pPr marL="0" indent="0">
              <a:buNone/>
            </a:pPr>
            <a:r>
              <a:rPr lang="en-US" sz="2400" b="0" dirty="0">
                <a:solidFill>
                  <a:srgbClr val="292929"/>
                </a:solidFill>
                <a:effectLst/>
                <a:latin typeface="Consolas" panose="020B0609020204030204" pitchFamily="49" charset="0"/>
              </a:rPr>
              <a:t>        }</a:t>
            </a:r>
          </a:p>
          <a:p>
            <a:pPr marL="0" indent="0">
              <a:buNone/>
            </a:pPr>
            <a:r>
              <a:rPr lang="en-US" sz="2400" b="0" dirty="0">
                <a:solidFill>
                  <a:srgbClr val="292929"/>
                </a:solidFill>
                <a:effectLst/>
                <a:latin typeface="Consolas" panose="020B0609020204030204" pitchFamily="49" charset="0"/>
              </a:rPr>
              <a:t>    </a:t>
            </a:r>
            <a:r>
              <a:rPr lang="en-US" sz="2400" b="0" dirty="0">
                <a:solidFill>
                  <a:srgbClr val="B5200D"/>
                </a:solidFill>
                <a:effectLst/>
                <a:latin typeface="Consolas" panose="020B0609020204030204" pitchFamily="49" charset="0"/>
              </a:rPr>
              <a:t>if</a:t>
            </a:r>
            <a:r>
              <a:rPr lang="en-US" sz="2400" b="0" dirty="0">
                <a:solidFill>
                  <a:srgbClr val="292929"/>
                </a:solidFill>
                <a:effectLst/>
                <a:latin typeface="Consolas" panose="020B0609020204030204" pitchFamily="49" charset="0"/>
              </a:rPr>
              <a:t> (side </a:t>
            </a:r>
            <a:r>
              <a:rPr lang="en-US" sz="2400" b="0" dirty="0">
                <a:solidFill>
                  <a:srgbClr val="000000"/>
                </a:solidFill>
                <a:effectLst/>
                <a:latin typeface="Consolas" panose="020B0609020204030204" pitchFamily="49" charset="0"/>
              </a:rPr>
              <a:t>==</a:t>
            </a:r>
            <a:r>
              <a:rPr lang="en-US" sz="2400" b="0" dirty="0">
                <a:solidFill>
                  <a:srgbClr val="292929"/>
                </a:solidFill>
                <a:effectLst/>
                <a:latin typeface="Consolas" panose="020B0609020204030204" pitchFamily="49" charset="0"/>
              </a:rPr>
              <a:t> </a:t>
            </a:r>
            <a:r>
              <a:rPr lang="en-US" sz="2400" b="0" dirty="0">
                <a:solidFill>
                  <a:srgbClr val="096D48"/>
                </a:solidFill>
                <a:effectLst/>
                <a:latin typeface="Consolas" panose="020B0609020204030204" pitchFamily="49" charset="0"/>
              </a:rPr>
              <a:t>1</a:t>
            </a:r>
            <a:r>
              <a:rPr lang="en-US" sz="2400" b="0" dirty="0">
                <a:solidFill>
                  <a:srgbClr val="292929"/>
                </a:solidFill>
                <a:effectLst/>
                <a:latin typeface="Consolas" panose="020B0609020204030204" pitchFamily="49" charset="0"/>
              </a:rPr>
              <a:t>) {</a:t>
            </a:r>
          </a:p>
          <a:p>
            <a:pPr marL="0" indent="0">
              <a:buNone/>
            </a:pPr>
            <a:r>
              <a:rPr lang="en-US" sz="2400" b="0" dirty="0">
                <a:solidFill>
                  <a:srgbClr val="292929"/>
                </a:solidFill>
                <a:effectLst/>
                <a:latin typeface="Consolas" panose="020B0609020204030204" pitchFamily="49" charset="0"/>
              </a:rPr>
              <a:t>        </a:t>
            </a:r>
            <a:r>
              <a:rPr lang="en-US" sz="2400" b="0" dirty="0" err="1">
                <a:solidFill>
                  <a:srgbClr val="292929"/>
                </a:solidFill>
                <a:effectLst/>
                <a:latin typeface="Consolas" panose="020B0609020204030204" pitchFamily="49" charset="0"/>
              </a:rPr>
              <a:t>m_x_left</a:t>
            </a:r>
            <a:r>
              <a:rPr lang="en-US" sz="2400" b="0" dirty="0">
                <a:solidFill>
                  <a:srgbClr val="292929"/>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r>
              <a:rPr lang="en-US" sz="2400" b="0" dirty="0">
                <a:solidFill>
                  <a:srgbClr val="292929"/>
                </a:solidFill>
                <a:effectLst/>
                <a:latin typeface="Consolas" panose="020B0609020204030204" pitchFamily="49" charset="0"/>
              </a:rPr>
              <a:t> m;</a:t>
            </a:r>
          </a:p>
          <a:p>
            <a:pPr marL="0" indent="0">
              <a:buNone/>
            </a:pPr>
            <a:r>
              <a:rPr lang="en-US" sz="2400" b="0" dirty="0">
                <a:solidFill>
                  <a:srgbClr val="292929"/>
                </a:solidFill>
                <a:effectLst/>
                <a:latin typeface="Consolas" panose="020B0609020204030204" pitchFamily="49" charset="0"/>
              </a:rPr>
              <a:t>        </a:t>
            </a:r>
            <a:r>
              <a:rPr lang="en-US" sz="2400" b="0" dirty="0" err="1">
                <a:solidFill>
                  <a:srgbClr val="292929"/>
                </a:solidFill>
                <a:effectLst/>
                <a:latin typeface="Consolas" panose="020B0609020204030204" pitchFamily="49" charset="0"/>
              </a:rPr>
              <a:t>b_x_left</a:t>
            </a:r>
            <a:r>
              <a:rPr lang="en-US" sz="2400" b="0" dirty="0">
                <a:solidFill>
                  <a:srgbClr val="292929"/>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r>
              <a:rPr lang="en-US" sz="2400" b="0" dirty="0">
                <a:solidFill>
                  <a:srgbClr val="292929"/>
                </a:solidFill>
                <a:effectLst/>
                <a:latin typeface="Consolas" panose="020B0609020204030204" pitchFamily="49" charset="0"/>
              </a:rPr>
              <a:t> b;</a:t>
            </a:r>
          </a:p>
          <a:p>
            <a:pPr marL="0" indent="0">
              <a:buNone/>
            </a:pPr>
            <a:r>
              <a:rPr lang="en-US" sz="2400" b="0" dirty="0">
                <a:solidFill>
                  <a:srgbClr val="292929"/>
                </a:solidFill>
                <a:effectLst/>
                <a:latin typeface="Consolas" panose="020B0609020204030204" pitchFamily="49" charset="0"/>
              </a:rPr>
              <a:t>        }</a:t>
            </a:r>
          </a:p>
          <a:p>
            <a:pPr marL="0" indent="0">
              <a:buNone/>
            </a:pPr>
            <a:r>
              <a:rPr lang="en-US" sz="2400" b="0" dirty="0">
                <a:solidFill>
                  <a:srgbClr val="292929"/>
                </a:solidFill>
                <a:effectLst/>
                <a:latin typeface="Consolas" panose="020B0609020204030204" pitchFamily="49" charset="0"/>
              </a:rPr>
              <a:t>    </a:t>
            </a:r>
            <a:r>
              <a:rPr lang="en-US" sz="2400" b="0" dirty="0">
                <a:solidFill>
                  <a:srgbClr val="B5200D"/>
                </a:solidFill>
                <a:effectLst/>
                <a:latin typeface="Consolas" panose="020B0609020204030204" pitchFamily="49" charset="0"/>
              </a:rPr>
              <a:t>else</a:t>
            </a:r>
            <a:r>
              <a:rPr lang="en-US" sz="2400" b="0" dirty="0">
                <a:solidFill>
                  <a:srgbClr val="292929"/>
                </a:solidFill>
                <a:effectLst/>
                <a:latin typeface="Consolas" panose="020B0609020204030204" pitchFamily="49" charset="0"/>
              </a:rPr>
              <a:t> </a:t>
            </a:r>
            <a:r>
              <a:rPr lang="en-US" sz="2400" b="0" dirty="0">
                <a:solidFill>
                  <a:srgbClr val="B5200D"/>
                </a:solidFill>
                <a:effectLst/>
                <a:latin typeface="Consolas" panose="020B0609020204030204" pitchFamily="49" charset="0"/>
              </a:rPr>
              <a:t>if</a:t>
            </a:r>
            <a:r>
              <a:rPr lang="en-US" sz="2400" b="0" dirty="0">
                <a:solidFill>
                  <a:srgbClr val="292929"/>
                </a:solidFill>
                <a:effectLst/>
                <a:latin typeface="Consolas" panose="020B0609020204030204" pitchFamily="49" charset="0"/>
              </a:rPr>
              <a:t> (side </a:t>
            </a:r>
            <a:r>
              <a:rPr lang="en-US" sz="2400" b="0" dirty="0">
                <a:solidFill>
                  <a:srgbClr val="000000"/>
                </a:solidFill>
                <a:effectLst/>
                <a:latin typeface="Consolas" panose="020B0609020204030204" pitchFamily="49" charset="0"/>
              </a:rPr>
              <a:t>==</a:t>
            </a:r>
            <a:r>
              <a:rPr lang="en-US" sz="2400" b="0" dirty="0">
                <a:solidFill>
                  <a:srgbClr val="292929"/>
                </a:solidFill>
                <a:effectLst/>
                <a:latin typeface="Consolas" panose="020B0609020204030204" pitchFamily="49" charset="0"/>
              </a:rPr>
              <a:t> </a:t>
            </a:r>
            <a:r>
              <a:rPr lang="en-US" sz="2400" b="0" dirty="0">
                <a:solidFill>
                  <a:srgbClr val="096D48"/>
                </a:solidFill>
                <a:effectLst/>
                <a:latin typeface="Consolas" panose="020B0609020204030204" pitchFamily="49" charset="0"/>
              </a:rPr>
              <a:t>2</a:t>
            </a:r>
            <a:r>
              <a:rPr lang="en-US" sz="2400" b="0" dirty="0">
                <a:solidFill>
                  <a:srgbClr val="292929"/>
                </a:solidFill>
                <a:effectLst/>
                <a:latin typeface="Consolas" panose="020B0609020204030204" pitchFamily="49" charset="0"/>
              </a:rPr>
              <a:t>) {</a:t>
            </a:r>
          </a:p>
          <a:p>
            <a:pPr marL="0" indent="0">
              <a:buNone/>
            </a:pPr>
            <a:r>
              <a:rPr lang="en-US" sz="2400" b="0" dirty="0">
                <a:solidFill>
                  <a:srgbClr val="292929"/>
                </a:solidFill>
                <a:effectLst/>
                <a:latin typeface="Consolas" panose="020B0609020204030204" pitchFamily="49" charset="0"/>
              </a:rPr>
              <a:t>        </a:t>
            </a:r>
            <a:r>
              <a:rPr lang="en-US" sz="2400" b="0" dirty="0" err="1">
                <a:solidFill>
                  <a:srgbClr val="292929"/>
                </a:solidFill>
                <a:effectLst/>
                <a:latin typeface="Consolas" panose="020B0609020204030204" pitchFamily="49" charset="0"/>
              </a:rPr>
              <a:t>m_x_right</a:t>
            </a:r>
            <a:r>
              <a:rPr lang="en-US" sz="2400" b="0" dirty="0">
                <a:solidFill>
                  <a:srgbClr val="292929"/>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r>
              <a:rPr lang="en-US" sz="2400" b="0" dirty="0">
                <a:solidFill>
                  <a:srgbClr val="292929"/>
                </a:solidFill>
                <a:effectLst/>
                <a:latin typeface="Consolas" panose="020B0609020204030204" pitchFamily="49" charset="0"/>
              </a:rPr>
              <a:t> m;</a:t>
            </a:r>
          </a:p>
          <a:p>
            <a:pPr marL="0" indent="0">
              <a:buNone/>
            </a:pPr>
            <a:r>
              <a:rPr lang="en-US" sz="2400" b="0" dirty="0">
                <a:solidFill>
                  <a:srgbClr val="292929"/>
                </a:solidFill>
                <a:effectLst/>
                <a:latin typeface="Consolas" panose="020B0609020204030204" pitchFamily="49" charset="0"/>
              </a:rPr>
              <a:t>        </a:t>
            </a:r>
            <a:r>
              <a:rPr lang="en-US" sz="2400" b="0" dirty="0" err="1">
                <a:solidFill>
                  <a:srgbClr val="292929"/>
                </a:solidFill>
                <a:effectLst/>
                <a:latin typeface="Consolas" panose="020B0609020204030204" pitchFamily="49" charset="0"/>
              </a:rPr>
              <a:t>b_x_right</a:t>
            </a:r>
            <a:r>
              <a:rPr lang="en-US" sz="2400" b="0" dirty="0">
                <a:solidFill>
                  <a:srgbClr val="292929"/>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r>
              <a:rPr lang="en-US" sz="2400" b="0" dirty="0">
                <a:solidFill>
                  <a:srgbClr val="292929"/>
                </a:solidFill>
                <a:effectLst/>
                <a:latin typeface="Consolas" panose="020B0609020204030204" pitchFamily="49" charset="0"/>
              </a:rPr>
              <a:t> b;</a:t>
            </a:r>
          </a:p>
          <a:p>
            <a:pPr marL="0" indent="0">
              <a:buNone/>
            </a:pPr>
            <a:r>
              <a:rPr lang="en-US" sz="2400" b="0" dirty="0">
                <a:solidFill>
                  <a:srgbClr val="292929"/>
                </a:solidFill>
                <a:effectLst/>
                <a:latin typeface="Consolas" panose="020B0609020204030204" pitchFamily="49" charset="0"/>
              </a:rPr>
              <a:t>        }</a:t>
            </a:r>
          </a:p>
          <a:p>
            <a:pPr marL="0" indent="0">
              <a:buNone/>
            </a:pPr>
            <a:endParaRPr lang="en-US" sz="2400" b="0" dirty="0">
              <a:solidFill>
                <a:srgbClr val="292929"/>
              </a:solidFill>
              <a:effectLst/>
              <a:latin typeface="Consolas" panose="020B0609020204030204" pitchFamily="49" charset="0"/>
            </a:endParaRPr>
          </a:p>
          <a:p>
            <a:endParaRPr lang="en-US" b="0" dirty="0">
              <a:solidFill>
                <a:srgbClr val="292929"/>
              </a:solidFill>
              <a:effectLst/>
              <a:latin typeface="Consolas" panose="020B0609020204030204" pitchFamily="49" charset="0"/>
            </a:endParaRPr>
          </a:p>
        </p:txBody>
      </p:sp>
    </p:spTree>
    <p:extLst>
      <p:ext uri="{BB962C8B-B14F-4D97-AF65-F5344CB8AC3E}">
        <p14:creationId xmlns:p14="http://schemas.microsoft.com/office/powerpoint/2010/main" val="719667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28D62-05C1-456F-B742-B990AF718EAE}"/>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23760E31-11D5-4D4E-8F80-BAE7DD567903}"/>
              </a:ext>
            </a:extLst>
          </p:cNvPr>
          <p:cNvSpPr>
            <a:spLocks noGrp="1"/>
          </p:cNvSpPr>
          <p:nvPr>
            <p:ph idx="1"/>
          </p:nvPr>
        </p:nvSpPr>
        <p:spPr/>
        <p:txBody>
          <a:bodyPr/>
          <a:lstStyle/>
          <a:p>
            <a:r>
              <a:rPr lang="en-US" dirty="0"/>
              <a:t>Open book midterm at 11:00 AM on Monday October 24</a:t>
            </a:r>
          </a:p>
          <a:p>
            <a:r>
              <a:rPr lang="en-US" dirty="0"/>
              <a:t>Please check your Teams and Outlook messages for class notices sent between class sessions, for example, about today’s class time and about the midterm rules.</a:t>
            </a:r>
          </a:p>
          <a:p>
            <a:r>
              <a:rPr lang="en-US" dirty="0"/>
              <a:t>Please set up your .html file for WebGL homework so that it looks for the utility files from the book either in the current directory, or in the ../lib/ directory as the book’s .html files do. I deducted 0.25 points last time for my effort in editing your .html files if you used something else, like ./lib or lib/ . I will deduct more in the future.</a:t>
            </a:r>
          </a:p>
        </p:txBody>
      </p:sp>
    </p:spTree>
    <p:extLst>
      <p:ext uri="{BB962C8B-B14F-4D97-AF65-F5344CB8AC3E}">
        <p14:creationId xmlns:p14="http://schemas.microsoft.com/office/powerpoint/2010/main" val="399934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0365-E35C-4549-A17B-F65FE2C974A7}"/>
              </a:ext>
            </a:extLst>
          </p:cNvPr>
          <p:cNvSpPr>
            <a:spLocks noGrp="1"/>
          </p:cNvSpPr>
          <p:nvPr>
            <p:ph type="title"/>
          </p:nvPr>
        </p:nvSpPr>
        <p:spPr>
          <a:xfrm>
            <a:off x="838200" y="365125"/>
            <a:ext cx="10515600" cy="1035050"/>
          </a:xfrm>
        </p:spPr>
        <p:txBody>
          <a:bodyPr/>
          <a:lstStyle/>
          <a:p>
            <a:r>
              <a:rPr lang="en-US" dirty="0"/>
              <a:t>I will explain my ZbufferTriangles.cpp code.</a:t>
            </a:r>
          </a:p>
        </p:txBody>
      </p:sp>
      <p:sp>
        <p:nvSpPr>
          <p:cNvPr id="3" name="Content Placeholder 2">
            <a:extLst>
              <a:ext uri="{FF2B5EF4-FFF2-40B4-BE49-F238E27FC236}">
                <a16:creationId xmlns:a16="http://schemas.microsoft.com/office/drawing/2014/main" id="{EFEBAA14-DC1A-4169-BB40-8580CA10E230}"/>
              </a:ext>
            </a:extLst>
          </p:cNvPr>
          <p:cNvSpPr>
            <a:spLocks noGrp="1"/>
          </p:cNvSpPr>
          <p:nvPr>
            <p:ph idx="1"/>
          </p:nvPr>
        </p:nvSpPr>
        <p:spPr>
          <a:xfrm>
            <a:off x="838200" y="1619250"/>
            <a:ext cx="10515600" cy="5238750"/>
          </a:xfrm>
        </p:spPr>
        <p:txBody>
          <a:bodyPr>
            <a:normAutofit/>
          </a:bodyPr>
          <a:lstStyle/>
          <a:p>
            <a:r>
              <a:rPr lang="en-US" dirty="0"/>
              <a:t>It computes the 2D interpolated z for each pixel using successive 1D interpolations and uses the </a:t>
            </a:r>
            <a:r>
              <a:rPr lang="en-US" dirty="0" err="1"/>
              <a:t>Zbuffer</a:t>
            </a:r>
            <a:r>
              <a:rPr lang="en-US" dirty="0"/>
              <a:t> to decide which surfaces are closest.</a:t>
            </a:r>
          </a:p>
          <a:p>
            <a:r>
              <a:rPr lang="en-US" dirty="0"/>
              <a:t>It uses a different constant color for each polygon, so you still need to add the RGBA color interpolation. You can do it the same way that ZbufferTriangles.cpp interpolates the z.</a:t>
            </a:r>
          </a:p>
          <a:p>
            <a:r>
              <a:rPr lang="en-US" dirty="0"/>
              <a:t>If you choose to use your own code, I recommend first trying it on the revised five triangle data in RevisedGeometryTriangles.cpp, to make sure that it works on general triangles without horizontal or vertical edges. In the data for the homework, triangle HIJ extend offscreen so make sure that your code does not try to set  offscreen pixels.</a:t>
            </a:r>
          </a:p>
          <a:p>
            <a:endParaRPr lang="en-US" dirty="0"/>
          </a:p>
        </p:txBody>
      </p:sp>
    </p:spTree>
    <p:extLst>
      <p:ext uri="{BB962C8B-B14F-4D97-AF65-F5344CB8AC3E}">
        <p14:creationId xmlns:p14="http://schemas.microsoft.com/office/powerpoint/2010/main" val="3638901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0365-E35C-4549-A17B-F65FE2C974A7}"/>
              </a:ext>
            </a:extLst>
          </p:cNvPr>
          <p:cNvSpPr>
            <a:spLocks noGrp="1"/>
          </p:cNvSpPr>
          <p:nvPr>
            <p:ph type="title"/>
          </p:nvPr>
        </p:nvSpPr>
        <p:spPr>
          <a:xfrm>
            <a:off x="1525904" y="123826"/>
            <a:ext cx="9827895" cy="1035050"/>
          </a:xfrm>
        </p:spPr>
        <p:txBody>
          <a:bodyPr/>
          <a:lstStyle/>
          <a:p>
            <a:r>
              <a:rPr lang="en-US" dirty="0"/>
              <a:t>Output of ZBufferTriangles.cpp:</a:t>
            </a:r>
          </a:p>
        </p:txBody>
      </p:sp>
      <p:pic>
        <p:nvPicPr>
          <p:cNvPr id="7" name="Picture 6" descr="A picture containing surface chart&#10;&#10;Description automatically generated">
            <a:extLst>
              <a:ext uri="{FF2B5EF4-FFF2-40B4-BE49-F238E27FC236}">
                <a16:creationId xmlns:a16="http://schemas.microsoft.com/office/drawing/2014/main" id="{9276118B-EBE1-4462-A14A-79636AA4C64E}"/>
              </a:ext>
            </a:extLst>
          </p:cNvPr>
          <p:cNvPicPr>
            <a:picLocks noChangeAspect="1"/>
          </p:cNvPicPr>
          <p:nvPr/>
        </p:nvPicPr>
        <p:blipFill rotWithShape="1">
          <a:blip r:embed="rId2">
            <a:extLst>
              <a:ext uri="{28A0092B-C50C-407E-A947-70E740481C1C}">
                <a14:useLocalDpi xmlns:a14="http://schemas.microsoft.com/office/drawing/2010/main" val="0"/>
              </a:ext>
            </a:extLst>
          </a:blip>
          <a:srcRect l="1" t="4626" r="573"/>
          <a:stretch/>
        </p:blipFill>
        <p:spPr>
          <a:xfrm>
            <a:off x="1525905" y="1362635"/>
            <a:ext cx="9142095" cy="4809565"/>
          </a:xfrm>
          <a:prstGeom prst="rect">
            <a:avLst/>
          </a:prstGeom>
        </p:spPr>
      </p:pic>
    </p:spTree>
    <p:extLst>
      <p:ext uri="{BB962C8B-B14F-4D97-AF65-F5344CB8AC3E}">
        <p14:creationId xmlns:p14="http://schemas.microsoft.com/office/powerpoint/2010/main" val="1509575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0365-E35C-4549-A17B-F65FE2C974A7}"/>
              </a:ext>
            </a:extLst>
          </p:cNvPr>
          <p:cNvSpPr>
            <a:spLocks noGrp="1"/>
          </p:cNvSpPr>
          <p:nvPr>
            <p:ph type="title"/>
          </p:nvPr>
        </p:nvSpPr>
        <p:spPr>
          <a:xfrm>
            <a:off x="1525904" y="123826"/>
            <a:ext cx="9827895" cy="1035050"/>
          </a:xfrm>
        </p:spPr>
        <p:txBody>
          <a:bodyPr/>
          <a:lstStyle/>
          <a:p>
            <a:r>
              <a:rPr lang="en-US" dirty="0"/>
              <a:t>Desired output for homework 4:</a:t>
            </a:r>
          </a:p>
        </p:txBody>
      </p:sp>
      <p:pic>
        <p:nvPicPr>
          <p:cNvPr id="7" name="Picture 6">
            <a:extLst>
              <a:ext uri="{FF2B5EF4-FFF2-40B4-BE49-F238E27FC236}">
                <a16:creationId xmlns:a16="http://schemas.microsoft.com/office/drawing/2014/main" id="{9276118B-EBE1-4462-A14A-79636AA4C64E}"/>
              </a:ext>
            </a:extLst>
          </p:cNvPr>
          <p:cNvPicPr>
            <a:picLocks noChangeAspect="1"/>
          </p:cNvPicPr>
          <p:nvPr/>
        </p:nvPicPr>
        <p:blipFill rotWithShape="1">
          <a:blip r:embed="rId2">
            <a:extLst>
              <a:ext uri="{28A0092B-C50C-407E-A947-70E740481C1C}">
                <a14:useLocalDpi xmlns:a14="http://schemas.microsoft.com/office/drawing/2010/main" val="0"/>
              </a:ext>
            </a:extLst>
          </a:blip>
          <a:srcRect t="4750" r="589" b="99"/>
          <a:stretch/>
        </p:blipFill>
        <p:spPr>
          <a:xfrm>
            <a:off x="1525905" y="1371601"/>
            <a:ext cx="9151060" cy="4805078"/>
          </a:xfrm>
          <a:prstGeom prst="rect">
            <a:avLst/>
          </a:prstGeom>
        </p:spPr>
      </p:pic>
    </p:spTree>
    <p:extLst>
      <p:ext uri="{BB962C8B-B14F-4D97-AF65-F5344CB8AC3E}">
        <p14:creationId xmlns:p14="http://schemas.microsoft.com/office/powerpoint/2010/main" val="966139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0365-E35C-4549-A17B-F65FE2C974A7}"/>
              </a:ext>
            </a:extLst>
          </p:cNvPr>
          <p:cNvSpPr>
            <a:spLocks noGrp="1"/>
          </p:cNvSpPr>
          <p:nvPr>
            <p:ph type="title"/>
          </p:nvPr>
        </p:nvSpPr>
        <p:spPr>
          <a:xfrm>
            <a:off x="838200" y="129428"/>
            <a:ext cx="10515600" cy="1035050"/>
          </a:xfrm>
        </p:spPr>
        <p:txBody>
          <a:bodyPr/>
          <a:lstStyle/>
          <a:p>
            <a:r>
              <a:rPr lang="en-US" dirty="0"/>
              <a:t>Outline of ZBufferTriangles.cpp</a:t>
            </a:r>
          </a:p>
        </p:txBody>
      </p:sp>
      <p:sp>
        <p:nvSpPr>
          <p:cNvPr id="3" name="Content Placeholder 2">
            <a:extLst>
              <a:ext uri="{FF2B5EF4-FFF2-40B4-BE49-F238E27FC236}">
                <a16:creationId xmlns:a16="http://schemas.microsoft.com/office/drawing/2014/main" id="{EFEBAA14-DC1A-4169-BB40-8580CA10E230}"/>
              </a:ext>
            </a:extLst>
          </p:cNvPr>
          <p:cNvSpPr>
            <a:spLocks noGrp="1"/>
          </p:cNvSpPr>
          <p:nvPr>
            <p:ph idx="1"/>
          </p:nvPr>
        </p:nvSpPr>
        <p:spPr>
          <a:xfrm>
            <a:off x="838200" y="1247775"/>
            <a:ext cx="10515600" cy="5238750"/>
          </a:xfrm>
        </p:spPr>
        <p:txBody>
          <a:bodyPr>
            <a:normAutofit/>
          </a:bodyPr>
          <a:lstStyle/>
          <a:p>
            <a:r>
              <a:rPr lang="en-US" dirty="0"/>
              <a:t>For each triangle, </a:t>
            </a:r>
            <a:r>
              <a:rPr lang="en-US" dirty="0" err="1"/>
              <a:t>draw_triangle</a:t>
            </a:r>
            <a:r>
              <a:rPr lang="en-US" dirty="0"/>
              <a:t>() sorts the vertices in decreasing y order using if tests to separate 6 blocks of code, which set indices </a:t>
            </a:r>
            <a:r>
              <a:rPr lang="en-US" dirty="0" err="1"/>
              <a:t>top_index</a:t>
            </a:r>
            <a:r>
              <a:rPr lang="en-US" dirty="0"/>
              <a:t>, </a:t>
            </a:r>
            <a:r>
              <a:rPr lang="en-US" dirty="0" err="1"/>
              <a:t>middle_index</a:t>
            </a:r>
            <a:r>
              <a:rPr lang="en-US" dirty="0"/>
              <a:t>, and </a:t>
            </a:r>
            <a:r>
              <a:rPr lang="en-US" dirty="0" err="1"/>
              <a:t>bottom_index</a:t>
            </a:r>
            <a:r>
              <a:rPr lang="en-US" dirty="0"/>
              <a:t>.</a:t>
            </a:r>
          </a:p>
          <a:p>
            <a:r>
              <a:rPr lang="en-US" dirty="0"/>
              <a:t>If there is already a horizontal edge, it calls </a:t>
            </a:r>
            <a:r>
              <a:rPr lang="en-US" dirty="0" err="1"/>
              <a:t>draw_horizontal_edge_triangle</a:t>
            </a:r>
            <a:r>
              <a:rPr lang="en-US" dirty="0"/>
              <a:t>() one time.</a:t>
            </a:r>
          </a:p>
          <a:p>
            <a:r>
              <a:rPr lang="en-US" dirty="0"/>
              <a:t>Otherwise, it interpolates both x and z to the new vertex Q, and calls </a:t>
            </a:r>
            <a:r>
              <a:rPr lang="en-US" dirty="0" err="1"/>
              <a:t>draw_horizontal_edge_triangle</a:t>
            </a:r>
            <a:r>
              <a:rPr lang="en-US" dirty="0"/>
              <a:t>()  twice. (Interpolated x is not used.)</a:t>
            </a:r>
          </a:p>
          <a:p>
            <a:r>
              <a:rPr lang="en-US" dirty="0" err="1"/>
              <a:t>draw_horizontal_edge_triangle</a:t>
            </a:r>
            <a:r>
              <a:rPr lang="en-US" dirty="0"/>
              <a:t>() interpolates x and z along the left and right edges. </a:t>
            </a:r>
            <a:r>
              <a:rPr lang="en-US" dirty="0">
                <a:highlight>
                  <a:srgbClr val="FFFF00"/>
                </a:highlight>
              </a:rPr>
              <a:t>It has a new parameter to specify the triangle index.</a:t>
            </a:r>
          </a:p>
          <a:p>
            <a:r>
              <a:rPr lang="en-US" dirty="0"/>
              <a:t>Then it interpolates z along the scan line between </a:t>
            </a:r>
            <a:r>
              <a:rPr lang="en-US" dirty="0" err="1"/>
              <a:t>xleft</a:t>
            </a:r>
            <a:r>
              <a:rPr lang="en-US" dirty="0"/>
              <a:t> and </a:t>
            </a:r>
            <a:r>
              <a:rPr lang="en-US" dirty="0" err="1"/>
              <a:t>xright</a:t>
            </a:r>
            <a:r>
              <a:rPr lang="en-US" dirty="0"/>
              <a:t>, and calls </a:t>
            </a:r>
            <a:r>
              <a:rPr lang="en-US" dirty="0" err="1"/>
              <a:t>set_pixel_alpha_z</a:t>
            </a:r>
            <a:r>
              <a:rPr lang="en-US" dirty="0"/>
              <a:t>((int)floor(x), (int)floor(y), r, g, b, a, z), </a:t>
            </a:r>
            <a:r>
              <a:rPr lang="en-US" dirty="0">
                <a:highlight>
                  <a:srgbClr val="FFFF00"/>
                </a:highlight>
              </a:rPr>
              <a:t>using the constant </a:t>
            </a:r>
            <a:r>
              <a:rPr lang="en-US" dirty="0" err="1">
                <a:highlight>
                  <a:srgbClr val="FFFF00"/>
                </a:highlight>
              </a:rPr>
              <a:t>rgba</a:t>
            </a:r>
            <a:r>
              <a:rPr lang="en-US" dirty="0">
                <a:highlight>
                  <a:srgbClr val="FFFF00"/>
                </a:highlight>
              </a:rPr>
              <a:t> color determined by the triangle index.</a:t>
            </a:r>
          </a:p>
          <a:p>
            <a:endParaRPr lang="en-US" dirty="0"/>
          </a:p>
          <a:p>
            <a:endParaRPr lang="en-US" dirty="0"/>
          </a:p>
        </p:txBody>
      </p:sp>
    </p:spTree>
    <p:extLst>
      <p:ext uri="{BB962C8B-B14F-4D97-AF65-F5344CB8AC3E}">
        <p14:creationId xmlns:p14="http://schemas.microsoft.com/office/powerpoint/2010/main" val="3698184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09C3FA-E492-48DD-A521-D5544783C175}"/>
              </a:ext>
            </a:extLst>
          </p:cNvPr>
          <p:cNvSpPr txBox="1"/>
          <p:nvPr/>
        </p:nvSpPr>
        <p:spPr>
          <a:xfrm>
            <a:off x="735106" y="233083"/>
            <a:ext cx="10506636" cy="3262432"/>
          </a:xfrm>
          <a:prstGeom prst="rect">
            <a:avLst/>
          </a:prstGeom>
          <a:noFill/>
        </p:spPr>
        <p:txBody>
          <a:bodyPr wrap="square" rtlCol="0">
            <a:spAutoFit/>
          </a:bodyPr>
          <a:lstStyle/>
          <a:p>
            <a:pPr marL="285750" indent="-285750">
              <a:buFont typeface="Arial" panose="020B0604020202020204" pitchFamily="34" charset="0"/>
              <a:buChar char="•"/>
            </a:pPr>
            <a:r>
              <a:rPr lang="en-US" sz="3600" dirty="0"/>
              <a:t>For each triangle, </a:t>
            </a:r>
            <a:r>
              <a:rPr lang="en-US" sz="3600" dirty="0" err="1"/>
              <a:t>draw_triangle</a:t>
            </a:r>
            <a:r>
              <a:rPr lang="en-US" sz="3600" dirty="0"/>
              <a:t> sorts the vertices in decreasing y order using if tests to separate 6 blocks of code, which set indices </a:t>
            </a:r>
            <a:r>
              <a:rPr lang="en-US" sz="3600" dirty="0" err="1"/>
              <a:t>top_index</a:t>
            </a:r>
            <a:r>
              <a:rPr lang="en-US" sz="3600" dirty="0"/>
              <a:t>, </a:t>
            </a:r>
            <a:r>
              <a:rPr lang="en-US" sz="3600" dirty="0" err="1"/>
              <a:t>middle_index</a:t>
            </a:r>
            <a:r>
              <a:rPr lang="en-US" sz="3600" dirty="0"/>
              <a:t>, and </a:t>
            </a:r>
            <a:r>
              <a:rPr lang="en-US" sz="3600" dirty="0" err="1"/>
              <a:t>bottom_index</a:t>
            </a:r>
            <a:r>
              <a:rPr lang="en-US" sz="3600" dirty="0"/>
              <a:t>.</a:t>
            </a:r>
          </a:p>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endParaRPr lang="en-US" sz="3600" dirty="0"/>
          </a:p>
        </p:txBody>
      </p:sp>
    </p:spTree>
    <p:extLst>
      <p:ext uri="{BB962C8B-B14F-4D97-AF65-F5344CB8AC3E}">
        <p14:creationId xmlns:p14="http://schemas.microsoft.com/office/powerpoint/2010/main" val="732217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B25022-FFA1-4568-BEC2-20DBD2A90F7B}"/>
              </a:ext>
            </a:extLst>
          </p:cNvPr>
          <p:cNvSpPr>
            <a:spLocks noGrp="1"/>
          </p:cNvSpPr>
          <p:nvPr>
            <p:ph idx="1"/>
          </p:nvPr>
        </p:nvSpPr>
        <p:spPr>
          <a:xfrm>
            <a:off x="367553" y="326571"/>
            <a:ext cx="11645153" cy="6414888"/>
          </a:xfrm>
        </p:spPr>
        <p:txBody>
          <a:bodyPr>
            <a:normAutofit fontScale="77500" lnSpcReduction="20000"/>
          </a:bodyPr>
          <a:lstStyle/>
          <a:p>
            <a:pPr marL="0" indent="0">
              <a:buNone/>
            </a:pPr>
            <a:r>
              <a:rPr lang="en-US" dirty="0">
                <a:solidFill>
                  <a:srgbClr val="292929"/>
                </a:solidFill>
                <a:latin typeface="Consolas" panose="020B0609020204030204" pitchFamily="49" charset="0"/>
              </a:rPr>
              <a:t>    </a:t>
            </a:r>
            <a:r>
              <a:rPr lang="en-US" b="0" dirty="0">
                <a:solidFill>
                  <a:srgbClr val="292929"/>
                </a:solidFill>
                <a:effectLst/>
                <a:latin typeface="Consolas" panose="020B0609020204030204" pitchFamily="49" charset="0"/>
              </a:rPr>
              <a:t>y0 </a:t>
            </a:r>
            <a:r>
              <a:rPr lang="en-US" b="0" dirty="0">
                <a:solidFill>
                  <a:srgbClr val="000000"/>
                </a:solidFill>
                <a:effectLst/>
                <a:latin typeface="Consolas" panose="020B0609020204030204" pitchFamily="49" charset="0"/>
              </a:rPr>
              <a:t>=</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vertex</a:t>
            </a:r>
            <a:r>
              <a:rPr lang="en-US" b="0" dirty="0">
                <a:solidFill>
                  <a:srgbClr val="292929"/>
                </a:solidFill>
                <a:effectLst/>
                <a:latin typeface="Consolas" panose="020B0609020204030204" pitchFamily="49" charset="0"/>
              </a:rPr>
              <a:t>[</a:t>
            </a:r>
            <a:r>
              <a:rPr lang="en-US" b="0" dirty="0">
                <a:solidFill>
                  <a:srgbClr val="096D48"/>
                </a:solidFill>
                <a:effectLst/>
                <a:latin typeface="Consolas" panose="020B0609020204030204" pitchFamily="49" charset="0"/>
              </a:rPr>
              <a:t>0</a:t>
            </a:r>
            <a:r>
              <a:rPr lang="en-US" b="0" dirty="0">
                <a:solidFill>
                  <a:srgbClr val="292929"/>
                </a:solidFill>
                <a:effectLst/>
                <a:latin typeface="Consolas" panose="020B0609020204030204" pitchFamily="49" charset="0"/>
              </a:rPr>
              <a:t>][</a:t>
            </a:r>
            <a:r>
              <a:rPr lang="en-US" b="0" dirty="0">
                <a:solidFill>
                  <a:srgbClr val="096D48"/>
                </a:solidFill>
                <a:effectLst/>
                <a:latin typeface="Consolas" panose="020B0609020204030204" pitchFamily="49" charset="0"/>
              </a:rPr>
              <a:t>1</a:t>
            </a:r>
            <a:r>
              <a:rPr lang="en-US" b="0" dirty="0">
                <a:solidFill>
                  <a:srgbClr val="292929"/>
                </a:solidFill>
                <a:effectLst/>
                <a:latin typeface="Consolas" panose="020B0609020204030204" pitchFamily="49" charset="0"/>
              </a:rPr>
              <a:t>];</a:t>
            </a:r>
          </a:p>
          <a:p>
            <a:pPr marL="0" indent="0">
              <a:buNone/>
            </a:pPr>
            <a:r>
              <a:rPr lang="en-US" b="0" dirty="0">
                <a:solidFill>
                  <a:srgbClr val="292929"/>
                </a:solidFill>
                <a:effectLst/>
                <a:latin typeface="Consolas" panose="020B0609020204030204" pitchFamily="49" charset="0"/>
              </a:rPr>
              <a:t>    y1 </a:t>
            </a:r>
            <a:r>
              <a:rPr lang="en-US" b="0" dirty="0">
                <a:solidFill>
                  <a:srgbClr val="000000"/>
                </a:solidFill>
                <a:effectLst/>
                <a:latin typeface="Consolas" panose="020B0609020204030204" pitchFamily="49" charset="0"/>
              </a:rPr>
              <a:t>=</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vertex</a:t>
            </a:r>
            <a:r>
              <a:rPr lang="en-US" b="0" dirty="0">
                <a:solidFill>
                  <a:srgbClr val="292929"/>
                </a:solidFill>
                <a:effectLst/>
                <a:latin typeface="Consolas" panose="020B0609020204030204" pitchFamily="49" charset="0"/>
              </a:rPr>
              <a:t>[</a:t>
            </a:r>
            <a:r>
              <a:rPr lang="en-US" b="0" dirty="0">
                <a:solidFill>
                  <a:srgbClr val="096D48"/>
                </a:solidFill>
                <a:effectLst/>
                <a:latin typeface="Consolas" panose="020B0609020204030204" pitchFamily="49" charset="0"/>
              </a:rPr>
              <a:t>1</a:t>
            </a:r>
            <a:r>
              <a:rPr lang="en-US" b="0" dirty="0">
                <a:solidFill>
                  <a:srgbClr val="292929"/>
                </a:solidFill>
                <a:effectLst/>
                <a:latin typeface="Consolas" panose="020B0609020204030204" pitchFamily="49" charset="0"/>
              </a:rPr>
              <a:t>][</a:t>
            </a:r>
            <a:r>
              <a:rPr lang="en-US" b="0" dirty="0">
                <a:solidFill>
                  <a:srgbClr val="096D48"/>
                </a:solidFill>
                <a:effectLst/>
                <a:latin typeface="Consolas" panose="020B0609020204030204" pitchFamily="49" charset="0"/>
              </a:rPr>
              <a:t>1</a:t>
            </a:r>
            <a:r>
              <a:rPr lang="en-US" b="0" dirty="0">
                <a:solidFill>
                  <a:srgbClr val="292929"/>
                </a:solidFill>
                <a:effectLst/>
                <a:latin typeface="Consolas" panose="020B0609020204030204" pitchFamily="49" charset="0"/>
              </a:rPr>
              <a:t>];</a:t>
            </a:r>
          </a:p>
          <a:p>
            <a:pPr marL="0" indent="0">
              <a:buNone/>
            </a:pPr>
            <a:r>
              <a:rPr lang="en-US" b="0" dirty="0">
                <a:solidFill>
                  <a:srgbClr val="292929"/>
                </a:solidFill>
                <a:effectLst/>
                <a:latin typeface="Consolas" panose="020B0609020204030204" pitchFamily="49" charset="0"/>
              </a:rPr>
              <a:t>    y2 </a:t>
            </a:r>
            <a:r>
              <a:rPr lang="en-US" b="0" dirty="0">
                <a:solidFill>
                  <a:srgbClr val="000000"/>
                </a:solidFill>
                <a:effectLst/>
                <a:latin typeface="Consolas" panose="020B0609020204030204" pitchFamily="49" charset="0"/>
              </a:rPr>
              <a:t>=</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vertex</a:t>
            </a:r>
            <a:r>
              <a:rPr lang="en-US" b="0" dirty="0">
                <a:solidFill>
                  <a:srgbClr val="292929"/>
                </a:solidFill>
                <a:effectLst/>
                <a:latin typeface="Consolas" panose="020B0609020204030204" pitchFamily="49" charset="0"/>
              </a:rPr>
              <a:t>[</a:t>
            </a:r>
            <a:r>
              <a:rPr lang="en-US" b="0" dirty="0">
                <a:solidFill>
                  <a:srgbClr val="096D48"/>
                </a:solidFill>
                <a:effectLst/>
                <a:latin typeface="Consolas" panose="020B0609020204030204" pitchFamily="49" charset="0"/>
              </a:rPr>
              <a:t>2</a:t>
            </a:r>
            <a:r>
              <a:rPr lang="en-US" b="0" dirty="0">
                <a:solidFill>
                  <a:srgbClr val="292929"/>
                </a:solidFill>
                <a:effectLst/>
                <a:latin typeface="Consolas" panose="020B0609020204030204" pitchFamily="49" charset="0"/>
              </a:rPr>
              <a:t>][</a:t>
            </a:r>
            <a:r>
              <a:rPr lang="en-US" b="0" dirty="0">
                <a:solidFill>
                  <a:srgbClr val="096D48"/>
                </a:solidFill>
                <a:effectLst/>
                <a:latin typeface="Consolas" panose="020B0609020204030204" pitchFamily="49" charset="0"/>
              </a:rPr>
              <a:t>1</a:t>
            </a:r>
            <a:r>
              <a:rPr lang="en-US" b="0" dirty="0">
                <a:solidFill>
                  <a:srgbClr val="292929"/>
                </a:solidFill>
                <a:effectLst/>
                <a:latin typeface="Consolas" panose="020B0609020204030204" pitchFamily="49" charset="0"/>
              </a:rPr>
              <a:t>];</a:t>
            </a:r>
            <a:br>
              <a:rPr lang="en-US" b="0" dirty="0">
                <a:solidFill>
                  <a:srgbClr val="292929"/>
                </a:solidFill>
                <a:effectLst/>
                <a:latin typeface="Consolas" panose="020B0609020204030204" pitchFamily="49" charset="0"/>
              </a:rPr>
            </a:br>
            <a:r>
              <a:rPr lang="en-US" b="0" dirty="0">
                <a:solidFill>
                  <a:srgbClr val="515151"/>
                </a:solidFill>
                <a:effectLst/>
                <a:latin typeface="Consolas" panose="020B0609020204030204" pitchFamily="49" charset="0"/>
              </a:rPr>
              <a:t>    </a:t>
            </a:r>
            <a:endParaRPr lang="en-US" b="0" dirty="0">
              <a:solidFill>
                <a:srgbClr val="292929"/>
              </a:solidFill>
              <a:effectLst/>
              <a:latin typeface="Consolas" panose="020B0609020204030204" pitchFamily="49" charset="0"/>
            </a:endParaRPr>
          </a:p>
          <a:p>
            <a:pPr marL="0" indent="0">
              <a:buNone/>
            </a:pPr>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if</a:t>
            </a:r>
            <a:r>
              <a:rPr lang="en-US" b="0" dirty="0">
                <a:solidFill>
                  <a:srgbClr val="292929"/>
                </a:solidFill>
                <a:effectLst/>
                <a:latin typeface="Consolas" panose="020B0609020204030204" pitchFamily="49" charset="0"/>
              </a:rPr>
              <a:t> (y0 </a:t>
            </a:r>
            <a:r>
              <a:rPr lang="en-US" b="0" dirty="0">
                <a:solidFill>
                  <a:srgbClr val="000000"/>
                </a:solidFill>
                <a:effectLst/>
                <a:latin typeface="Consolas" panose="020B0609020204030204" pitchFamily="49" charset="0"/>
              </a:rPr>
              <a:t>&gt;</a:t>
            </a:r>
            <a:r>
              <a:rPr lang="en-US" b="0" dirty="0">
                <a:solidFill>
                  <a:srgbClr val="292929"/>
                </a:solidFill>
                <a:effectLst/>
                <a:latin typeface="Consolas" panose="020B0609020204030204" pitchFamily="49" charset="0"/>
              </a:rPr>
              <a:t> y1) {</a:t>
            </a:r>
          </a:p>
          <a:p>
            <a:pPr marL="0" indent="0">
              <a:buNone/>
            </a:pPr>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if</a:t>
            </a:r>
            <a:r>
              <a:rPr lang="en-US" b="0" dirty="0">
                <a:solidFill>
                  <a:srgbClr val="292929"/>
                </a:solidFill>
                <a:effectLst/>
                <a:latin typeface="Consolas" panose="020B0609020204030204" pitchFamily="49" charset="0"/>
              </a:rPr>
              <a:t> (y0 </a:t>
            </a:r>
            <a:r>
              <a:rPr lang="en-US" b="0" dirty="0">
                <a:solidFill>
                  <a:srgbClr val="000000"/>
                </a:solidFill>
                <a:effectLst/>
                <a:latin typeface="Consolas" panose="020B0609020204030204" pitchFamily="49" charset="0"/>
              </a:rPr>
              <a:t>&gt;</a:t>
            </a:r>
            <a:r>
              <a:rPr lang="en-US" b="0" dirty="0">
                <a:solidFill>
                  <a:srgbClr val="292929"/>
                </a:solidFill>
                <a:effectLst/>
                <a:latin typeface="Consolas" panose="020B0609020204030204" pitchFamily="49" charset="0"/>
              </a:rPr>
              <a:t> y2) {</a:t>
            </a:r>
            <a:r>
              <a:rPr lang="en-US" b="0" dirty="0">
                <a:solidFill>
                  <a:srgbClr val="515151"/>
                </a:solidFill>
                <a:effectLst/>
                <a:latin typeface="Consolas" panose="020B0609020204030204" pitchFamily="49" charset="0"/>
              </a:rPr>
              <a:t>  // y0 is highest</a:t>
            </a:r>
            <a:endParaRPr lang="en-US" b="0" dirty="0">
              <a:solidFill>
                <a:srgbClr val="292929"/>
              </a:solidFill>
              <a:effectLst/>
              <a:latin typeface="Consolas" panose="020B0609020204030204" pitchFamily="49" charset="0"/>
            </a:endParaRPr>
          </a:p>
          <a:p>
            <a:pPr marL="0" indent="0">
              <a:buNone/>
            </a:pPr>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if</a:t>
            </a:r>
            <a:r>
              <a:rPr lang="en-US" b="0" dirty="0">
                <a:solidFill>
                  <a:srgbClr val="292929"/>
                </a:solidFill>
                <a:effectLst/>
                <a:latin typeface="Consolas" panose="020B0609020204030204" pitchFamily="49" charset="0"/>
              </a:rPr>
              <a:t> (y1 </a:t>
            </a:r>
            <a:r>
              <a:rPr lang="en-US" b="0" dirty="0">
                <a:solidFill>
                  <a:srgbClr val="000000"/>
                </a:solidFill>
                <a:effectLst/>
                <a:latin typeface="Consolas" panose="020B0609020204030204" pitchFamily="49" charset="0"/>
              </a:rPr>
              <a:t>&gt;</a:t>
            </a:r>
            <a:r>
              <a:rPr lang="en-US" b="0" dirty="0">
                <a:solidFill>
                  <a:srgbClr val="292929"/>
                </a:solidFill>
                <a:effectLst/>
                <a:latin typeface="Consolas" panose="020B0609020204030204" pitchFamily="49" charset="0"/>
              </a:rPr>
              <a:t> y2) {</a:t>
            </a:r>
            <a:r>
              <a:rPr lang="en-US" b="0" dirty="0">
                <a:solidFill>
                  <a:srgbClr val="515151"/>
                </a:solidFill>
                <a:effectLst/>
                <a:latin typeface="Consolas" panose="020B0609020204030204" pitchFamily="49" charset="0"/>
              </a:rPr>
              <a:t> // y1 is second highest</a:t>
            </a:r>
            <a:endParaRPr lang="en-US" b="0" dirty="0">
              <a:solidFill>
                <a:srgbClr val="292929"/>
              </a:solidFill>
              <a:effectLst/>
              <a:latin typeface="Consolas" panose="020B0609020204030204" pitchFamily="49" charset="0"/>
            </a:endParaRPr>
          </a:p>
          <a:p>
            <a:pPr marL="0" indent="0">
              <a:buNone/>
            </a:pPr>
            <a:r>
              <a:rPr lang="en-US" b="0" dirty="0">
                <a:solidFill>
                  <a:srgbClr val="292929"/>
                </a:solidFill>
                <a:effectLst/>
                <a:latin typeface="Consolas" panose="020B0609020204030204" pitchFamily="49" charset="0"/>
              </a:rPr>
              <a:t>                </a:t>
            </a:r>
            <a:r>
              <a:rPr lang="en-US" b="0" dirty="0" err="1">
                <a:solidFill>
                  <a:srgbClr val="292929"/>
                </a:solidFill>
                <a:effectLst/>
                <a:latin typeface="Consolas" panose="020B0609020204030204" pitchFamily="49" charset="0"/>
              </a:rPr>
              <a:t>top_index</a:t>
            </a:r>
            <a:r>
              <a:rPr lang="en-US" b="0" dirty="0">
                <a:solidFill>
                  <a:srgbClr val="292929"/>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92929"/>
                </a:solidFill>
                <a:effectLst/>
                <a:latin typeface="Consolas" panose="020B0609020204030204" pitchFamily="49" charset="0"/>
              </a:rPr>
              <a:t> </a:t>
            </a:r>
            <a:r>
              <a:rPr lang="en-US" b="0" dirty="0">
                <a:solidFill>
                  <a:srgbClr val="096D48"/>
                </a:solidFill>
                <a:effectLst/>
                <a:latin typeface="Consolas" panose="020B0609020204030204" pitchFamily="49" charset="0"/>
              </a:rPr>
              <a:t>0</a:t>
            </a:r>
            <a:r>
              <a:rPr lang="en-US" b="0" dirty="0">
                <a:solidFill>
                  <a:srgbClr val="292929"/>
                </a:solidFill>
                <a:effectLst/>
                <a:latin typeface="Consolas" panose="020B0609020204030204" pitchFamily="49" charset="0"/>
              </a:rPr>
              <a:t>;</a:t>
            </a:r>
          </a:p>
          <a:p>
            <a:pPr marL="0" indent="0">
              <a:buNone/>
            </a:pPr>
            <a:r>
              <a:rPr lang="en-US" b="0" dirty="0">
                <a:solidFill>
                  <a:srgbClr val="292929"/>
                </a:solidFill>
                <a:effectLst/>
                <a:latin typeface="Consolas" panose="020B0609020204030204" pitchFamily="49" charset="0"/>
              </a:rPr>
              <a:t>                </a:t>
            </a:r>
            <a:r>
              <a:rPr lang="en-US" b="0" dirty="0" err="1">
                <a:solidFill>
                  <a:srgbClr val="292929"/>
                </a:solidFill>
                <a:effectLst/>
                <a:latin typeface="Consolas" panose="020B0609020204030204" pitchFamily="49" charset="0"/>
              </a:rPr>
              <a:t>middle_index</a:t>
            </a:r>
            <a:r>
              <a:rPr lang="en-US" b="0" dirty="0">
                <a:solidFill>
                  <a:srgbClr val="292929"/>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92929"/>
                </a:solidFill>
                <a:effectLst/>
                <a:latin typeface="Consolas" panose="020B0609020204030204" pitchFamily="49" charset="0"/>
              </a:rPr>
              <a:t> </a:t>
            </a:r>
            <a:r>
              <a:rPr lang="en-US" b="0" dirty="0">
                <a:solidFill>
                  <a:srgbClr val="096D48"/>
                </a:solidFill>
                <a:effectLst/>
                <a:latin typeface="Consolas" panose="020B0609020204030204" pitchFamily="49" charset="0"/>
              </a:rPr>
              <a:t>1</a:t>
            </a:r>
            <a:r>
              <a:rPr lang="en-US" b="0" dirty="0">
                <a:solidFill>
                  <a:srgbClr val="292929"/>
                </a:solidFill>
                <a:effectLst/>
                <a:latin typeface="Consolas" panose="020B0609020204030204" pitchFamily="49" charset="0"/>
              </a:rPr>
              <a:t>;</a:t>
            </a:r>
          </a:p>
          <a:p>
            <a:pPr marL="0" indent="0">
              <a:buNone/>
            </a:pPr>
            <a:r>
              <a:rPr lang="en-US" b="0" dirty="0">
                <a:solidFill>
                  <a:srgbClr val="292929"/>
                </a:solidFill>
                <a:effectLst/>
                <a:latin typeface="Consolas" panose="020B0609020204030204" pitchFamily="49" charset="0"/>
              </a:rPr>
              <a:t>                </a:t>
            </a:r>
            <a:r>
              <a:rPr lang="en-US" b="0" dirty="0" err="1">
                <a:solidFill>
                  <a:srgbClr val="292929"/>
                </a:solidFill>
                <a:effectLst/>
                <a:latin typeface="Consolas" panose="020B0609020204030204" pitchFamily="49" charset="0"/>
              </a:rPr>
              <a:t>bottom_index</a:t>
            </a:r>
            <a:r>
              <a:rPr lang="en-US" b="0" dirty="0">
                <a:solidFill>
                  <a:srgbClr val="292929"/>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92929"/>
                </a:solidFill>
                <a:effectLst/>
                <a:latin typeface="Consolas" panose="020B0609020204030204" pitchFamily="49" charset="0"/>
              </a:rPr>
              <a:t> </a:t>
            </a:r>
            <a:r>
              <a:rPr lang="en-US" b="0" dirty="0">
                <a:solidFill>
                  <a:srgbClr val="096D48"/>
                </a:solidFill>
                <a:effectLst/>
                <a:latin typeface="Consolas" panose="020B0609020204030204" pitchFamily="49" charset="0"/>
              </a:rPr>
              <a:t>2</a:t>
            </a:r>
            <a:r>
              <a:rPr lang="en-US" b="0" dirty="0">
                <a:solidFill>
                  <a:srgbClr val="292929"/>
                </a:solidFill>
                <a:effectLst/>
                <a:latin typeface="Consolas" panose="020B0609020204030204" pitchFamily="49" charset="0"/>
              </a:rPr>
              <a:t>;</a:t>
            </a:r>
          </a:p>
          <a:p>
            <a:pPr marL="0" indent="0">
              <a:buNone/>
            </a:pPr>
            <a:r>
              <a:rPr lang="en-US" b="0" dirty="0">
                <a:solidFill>
                  <a:srgbClr val="292929"/>
                </a:solidFill>
                <a:effectLst/>
                <a:latin typeface="Consolas" panose="020B0609020204030204" pitchFamily="49" charset="0"/>
              </a:rPr>
              <a:t>                }</a:t>
            </a:r>
          </a:p>
          <a:p>
            <a:pPr marL="0" indent="0">
              <a:buNone/>
            </a:pPr>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else</a:t>
            </a:r>
            <a:r>
              <a:rPr lang="en-US" b="0" dirty="0">
                <a:solidFill>
                  <a:srgbClr val="292929"/>
                </a:solidFill>
                <a:effectLst/>
                <a:latin typeface="Consolas" panose="020B0609020204030204" pitchFamily="49" charset="0"/>
              </a:rPr>
              <a:t> {</a:t>
            </a:r>
            <a:r>
              <a:rPr lang="en-US" b="0" dirty="0">
                <a:solidFill>
                  <a:srgbClr val="515151"/>
                </a:solidFill>
                <a:effectLst/>
                <a:latin typeface="Consolas" panose="020B0609020204030204" pitchFamily="49" charset="0"/>
              </a:rPr>
              <a:t> // y2 is second highest</a:t>
            </a:r>
            <a:endParaRPr lang="en-US" b="0" dirty="0">
              <a:solidFill>
                <a:srgbClr val="292929"/>
              </a:solidFill>
              <a:effectLst/>
              <a:latin typeface="Consolas" panose="020B0609020204030204" pitchFamily="49" charset="0"/>
            </a:endParaRPr>
          </a:p>
          <a:p>
            <a:pPr marL="0" indent="0">
              <a:buNone/>
            </a:pPr>
            <a:r>
              <a:rPr lang="en-US" b="0" dirty="0">
                <a:solidFill>
                  <a:srgbClr val="292929"/>
                </a:solidFill>
                <a:effectLst/>
                <a:latin typeface="Consolas" panose="020B0609020204030204" pitchFamily="49" charset="0"/>
              </a:rPr>
              <a:t>                </a:t>
            </a:r>
            <a:r>
              <a:rPr lang="en-US" b="0" dirty="0" err="1">
                <a:solidFill>
                  <a:srgbClr val="292929"/>
                </a:solidFill>
                <a:effectLst/>
                <a:latin typeface="Consolas" panose="020B0609020204030204" pitchFamily="49" charset="0"/>
              </a:rPr>
              <a:t>top_index</a:t>
            </a:r>
            <a:r>
              <a:rPr lang="en-US" b="0" dirty="0">
                <a:solidFill>
                  <a:srgbClr val="292929"/>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92929"/>
                </a:solidFill>
                <a:effectLst/>
                <a:latin typeface="Consolas" panose="020B0609020204030204" pitchFamily="49" charset="0"/>
              </a:rPr>
              <a:t> </a:t>
            </a:r>
            <a:r>
              <a:rPr lang="en-US" b="0" dirty="0">
                <a:solidFill>
                  <a:srgbClr val="096D48"/>
                </a:solidFill>
                <a:effectLst/>
                <a:latin typeface="Consolas" panose="020B0609020204030204" pitchFamily="49" charset="0"/>
              </a:rPr>
              <a:t>0</a:t>
            </a:r>
            <a:r>
              <a:rPr lang="en-US" b="0" dirty="0">
                <a:solidFill>
                  <a:srgbClr val="292929"/>
                </a:solidFill>
                <a:effectLst/>
                <a:latin typeface="Consolas" panose="020B0609020204030204" pitchFamily="49" charset="0"/>
              </a:rPr>
              <a:t>;</a:t>
            </a:r>
          </a:p>
          <a:p>
            <a:pPr marL="0" indent="0">
              <a:buNone/>
            </a:pPr>
            <a:r>
              <a:rPr lang="en-US" b="0" dirty="0">
                <a:solidFill>
                  <a:srgbClr val="292929"/>
                </a:solidFill>
                <a:effectLst/>
                <a:latin typeface="Consolas" panose="020B0609020204030204" pitchFamily="49" charset="0"/>
              </a:rPr>
              <a:t>                </a:t>
            </a:r>
            <a:r>
              <a:rPr lang="en-US" b="0" dirty="0" err="1">
                <a:solidFill>
                  <a:srgbClr val="292929"/>
                </a:solidFill>
                <a:effectLst/>
                <a:latin typeface="Consolas" panose="020B0609020204030204" pitchFamily="49" charset="0"/>
              </a:rPr>
              <a:t>middle_index</a:t>
            </a:r>
            <a:r>
              <a:rPr lang="en-US" b="0" dirty="0">
                <a:solidFill>
                  <a:srgbClr val="292929"/>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92929"/>
                </a:solidFill>
                <a:effectLst/>
                <a:latin typeface="Consolas" panose="020B0609020204030204" pitchFamily="49" charset="0"/>
              </a:rPr>
              <a:t> </a:t>
            </a:r>
            <a:r>
              <a:rPr lang="en-US" b="0" dirty="0">
                <a:solidFill>
                  <a:srgbClr val="096D48"/>
                </a:solidFill>
                <a:effectLst/>
                <a:latin typeface="Consolas" panose="020B0609020204030204" pitchFamily="49" charset="0"/>
              </a:rPr>
              <a:t>2</a:t>
            </a:r>
            <a:r>
              <a:rPr lang="en-US" b="0" dirty="0">
                <a:solidFill>
                  <a:srgbClr val="292929"/>
                </a:solidFill>
                <a:effectLst/>
                <a:latin typeface="Consolas" panose="020B0609020204030204" pitchFamily="49" charset="0"/>
              </a:rPr>
              <a:t>;</a:t>
            </a:r>
          </a:p>
          <a:p>
            <a:pPr marL="0" indent="0">
              <a:buNone/>
            </a:pPr>
            <a:r>
              <a:rPr lang="en-US" b="0" dirty="0">
                <a:solidFill>
                  <a:srgbClr val="292929"/>
                </a:solidFill>
                <a:effectLst/>
                <a:latin typeface="Consolas" panose="020B0609020204030204" pitchFamily="49" charset="0"/>
              </a:rPr>
              <a:t>                </a:t>
            </a:r>
            <a:r>
              <a:rPr lang="en-US" b="0" dirty="0" err="1">
                <a:solidFill>
                  <a:srgbClr val="292929"/>
                </a:solidFill>
                <a:effectLst/>
                <a:latin typeface="Consolas" panose="020B0609020204030204" pitchFamily="49" charset="0"/>
              </a:rPr>
              <a:t>bottom_index</a:t>
            </a:r>
            <a:r>
              <a:rPr lang="en-US" b="0" dirty="0">
                <a:solidFill>
                  <a:srgbClr val="292929"/>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92929"/>
                </a:solidFill>
                <a:effectLst/>
                <a:latin typeface="Consolas" panose="020B0609020204030204" pitchFamily="49" charset="0"/>
              </a:rPr>
              <a:t> </a:t>
            </a:r>
            <a:r>
              <a:rPr lang="en-US" b="0" dirty="0">
                <a:solidFill>
                  <a:srgbClr val="096D48"/>
                </a:solidFill>
                <a:effectLst/>
                <a:latin typeface="Consolas" panose="020B0609020204030204" pitchFamily="49" charset="0"/>
              </a:rPr>
              <a:t>1</a:t>
            </a:r>
            <a:r>
              <a:rPr lang="en-US" b="0" dirty="0">
                <a:solidFill>
                  <a:srgbClr val="292929"/>
                </a:solidFill>
                <a:effectLst/>
                <a:latin typeface="Consolas" panose="020B0609020204030204" pitchFamily="49" charset="0"/>
              </a:rPr>
              <a:t>;</a:t>
            </a:r>
          </a:p>
          <a:p>
            <a:pPr marL="0" indent="0">
              <a:buNone/>
            </a:pPr>
            <a:r>
              <a:rPr lang="en-US" b="0" dirty="0">
                <a:solidFill>
                  <a:srgbClr val="292929"/>
                </a:solidFill>
                <a:effectLst/>
                <a:latin typeface="Consolas" panose="020B0609020204030204" pitchFamily="49" charset="0"/>
              </a:rPr>
              <a:t>                }</a:t>
            </a:r>
          </a:p>
          <a:p>
            <a:pPr marL="0" indent="0">
              <a:buNone/>
            </a:pPr>
            <a:r>
              <a:rPr lang="en-US" b="0" dirty="0">
                <a:solidFill>
                  <a:srgbClr val="292929"/>
                </a:solidFill>
                <a:effectLst/>
                <a:latin typeface="Consolas" panose="020B0609020204030204" pitchFamily="49" charset="0"/>
              </a:rPr>
              <a:t>            }</a:t>
            </a:r>
          </a:p>
          <a:p>
            <a:pPr marL="0" indent="0">
              <a:buNone/>
            </a:pPr>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else</a:t>
            </a:r>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if</a:t>
            </a:r>
            <a:r>
              <a:rPr lang="en-US" b="0" dirty="0">
                <a:solidFill>
                  <a:srgbClr val="292929"/>
                </a:solidFill>
                <a:effectLst/>
                <a:latin typeface="Consolas" panose="020B0609020204030204" pitchFamily="49" charset="0"/>
              </a:rPr>
              <a:t> (y2 </a:t>
            </a:r>
            <a:r>
              <a:rPr lang="en-US" b="0" dirty="0">
                <a:solidFill>
                  <a:srgbClr val="000000"/>
                </a:solidFill>
                <a:effectLst/>
                <a:latin typeface="Consolas" panose="020B0609020204030204" pitchFamily="49" charset="0"/>
              </a:rPr>
              <a:t>&gt;</a:t>
            </a:r>
            <a:r>
              <a:rPr lang="en-US" b="0" dirty="0">
                <a:solidFill>
                  <a:srgbClr val="292929"/>
                </a:solidFill>
                <a:effectLst/>
                <a:latin typeface="Consolas" panose="020B0609020204030204" pitchFamily="49" charset="0"/>
              </a:rPr>
              <a:t> y0) {</a:t>
            </a:r>
            <a:r>
              <a:rPr lang="en-US" b="0" dirty="0">
                <a:solidFill>
                  <a:srgbClr val="515151"/>
                </a:solidFill>
                <a:effectLst/>
                <a:latin typeface="Consolas" panose="020B0609020204030204" pitchFamily="49" charset="0"/>
              </a:rPr>
              <a:t>  // y2 is highest and y0 is second highest ...</a:t>
            </a:r>
            <a:endParaRPr lang="en-US" b="0" dirty="0">
              <a:solidFill>
                <a:srgbClr val="292929"/>
              </a:solidFill>
              <a:effectLst/>
              <a:latin typeface="Consolas" panose="020B0609020204030204" pitchFamily="49" charset="0"/>
            </a:endParaRPr>
          </a:p>
          <a:p>
            <a:pPr marL="0" indent="0">
              <a:buNone/>
            </a:pPr>
            <a:endParaRPr lang="en-US" b="0" dirty="0">
              <a:solidFill>
                <a:srgbClr val="292929"/>
              </a:solidFill>
              <a:effectLst/>
              <a:latin typeface="Consolas" panose="020B0609020204030204" pitchFamily="49" charset="0"/>
            </a:endParaRPr>
          </a:p>
        </p:txBody>
      </p:sp>
    </p:spTree>
    <p:extLst>
      <p:ext uri="{BB962C8B-B14F-4D97-AF65-F5344CB8AC3E}">
        <p14:creationId xmlns:p14="http://schemas.microsoft.com/office/powerpoint/2010/main" val="82336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B25022-FFA1-4568-BEC2-20DBD2A90F7B}"/>
              </a:ext>
            </a:extLst>
          </p:cNvPr>
          <p:cNvSpPr>
            <a:spLocks noGrp="1"/>
          </p:cNvSpPr>
          <p:nvPr>
            <p:ph idx="1"/>
          </p:nvPr>
        </p:nvSpPr>
        <p:spPr>
          <a:xfrm>
            <a:off x="367553" y="1775015"/>
            <a:ext cx="11645153" cy="5091953"/>
          </a:xfrm>
        </p:spPr>
        <p:txBody>
          <a:bodyPr>
            <a:normAutofit/>
          </a:bodyPr>
          <a:lstStyle/>
          <a:p>
            <a:pPr marL="0" indent="0">
              <a:buNone/>
            </a:pPr>
            <a:r>
              <a:rPr lang="en-US" sz="2200" b="0" dirty="0">
                <a:solidFill>
                  <a:srgbClr val="292929"/>
                </a:solidFill>
                <a:effectLst/>
                <a:latin typeface="Consolas" panose="020B0609020204030204" pitchFamily="49" charset="0"/>
              </a:rPr>
              <a:t>  </a:t>
            </a:r>
            <a:r>
              <a:rPr lang="en-US" sz="2200" b="0" dirty="0">
                <a:solidFill>
                  <a:srgbClr val="B5200D"/>
                </a:solidFill>
                <a:effectLst/>
                <a:latin typeface="Consolas" panose="020B0609020204030204" pitchFamily="49" charset="0"/>
              </a:rPr>
              <a:t>if</a:t>
            </a:r>
            <a:r>
              <a:rPr lang="en-US" sz="2200" b="0" dirty="0">
                <a:solidFill>
                  <a:srgbClr val="292929"/>
                </a:solidFill>
                <a:effectLst/>
                <a:latin typeface="Consolas" panose="020B0609020204030204" pitchFamily="49" charset="0"/>
              </a:rPr>
              <a:t> (</a:t>
            </a:r>
            <a:r>
              <a:rPr lang="en-US" sz="2200" b="0" dirty="0">
                <a:solidFill>
                  <a:srgbClr val="001080"/>
                </a:solidFill>
                <a:effectLst/>
                <a:latin typeface="Consolas" panose="020B0609020204030204" pitchFamily="49" charset="0"/>
              </a:rPr>
              <a:t>vertex</a:t>
            </a:r>
            <a:r>
              <a:rPr lang="en-US" sz="2200" b="0" dirty="0">
                <a:solidFill>
                  <a:srgbClr val="292929"/>
                </a:solidFill>
                <a:effectLst/>
                <a:latin typeface="Consolas" panose="020B0609020204030204" pitchFamily="49" charset="0"/>
              </a:rPr>
              <a:t>[</a:t>
            </a:r>
            <a:r>
              <a:rPr lang="en-US" sz="2200" b="0" dirty="0" err="1">
                <a:solidFill>
                  <a:srgbClr val="292929"/>
                </a:solidFill>
                <a:effectLst/>
                <a:latin typeface="Consolas" panose="020B0609020204030204" pitchFamily="49" charset="0"/>
              </a:rPr>
              <a:t>top_index</a:t>
            </a:r>
            <a:r>
              <a:rPr lang="en-US" sz="2200" b="0" dirty="0">
                <a:solidFill>
                  <a:srgbClr val="292929"/>
                </a:solidFill>
                <a:effectLst/>
                <a:latin typeface="Consolas" panose="020B0609020204030204" pitchFamily="49" charset="0"/>
              </a:rPr>
              <a:t>][</a:t>
            </a:r>
            <a:r>
              <a:rPr lang="en-US" sz="2200" b="0" dirty="0">
                <a:solidFill>
                  <a:srgbClr val="096D48"/>
                </a:solidFill>
                <a:effectLst/>
                <a:latin typeface="Consolas" panose="020B0609020204030204" pitchFamily="49" charset="0"/>
              </a:rPr>
              <a:t>1</a:t>
            </a:r>
            <a:r>
              <a:rPr lang="en-US" sz="2200" b="0" dirty="0">
                <a:solidFill>
                  <a:srgbClr val="292929"/>
                </a:solidFill>
                <a:effectLst/>
                <a:latin typeface="Consolas" panose="020B0609020204030204" pitchFamily="49" charset="0"/>
              </a:rPr>
              <a:t>] </a:t>
            </a:r>
            <a:r>
              <a:rPr lang="en-US" sz="2200" b="0" dirty="0">
                <a:solidFill>
                  <a:srgbClr val="000000"/>
                </a:solidFill>
                <a:effectLst/>
                <a:latin typeface="Consolas" panose="020B0609020204030204" pitchFamily="49" charset="0"/>
              </a:rPr>
              <a:t>==</a:t>
            </a:r>
            <a:r>
              <a:rPr lang="en-US" sz="2200" b="0" dirty="0">
                <a:solidFill>
                  <a:srgbClr val="292929"/>
                </a:solidFill>
                <a:effectLst/>
                <a:latin typeface="Consolas" panose="020B0609020204030204" pitchFamily="49" charset="0"/>
              </a:rPr>
              <a:t> </a:t>
            </a:r>
            <a:r>
              <a:rPr lang="en-US" sz="2200" b="0" dirty="0">
                <a:solidFill>
                  <a:srgbClr val="001080"/>
                </a:solidFill>
                <a:effectLst/>
                <a:latin typeface="Consolas" panose="020B0609020204030204" pitchFamily="49" charset="0"/>
              </a:rPr>
              <a:t>vertex</a:t>
            </a:r>
            <a:r>
              <a:rPr lang="en-US" sz="2200" b="0" dirty="0">
                <a:solidFill>
                  <a:srgbClr val="292929"/>
                </a:solidFill>
                <a:effectLst/>
                <a:latin typeface="Consolas" panose="020B0609020204030204" pitchFamily="49" charset="0"/>
              </a:rPr>
              <a:t>[</a:t>
            </a:r>
            <a:r>
              <a:rPr lang="en-US" sz="2200" b="0" dirty="0" err="1">
                <a:solidFill>
                  <a:srgbClr val="292929"/>
                </a:solidFill>
                <a:effectLst/>
                <a:latin typeface="Consolas" panose="020B0609020204030204" pitchFamily="49" charset="0"/>
              </a:rPr>
              <a:t>bottom_index</a:t>
            </a:r>
            <a:r>
              <a:rPr lang="en-US" sz="2200" b="0" dirty="0">
                <a:solidFill>
                  <a:srgbClr val="292929"/>
                </a:solidFill>
                <a:effectLst/>
                <a:latin typeface="Consolas" panose="020B0609020204030204" pitchFamily="49" charset="0"/>
              </a:rPr>
              <a:t>][</a:t>
            </a:r>
            <a:r>
              <a:rPr lang="en-US" sz="2200" b="0" dirty="0">
                <a:solidFill>
                  <a:srgbClr val="096D48"/>
                </a:solidFill>
                <a:effectLst/>
                <a:latin typeface="Consolas" panose="020B0609020204030204" pitchFamily="49" charset="0"/>
              </a:rPr>
              <a:t>1</a:t>
            </a:r>
            <a:r>
              <a:rPr lang="en-US" sz="2200" b="0" dirty="0">
                <a:solidFill>
                  <a:srgbClr val="292929"/>
                </a:solidFill>
                <a:effectLst/>
                <a:latin typeface="Consolas" panose="020B0609020204030204" pitchFamily="49" charset="0"/>
              </a:rPr>
              <a:t>])</a:t>
            </a:r>
            <a:r>
              <a:rPr lang="en-US" sz="2200" b="0" dirty="0">
                <a:solidFill>
                  <a:srgbClr val="515151"/>
                </a:solidFill>
                <a:effectLst/>
                <a:latin typeface="Consolas" panose="020B0609020204030204" pitchFamily="49" charset="0"/>
              </a:rPr>
              <a:t> </a:t>
            </a:r>
          </a:p>
          <a:p>
            <a:pPr marL="0" indent="0">
              <a:buNone/>
            </a:pPr>
            <a:r>
              <a:rPr lang="en-US" sz="2200" b="0" dirty="0">
                <a:solidFill>
                  <a:srgbClr val="292929"/>
                </a:solidFill>
                <a:effectLst/>
                <a:latin typeface="Consolas" panose="020B0609020204030204" pitchFamily="49" charset="0"/>
              </a:rPr>
              <a:t>     </a:t>
            </a:r>
            <a:r>
              <a:rPr lang="en-US" sz="2200" b="0" dirty="0">
                <a:solidFill>
                  <a:srgbClr val="B5200D"/>
                </a:solidFill>
                <a:effectLst/>
                <a:latin typeface="Consolas" panose="020B0609020204030204" pitchFamily="49" charset="0"/>
              </a:rPr>
              <a:t>return</a:t>
            </a:r>
            <a:r>
              <a:rPr lang="en-US" sz="2200" b="0" dirty="0">
                <a:solidFill>
                  <a:srgbClr val="292929"/>
                </a:solidFill>
                <a:effectLst/>
                <a:latin typeface="Consolas" panose="020B0609020204030204" pitchFamily="49" charset="0"/>
              </a:rPr>
              <a:t>;</a:t>
            </a:r>
            <a:r>
              <a:rPr lang="en-US" sz="2200" b="0" dirty="0">
                <a:solidFill>
                  <a:srgbClr val="515151"/>
                </a:solidFill>
                <a:effectLst/>
                <a:latin typeface="Consolas" panose="020B0609020204030204" pitchFamily="49" charset="0"/>
              </a:rPr>
              <a:t> // zero height triangle</a:t>
            </a:r>
            <a:endParaRPr lang="en-US" sz="2200" b="0" dirty="0">
              <a:solidFill>
                <a:srgbClr val="292929"/>
              </a:solidFill>
              <a:effectLst/>
              <a:latin typeface="Consolas" panose="020B0609020204030204" pitchFamily="49" charset="0"/>
            </a:endParaRPr>
          </a:p>
          <a:p>
            <a:pPr marL="0" indent="0">
              <a:buNone/>
            </a:pPr>
            <a:r>
              <a:rPr lang="en-US" sz="2200" b="0" dirty="0">
                <a:solidFill>
                  <a:srgbClr val="292929"/>
                </a:solidFill>
                <a:effectLst/>
                <a:latin typeface="Consolas" panose="020B0609020204030204" pitchFamily="49" charset="0"/>
              </a:rPr>
              <a:t>  </a:t>
            </a:r>
            <a:r>
              <a:rPr lang="en-US" sz="2200" b="0" dirty="0">
                <a:solidFill>
                  <a:srgbClr val="B5200D"/>
                </a:solidFill>
                <a:effectLst/>
                <a:latin typeface="Consolas" panose="020B0609020204030204" pitchFamily="49" charset="0"/>
              </a:rPr>
              <a:t>if</a:t>
            </a:r>
            <a:r>
              <a:rPr lang="en-US" sz="2200" b="0" dirty="0">
                <a:solidFill>
                  <a:srgbClr val="292929"/>
                </a:solidFill>
                <a:effectLst/>
                <a:latin typeface="Consolas" panose="020B0609020204030204" pitchFamily="49" charset="0"/>
              </a:rPr>
              <a:t> (</a:t>
            </a:r>
            <a:r>
              <a:rPr lang="en-US" sz="2200" b="0" dirty="0">
                <a:solidFill>
                  <a:srgbClr val="001080"/>
                </a:solidFill>
                <a:effectLst/>
                <a:latin typeface="Consolas" panose="020B0609020204030204" pitchFamily="49" charset="0"/>
              </a:rPr>
              <a:t>vertex</a:t>
            </a:r>
            <a:r>
              <a:rPr lang="en-US" sz="2200" b="0" dirty="0">
                <a:solidFill>
                  <a:srgbClr val="292929"/>
                </a:solidFill>
                <a:effectLst/>
                <a:latin typeface="Consolas" panose="020B0609020204030204" pitchFamily="49" charset="0"/>
              </a:rPr>
              <a:t>[</a:t>
            </a:r>
            <a:r>
              <a:rPr lang="en-US" sz="2200" b="0" dirty="0" err="1">
                <a:solidFill>
                  <a:srgbClr val="292929"/>
                </a:solidFill>
                <a:effectLst/>
                <a:latin typeface="Consolas" panose="020B0609020204030204" pitchFamily="49" charset="0"/>
              </a:rPr>
              <a:t>middle_index</a:t>
            </a:r>
            <a:r>
              <a:rPr lang="en-US" sz="2200" b="0" dirty="0">
                <a:solidFill>
                  <a:srgbClr val="292929"/>
                </a:solidFill>
                <a:effectLst/>
                <a:latin typeface="Consolas" panose="020B0609020204030204" pitchFamily="49" charset="0"/>
              </a:rPr>
              <a:t>][</a:t>
            </a:r>
            <a:r>
              <a:rPr lang="en-US" sz="2200" b="0" dirty="0">
                <a:solidFill>
                  <a:srgbClr val="096D48"/>
                </a:solidFill>
                <a:effectLst/>
                <a:latin typeface="Consolas" panose="020B0609020204030204" pitchFamily="49" charset="0"/>
              </a:rPr>
              <a:t>1</a:t>
            </a:r>
            <a:r>
              <a:rPr lang="en-US" sz="2200" b="0" dirty="0">
                <a:solidFill>
                  <a:srgbClr val="292929"/>
                </a:solidFill>
                <a:effectLst/>
                <a:latin typeface="Consolas" panose="020B0609020204030204" pitchFamily="49" charset="0"/>
              </a:rPr>
              <a:t>] </a:t>
            </a:r>
            <a:r>
              <a:rPr lang="en-US" sz="2200" b="0" dirty="0">
                <a:solidFill>
                  <a:srgbClr val="000000"/>
                </a:solidFill>
                <a:effectLst/>
                <a:latin typeface="Consolas" panose="020B0609020204030204" pitchFamily="49" charset="0"/>
              </a:rPr>
              <a:t>==</a:t>
            </a:r>
            <a:r>
              <a:rPr lang="en-US" sz="2200" b="0" dirty="0">
                <a:solidFill>
                  <a:srgbClr val="292929"/>
                </a:solidFill>
                <a:effectLst/>
                <a:latin typeface="Consolas" panose="020B0609020204030204" pitchFamily="49" charset="0"/>
              </a:rPr>
              <a:t> </a:t>
            </a:r>
            <a:r>
              <a:rPr lang="en-US" sz="2200" b="0" dirty="0">
                <a:solidFill>
                  <a:srgbClr val="001080"/>
                </a:solidFill>
                <a:effectLst/>
                <a:latin typeface="Consolas" panose="020B0609020204030204" pitchFamily="49" charset="0"/>
              </a:rPr>
              <a:t>vertex</a:t>
            </a:r>
            <a:r>
              <a:rPr lang="en-US" sz="2200" b="0" dirty="0">
                <a:solidFill>
                  <a:srgbClr val="292929"/>
                </a:solidFill>
                <a:effectLst/>
                <a:latin typeface="Consolas" panose="020B0609020204030204" pitchFamily="49" charset="0"/>
              </a:rPr>
              <a:t>[</a:t>
            </a:r>
            <a:r>
              <a:rPr lang="en-US" sz="2200" b="0" dirty="0" err="1">
                <a:solidFill>
                  <a:srgbClr val="292929"/>
                </a:solidFill>
                <a:effectLst/>
                <a:latin typeface="Consolas" panose="020B0609020204030204" pitchFamily="49" charset="0"/>
              </a:rPr>
              <a:t>top_index</a:t>
            </a:r>
            <a:r>
              <a:rPr lang="en-US" sz="2200" b="0" dirty="0">
                <a:solidFill>
                  <a:srgbClr val="292929"/>
                </a:solidFill>
                <a:effectLst/>
                <a:latin typeface="Consolas" panose="020B0609020204030204" pitchFamily="49" charset="0"/>
              </a:rPr>
              <a:t>][</a:t>
            </a:r>
            <a:r>
              <a:rPr lang="en-US" sz="2200" b="0" dirty="0">
                <a:solidFill>
                  <a:srgbClr val="096D48"/>
                </a:solidFill>
                <a:effectLst/>
                <a:latin typeface="Consolas" panose="020B0609020204030204" pitchFamily="49" charset="0"/>
              </a:rPr>
              <a:t>1</a:t>
            </a:r>
            <a:r>
              <a:rPr lang="en-US" sz="2200" b="0" dirty="0">
                <a:solidFill>
                  <a:srgbClr val="292929"/>
                </a:solidFill>
                <a:effectLst/>
                <a:latin typeface="Consolas" panose="020B0609020204030204" pitchFamily="49" charset="0"/>
              </a:rPr>
              <a:t>]) {</a:t>
            </a:r>
          </a:p>
          <a:p>
            <a:pPr marL="0" indent="0">
              <a:buNone/>
            </a:pPr>
            <a:r>
              <a:rPr lang="en-US" sz="2200" b="0" dirty="0">
                <a:solidFill>
                  <a:srgbClr val="292929"/>
                </a:solidFill>
                <a:effectLst/>
                <a:latin typeface="Consolas" panose="020B0609020204030204" pitchFamily="49" charset="0"/>
              </a:rPr>
              <a:t>     </a:t>
            </a:r>
            <a:r>
              <a:rPr lang="en-US" sz="2200" b="0" dirty="0" err="1">
                <a:solidFill>
                  <a:srgbClr val="5E2CBC"/>
                </a:solidFill>
                <a:effectLst/>
                <a:latin typeface="Consolas" panose="020B0609020204030204" pitchFamily="49" charset="0"/>
              </a:rPr>
              <a:t>draw_horizontal_edge_triangle</a:t>
            </a:r>
            <a:r>
              <a:rPr lang="en-US" sz="2200" b="0" dirty="0">
                <a:solidFill>
                  <a:srgbClr val="292929"/>
                </a:solidFill>
                <a:effectLst/>
                <a:latin typeface="Consolas" panose="020B0609020204030204" pitchFamily="49" charset="0"/>
              </a:rPr>
              <a:t>(</a:t>
            </a:r>
            <a:r>
              <a:rPr lang="en-US" sz="2200" b="0" dirty="0">
                <a:solidFill>
                  <a:srgbClr val="001080"/>
                </a:solidFill>
                <a:effectLst/>
                <a:latin typeface="Consolas" panose="020B0609020204030204" pitchFamily="49" charset="0"/>
              </a:rPr>
              <a:t>index</a:t>
            </a:r>
            <a:r>
              <a:rPr lang="en-US" sz="2200" b="0" dirty="0">
                <a:solidFill>
                  <a:srgbClr val="292929"/>
                </a:solidFill>
                <a:effectLst/>
                <a:latin typeface="Consolas" panose="020B0609020204030204" pitchFamily="49" charset="0"/>
              </a:rPr>
              <a:t>[</a:t>
            </a:r>
            <a:r>
              <a:rPr lang="en-US" sz="2200" b="0" dirty="0" err="1">
                <a:solidFill>
                  <a:srgbClr val="292929"/>
                </a:solidFill>
                <a:effectLst/>
                <a:latin typeface="Consolas" panose="020B0609020204030204" pitchFamily="49" charset="0"/>
              </a:rPr>
              <a:t>top_index</a:t>
            </a:r>
            <a:r>
              <a:rPr lang="en-US" sz="2200" b="0" dirty="0">
                <a:solidFill>
                  <a:srgbClr val="292929"/>
                </a:solidFill>
                <a:effectLst/>
                <a:latin typeface="Consolas" panose="020B0609020204030204" pitchFamily="49" charset="0"/>
              </a:rPr>
              <a:t>], </a:t>
            </a:r>
            <a:r>
              <a:rPr lang="en-US" sz="2200" b="0" dirty="0">
                <a:solidFill>
                  <a:srgbClr val="001080"/>
                </a:solidFill>
                <a:effectLst/>
                <a:latin typeface="Consolas" panose="020B0609020204030204" pitchFamily="49" charset="0"/>
              </a:rPr>
              <a:t>index</a:t>
            </a:r>
            <a:r>
              <a:rPr lang="en-US" sz="2200" b="0" dirty="0">
                <a:solidFill>
                  <a:srgbClr val="292929"/>
                </a:solidFill>
                <a:effectLst/>
                <a:latin typeface="Consolas" panose="020B0609020204030204" pitchFamily="49" charset="0"/>
              </a:rPr>
              <a:t>[</a:t>
            </a:r>
            <a:r>
              <a:rPr lang="en-US" sz="2200" b="0" dirty="0" err="1">
                <a:solidFill>
                  <a:srgbClr val="292929"/>
                </a:solidFill>
                <a:effectLst/>
                <a:latin typeface="Consolas" panose="020B0609020204030204" pitchFamily="49" charset="0"/>
              </a:rPr>
              <a:t>middle_index</a:t>
            </a:r>
            <a:r>
              <a:rPr lang="en-US" sz="2200" b="0" dirty="0">
                <a:solidFill>
                  <a:srgbClr val="292929"/>
                </a:solidFill>
                <a:effectLst/>
                <a:latin typeface="Consolas" panose="020B0609020204030204" pitchFamily="49" charset="0"/>
              </a:rPr>
              <a:t>],</a:t>
            </a:r>
          </a:p>
          <a:p>
            <a:pPr marL="0" indent="0">
              <a:buNone/>
            </a:pPr>
            <a:r>
              <a:rPr lang="en-US" sz="2200" b="0" dirty="0">
                <a:solidFill>
                  <a:srgbClr val="292929"/>
                </a:solidFill>
                <a:effectLst/>
                <a:latin typeface="Consolas" panose="020B0609020204030204" pitchFamily="49" charset="0"/>
              </a:rPr>
              <a:t>            </a:t>
            </a:r>
            <a:r>
              <a:rPr lang="en-US" sz="2200" b="0" dirty="0">
                <a:solidFill>
                  <a:srgbClr val="001080"/>
                </a:solidFill>
                <a:effectLst/>
                <a:latin typeface="Consolas" panose="020B0609020204030204" pitchFamily="49" charset="0"/>
              </a:rPr>
              <a:t>index</a:t>
            </a:r>
            <a:r>
              <a:rPr lang="en-US" sz="2200" b="0" dirty="0">
                <a:solidFill>
                  <a:srgbClr val="292929"/>
                </a:solidFill>
                <a:effectLst/>
                <a:latin typeface="Consolas" panose="020B0609020204030204" pitchFamily="49" charset="0"/>
              </a:rPr>
              <a:t>[</a:t>
            </a:r>
            <a:r>
              <a:rPr lang="en-US" sz="2200" b="0" dirty="0" err="1">
                <a:solidFill>
                  <a:srgbClr val="292929"/>
                </a:solidFill>
                <a:effectLst/>
                <a:latin typeface="Consolas" panose="020B0609020204030204" pitchFamily="49" charset="0"/>
              </a:rPr>
              <a:t>bottom_index</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0</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0</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0</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0</a:t>
            </a:r>
            <a:r>
              <a:rPr lang="en-US" sz="2200" b="0" dirty="0">
                <a:solidFill>
                  <a:srgbClr val="292929"/>
                </a:solidFill>
                <a:effectLst/>
                <a:latin typeface="Consolas" panose="020B0609020204030204" pitchFamily="49" charset="0"/>
              </a:rPr>
              <a:t>, </a:t>
            </a:r>
            <a:r>
              <a:rPr lang="en-US" sz="2200" b="0" dirty="0" err="1">
                <a:solidFill>
                  <a:srgbClr val="292929"/>
                </a:solidFill>
                <a:effectLst/>
                <a:latin typeface="Consolas" panose="020B0609020204030204" pitchFamily="49" charset="0"/>
              </a:rPr>
              <a:t>i</a:t>
            </a:r>
            <a:r>
              <a:rPr lang="en-US" sz="2200" b="0" dirty="0">
                <a:solidFill>
                  <a:srgbClr val="292929"/>
                </a:solidFill>
                <a:effectLst/>
                <a:latin typeface="Consolas" panose="020B0609020204030204" pitchFamily="49" charset="0"/>
              </a:rPr>
              <a:t>);</a:t>
            </a:r>
          </a:p>
          <a:p>
            <a:pPr marL="0" indent="0">
              <a:buNone/>
            </a:pPr>
            <a:r>
              <a:rPr lang="en-US" sz="2200" b="0" dirty="0">
                <a:solidFill>
                  <a:srgbClr val="292929"/>
                </a:solidFill>
                <a:effectLst/>
                <a:latin typeface="Consolas" panose="020B0609020204030204" pitchFamily="49" charset="0"/>
              </a:rPr>
              <a:t>     </a:t>
            </a:r>
            <a:r>
              <a:rPr lang="en-US" sz="2200" b="0" dirty="0">
                <a:solidFill>
                  <a:srgbClr val="B5200D"/>
                </a:solidFill>
                <a:effectLst/>
                <a:latin typeface="Consolas" panose="020B0609020204030204" pitchFamily="49" charset="0"/>
              </a:rPr>
              <a:t>return</a:t>
            </a:r>
            <a:r>
              <a:rPr lang="en-US" sz="2200" b="0" dirty="0">
                <a:solidFill>
                  <a:srgbClr val="292929"/>
                </a:solidFill>
                <a:effectLst/>
                <a:latin typeface="Consolas" panose="020B0609020204030204" pitchFamily="49" charset="0"/>
              </a:rPr>
              <a:t>;</a:t>
            </a:r>
          </a:p>
          <a:p>
            <a:pPr marL="0" indent="0">
              <a:buNone/>
            </a:pPr>
            <a:r>
              <a:rPr lang="en-US" sz="2200" b="0" dirty="0">
                <a:solidFill>
                  <a:srgbClr val="292929"/>
                </a:solidFill>
                <a:effectLst/>
                <a:latin typeface="Consolas" panose="020B0609020204030204" pitchFamily="49" charset="0"/>
              </a:rPr>
              <a:t>     }</a:t>
            </a:r>
          </a:p>
          <a:p>
            <a:pPr marL="0" indent="0">
              <a:buNone/>
            </a:pPr>
            <a:r>
              <a:rPr lang="en-US" sz="2200" b="0" dirty="0">
                <a:solidFill>
                  <a:srgbClr val="292929"/>
                </a:solidFill>
                <a:effectLst/>
                <a:latin typeface="Consolas" panose="020B0609020204030204" pitchFamily="49" charset="0"/>
              </a:rPr>
              <a:t>  </a:t>
            </a:r>
            <a:r>
              <a:rPr lang="en-US" sz="2200" b="0" dirty="0">
                <a:solidFill>
                  <a:srgbClr val="B5200D"/>
                </a:solidFill>
                <a:effectLst/>
                <a:latin typeface="Consolas" panose="020B0609020204030204" pitchFamily="49" charset="0"/>
              </a:rPr>
              <a:t>else</a:t>
            </a:r>
            <a:r>
              <a:rPr lang="en-US" sz="2200" b="0" dirty="0">
                <a:solidFill>
                  <a:srgbClr val="292929"/>
                </a:solidFill>
                <a:effectLst/>
                <a:latin typeface="Consolas" panose="020B0609020204030204" pitchFamily="49" charset="0"/>
              </a:rPr>
              <a:t> </a:t>
            </a:r>
            <a:r>
              <a:rPr lang="en-US" sz="2200" b="0" dirty="0">
                <a:solidFill>
                  <a:srgbClr val="B5200D"/>
                </a:solidFill>
                <a:effectLst/>
                <a:latin typeface="Consolas" panose="020B0609020204030204" pitchFamily="49" charset="0"/>
              </a:rPr>
              <a:t>if</a:t>
            </a:r>
            <a:r>
              <a:rPr lang="en-US" sz="2200" b="0" dirty="0">
                <a:solidFill>
                  <a:srgbClr val="292929"/>
                </a:solidFill>
                <a:effectLst/>
                <a:latin typeface="Consolas" panose="020B0609020204030204" pitchFamily="49" charset="0"/>
              </a:rPr>
              <a:t> (</a:t>
            </a:r>
            <a:r>
              <a:rPr lang="en-US" sz="2200" b="0" dirty="0">
                <a:solidFill>
                  <a:srgbClr val="001080"/>
                </a:solidFill>
                <a:effectLst/>
                <a:latin typeface="Consolas" panose="020B0609020204030204" pitchFamily="49" charset="0"/>
              </a:rPr>
              <a:t>vertex</a:t>
            </a:r>
            <a:r>
              <a:rPr lang="en-US" sz="2200" b="0" dirty="0">
                <a:solidFill>
                  <a:srgbClr val="292929"/>
                </a:solidFill>
                <a:effectLst/>
                <a:latin typeface="Consolas" panose="020B0609020204030204" pitchFamily="49" charset="0"/>
              </a:rPr>
              <a:t>[</a:t>
            </a:r>
            <a:r>
              <a:rPr lang="en-US" sz="2200" b="0" dirty="0" err="1">
                <a:solidFill>
                  <a:srgbClr val="292929"/>
                </a:solidFill>
                <a:effectLst/>
                <a:latin typeface="Consolas" panose="020B0609020204030204" pitchFamily="49" charset="0"/>
              </a:rPr>
              <a:t>middle_index</a:t>
            </a:r>
            <a:r>
              <a:rPr lang="en-US" sz="2200" b="0" dirty="0">
                <a:solidFill>
                  <a:srgbClr val="292929"/>
                </a:solidFill>
                <a:effectLst/>
                <a:latin typeface="Consolas" panose="020B0609020204030204" pitchFamily="49" charset="0"/>
              </a:rPr>
              <a:t>][</a:t>
            </a:r>
            <a:r>
              <a:rPr lang="en-US" sz="2200" b="0" dirty="0">
                <a:solidFill>
                  <a:srgbClr val="096D48"/>
                </a:solidFill>
                <a:effectLst/>
                <a:latin typeface="Consolas" panose="020B0609020204030204" pitchFamily="49" charset="0"/>
              </a:rPr>
              <a:t>1</a:t>
            </a:r>
            <a:r>
              <a:rPr lang="en-US" sz="2200" b="0" dirty="0">
                <a:solidFill>
                  <a:srgbClr val="292929"/>
                </a:solidFill>
                <a:effectLst/>
                <a:latin typeface="Consolas" panose="020B0609020204030204" pitchFamily="49" charset="0"/>
              </a:rPr>
              <a:t>] </a:t>
            </a:r>
            <a:r>
              <a:rPr lang="en-US" sz="2200" b="0" dirty="0">
                <a:solidFill>
                  <a:srgbClr val="000000"/>
                </a:solidFill>
                <a:effectLst/>
                <a:latin typeface="Consolas" panose="020B0609020204030204" pitchFamily="49" charset="0"/>
              </a:rPr>
              <a:t>==</a:t>
            </a:r>
            <a:r>
              <a:rPr lang="en-US" sz="2200" b="0" dirty="0">
                <a:solidFill>
                  <a:srgbClr val="292929"/>
                </a:solidFill>
                <a:effectLst/>
                <a:latin typeface="Consolas" panose="020B0609020204030204" pitchFamily="49" charset="0"/>
              </a:rPr>
              <a:t> </a:t>
            </a:r>
            <a:r>
              <a:rPr lang="en-US" sz="2200" b="0" dirty="0">
                <a:solidFill>
                  <a:srgbClr val="001080"/>
                </a:solidFill>
                <a:effectLst/>
                <a:latin typeface="Consolas" panose="020B0609020204030204" pitchFamily="49" charset="0"/>
              </a:rPr>
              <a:t>vertex</a:t>
            </a:r>
            <a:r>
              <a:rPr lang="en-US" sz="2200" b="0" dirty="0">
                <a:solidFill>
                  <a:srgbClr val="292929"/>
                </a:solidFill>
                <a:effectLst/>
                <a:latin typeface="Consolas" panose="020B0609020204030204" pitchFamily="49" charset="0"/>
              </a:rPr>
              <a:t>[</a:t>
            </a:r>
            <a:r>
              <a:rPr lang="en-US" sz="2200" b="0" dirty="0" err="1">
                <a:solidFill>
                  <a:srgbClr val="292929"/>
                </a:solidFill>
                <a:effectLst/>
                <a:latin typeface="Consolas" panose="020B0609020204030204" pitchFamily="49" charset="0"/>
              </a:rPr>
              <a:t>bottom_index</a:t>
            </a:r>
            <a:r>
              <a:rPr lang="en-US" sz="2200" b="0" dirty="0">
                <a:solidFill>
                  <a:srgbClr val="292929"/>
                </a:solidFill>
                <a:effectLst/>
                <a:latin typeface="Consolas" panose="020B0609020204030204" pitchFamily="49" charset="0"/>
              </a:rPr>
              <a:t>][</a:t>
            </a:r>
            <a:r>
              <a:rPr lang="en-US" sz="2200" b="0" dirty="0">
                <a:solidFill>
                  <a:srgbClr val="096D48"/>
                </a:solidFill>
                <a:effectLst/>
                <a:latin typeface="Consolas" panose="020B0609020204030204" pitchFamily="49" charset="0"/>
              </a:rPr>
              <a:t>1</a:t>
            </a:r>
            <a:r>
              <a:rPr lang="en-US" sz="2200" b="0" dirty="0">
                <a:solidFill>
                  <a:srgbClr val="292929"/>
                </a:solidFill>
                <a:effectLst/>
                <a:latin typeface="Consolas" panose="020B0609020204030204" pitchFamily="49" charset="0"/>
              </a:rPr>
              <a:t>]) {</a:t>
            </a:r>
          </a:p>
          <a:p>
            <a:pPr marL="0" indent="0">
              <a:buNone/>
            </a:pPr>
            <a:r>
              <a:rPr lang="en-US" sz="2200" b="0" dirty="0">
                <a:solidFill>
                  <a:srgbClr val="292929"/>
                </a:solidFill>
                <a:effectLst/>
                <a:latin typeface="Consolas" panose="020B0609020204030204" pitchFamily="49" charset="0"/>
              </a:rPr>
              <a:t>     </a:t>
            </a:r>
            <a:r>
              <a:rPr lang="en-US" sz="2200" b="0" dirty="0" err="1">
                <a:solidFill>
                  <a:srgbClr val="5E2CBC"/>
                </a:solidFill>
                <a:effectLst/>
                <a:latin typeface="Consolas" panose="020B0609020204030204" pitchFamily="49" charset="0"/>
              </a:rPr>
              <a:t>draw_horizontal_edge_triangle</a:t>
            </a:r>
            <a:r>
              <a:rPr lang="en-US" sz="2200" b="0" dirty="0">
                <a:solidFill>
                  <a:srgbClr val="292929"/>
                </a:solidFill>
                <a:effectLst/>
                <a:latin typeface="Consolas" panose="020B0609020204030204" pitchFamily="49" charset="0"/>
              </a:rPr>
              <a:t>(</a:t>
            </a:r>
            <a:r>
              <a:rPr lang="en-US" sz="2200" b="0" dirty="0">
                <a:solidFill>
                  <a:srgbClr val="001080"/>
                </a:solidFill>
                <a:effectLst/>
                <a:latin typeface="Consolas" panose="020B0609020204030204" pitchFamily="49" charset="0"/>
              </a:rPr>
              <a:t>index</a:t>
            </a:r>
            <a:r>
              <a:rPr lang="en-US" sz="2200" b="0" dirty="0">
                <a:solidFill>
                  <a:srgbClr val="292929"/>
                </a:solidFill>
                <a:effectLst/>
                <a:latin typeface="Consolas" panose="020B0609020204030204" pitchFamily="49" charset="0"/>
              </a:rPr>
              <a:t>[</a:t>
            </a:r>
            <a:r>
              <a:rPr lang="en-US" sz="2200" b="0" dirty="0" err="1">
                <a:solidFill>
                  <a:srgbClr val="292929"/>
                </a:solidFill>
                <a:effectLst/>
                <a:latin typeface="Consolas" panose="020B0609020204030204" pitchFamily="49" charset="0"/>
              </a:rPr>
              <a:t>top_index</a:t>
            </a:r>
            <a:r>
              <a:rPr lang="en-US" sz="2200" b="0" dirty="0">
                <a:solidFill>
                  <a:srgbClr val="292929"/>
                </a:solidFill>
                <a:effectLst/>
                <a:latin typeface="Consolas" panose="020B0609020204030204" pitchFamily="49" charset="0"/>
              </a:rPr>
              <a:t>], </a:t>
            </a:r>
            <a:r>
              <a:rPr lang="en-US" sz="2200" b="0" dirty="0">
                <a:solidFill>
                  <a:srgbClr val="001080"/>
                </a:solidFill>
                <a:effectLst/>
                <a:latin typeface="Consolas" panose="020B0609020204030204" pitchFamily="49" charset="0"/>
              </a:rPr>
              <a:t>index</a:t>
            </a:r>
            <a:r>
              <a:rPr lang="en-US" sz="2200" b="0" dirty="0">
                <a:solidFill>
                  <a:srgbClr val="292929"/>
                </a:solidFill>
                <a:effectLst/>
                <a:latin typeface="Consolas" panose="020B0609020204030204" pitchFamily="49" charset="0"/>
              </a:rPr>
              <a:t>[</a:t>
            </a:r>
            <a:r>
              <a:rPr lang="en-US" sz="2200" b="0" dirty="0" err="1">
                <a:solidFill>
                  <a:srgbClr val="292929"/>
                </a:solidFill>
                <a:effectLst/>
                <a:latin typeface="Consolas" panose="020B0609020204030204" pitchFamily="49" charset="0"/>
              </a:rPr>
              <a:t>middle_index</a:t>
            </a:r>
            <a:r>
              <a:rPr lang="en-US" sz="2200" b="0" dirty="0">
                <a:solidFill>
                  <a:srgbClr val="292929"/>
                </a:solidFill>
                <a:effectLst/>
                <a:latin typeface="Consolas" panose="020B0609020204030204" pitchFamily="49" charset="0"/>
              </a:rPr>
              <a:t>],      	      </a:t>
            </a:r>
            <a:r>
              <a:rPr lang="en-US" sz="2200" b="0" dirty="0">
                <a:solidFill>
                  <a:srgbClr val="001080"/>
                </a:solidFill>
                <a:effectLst/>
                <a:latin typeface="Consolas" panose="020B0609020204030204" pitchFamily="49" charset="0"/>
              </a:rPr>
              <a:t>index</a:t>
            </a:r>
            <a:r>
              <a:rPr lang="en-US" sz="2200" b="0" dirty="0">
                <a:solidFill>
                  <a:srgbClr val="292929"/>
                </a:solidFill>
                <a:effectLst/>
                <a:latin typeface="Consolas" panose="020B0609020204030204" pitchFamily="49" charset="0"/>
              </a:rPr>
              <a:t>[</a:t>
            </a:r>
            <a:r>
              <a:rPr lang="en-US" sz="2200" b="0" dirty="0" err="1">
                <a:solidFill>
                  <a:srgbClr val="292929"/>
                </a:solidFill>
                <a:effectLst/>
                <a:latin typeface="Consolas" panose="020B0609020204030204" pitchFamily="49" charset="0"/>
              </a:rPr>
              <a:t>bottom_index</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1</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0</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0</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0</a:t>
            </a:r>
            <a:r>
              <a:rPr lang="en-US" sz="2200" b="0" dirty="0">
                <a:solidFill>
                  <a:srgbClr val="292929"/>
                </a:solidFill>
                <a:effectLst/>
                <a:latin typeface="Consolas" panose="020B0609020204030204" pitchFamily="49" charset="0"/>
              </a:rPr>
              <a:t>, </a:t>
            </a:r>
            <a:r>
              <a:rPr lang="en-US" sz="2200" b="0" dirty="0" err="1">
                <a:solidFill>
                  <a:srgbClr val="292929"/>
                </a:solidFill>
                <a:effectLst/>
                <a:latin typeface="Consolas" panose="020B0609020204030204" pitchFamily="49" charset="0"/>
              </a:rPr>
              <a:t>i</a:t>
            </a:r>
            <a:r>
              <a:rPr lang="en-US" sz="2200" b="0" dirty="0">
                <a:solidFill>
                  <a:srgbClr val="292929"/>
                </a:solidFill>
                <a:effectLst/>
                <a:latin typeface="Consolas" panose="020B0609020204030204" pitchFamily="49" charset="0"/>
              </a:rPr>
              <a:t>);</a:t>
            </a:r>
          </a:p>
          <a:p>
            <a:pPr marL="0" indent="0">
              <a:buNone/>
            </a:pPr>
            <a:r>
              <a:rPr lang="en-US" sz="2200" b="0" dirty="0">
                <a:solidFill>
                  <a:srgbClr val="292929"/>
                </a:solidFill>
                <a:effectLst/>
                <a:latin typeface="Consolas" panose="020B0609020204030204" pitchFamily="49" charset="0"/>
              </a:rPr>
              <a:t>     </a:t>
            </a:r>
            <a:r>
              <a:rPr lang="en-US" sz="2200" b="0" dirty="0">
                <a:solidFill>
                  <a:srgbClr val="B5200D"/>
                </a:solidFill>
                <a:effectLst/>
                <a:latin typeface="Consolas" panose="020B0609020204030204" pitchFamily="49" charset="0"/>
              </a:rPr>
              <a:t>return</a:t>
            </a:r>
            <a:r>
              <a:rPr lang="en-US" sz="2200" b="0" dirty="0">
                <a:solidFill>
                  <a:srgbClr val="292929"/>
                </a:solidFill>
                <a:effectLst/>
                <a:latin typeface="Consolas" panose="020B0609020204030204" pitchFamily="49" charset="0"/>
              </a:rPr>
              <a:t>;</a:t>
            </a:r>
          </a:p>
          <a:p>
            <a:pPr marL="0" indent="0">
              <a:buNone/>
            </a:pPr>
            <a:r>
              <a:rPr lang="en-US" sz="2200" b="0" dirty="0">
                <a:solidFill>
                  <a:srgbClr val="292929"/>
                </a:solidFill>
                <a:effectLst/>
                <a:latin typeface="Consolas" panose="020B0609020204030204" pitchFamily="49" charset="0"/>
              </a:rPr>
              <a:t>     }</a:t>
            </a:r>
          </a:p>
          <a:p>
            <a:pPr marL="0" indent="0">
              <a:buNone/>
            </a:pPr>
            <a:endParaRPr lang="en-US" sz="2400" b="0" dirty="0">
              <a:solidFill>
                <a:srgbClr val="292929"/>
              </a:solidFill>
              <a:effectLst/>
              <a:latin typeface="Consolas" panose="020B0609020204030204" pitchFamily="49" charset="0"/>
            </a:endParaRPr>
          </a:p>
        </p:txBody>
      </p:sp>
      <p:sp>
        <p:nvSpPr>
          <p:cNvPr id="2" name="TextBox 1">
            <a:extLst>
              <a:ext uri="{FF2B5EF4-FFF2-40B4-BE49-F238E27FC236}">
                <a16:creationId xmlns:a16="http://schemas.microsoft.com/office/drawing/2014/main" id="{E509C3FA-E492-48DD-A521-D5544783C175}"/>
              </a:ext>
            </a:extLst>
          </p:cNvPr>
          <p:cNvSpPr txBox="1"/>
          <p:nvPr/>
        </p:nvSpPr>
        <p:spPr>
          <a:xfrm>
            <a:off x="735106" y="233083"/>
            <a:ext cx="10506636" cy="1754326"/>
          </a:xfrm>
          <a:prstGeom prst="rect">
            <a:avLst/>
          </a:prstGeom>
          <a:noFill/>
        </p:spPr>
        <p:txBody>
          <a:bodyPr wrap="square" rtlCol="0">
            <a:spAutoFit/>
          </a:bodyPr>
          <a:lstStyle/>
          <a:p>
            <a:pPr marL="285750" indent="-285750">
              <a:buFont typeface="Arial" panose="020B0604020202020204" pitchFamily="34" charset="0"/>
              <a:buChar char="•"/>
            </a:pPr>
            <a:r>
              <a:rPr lang="en-US" sz="3600" dirty="0"/>
              <a:t>If there is already a horizontal edge, it calls </a:t>
            </a:r>
          </a:p>
          <a:p>
            <a:r>
              <a:rPr lang="en-US" sz="3600" dirty="0"/>
              <a:t>   </a:t>
            </a:r>
            <a:r>
              <a:rPr lang="en-US" sz="3600" dirty="0" err="1"/>
              <a:t>draw_horizontal_edge_triangle</a:t>
            </a:r>
            <a:r>
              <a:rPr lang="en-US" sz="3600" dirty="0"/>
              <a:t>() one time.</a:t>
            </a:r>
          </a:p>
          <a:p>
            <a:pPr marL="285750" indent="-285750">
              <a:buFont typeface="Arial" panose="020B0604020202020204" pitchFamily="34" charset="0"/>
              <a:buChar char="•"/>
            </a:pPr>
            <a:endParaRPr lang="en-US" sz="3600" dirty="0"/>
          </a:p>
        </p:txBody>
      </p:sp>
    </p:spTree>
    <p:extLst>
      <p:ext uri="{BB962C8B-B14F-4D97-AF65-F5344CB8AC3E}">
        <p14:creationId xmlns:p14="http://schemas.microsoft.com/office/powerpoint/2010/main" val="2976672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0216-DD4C-416D-9853-D9B82D8E670E}"/>
              </a:ext>
            </a:extLst>
          </p:cNvPr>
          <p:cNvSpPr>
            <a:spLocks noGrp="1"/>
          </p:cNvSpPr>
          <p:nvPr>
            <p:ph type="title"/>
          </p:nvPr>
        </p:nvSpPr>
        <p:spPr>
          <a:xfrm>
            <a:off x="775504" y="291090"/>
            <a:ext cx="10671857" cy="739057"/>
          </a:xfrm>
        </p:spPr>
        <p:txBody>
          <a:bodyPr vert="horz" lIns="91440" tIns="45720" rIns="91440" bIns="45720" rtlCol="0" anchor="b">
            <a:normAutofit fontScale="90000"/>
          </a:bodyPr>
          <a:lstStyle/>
          <a:p>
            <a:r>
              <a:rPr lang="en-US" sz="4200" kern="1200" dirty="0">
                <a:solidFill>
                  <a:schemeClr val="tx1"/>
                </a:solidFill>
                <a:latin typeface="+mj-lt"/>
                <a:ea typeface="+mj-ea"/>
                <a:cs typeface="+mj-cs"/>
              </a:rPr>
              <a:t>The are bright pixels that are composited twice. Why?</a:t>
            </a:r>
          </a:p>
        </p:txBody>
      </p:sp>
      <p:pic>
        <p:nvPicPr>
          <p:cNvPr id="4" name="Picture 3" descr="A picture containing text, stationary, envelope&#10;&#10;Description automatically generated">
            <a:extLst>
              <a:ext uri="{FF2B5EF4-FFF2-40B4-BE49-F238E27FC236}">
                <a16:creationId xmlns:a16="http://schemas.microsoft.com/office/drawing/2014/main" id="{764BEAC5-A7A2-4F94-A680-C812471A9E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533" y="1261641"/>
            <a:ext cx="8710285" cy="5596359"/>
          </a:xfrm>
          <a:prstGeom prst="rect">
            <a:avLst/>
          </a:prstGeom>
        </p:spPr>
      </p:pic>
    </p:spTree>
    <p:extLst>
      <p:ext uri="{BB962C8B-B14F-4D97-AF65-F5344CB8AC3E}">
        <p14:creationId xmlns:p14="http://schemas.microsoft.com/office/powerpoint/2010/main" val="17881660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09C3FA-E492-48DD-A521-D5544783C175}"/>
              </a:ext>
            </a:extLst>
          </p:cNvPr>
          <p:cNvSpPr txBox="1"/>
          <p:nvPr/>
        </p:nvSpPr>
        <p:spPr>
          <a:xfrm>
            <a:off x="735105" y="233083"/>
            <a:ext cx="10811435" cy="1200329"/>
          </a:xfrm>
          <a:prstGeom prst="rect">
            <a:avLst/>
          </a:prstGeom>
          <a:noFill/>
        </p:spPr>
        <p:txBody>
          <a:bodyPr wrap="square" rtlCol="0">
            <a:spAutoFit/>
          </a:bodyPr>
          <a:lstStyle/>
          <a:p>
            <a:r>
              <a:rPr lang="en-US" sz="3600" dirty="0"/>
              <a:t>Otherwise, it interpolates both x and z to the new vertex Q, and calls </a:t>
            </a:r>
            <a:r>
              <a:rPr lang="en-US" sz="3600" dirty="0" err="1"/>
              <a:t>draw_horizontal_edge_triangle</a:t>
            </a:r>
            <a:r>
              <a:rPr lang="en-US" sz="3600" dirty="0"/>
              <a:t>()  twice.</a:t>
            </a:r>
          </a:p>
        </p:txBody>
      </p:sp>
    </p:spTree>
    <p:extLst>
      <p:ext uri="{BB962C8B-B14F-4D97-AF65-F5344CB8AC3E}">
        <p14:creationId xmlns:p14="http://schemas.microsoft.com/office/powerpoint/2010/main" val="465397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16EED2-F0EE-47DA-9EF3-9BF83FB2938D}"/>
              </a:ext>
            </a:extLst>
          </p:cNvPr>
          <p:cNvSpPr txBox="1">
            <a:spLocks/>
          </p:cNvSpPr>
          <p:nvPr/>
        </p:nvSpPr>
        <p:spPr>
          <a:xfrm>
            <a:off x="-80682" y="258393"/>
            <a:ext cx="11645153" cy="6809157"/>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292929"/>
                </a:solidFill>
                <a:latin typeface="Consolas" panose="020B0609020204030204" pitchFamily="49" charset="0"/>
              </a:rPr>
              <a:t>   </a:t>
            </a:r>
            <a:r>
              <a:rPr lang="en-US" sz="2400" dirty="0" err="1">
                <a:solidFill>
                  <a:srgbClr val="5E2CBC"/>
                </a:solidFill>
                <a:latin typeface="Consolas" panose="020B0609020204030204" pitchFamily="49" charset="0"/>
              </a:rPr>
              <a:t>get_line_equation</a:t>
            </a:r>
            <a:r>
              <a:rPr lang="en-US" sz="2400" dirty="0">
                <a:solidFill>
                  <a:srgbClr val="292929"/>
                </a:solidFill>
                <a:latin typeface="Consolas" panose="020B0609020204030204" pitchFamily="49" charset="0"/>
              </a:rPr>
              <a:t>(</a:t>
            </a:r>
            <a:r>
              <a:rPr lang="en-US" sz="2400" dirty="0">
                <a:solidFill>
                  <a:srgbClr val="001080"/>
                </a:solidFill>
                <a:latin typeface="Consolas" panose="020B0609020204030204" pitchFamily="49" charset="0"/>
              </a:rPr>
              <a:t>vertex</a:t>
            </a:r>
            <a:r>
              <a:rPr lang="en-US" sz="2400" dirty="0">
                <a:solidFill>
                  <a:srgbClr val="292929"/>
                </a:solidFill>
                <a:latin typeface="Consolas" panose="020B0609020204030204" pitchFamily="49" charset="0"/>
              </a:rPr>
              <a:t>[</a:t>
            </a:r>
            <a:r>
              <a:rPr lang="en-US" sz="2400" dirty="0" err="1">
                <a:solidFill>
                  <a:srgbClr val="292929"/>
                </a:solidFill>
                <a:latin typeface="Consolas" panose="020B0609020204030204" pitchFamily="49" charset="0"/>
              </a:rPr>
              <a:t>top_index</a:t>
            </a:r>
            <a:r>
              <a:rPr lang="en-US" sz="2400" dirty="0">
                <a:solidFill>
                  <a:srgbClr val="292929"/>
                </a:solidFill>
                <a:latin typeface="Consolas" panose="020B0609020204030204" pitchFamily="49" charset="0"/>
              </a:rPr>
              <a:t>][</a:t>
            </a:r>
            <a:r>
              <a:rPr lang="en-US" sz="2400" dirty="0">
                <a:solidFill>
                  <a:srgbClr val="096D48"/>
                </a:solidFill>
                <a:latin typeface="Consolas" panose="020B0609020204030204" pitchFamily="49" charset="0"/>
              </a:rPr>
              <a:t>1</a:t>
            </a:r>
            <a:r>
              <a:rPr lang="en-US" sz="2400" dirty="0">
                <a:solidFill>
                  <a:srgbClr val="292929"/>
                </a:solidFill>
                <a:latin typeface="Consolas" panose="020B0609020204030204" pitchFamily="49" charset="0"/>
              </a:rPr>
              <a:t>], </a:t>
            </a:r>
            <a:r>
              <a:rPr lang="en-US" sz="2400" dirty="0">
                <a:solidFill>
                  <a:srgbClr val="001080"/>
                </a:solidFill>
                <a:latin typeface="Consolas" panose="020B0609020204030204" pitchFamily="49" charset="0"/>
              </a:rPr>
              <a:t>vertex</a:t>
            </a:r>
            <a:r>
              <a:rPr lang="en-US" sz="2400" dirty="0">
                <a:solidFill>
                  <a:srgbClr val="292929"/>
                </a:solidFill>
                <a:latin typeface="Consolas" panose="020B0609020204030204" pitchFamily="49" charset="0"/>
              </a:rPr>
              <a:t>[</a:t>
            </a:r>
            <a:r>
              <a:rPr lang="en-US" sz="2400" dirty="0" err="1">
                <a:solidFill>
                  <a:srgbClr val="292929"/>
                </a:solidFill>
                <a:latin typeface="Consolas" panose="020B0609020204030204" pitchFamily="49" charset="0"/>
              </a:rPr>
              <a:t>bottom_index</a:t>
            </a:r>
            <a:r>
              <a:rPr lang="en-US" sz="2400" dirty="0">
                <a:solidFill>
                  <a:srgbClr val="292929"/>
                </a:solidFill>
                <a:latin typeface="Consolas" panose="020B0609020204030204" pitchFamily="49" charset="0"/>
              </a:rPr>
              <a:t>][</a:t>
            </a:r>
            <a:r>
              <a:rPr lang="en-US" sz="2400" dirty="0">
                <a:solidFill>
                  <a:srgbClr val="096D48"/>
                </a:solidFill>
                <a:latin typeface="Consolas" panose="020B0609020204030204" pitchFamily="49" charset="0"/>
              </a:rPr>
              <a:t>1</a:t>
            </a:r>
            <a:r>
              <a:rPr lang="en-US" sz="2400" dirty="0">
                <a:solidFill>
                  <a:srgbClr val="292929"/>
                </a:solidFill>
                <a:latin typeface="Consolas" panose="020B0609020204030204" pitchFamily="49" charset="0"/>
              </a:rPr>
              <a:t>],</a:t>
            </a:r>
          </a:p>
          <a:p>
            <a:pPr marL="0" indent="0">
              <a:buNone/>
            </a:pPr>
            <a:r>
              <a:rPr lang="en-US" sz="2400" dirty="0">
                <a:solidFill>
                  <a:srgbClr val="292929"/>
                </a:solidFill>
                <a:latin typeface="Consolas" panose="020B0609020204030204" pitchFamily="49" charset="0"/>
              </a:rPr>
              <a:t>                     </a:t>
            </a:r>
            <a:r>
              <a:rPr lang="en-US" sz="2400" dirty="0">
                <a:solidFill>
                  <a:srgbClr val="001080"/>
                </a:solidFill>
                <a:latin typeface="Consolas" panose="020B0609020204030204" pitchFamily="49" charset="0"/>
              </a:rPr>
              <a:t>vertex</a:t>
            </a:r>
            <a:r>
              <a:rPr lang="en-US" sz="2400" dirty="0">
                <a:solidFill>
                  <a:srgbClr val="292929"/>
                </a:solidFill>
                <a:latin typeface="Consolas" panose="020B0609020204030204" pitchFamily="49" charset="0"/>
              </a:rPr>
              <a:t>[</a:t>
            </a:r>
            <a:r>
              <a:rPr lang="en-US" sz="2400" dirty="0" err="1">
                <a:solidFill>
                  <a:srgbClr val="292929"/>
                </a:solidFill>
                <a:latin typeface="Consolas" panose="020B0609020204030204" pitchFamily="49" charset="0"/>
              </a:rPr>
              <a:t>top_index</a:t>
            </a:r>
            <a:r>
              <a:rPr lang="en-US" sz="2400" dirty="0">
                <a:solidFill>
                  <a:srgbClr val="292929"/>
                </a:solidFill>
                <a:latin typeface="Consolas" panose="020B0609020204030204" pitchFamily="49" charset="0"/>
              </a:rPr>
              <a:t>][</a:t>
            </a:r>
            <a:r>
              <a:rPr lang="en-US" sz="2400" dirty="0">
                <a:solidFill>
                  <a:srgbClr val="096D48"/>
                </a:solidFill>
                <a:latin typeface="Consolas" panose="020B0609020204030204" pitchFamily="49" charset="0"/>
              </a:rPr>
              <a:t>0</a:t>
            </a:r>
            <a:r>
              <a:rPr lang="en-US" sz="2400" dirty="0">
                <a:solidFill>
                  <a:srgbClr val="292929"/>
                </a:solidFill>
                <a:latin typeface="Consolas" panose="020B0609020204030204" pitchFamily="49" charset="0"/>
              </a:rPr>
              <a:t>], </a:t>
            </a:r>
            <a:r>
              <a:rPr lang="en-US" sz="2400" dirty="0">
                <a:solidFill>
                  <a:srgbClr val="001080"/>
                </a:solidFill>
                <a:latin typeface="Consolas" panose="020B0609020204030204" pitchFamily="49" charset="0"/>
              </a:rPr>
              <a:t>vertex</a:t>
            </a:r>
            <a:r>
              <a:rPr lang="en-US" sz="2400" dirty="0">
                <a:solidFill>
                  <a:srgbClr val="292929"/>
                </a:solidFill>
                <a:latin typeface="Consolas" panose="020B0609020204030204" pitchFamily="49" charset="0"/>
              </a:rPr>
              <a:t>[</a:t>
            </a:r>
            <a:r>
              <a:rPr lang="en-US" sz="2400" dirty="0" err="1">
                <a:solidFill>
                  <a:srgbClr val="292929"/>
                </a:solidFill>
                <a:latin typeface="Consolas" panose="020B0609020204030204" pitchFamily="49" charset="0"/>
              </a:rPr>
              <a:t>bottom_index</a:t>
            </a:r>
            <a:r>
              <a:rPr lang="en-US" sz="2400" dirty="0">
                <a:solidFill>
                  <a:srgbClr val="292929"/>
                </a:solidFill>
                <a:latin typeface="Consolas" panose="020B0609020204030204" pitchFamily="49" charset="0"/>
              </a:rPr>
              <a:t>][</a:t>
            </a:r>
            <a:r>
              <a:rPr lang="en-US" sz="2400" dirty="0">
                <a:solidFill>
                  <a:srgbClr val="096D48"/>
                </a:solidFill>
                <a:latin typeface="Consolas" panose="020B0609020204030204" pitchFamily="49" charset="0"/>
              </a:rPr>
              <a:t>0</a:t>
            </a:r>
            <a:r>
              <a:rPr lang="en-US" sz="2400" dirty="0">
                <a:solidFill>
                  <a:srgbClr val="292929"/>
                </a:solidFill>
                <a:latin typeface="Consolas" panose="020B0609020204030204" pitchFamily="49" charset="0"/>
              </a:rPr>
              <a:t>], </a:t>
            </a:r>
            <a:r>
              <a:rPr lang="en-US" sz="2400" dirty="0">
                <a:solidFill>
                  <a:srgbClr val="000000"/>
                </a:solidFill>
                <a:latin typeface="Consolas" panose="020B0609020204030204" pitchFamily="49" charset="0"/>
              </a:rPr>
              <a:t>&amp;</a:t>
            </a:r>
            <a:r>
              <a:rPr lang="en-US" sz="2400" dirty="0" err="1">
                <a:solidFill>
                  <a:srgbClr val="292929"/>
                </a:solidFill>
                <a:latin typeface="Consolas" panose="020B0609020204030204" pitchFamily="49" charset="0"/>
              </a:rPr>
              <a:t>m_x</a:t>
            </a:r>
            <a:r>
              <a:rPr lang="en-US" sz="2400" dirty="0">
                <a:solidFill>
                  <a:srgbClr val="292929"/>
                </a:solidFill>
                <a:latin typeface="Consolas" panose="020B0609020204030204" pitchFamily="49" charset="0"/>
              </a:rPr>
              <a:t>, </a:t>
            </a:r>
            <a:r>
              <a:rPr lang="en-US" sz="2400" dirty="0">
                <a:solidFill>
                  <a:srgbClr val="000000"/>
                </a:solidFill>
                <a:latin typeface="Consolas" panose="020B0609020204030204" pitchFamily="49" charset="0"/>
              </a:rPr>
              <a:t>&amp;</a:t>
            </a:r>
            <a:r>
              <a:rPr lang="en-US" sz="2400" dirty="0" err="1">
                <a:solidFill>
                  <a:srgbClr val="292929"/>
                </a:solidFill>
                <a:latin typeface="Consolas" panose="020B0609020204030204" pitchFamily="49" charset="0"/>
              </a:rPr>
              <a:t>b_x</a:t>
            </a:r>
            <a:r>
              <a:rPr lang="en-US" sz="2400" dirty="0">
                <a:solidFill>
                  <a:srgbClr val="292929"/>
                </a:solidFill>
                <a:latin typeface="Consolas" panose="020B0609020204030204" pitchFamily="49" charset="0"/>
              </a:rPr>
              <a:t>);</a:t>
            </a:r>
          </a:p>
          <a:p>
            <a:pPr marL="0" indent="0">
              <a:buNone/>
            </a:pPr>
            <a:r>
              <a:rPr lang="en-US" sz="2400" dirty="0">
                <a:solidFill>
                  <a:srgbClr val="292929"/>
                </a:solidFill>
                <a:latin typeface="Consolas" panose="020B0609020204030204" pitchFamily="49" charset="0"/>
              </a:rPr>
              <a:t>   </a:t>
            </a:r>
            <a:r>
              <a:rPr lang="en-US" sz="2400" dirty="0" err="1">
                <a:solidFill>
                  <a:srgbClr val="5E2CBC"/>
                </a:solidFill>
                <a:highlight>
                  <a:srgbClr val="FFFF00"/>
                </a:highlight>
                <a:latin typeface="Consolas" panose="020B0609020204030204" pitchFamily="49" charset="0"/>
              </a:rPr>
              <a:t>get_line_equation</a:t>
            </a:r>
            <a:r>
              <a:rPr lang="en-US" sz="2400" dirty="0">
                <a:solidFill>
                  <a:srgbClr val="292929"/>
                </a:solidFill>
                <a:highlight>
                  <a:srgbClr val="FFFF00"/>
                </a:highlight>
                <a:latin typeface="Consolas" panose="020B0609020204030204" pitchFamily="49" charset="0"/>
              </a:rPr>
              <a:t>(</a:t>
            </a:r>
            <a:r>
              <a:rPr lang="en-US" sz="2400" dirty="0">
                <a:solidFill>
                  <a:srgbClr val="001080"/>
                </a:solidFill>
                <a:highlight>
                  <a:srgbClr val="FFFF00"/>
                </a:highlight>
                <a:latin typeface="Consolas" panose="020B0609020204030204" pitchFamily="49" charset="0"/>
              </a:rPr>
              <a:t>vertex</a:t>
            </a:r>
            <a:r>
              <a:rPr lang="en-US" sz="2400" dirty="0">
                <a:solidFill>
                  <a:srgbClr val="292929"/>
                </a:solidFill>
                <a:highlight>
                  <a:srgbClr val="FFFF00"/>
                </a:highlight>
                <a:latin typeface="Consolas" panose="020B0609020204030204" pitchFamily="49" charset="0"/>
              </a:rPr>
              <a:t>[</a:t>
            </a:r>
            <a:r>
              <a:rPr lang="en-US" sz="2400" dirty="0" err="1">
                <a:solidFill>
                  <a:srgbClr val="292929"/>
                </a:solidFill>
                <a:highlight>
                  <a:srgbClr val="FFFF00"/>
                </a:highlight>
                <a:latin typeface="Consolas" panose="020B0609020204030204" pitchFamily="49" charset="0"/>
              </a:rPr>
              <a:t>top_index</a:t>
            </a:r>
            <a:r>
              <a:rPr lang="en-US" sz="2400" dirty="0">
                <a:solidFill>
                  <a:srgbClr val="292929"/>
                </a:solidFill>
                <a:highlight>
                  <a:srgbClr val="FFFF00"/>
                </a:highlight>
                <a:latin typeface="Consolas" panose="020B0609020204030204" pitchFamily="49" charset="0"/>
              </a:rPr>
              <a:t>][</a:t>
            </a:r>
            <a:r>
              <a:rPr lang="en-US" sz="2400" dirty="0">
                <a:solidFill>
                  <a:srgbClr val="096D48"/>
                </a:solidFill>
                <a:highlight>
                  <a:srgbClr val="FFFF00"/>
                </a:highlight>
                <a:latin typeface="Consolas" panose="020B0609020204030204" pitchFamily="49" charset="0"/>
              </a:rPr>
              <a:t>1</a:t>
            </a:r>
            <a:r>
              <a:rPr lang="en-US" sz="2400" dirty="0">
                <a:solidFill>
                  <a:srgbClr val="292929"/>
                </a:solidFill>
                <a:highlight>
                  <a:srgbClr val="FFFF00"/>
                </a:highlight>
                <a:latin typeface="Consolas" panose="020B0609020204030204" pitchFamily="49" charset="0"/>
              </a:rPr>
              <a:t>], </a:t>
            </a:r>
            <a:r>
              <a:rPr lang="en-US" sz="2400" dirty="0">
                <a:solidFill>
                  <a:srgbClr val="001080"/>
                </a:solidFill>
                <a:highlight>
                  <a:srgbClr val="FFFF00"/>
                </a:highlight>
                <a:latin typeface="Consolas" panose="020B0609020204030204" pitchFamily="49" charset="0"/>
              </a:rPr>
              <a:t>vertex</a:t>
            </a:r>
            <a:r>
              <a:rPr lang="en-US" sz="2400" dirty="0">
                <a:solidFill>
                  <a:srgbClr val="292929"/>
                </a:solidFill>
                <a:highlight>
                  <a:srgbClr val="FFFF00"/>
                </a:highlight>
                <a:latin typeface="Consolas" panose="020B0609020204030204" pitchFamily="49" charset="0"/>
              </a:rPr>
              <a:t>[</a:t>
            </a:r>
            <a:r>
              <a:rPr lang="en-US" sz="2400" dirty="0" err="1">
                <a:solidFill>
                  <a:srgbClr val="292929"/>
                </a:solidFill>
                <a:highlight>
                  <a:srgbClr val="FFFF00"/>
                </a:highlight>
                <a:latin typeface="Consolas" panose="020B0609020204030204" pitchFamily="49" charset="0"/>
              </a:rPr>
              <a:t>bottom_index</a:t>
            </a:r>
            <a:r>
              <a:rPr lang="en-US" sz="2400" dirty="0">
                <a:solidFill>
                  <a:srgbClr val="292929"/>
                </a:solidFill>
                <a:highlight>
                  <a:srgbClr val="FFFF00"/>
                </a:highlight>
                <a:latin typeface="Consolas" panose="020B0609020204030204" pitchFamily="49" charset="0"/>
              </a:rPr>
              <a:t>][</a:t>
            </a:r>
            <a:r>
              <a:rPr lang="en-US" sz="2400" dirty="0">
                <a:solidFill>
                  <a:srgbClr val="096D48"/>
                </a:solidFill>
                <a:highlight>
                  <a:srgbClr val="FFFF00"/>
                </a:highlight>
                <a:latin typeface="Consolas" panose="020B0609020204030204" pitchFamily="49" charset="0"/>
              </a:rPr>
              <a:t>1</a:t>
            </a:r>
            <a:r>
              <a:rPr lang="en-US" sz="2400" dirty="0">
                <a:solidFill>
                  <a:srgbClr val="292929"/>
                </a:solidFill>
                <a:highlight>
                  <a:srgbClr val="FFFF00"/>
                </a:highlight>
                <a:latin typeface="Consolas" panose="020B0609020204030204" pitchFamily="49" charset="0"/>
              </a:rPr>
              <a:t>],</a:t>
            </a:r>
          </a:p>
          <a:p>
            <a:pPr marL="0" indent="0">
              <a:buNone/>
            </a:pPr>
            <a:r>
              <a:rPr lang="en-US" sz="2400" dirty="0">
                <a:solidFill>
                  <a:srgbClr val="292929"/>
                </a:solidFill>
                <a:highlight>
                  <a:srgbClr val="FFFF00"/>
                </a:highlight>
                <a:latin typeface="Consolas" panose="020B0609020204030204" pitchFamily="49" charset="0"/>
              </a:rPr>
              <a:t>                     </a:t>
            </a:r>
            <a:r>
              <a:rPr lang="en-US" sz="2400" dirty="0">
                <a:solidFill>
                  <a:srgbClr val="001080"/>
                </a:solidFill>
                <a:highlight>
                  <a:srgbClr val="FFFF00"/>
                </a:highlight>
                <a:latin typeface="Consolas" panose="020B0609020204030204" pitchFamily="49" charset="0"/>
              </a:rPr>
              <a:t>vertex</a:t>
            </a:r>
            <a:r>
              <a:rPr lang="en-US" sz="2400" dirty="0">
                <a:solidFill>
                  <a:srgbClr val="292929"/>
                </a:solidFill>
                <a:highlight>
                  <a:srgbClr val="FFFF00"/>
                </a:highlight>
                <a:latin typeface="Consolas" panose="020B0609020204030204" pitchFamily="49" charset="0"/>
              </a:rPr>
              <a:t>[</a:t>
            </a:r>
            <a:r>
              <a:rPr lang="en-US" sz="2400" dirty="0" err="1">
                <a:solidFill>
                  <a:srgbClr val="292929"/>
                </a:solidFill>
                <a:highlight>
                  <a:srgbClr val="FFFF00"/>
                </a:highlight>
                <a:latin typeface="Consolas" panose="020B0609020204030204" pitchFamily="49" charset="0"/>
              </a:rPr>
              <a:t>top_index</a:t>
            </a:r>
            <a:r>
              <a:rPr lang="en-US" sz="2400" dirty="0">
                <a:solidFill>
                  <a:srgbClr val="292929"/>
                </a:solidFill>
                <a:highlight>
                  <a:srgbClr val="FFFF00"/>
                </a:highlight>
                <a:latin typeface="Consolas" panose="020B0609020204030204" pitchFamily="49" charset="0"/>
              </a:rPr>
              <a:t>][</a:t>
            </a:r>
            <a:r>
              <a:rPr lang="en-US" sz="2400" dirty="0">
                <a:solidFill>
                  <a:srgbClr val="096D48"/>
                </a:solidFill>
                <a:highlight>
                  <a:srgbClr val="FFFF00"/>
                </a:highlight>
                <a:latin typeface="Consolas" panose="020B0609020204030204" pitchFamily="49" charset="0"/>
              </a:rPr>
              <a:t>2</a:t>
            </a:r>
            <a:r>
              <a:rPr lang="en-US" sz="2400" dirty="0">
                <a:solidFill>
                  <a:srgbClr val="292929"/>
                </a:solidFill>
                <a:highlight>
                  <a:srgbClr val="FFFF00"/>
                </a:highlight>
                <a:latin typeface="Consolas" panose="020B0609020204030204" pitchFamily="49" charset="0"/>
              </a:rPr>
              <a:t>], </a:t>
            </a:r>
            <a:r>
              <a:rPr lang="en-US" sz="2400" dirty="0">
                <a:solidFill>
                  <a:srgbClr val="001080"/>
                </a:solidFill>
                <a:highlight>
                  <a:srgbClr val="FFFF00"/>
                </a:highlight>
                <a:latin typeface="Consolas" panose="020B0609020204030204" pitchFamily="49" charset="0"/>
              </a:rPr>
              <a:t>vertex</a:t>
            </a:r>
            <a:r>
              <a:rPr lang="en-US" sz="2400" dirty="0">
                <a:solidFill>
                  <a:srgbClr val="292929"/>
                </a:solidFill>
                <a:highlight>
                  <a:srgbClr val="FFFF00"/>
                </a:highlight>
                <a:latin typeface="Consolas" panose="020B0609020204030204" pitchFamily="49" charset="0"/>
              </a:rPr>
              <a:t>[</a:t>
            </a:r>
            <a:r>
              <a:rPr lang="en-US" sz="2400" dirty="0" err="1">
                <a:solidFill>
                  <a:srgbClr val="292929"/>
                </a:solidFill>
                <a:highlight>
                  <a:srgbClr val="FFFF00"/>
                </a:highlight>
                <a:latin typeface="Consolas" panose="020B0609020204030204" pitchFamily="49" charset="0"/>
              </a:rPr>
              <a:t>bottom_index</a:t>
            </a:r>
            <a:r>
              <a:rPr lang="en-US" sz="2400" dirty="0">
                <a:solidFill>
                  <a:srgbClr val="292929"/>
                </a:solidFill>
                <a:highlight>
                  <a:srgbClr val="FFFF00"/>
                </a:highlight>
                <a:latin typeface="Consolas" panose="020B0609020204030204" pitchFamily="49" charset="0"/>
              </a:rPr>
              <a:t>][</a:t>
            </a:r>
            <a:r>
              <a:rPr lang="en-US" sz="2400" dirty="0">
                <a:solidFill>
                  <a:srgbClr val="096D48"/>
                </a:solidFill>
                <a:highlight>
                  <a:srgbClr val="FFFF00"/>
                </a:highlight>
                <a:latin typeface="Consolas" panose="020B0609020204030204" pitchFamily="49" charset="0"/>
              </a:rPr>
              <a:t>2</a:t>
            </a:r>
            <a:r>
              <a:rPr lang="en-US" sz="2400" dirty="0">
                <a:solidFill>
                  <a:srgbClr val="292929"/>
                </a:solidFill>
                <a:highlight>
                  <a:srgbClr val="FFFF00"/>
                </a:highlight>
                <a:latin typeface="Consolas" panose="020B0609020204030204" pitchFamily="49" charset="0"/>
              </a:rPr>
              <a:t>], </a:t>
            </a:r>
            <a:r>
              <a:rPr lang="en-US" sz="2400" dirty="0">
                <a:solidFill>
                  <a:srgbClr val="000000"/>
                </a:solidFill>
                <a:highlight>
                  <a:srgbClr val="FFFF00"/>
                </a:highlight>
                <a:latin typeface="Consolas" panose="020B0609020204030204" pitchFamily="49" charset="0"/>
              </a:rPr>
              <a:t>&amp;</a:t>
            </a:r>
            <a:r>
              <a:rPr lang="en-US" sz="2400" dirty="0" err="1">
                <a:solidFill>
                  <a:srgbClr val="292929"/>
                </a:solidFill>
                <a:highlight>
                  <a:srgbClr val="FFFF00"/>
                </a:highlight>
                <a:latin typeface="Consolas" panose="020B0609020204030204" pitchFamily="49" charset="0"/>
              </a:rPr>
              <a:t>m_z</a:t>
            </a:r>
            <a:r>
              <a:rPr lang="en-US" sz="2400" dirty="0">
                <a:solidFill>
                  <a:srgbClr val="292929"/>
                </a:solidFill>
                <a:highlight>
                  <a:srgbClr val="FFFF00"/>
                </a:highlight>
                <a:latin typeface="Consolas" panose="020B0609020204030204" pitchFamily="49" charset="0"/>
              </a:rPr>
              <a:t>, </a:t>
            </a:r>
            <a:r>
              <a:rPr lang="en-US" sz="2400" dirty="0">
                <a:solidFill>
                  <a:srgbClr val="000000"/>
                </a:solidFill>
                <a:highlight>
                  <a:srgbClr val="FFFF00"/>
                </a:highlight>
                <a:latin typeface="Consolas" panose="020B0609020204030204" pitchFamily="49" charset="0"/>
              </a:rPr>
              <a:t>&amp;</a:t>
            </a:r>
            <a:r>
              <a:rPr lang="en-US" sz="2400" dirty="0" err="1">
                <a:solidFill>
                  <a:srgbClr val="292929"/>
                </a:solidFill>
                <a:highlight>
                  <a:srgbClr val="FFFF00"/>
                </a:highlight>
                <a:latin typeface="Consolas" panose="020B0609020204030204" pitchFamily="49" charset="0"/>
              </a:rPr>
              <a:t>b_z</a:t>
            </a:r>
            <a:r>
              <a:rPr lang="en-US" sz="2400" dirty="0">
                <a:solidFill>
                  <a:srgbClr val="292929"/>
                </a:solidFill>
                <a:highlight>
                  <a:srgbClr val="FFFF00"/>
                </a:highlight>
                <a:latin typeface="Consolas" panose="020B0609020204030204" pitchFamily="49" charset="0"/>
              </a:rPr>
              <a:t>);</a:t>
            </a:r>
          </a:p>
          <a:p>
            <a:pPr marL="0" indent="0">
              <a:buNone/>
            </a:pPr>
            <a:r>
              <a:rPr lang="en-US" sz="2400" dirty="0">
                <a:solidFill>
                  <a:srgbClr val="292929"/>
                </a:solidFill>
                <a:latin typeface="Consolas" panose="020B0609020204030204" pitchFamily="49" charset="0"/>
              </a:rPr>
              <a:t>   </a:t>
            </a:r>
            <a:r>
              <a:rPr lang="en-US" sz="2400" dirty="0" err="1">
                <a:solidFill>
                  <a:srgbClr val="292929"/>
                </a:solidFill>
                <a:latin typeface="Consolas" panose="020B0609020204030204" pitchFamily="49" charset="0"/>
              </a:rPr>
              <a:t>xmiddle</a:t>
            </a:r>
            <a:r>
              <a:rPr lang="en-US" sz="2400" dirty="0">
                <a:solidFill>
                  <a:srgbClr val="292929"/>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dirty="0">
                <a:solidFill>
                  <a:srgbClr val="292929"/>
                </a:solidFill>
                <a:latin typeface="Consolas" panose="020B0609020204030204" pitchFamily="49" charset="0"/>
              </a:rPr>
              <a:t> </a:t>
            </a:r>
            <a:r>
              <a:rPr lang="en-US" sz="2400" dirty="0">
                <a:solidFill>
                  <a:srgbClr val="001080"/>
                </a:solidFill>
                <a:latin typeface="Consolas" panose="020B0609020204030204" pitchFamily="49" charset="0"/>
              </a:rPr>
              <a:t>vertices</a:t>
            </a:r>
            <a:r>
              <a:rPr lang="en-US" sz="2400" dirty="0">
                <a:solidFill>
                  <a:srgbClr val="292929"/>
                </a:solidFill>
                <a:latin typeface="Consolas" panose="020B0609020204030204" pitchFamily="49" charset="0"/>
              </a:rPr>
              <a:t>[</a:t>
            </a:r>
            <a:r>
              <a:rPr lang="en-US" sz="2400" dirty="0">
                <a:solidFill>
                  <a:srgbClr val="001080"/>
                </a:solidFill>
                <a:latin typeface="Consolas" panose="020B0609020204030204" pitchFamily="49" charset="0"/>
              </a:rPr>
              <a:t>index</a:t>
            </a:r>
            <a:r>
              <a:rPr lang="en-US" sz="2400" dirty="0">
                <a:solidFill>
                  <a:srgbClr val="292929"/>
                </a:solidFill>
                <a:latin typeface="Consolas" panose="020B0609020204030204" pitchFamily="49" charset="0"/>
              </a:rPr>
              <a:t>[</a:t>
            </a:r>
            <a:r>
              <a:rPr lang="en-US" sz="2400" dirty="0" err="1">
                <a:solidFill>
                  <a:srgbClr val="292929"/>
                </a:solidFill>
                <a:latin typeface="Consolas" panose="020B0609020204030204" pitchFamily="49" charset="0"/>
              </a:rPr>
              <a:t>middle_index</a:t>
            </a:r>
            <a:r>
              <a:rPr lang="en-US" sz="2400" dirty="0">
                <a:solidFill>
                  <a:srgbClr val="292929"/>
                </a:solidFill>
                <a:latin typeface="Consolas" panose="020B0609020204030204" pitchFamily="49" charset="0"/>
              </a:rPr>
              <a:t>]][</a:t>
            </a:r>
            <a:r>
              <a:rPr lang="en-US" sz="2400" dirty="0">
                <a:solidFill>
                  <a:srgbClr val="096D48"/>
                </a:solidFill>
                <a:latin typeface="Consolas" panose="020B0609020204030204" pitchFamily="49" charset="0"/>
              </a:rPr>
              <a:t>0</a:t>
            </a:r>
            <a:r>
              <a:rPr lang="en-US" sz="2400" dirty="0">
                <a:solidFill>
                  <a:srgbClr val="292929"/>
                </a:solidFill>
                <a:latin typeface="Consolas" panose="020B0609020204030204" pitchFamily="49" charset="0"/>
              </a:rPr>
              <a:t>];</a:t>
            </a:r>
          </a:p>
          <a:p>
            <a:pPr marL="0" indent="0">
              <a:buNone/>
            </a:pPr>
            <a:r>
              <a:rPr lang="en-US" sz="2400" dirty="0">
                <a:solidFill>
                  <a:srgbClr val="292929"/>
                </a:solidFill>
                <a:latin typeface="Consolas" panose="020B0609020204030204" pitchFamily="49" charset="0"/>
              </a:rPr>
              <a:t>   </a:t>
            </a:r>
            <a:r>
              <a:rPr lang="en-US" sz="2400" dirty="0" err="1">
                <a:solidFill>
                  <a:srgbClr val="292929"/>
                </a:solidFill>
                <a:latin typeface="Consolas" panose="020B0609020204030204" pitchFamily="49" charset="0"/>
              </a:rPr>
              <a:t>ymiddle</a:t>
            </a:r>
            <a:r>
              <a:rPr lang="en-US" sz="2400" dirty="0">
                <a:solidFill>
                  <a:srgbClr val="292929"/>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dirty="0">
                <a:solidFill>
                  <a:srgbClr val="292929"/>
                </a:solidFill>
                <a:latin typeface="Consolas" panose="020B0609020204030204" pitchFamily="49" charset="0"/>
              </a:rPr>
              <a:t> </a:t>
            </a:r>
            <a:r>
              <a:rPr lang="en-US" sz="2400" dirty="0">
                <a:solidFill>
                  <a:srgbClr val="001080"/>
                </a:solidFill>
                <a:latin typeface="Consolas" panose="020B0609020204030204" pitchFamily="49" charset="0"/>
              </a:rPr>
              <a:t>vertices</a:t>
            </a:r>
            <a:r>
              <a:rPr lang="en-US" sz="2400" dirty="0">
                <a:solidFill>
                  <a:srgbClr val="292929"/>
                </a:solidFill>
                <a:latin typeface="Consolas" panose="020B0609020204030204" pitchFamily="49" charset="0"/>
              </a:rPr>
              <a:t>[</a:t>
            </a:r>
            <a:r>
              <a:rPr lang="en-US" sz="2400" dirty="0">
                <a:solidFill>
                  <a:srgbClr val="001080"/>
                </a:solidFill>
                <a:latin typeface="Consolas" panose="020B0609020204030204" pitchFamily="49" charset="0"/>
              </a:rPr>
              <a:t>index</a:t>
            </a:r>
            <a:r>
              <a:rPr lang="en-US" sz="2400" dirty="0">
                <a:solidFill>
                  <a:srgbClr val="292929"/>
                </a:solidFill>
                <a:latin typeface="Consolas" panose="020B0609020204030204" pitchFamily="49" charset="0"/>
              </a:rPr>
              <a:t>[</a:t>
            </a:r>
            <a:r>
              <a:rPr lang="en-US" sz="2400" dirty="0" err="1">
                <a:solidFill>
                  <a:srgbClr val="292929"/>
                </a:solidFill>
                <a:latin typeface="Consolas" panose="020B0609020204030204" pitchFamily="49" charset="0"/>
              </a:rPr>
              <a:t>middle_index</a:t>
            </a:r>
            <a:r>
              <a:rPr lang="en-US" sz="2400" dirty="0">
                <a:solidFill>
                  <a:srgbClr val="292929"/>
                </a:solidFill>
                <a:latin typeface="Consolas" panose="020B0609020204030204" pitchFamily="49" charset="0"/>
              </a:rPr>
              <a:t>]][</a:t>
            </a:r>
            <a:r>
              <a:rPr lang="en-US" sz="2400" dirty="0">
                <a:solidFill>
                  <a:srgbClr val="096D48"/>
                </a:solidFill>
                <a:latin typeface="Consolas" panose="020B0609020204030204" pitchFamily="49" charset="0"/>
              </a:rPr>
              <a:t>1</a:t>
            </a:r>
            <a:r>
              <a:rPr lang="en-US" sz="2400" dirty="0">
                <a:solidFill>
                  <a:srgbClr val="292929"/>
                </a:solidFill>
                <a:latin typeface="Consolas" panose="020B0609020204030204" pitchFamily="49" charset="0"/>
              </a:rPr>
              <a:t>];</a:t>
            </a:r>
          </a:p>
          <a:p>
            <a:pPr marL="0" indent="0">
              <a:buNone/>
            </a:pPr>
            <a:r>
              <a:rPr lang="en-US" sz="2400" dirty="0">
                <a:solidFill>
                  <a:srgbClr val="292929"/>
                </a:solidFill>
                <a:latin typeface="Consolas" panose="020B0609020204030204" pitchFamily="49" charset="0"/>
              </a:rPr>
              <a:t>   </a:t>
            </a:r>
            <a:r>
              <a:rPr lang="en-US" sz="2400" dirty="0">
                <a:solidFill>
                  <a:srgbClr val="B5200D"/>
                </a:solidFill>
                <a:latin typeface="Consolas" panose="020B0609020204030204" pitchFamily="49" charset="0"/>
              </a:rPr>
              <a:t>if</a:t>
            </a:r>
            <a:r>
              <a:rPr lang="en-US" sz="2400" dirty="0">
                <a:solidFill>
                  <a:srgbClr val="292929"/>
                </a:solidFill>
                <a:latin typeface="Consolas" panose="020B0609020204030204" pitchFamily="49" charset="0"/>
              </a:rPr>
              <a:t> (</a:t>
            </a:r>
            <a:r>
              <a:rPr lang="en-US" sz="2400" dirty="0" err="1">
                <a:solidFill>
                  <a:srgbClr val="292929"/>
                </a:solidFill>
                <a:latin typeface="Consolas" panose="020B0609020204030204" pitchFamily="49" charset="0"/>
              </a:rPr>
              <a:t>xmiddle</a:t>
            </a:r>
            <a:r>
              <a:rPr lang="en-US" sz="2400" dirty="0">
                <a:solidFill>
                  <a:srgbClr val="292929"/>
                </a:solidFill>
                <a:latin typeface="Consolas" panose="020B0609020204030204" pitchFamily="49" charset="0"/>
              </a:rPr>
              <a:t> </a:t>
            </a:r>
            <a:r>
              <a:rPr lang="en-US" sz="2400" dirty="0">
                <a:solidFill>
                  <a:srgbClr val="000000"/>
                </a:solidFill>
                <a:latin typeface="Consolas" panose="020B0609020204030204" pitchFamily="49" charset="0"/>
              </a:rPr>
              <a:t>&gt;</a:t>
            </a:r>
            <a:r>
              <a:rPr lang="en-US" sz="2400" dirty="0">
                <a:solidFill>
                  <a:srgbClr val="292929"/>
                </a:solidFill>
                <a:latin typeface="Consolas" panose="020B0609020204030204" pitchFamily="49" charset="0"/>
              </a:rPr>
              <a:t> </a:t>
            </a:r>
            <a:r>
              <a:rPr lang="en-US" sz="2400" dirty="0" err="1">
                <a:solidFill>
                  <a:srgbClr val="292929"/>
                </a:solidFill>
                <a:latin typeface="Consolas" panose="020B0609020204030204" pitchFamily="49" charset="0"/>
              </a:rPr>
              <a:t>m_x</a:t>
            </a:r>
            <a:r>
              <a:rPr lang="en-US" sz="2400" dirty="0">
                <a:solidFill>
                  <a:srgbClr val="000000"/>
                </a:solidFill>
                <a:latin typeface="Consolas" panose="020B0609020204030204" pitchFamily="49" charset="0"/>
              </a:rPr>
              <a:t>*</a:t>
            </a:r>
            <a:r>
              <a:rPr lang="en-US" sz="2400" dirty="0" err="1">
                <a:solidFill>
                  <a:srgbClr val="292929"/>
                </a:solidFill>
                <a:latin typeface="Consolas" panose="020B0609020204030204" pitchFamily="49" charset="0"/>
              </a:rPr>
              <a:t>ymiddle</a:t>
            </a:r>
            <a:r>
              <a:rPr lang="en-US" sz="2400" dirty="0">
                <a:solidFill>
                  <a:srgbClr val="292929"/>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dirty="0">
                <a:solidFill>
                  <a:srgbClr val="292929"/>
                </a:solidFill>
                <a:latin typeface="Consolas" panose="020B0609020204030204" pitchFamily="49" charset="0"/>
              </a:rPr>
              <a:t> </a:t>
            </a:r>
            <a:r>
              <a:rPr lang="en-US" sz="2400" dirty="0" err="1">
                <a:solidFill>
                  <a:srgbClr val="292929"/>
                </a:solidFill>
                <a:latin typeface="Consolas" panose="020B0609020204030204" pitchFamily="49" charset="0"/>
              </a:rPr>
              <a:t>b_x</a:t>
            </a:r>
            <a:r>
              <a:rPr lang="en-US" sz="2400" dirty="0">
                <a:solidFill>
                  <a:srgbClr val="292929"/>
                </a:solidFill>
                <a:latin typeface="Consolas" panose="020B0609020204030204" pitchFamily="49" charset="0"/>
              </a:rPr>
              <a:t>)</a:t>
            </a:r>
          </a:p>
          <a:p>
            <a:pPr marL="0" indent="0">
              <a:buNone/>
            </a:pPr>
            <a:r>
              <a:rPr lang="en-US" sz="2400" dirty="0">
                <a:solidFill>
                  <a:srgbClr val="292929"/>
                </a:solidFill>
                <a:latin typeface="Consolas" panose="020B0609020204030204" pitchFamily="49" charset="0"/>
              </a:rPr>
              <a:t>       side </a:t>
            </a:r>
            <a:r>
              <a:rPr lang="en-US" sz="2400" dirty="0">
                <a:solidFill>
                  <a:srgbClr val="000000"/>
                </a:solidFill>
                <a:latin typeface="Consolas" panose="020B0609020204030204" pitchFamily="49" charset="0"/>
              </a:rPr>
              <a:t>=</a:t>
            </a:r>
            <a:r>
              <a:rPr lang="en-US" sz="2400" dirty="0">
                <a:solidFill>
                  <a:srgbClr val="292929"/>
                </a:solidFill>
                <a:latin typeface="Consolas" panose="020B0609020204030204" pitchFamily="49" charset="0"/>
              </a:rPr>
              <a:t> </a:t>
            </a:r>
            <a:r>
              <a:rPr lang="en-US" sz="2400" dirty="0">
                <a:solidFill>
                  <a:srgbClr val="096D48"/>
                </a:solidFill>
                <a:latin typeface="Consolas" panose="020B0609020204030204" pitchFamily="49" charset="0"/>
              </a:rPr>
              <a:t>1</a:t>
            </a:r>
            <a:r>
              <a:rPr lang="en-US" sz="2400" dirty="0">
                <a:solidFill>
                  <a:srgbClr val="292929"/>
                </a:solidFill>
                <a:latin typeface="Consolas" panose="020B0609020204030204" pitchFamily="49" charset="0"/>
              </a:rPr>
              <a:t>;</a:t>
            </a:r>
          </a:p>
          <a:p>
            <a:pPr marL="0" indent="0">
              <a:buNone/>
            </a:pPr>
            <a:r>
              <a:rPr lang="en-US" sz="2400" dirty="0">
                <a:solidFill>
                  <a:srgbClr val="292929"/>
                </a:solidFill>
                <a:latin typeface="Consolas" panose="020B0609020204030204" pitchFamily="49" charset="0"/>
              </a:rPr>
              <a:t>   </a:t>
            </a:r>
            <a:r>
              <a:rPr lang="en-US" sz="2400" dirty="0">
                <a:solidFill>
                  <a:srgbClr val="B5200D"/>
                </a:solidFill>
                <a:latin typeface="Consolas" panose="020B0609020204030204" pitchFamily="49" charset="0"/>
              </a:rPr>
              <a:t>else</a:t>
            </a:r>
            <a:endParaRPr lang="en-US" sz="2400" dirty="0">
              <a:solidFill>
                <a:srgbClr val="292929"/>
              </a:solidFill>
              <a:latin typeface="Consolas" panose="020B0609020204030204" pitchFamily="49" charset="0"/>
            </a:endParaRPr>
          </a:p>
          <a:p>
            <a:pPr marL="0" indent="0">
              <a:buNone/>
            </a:pPr>
            <a:r>
              <a:rPr lang="en-US" sz="2400" dirty="0">
                <a:solidFill>
                  <a:srgbClr val="292929"/>
                </a:solidFill>
                <a:latin typeface="Consolas" panose="020B0609020204030204" pitchFamily="49" charset="0"/>
              </a:rPr>
              <a:t>      side </a:t>
            </a:r>
            <a:r>
              <a:rPr lang="en-US" sz="2400" dirty="0">
                <a:solidFill>
                  <a:srgbClr val="000000"/>
                </a:solidFill>
                <a:latin typeface="Consolas" panose="020B0609020204030204" pitchFamily="49" charset="0"/>
              </a:rPr>
              <a:t>=</a:t>
            </a:r>
            <a:r>
              <a:rPr lang="en-US" sz="2400" dirty="0">
                <a:solidFill>
                  <a:srgbClr val="292929"/>
                </a:solidFill>
                <a:latin typeface="Consolas" panose="020B0609020204030204" pitchFamily="49" charset="0"/>
              </a:rPr>
              <a:t> </a:t>
            </a:r>
            <a:r>
              <a:rPr lang="en-US" sz="2400" dirty="0">
                <a:solidFill>
                  <a:srgbClr val="096D48"/>
                </a:solidFill>
                <a:latin typeface="Consolas" panose="020B0609020204030204" pitchFamily="49" charset="0"/>
              </a:rPr>
              <a:t>2</a:t>
            </a:r>
            <a:r>
              <a:rPr lang="en-US" sz="2400" dirty="0">
                <a:solidFill>
                  <a:srgbClr val="292929"/>
                </a:solidFill>
                <a:latin typeface="Consolas" panose="020B0609020204030204" pitchFamily="49" charset="0"/>
              </a:rPr>
              <a:t>;</a:t>
            </a:r>
          </a:p>
          <a:p>
            <a:pPr marL="0" indent="0">
              <a:buNone/>
            </a:pPr>
            <a:r>
              <a:rPr lang="en-US" sz="2400" dirty="0">
                <a:solidFill>
                  <a:srgbClr val="292929"/>
                </a:solidFill>
                <a:latin typeface="Consolas" panose="020B0609020204030204" pitchFamily="49" charset="0"/>
              </a:rPr>
              <a:t>   </a:t>
            </a:r>
            <a:r>
              <a:rPr lang="en-US" sz="2400" dirty="0">
                <a:solidFill>
                  <a:srgbClr val="001080"/>
                </a:solidFill>
                <a:latin typeface="Consolas" panose="020B0609020204030204" pitchFamily="49" charset="0"/>
              </a:rPr>
              <a:t>vertices</a:t>
            </a:r>
            <a:r>
              <a:rPr lang="en-US" sz="2400" dirty="0">
                <a:solidFill>
                  <a:srgbClr val="292929"/>
                </a:solidFill>
                <a:latin typeface="Consolas" panose="020B0609020204030204" pitchFamily="49" charset="0"/>
              </a:rPr>
              <a:t>[</a:t>
            </a:r>
            <a:r>
              <a:rPr lang="en-US" sz="2400" dirty="0">
                <a:solidFill>
                  <a:srgbClr val="096D48"/>
                </a:solidFill>
                <a:latin typeface="Consolas" panose="020B0609020204030204" pitchFamily="49" charset="0"/>
              </a:rPr>
              <a:t>13</a:t>
            </a:r>
            <a:r>
              <a:rPr lang="en-US" sz="2400" dirty="0">
                <a:solidFill>
                  <a:srgbClr val="292929"/>
                </a:solidFill>
                <a:latin typeface="Consolas" panose="020B0609020204030204" pitchFamily="49" charset="0"/>
              </a:rPr>
              <a:t>][</a:t>
            </a:r>
            <a:r>
              <a:rPr lang="en-US" sz="2400" dirty="0">
                <a:solidFill>
                  <a:srgbClr val="096D48"/>
                </a:solidFill>
                <a:latin typeface="Consolas" panose="020B0609020204030204" pitchFamily="49" charset="0"/>
              </a:rPr>
              <a:t>0</a:t>
            </a:r>
            <a:r>
              <a:rPr lang="en-US" sz="2400" dirty="0">
                <a:solidFill>
                  <a:srgbClr val="292929"/>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dirty="0">
                <a:solidFill>
                  <a:srgbClr val="292929"/>
                </a:solidFill>
                <a:latin typeface="Consolas" panose="020B0609020204030204" pitchFamily="49" charset="0"/>
              </a:rPr>
              <a:t> </a:t>
            </a:r>
            <a:r>
              <a:rPr lang="en-US" sz="2400" dirty="0" err="1">
                <a:solidFill>
                  <a:srgbClr val="292929"/>
                </a:solidFill>
                <a:latin typeface="Consolas" panose="020B0609020204030204" pitchFamily="49" charset="0"/>
              </a:rPr>
              <a:t>m_x</a:t>
            </a:r>
            <a:r>
              <a:rPr lang="en-US" sz="2400" dirty="0">
                <a:solidFill>
                  <a:srgbClr val="000000"/>
                </a:solidFill>
                <a:latin typeface="Consolas" panose="020B0609020204030204" pitchFamily="49" charset="0"/>
              </a:rPr>
              <a:t>*</a:t>
            </a:r>
            <a:r>
              <a:rPr lang="en-US" sz="2400" dirty="0" err="1">
                <a:solidFill>
                  <a:srgbClr val="292929"/>
                </a:solidFill>
                <a:latin typeface="Consolas" panose="020B0609020204030204" pitchFamily="49" charset="0"/>
              </a:rPr>
              <a:t>ymiddle</a:t>
            </a:r>
            <a:r>
              <a:rPr lang="en-US" sz="2400" dirty="0">
                <a:solidFill>
                  <a:srgbClr val="292929"/>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dirty="0">
                <a:solidFill>
                  <a:srgbClr val="292929"/>
                </a:solidFill>
                <a:latin typeface="Consolas" panose="020B0609020204030204" pitchFamily="49" charset="0"/>
              </a:rPr>
              <a:t> </a:t>
            </a:r>
            <a:r>
              <a:rPr lang="en-US" sz="2400" dirty="0" err="1">
                <a:solidFill>
                  <a:srgbClr val="292929"/>
                </a:solidFill>
                <a:latin typeface="Consolas" panose="020B0609020204030204" pitchFamily="49" charset="0"/>
              </a:rPr>
              <a:t>b_x</a:t>
            </a:r>
            <a:r>
              <a:rPr lang="en-US" sz="2400" dirty="0">
                <a:solidFill>
                  <a:srgbClr val="292929"/>
                </a:solidFill>
                <a:latin typeface="Consolas" panose="020B0609020204030204" pitchFamily="49" charset="0"/>
              </a:rPr>
              <a:t>;</a:t>
            </a:r>
          </a:p>
          <a:p>
            <a:pPr marL="0" indent="0">
              <a:buNone/>
            </a:pPr>
            <a:r>
              <a:rPr lang="en-US" sz="2400" dirty="0">
                <a:solidFill>
                  <a:srgbClr val="292929"/>
                </a:solidFill>
                <a:latin typeface="Consolas" panose="020B0609020204030204" pitchFamily="49" charset="0"/>
              </a:rPr>
              <a:t>   </a:t>
            </a:r>
            <a:r>
              <a:rPr lang="en-US" sz="2400" dirty="0">
                <a:solidFill>
                  <a:srgbClr val="001080"/>
                </a:solidFill>
                <a:latin typeface="Consolas" panose="020B0609020204030204" pitchFamily="49" charset="0"/>
              </a:rPr>
              <a:t>vertices</a:t>
            </a:r>
            <a:r>
              <a:rPr lang="en-US" sz="2400" dirty="0">
                <a:solidFill>
                  <a:srgbClr val="292929"/>
                </a:solidFill>
                <a:latin typeface="Consolas" panose="020B0609020204030204" pitchFamily="49" charset="0"/>
              </a:rPr>
              <a:t>[</a:t>
            </a:r>
            <a:r>
              <a:rPr lang="en-US" sz="2400" dirty="0">
                <a:solidFill>
                  <a:srgbClr val="096D48"/>
                </a:solidFill>
                <a:latin typeface="Consolas" panose="020B0609020204030204" pitchFamily="49" charset="0"/>
              </a:rPr>
              <a:t>13</a:t>
            </a:r>
            <a:r>
              <a:rPr lang="en-US" sz="2400" dirty="0">
                <a:solidFill>
                  <a:srgbClr val="292929"/>
                </a:solidFill>
                <a:latin typeface="Consolas" panose="020B0609020204030204" pitchFamily="49" charset="0"/>
              </a:rPr>
              <a:t>][</a:t>
            </a:r>
            <a:r>
              <a:rPr lang="en-US" sz="2400" dirty="0">
                <a:solidFill>
                  <a:srgbClr val="096D48"/>
                </a:solidFill>
                <a:latin typeface="Consolas" panose="020B0609020204030204" pitchFamily="49" charset="0"/>
              </a:rPr>
              <a:t>1</a:t>
            </a:r>
            <a:r>
              <a:rPr lang="en-US" sz="2400" dirty="0">
                <a:solidFill>
                  <a:srgbClr val="292929"/>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dirty="0">
                <a:solidFill>
                  <a:srgbClr val="292929"/>
                </a:solidFill>
                <a:latin typeface="Consolas" panose="020B0609020204030204" pitchFamily="49" charset="0"/>
              </a:rPr>
              <a:t> </a:t>
            </a:r>
            <a:r>
              <a:rPr lang="en-US" sz="2400" dirty="0" err="1">
                <a:solidFill>
                  <a:srgbClr val="292929"/>
                </a:solidFill>
                <a:latin typeface="Consolas" panose="020B0609020204030204" pitchFamily="49" charset="0"/>
              </a:rPr>
              <a:t>ymiddle</a:t>
            </a:r>
            <a:r>
              <a:rPr lang="en-US" sz="2400" dirty="0">
                <a:solidFill>
                  <a:srgbClr val="292929"/>
                </a:solidFill>
                <a:latin typeface="Consolas" panose="020B0609020204030204" pitchFamily="49" charset="0"/>
              </a:rPr>
              <a:t>;</a:t>
            </a:r>
          </a:p>
          <a:p>
            <a:pPr marL="0" indent="0">
              <a:buNone/>
            </a:pPr>
            <a:r>
              <a:rPr lang="en-US" sz="2400" dirty="0">
                <a:solidFill>
                  <a:srgbClr val="292929"/>
                </a:solidFill>
                <a:latin typeface="Consolas" panose="020B0609020204030204" pitchFamily="49" charset="0"/>
              </a:rPr>
              <a:t>   </a:t>
            </a:r>
            <a:r>
              <a:rPr lang="en-US" sz="2400" dirty="0">
                <a:solidFill>
                  <a:srgbClr val="001080"/>
                </a:solidFill>
                <a:highlight>
                  <a:srgbClr val="FFFF00"/>
                </a:highlight>
                <a:latin typeface="Consolas" panose="020B0609020204030204" pitchFamily="49" charset="0"/>
              </a:rPr>
              <a:t>vertices</a:t>
            </a:r>
            <a:r>
              <a:rPr lang="en-US" sz="2400" dirty="0">
                <a:solidFill>
                  <a:srgbClr val="292929"/>
                </a:solidFill>
                <a:highlight>
                  <a:srgbClr val="FFFF00"/>
                </a:highlight>
                <a:latin typeface="Consolas" panose="020B0609020204030204" pitchFamily="49" charset="0"/>
              </a:rPr>
              <a:t>[</a:t>
            </a:r>
            <a:r>
              <a:rPr lang="en-US" sz="2400" dirty="0">
                <a:solidFill>
                  <a:srgbClr val="096D48"/>
                </a:solidFill>
                <a:highlight>
                  <a:srgbClr val="FFFF00"/>
                </a:highlight>
                <a:latin typeface="Consolas" panose="020B0609020204030204" pitchFamily="49" charset="0"/>
              </a:rPr>
              <a:t>13</a:t>
            </a:r>
            <a:r>
              <a:rPr lang="en-US" sz="2400" dirty="0">
                <a:solidFill>
                  <a:srgbClr val="292929"/>
                </a:solidFill>
                <a:highlight>
                  <a:srgbClr val="FFFF00"/>
                </a:highlight>
                <a:latin typeface="Consolas" panose="020B0609020204030204" pitchFamily="49" charset="0"/>
              </a:rPr>
              <a:t>][</a:t>
            </a:r>
            <a:r>
              <a:rPr lang="en-US" sz="2400" dirty="0">
                <a:solidFill>
                  <a:srgbClr val="096D48"/>
                </a:solidFill>
                <a:highlight>
                  <a:srgbClr val="FFFF00"/>
                </a:highlight>
                <a:latin typeface="Consolas" panose="020B0609020204030204" pitchFamily="49" charset="0"/>
              </a:rPr>
              <a:t>2</a:t>
            </a:r>
            <a:r>
              <a:rPr lang="en-US" sz="2400" dirty="0">
                <a:solidFill>
                  <a:srgbClr val="292929"/>
                </a:solidFill>
                <a:highlight>
                  <a:srgbClr val="FFFF00"/>
                </a:highlight>
                <a:latin typeface="Consolas" panose="020B0609020204030204" pitchFamily="49" charset="0"/>
              </a:rPr>
              <a:t>] </a:t>
            </a:r>
            <a:r>
              <a:rPr lang="en-US" sz="2400" dirty="0">
                <a:solidFill>
                  <a:srgbClr val="000000"/>
                </a:solidFill>
                <a:highlight>
                  <a:srgbClr val="FFFF00"/>
                </a:highlight>
                <a:latin typeface="Consolas" panose="020B0609020204030204" pitchFamily="49" charset="0"/>
              </a:rPr>
              <a:t>=</a:t>
            </a:r>
            <a:r>
              <a:rPr lang="en-US" sz="2400" dirty="0">
                <a:solidFill>
                  <a:srgbClr val="292929"/>
                </a:solidFill>
                <a:highlight>
                  <a:srgbClr val="FFFF00"/>
                </a:highlight>
                <a:latin typeface="Consolas" panose="020B0609020204030204" pitchFamily="49" charset="0"/>
              </a:rPr>
              <a:t> </a:t>
            </a:r>
            <a:r>
              <a:rPr lang="en-US" sz="2400" dirty="0" err="1">
                <a:solidFill>
                  <a:srgbClr val="292929"/>
                </a:solidFill>
                <a:highlight>
                  <a:srgbClr val="FFFF00"/>
                </a:highlight>
                <a:latin typeface="Consolas" panose="020B0609020204030204" pitchFamily="49" charset="0"/>
              </a:rPr>
              <a:t>m_z</a:t>
            </a:r>
            <a:r>
              <a:rPr lang="en-US" sz="2400" dirty="0">
                <a:solidFill>
                  <a:srgbClr val="000000"/>
                </a:solidFill>
                <a:highlight>
                  <a:srgbClr val="FFFF00"/>
                </a:highlight>
                <a:latin typeface="Consolas" panose="020B0609020204030204" pitchFamily="49" charset="0"/>
              </a:rPr>
              <a:t>*</a:t>
            </a:r>
            <a:r>
              <a:rPr lang="en-US" sz="2400" dirty="0" err="1">
                <a:solidFill>
                  <a:srgbClr val="292929"/>
                </a:solidFill>
                <a:highlight>
                  <a:srgbClr val="FFFF00"/>
                </a:highlight>
                <a:latin typeface="Consolas" panose="020B0609020204030204" pitchFamily="49" charset="0"/>
              </a:rPr>
              <a:t>ymiddle</a:t>
            </a:r>
            <a:r>
              <a:rPr lang="en-US" sz="2400" dirty="0">
                <a:solidFill>
                  <a:srgbClr val="292929"/>
                </a:solidFill>
                <a:highlight>
                  <a:srgbClr val="FFFF00"/>
                </a:highlight>
                <a:latin typeface="Consolas" panose="020B0609020204030204" pitchFamily="49" charset="0"/>
              </a:rPr>
              <a:t> </a:t>
            </a:r>
            <a:r>
              <a:rPr lang="en-US" sz="2400" dirty="0">
                <a:solidFill>
                  <a:srgbClr val="000000"/>
                </a:solidFill>
                <a:highlight>
                  <a:srgbClr val="FFFF00"/>
                </a:highlight>
                <a:latin typeface="Consolas" panose="020B0609020204030204" pitchFamily="49" charset="0"/>
              </a:rPr>
              <a:t>+</a:t>
            </a:r>
            <a:r>
              <a:rPr lang="en-US" sz="2400" dirty="0">
                <a:solidFill>
                  <a:srgbClr val="292929"/>
                </a:solidFill>
                <a:highlight>
                  <a:srgbClr val="FFFF00"/>
                </a:highlight>
                <a:latin typeface="Consolas" panose="020B0609020204030204" pitchFamily="49" charset="0"/>
              </a:rPr>
              <a:t> </a:t>
            </a:r>
            <a:r>
              <a:rPr lang="en-US" sz="2400" dirty="0" err="1">
                <a:solidFill>
                  <a:srgbClr val="292929"/>
                </a:solidFill>
                <a:highlight>
                  <a:srgbClr val="FFFF00"/>
                </a:highlight>
                <a:latin typeface="Consolas" panose="020B0609020204030204" pitchFamily="49" charset="0"/>
              </a:rPr>
              <a:t>b_z</a:t>
            </a:r>
            <a:r>
              <a:rPr lang="en-US" sz="2400" dirty="0">
                <a:solidFill>
                  <a:srgbClr val="292929"/>
                </a:solidFill>
                <a:highlight>
                  <a:srgbClr val="FFFF00"/>
                </a:highlight>
                <a:latin typeface="Consolas" panose="020B0609020204030204" pitchFamily="49" charset="0"/>
              </a:rPr>
              <a:t>;</a:t>
            </a:r>
          </a:p>
          <a:p>
            <a:pPr marL="0" indent="0">
              <a:buNone/>
            </a:pPr>
            <a:r>
              <a:rPr lang="en-US" sz="2400" dirty="0">
                <a:solidFill>
                  <a:srgbClr val="292929"/>
                </a:solidFill>
                <a:latin typeface="Consolas" panose="020B0609020204030204" pitchFamily="49" charset="0"/>
              </a:rPr>
              <a:t>   </a:t>
            </a:r>
            <a:r>
              <a:rPr lang="en-US" sz="2400" dirty="0" err="1">
                <a:solidFill>
                  <a:srgbClr val="5E2CBC"/>
                </a:solidFill>
                <a:latin typeface="Consolas" panose="020B0609020204030204" pitchFamily="49" charset="0"/>
              </a:rPr>
              <a:t>draw_horizontal_edge_triangle</a:t>
            </a:r>
            <a:r>
              <a:rPr lang="en-US" sz="2400" dirty="0">
                <a:solidFill>
                  <a:srgbClr val="292929"/>
                </a:solidFill>
                <a:latin typeface="Consolas" panose="020B0609020204030204" pitchFamily="49" charset="0"/>
              </a:rPr>
              <a:t>(</a:t>
            </a:r>
            <a:r>
              <a:rPr lang="en-US" sz="2400" dirty="0">
                <a:solidFill>
                  <a:srgbClr val="001080"/>
                </a:solidFill>
                <a:latin typeface="Consolas" panose="020B0609020204030204" pitchFamily="49" charset="0"/>
              </a:rPr>
              <a:t>index</a:t>
            </a:r>
            <a:r>
              <a:rPr lang="en-US" sz="2400" dirty="0">
                <a:solidFill>
                  <a:srgbClr val="292929"/>
                </a:solidFill>
                <a:latin typeface="Consolas" panose="020B0609020204030204" pitchFamily="49" charset="0"/>
              </a:rPr>
              <a:t>[</a:t>
            </a:r>
            <a:r>
              <a:rPr lang="en-US" sz="2400" dirty="0" err="1">
                <a:solidFill>
                  <a:srgbClr val="292929"/>
                </a:solidFill>
                <a:latin typeface="Consolas" panose="020B0609020204030204" pitchFamily="49" charset="0"/>
              </a:rPr>
              <a:t>top_index</a:t>
            </a:r>
            <a:r>
              <a:rPr lang="en-US" sz="2400" dirty="0">
                <a:solidFill>
                  <a:srgbClr val="292929"/>
                </a:solidFill>
                <a:latin typeface="Consolas" panose="020B0609020204030204" pitchFamily="49" charset="0"/>
              </a:rPr>
              <a:t>], </a:t>
            </a:r>
            <a:r>
              <a:rPr lang="en-US" sz="2400" dirty="0">
                <a:solidFill>
                  <a:srgbClr val="001080"/>
                </a:solidFill>
                <a:latin typeface="Consolas" panose="020B0609020204030204" pitchFamily="49" charset="0"/>
              </a:rPr>
              <a:t>index</a:t>
            </a:r>
            <a:r>
              <a:rPr lang="en-US" sz="2400" dirty="0">
                <a:solidFill>
                  <a:srgbClr val="292929"/>
                </a:solidFill>
                <a:latin typeface="Consolas" panose="020B0609020204030204" pitchFamily="49" charset="0"/>
              </a:rPr>
              <a:t>[</a:t>
            </a:r>
            <a:r>
              <a:rPr lang="en-US" sz="2400" dirty="0" err="1">
                <a:solidFill>
                  <a:srgbClr val="292929"/>
                </a:solidFill>
                <a:latin typeface="Consolas" panose="020B0609020204030204" pitchFamily="49" charset="0"/>
              </a:rPr>
              <a:t>middle_index</a:t>
            </a:r>
            <a:r>
              <a:rPr lang="en-US" sz="2400" dirty="0">
                <a:solidFill>
                  <a:srgbClr val="292929"/>
                </a:solidFill>
                <a:latin typeface="Consolas" panose="020B0609020204030204" pitchFamily="49" charset="0"/>
              </a:rPr>
              <a:t>], </a:t>
            </a:r>
            <a:r>
              <a:rPr lang="en-US" sz="2400" dirty="0">
                <a:solidFill>
                  <a:srgbClr val="096D48"/>
                </a:solidFill>
                <a:latin typeface="Consolas" panose="020B0609020204030204" pitchFamily="49" charset="0"/>
              </a:rPr>
              <a:t>13</a:t>
            </a:r>
            <a:r>
              <a:rPr lang="en-US" sz="2400" dirty="0">
                <a:solidFill>
                  <a:srgbClr val="292929"/>
                </a:solidFill>
                <a:latin typeface="Consolas" panose="020B0609020204030204" pitchFamily="49" charset="0"/>
              </a:rPr>
              <a:t>, </a:t>
            </a:r>
            <a:r>
              <a:rPr lang="en-US" sz="2400" dirty="0">
                <a:solidFill>
                  <a:srgbClr val="096D48"/>
                </a:solidFill>
                <a:latin typeface="Consolas" panose="020B0609020204030204" pitchFamily="49" charset="0"/>
              </a:rPr>
              <a:t>1</a:t>
            </a:r>
            <a:r>
              <a:rPr lang="en-US" sz="2400" dirty="0">
                <a:solidFill>
                  <a:srgbClr val="292929"/>
                </a:solidFill>
                <a:latin typeface="Consolas" panose="020B0609020204030204" pitchFamily="49" charset="0"/>
              </a:rPr>
              <a:t>,</a:t>
            </a:r>
          </a:p>
          <a:p>
            <a:pPr marL="0" indent="0">
              <a:buNone/>
            </a:pPr>
            <a:r>
              <a:rPr lang="en-US" sz="2400" dirty="0">
                <a:solidFill>
                  <a:srgbClr val="292929"/>
                </a:solidFill>
                <a:latin typeface="Consolas" panose="020B0609020204030204" pitchFamily="49" charset="0"/>
              </a:rPr>
              <a:t>	side, </a:t>
            </a:r>
            <a:r>
              <a:rPr lang="en-US" sz="2400" dirty="0" err="1">
                <a:solidFill>
                  <a:srgbClr val="292929"/>
                </a:solidFill>
                <a:latin typeface="Consolas" panose="020B0609020204030204" pitchFamily="49" charset="0"/>
              </a:rPr>
              <a:t>m_x</a:t>
            </a:r>
            <a:r>
              <a:rPr lang="en-US" sz="2400" dirty="0">
                <a:solidFill>
                  <a:srgbClr val="292929"/>
                </a:solidFill>
                <a:latin typeface="Consolas" panose="020B0609020204030204" pitchFamily="49" charset="0"/>
              </a:rPr>
              <a:t>, </a:t>
            </a:r>
            <a:r>
              <a:rPr lang="en-US" sz="2400" dirty="0" err="1">
                <a:solidFill>
                  <a:srgbClr val="292929"/>
                </a:solidFill>
                <a:latin typeface="Consolas" panose="020B0609020204030204" pitchFamily="49" charset="0"/>
              </a:rPr>
              <a:t>b_x</a:t>
            </a:r>
            <a:r>
              <a:rPr lang="en-US" sz="2400" dirty="0">
                <a:solidFill>
                  <a:srgbClr val="292929"/>
                </a:solidFill>
                <a:latin typeface="Consolas" panose="020B0609020204030204" pitchFamily="49" charset="0"/>
              </a:rPr>
              <a:t>, </a:t>
            </a:r>
            <a:r>
              <a:rPr lang="en-US" sz="2400" dirty="0" err="1">
                <a:solidFill>
                  <a:srgbClr val="292929"/>
                </a:solidFill>
                <a:latin typeface="Consolas" panose="020B0609020204030204" pitchFamily="49" charset="0"/>
              </a:rPr>
              <a:t>i</a:t>
            </a:r>
            <a:r>
              <a:rPr lang="en-US" sz="2400" dirty="0">
                <a:solidFill>
                  <a:srgbClr val="292929"/>
                </a:solidFill>
                <a:latin typeface="Consolas" panose="020B0609020204030204" pitchFamily="49" charset="0"/>
              </a:rPr>
              <a:t>);</a:t>
            </a:r>
          </a:p>
          <a:p>
            <a:pPr marL="0" indent="0">
              <a:buNone/>
            </a:pPr>
            <a:r>
              <a:rPr lang="en-US" sz="2400" dirty="0">
                <a:solidFill>
                  <a:srgbClr val="292929"/>
                </a:solidFill>
                <a:latin typeface="Consolas" panose="020B0609020204030204" pitchFamily="49" charset="0"/>
              </a:rPr>
              <a:t>   </a:t>
            </a:r>
            <a:r>
              <a:rPr lang="en-US" sz="2400" dirty="0" err="1">
                <a:solidFill>
                  <a:srgbClr val="5E2CBC"/>
                </a:solidFill>
                <a:latin typeface="Consolas" panose="020B0609020204030204" pitchFamily="49" charset="0"/>
              </a:rPr>
              <a:t>draw_horizontal_edge_triangle</a:t>
            </a:r>
            <a:r>
              <a:rPr lang="en-US" sz="2400" dirty="0">
                <a:solidFill>
                  <a:srgbClr val="292929"/>
                </a:solidFill>
                <a:latin typeface="Consolas" panose="020B0609020204030204" pitchFamily="49" charset="0"/>
              </a:rPr>
              <a:t>(</a:t>
            </a:r>
            <a:r>
              <a:rPr lang="en-US" sz="2400" dirty="0">
                <a:solidFill>
                  <a:srgbClr val="001080"/>
                </a:solidFill>
                <a:latin typeface="Consolas" panose="020B0609020204030204" pitchFamily="49" charset="0"/>
              </a:rPr>
              <a:t>index</a:t>
            </a:r>
            <a:r>
              <a:rPr lang="en-US" sz="2400" dirty="0">
                <a:solidFill>
                  <a:srgbClr val="292929"/>
                </a:solidFill>
                <a:latin typeface="Consolas" panose="020B0609020204030204" pitchFamily="49" charset="0"/>
              </a:rPr>
              <a:t>[</a:t>
            </a:r>
            <a:r>
              <a:rPr lang="en-US" sz="2400" dirty="0" err="1">
                <a:solidFill>
                  <a:srgbClr val="292929"/>
                </a:solidFill>
                <a:latin typeface="Consolas" panose="020B0609020204030204" pitchFamily="49" charset="0"/>
              </a:rPr>
              <a:t>middle_index</a:t>
            </a:r>
            <a:r>
              <a:rPr lang="en-US" sz="2400" dirty="0">
                <a:solidFill>
                  <a:srgbClr val="292929"/>
                </a:solidFill>
                <a:latin typeface="Consolas" panose="020B0609020204030204" pitchFamily="49" charset="0"/>
              </a:rPr>
              <a:t>], </a:t>
            </a:r>
            <a:r>
              <a:rPr lang="en-US" sz="2400" dirty="0">
                <a:solidFill>
                  <a:srgbClr val="096D48"/>
                </a:solidFill>
                <a:latin typeface="Consolas" panose="020B0609020204030204" pitchFamily="49" charset="0"/>
              </a:rPr>
              <a:t>13</a:t>
            </a:r>
            <a:r>
              <a:rPr lang="en-US" sz="2400" dirty="0">
                <a:solidFill>
                  <a:srgbClr val="292929"/>
                </a:solidFill>
                <a:latin typeface="Consolas" panose="020B0609020204030204" pitchFamily="49" charset="0"/>
              </a:rPr>
              <a:t>, </a:t>
            </a:r>
            <a:r>
              <a:rPr lang="en-US" sz="2400" dirty="0">
                <a:solidFill>
                  <a:srgbClr val="001080"/>
                </a:solidFill>
                <a:latin typeface="Consolas" panose="020B0609020204030204" pitchFamily="49" charset="0"/>
              </a:rPr>
              <a:t>index</a:t>
            </a:r>
            <a:r>
              <a:rPr lang="en-US" sz="2400" dirty="0">
                <a:solidFill>
                  <a:srgbClr val="292929"/>
                </a:solidFill>
                <a:latin typeface="Consolas" panose="020B0609020204030204" pitchFamily="49" charset="0"/>
              </a:rPr>
              <a:t>[</a:t>
            </a:r>
            <a:r>
              <a:rPr lang="en-US" sz="2400" dirty="0" err="1">
                <a:solidFill>
                  <a:srgbClr val="292929"/>
                </a:solidFill>
                <a:latin typeface="Consolas" panose="020B0609020204030204" pitchFamily="49" charset="0"/>
              </a:rPr>
              <a:t>bottom_index</a:t>
            </a:r>
            <a:r>
              <a:rPr lang="en-US" sz="2400" dirty="0">
                <a:solidFill>
                  <a:srgbClr val="292929"/>
                </a:solidFill>
                <a:latin typeface="Consolas" panose="020B0609020204030204" pitchFamily="49" charset="0"/>
              </a:rPr>
              <a:t>], </a:t>
            </a:r>
            <a:r>
              <a:rPr lang="en-US" sz="2400" dirty="0">
                <a:solidFill>
                  <a:srgbClr val="096D48"/>
                </a:solidFill>
                <a:latin typeface="Consolas" panose="020B0609020204030204" pitchFamily="49" charset="0"/>
              </a:rPr>
              <a:t>0</a:t>
            </a:r>
            <a:r>
              <a:rPr lang="en-US" sz="2400" dirty="0">
                <a:solidFill>
                  <a:srgbClr val="292929"/>
                </a:solidFill>
                <a:latin typeface="Consolas" panose="020B0609020204030204" pitchFamily="49" charset="0"/>
              </a:rPr>
              <a:t>, </a:t>
            </a:r>
          </a:p>
          <a:p>
            <a:pPr marL="0" indent="0">
              <a:buNone/>
            </a:pPr>
            <a:r>
              <a:rPr lang="en-US" sz="2400" dirty="0">
                <a:solidFill>
                  <a:srgbClr val="292929"/>
                </a:solidFill>
                <a:latin typeface="Consolas" panose="020B0609020204030204" pitchFamily="49" charset="0"/>
              </a:rPr>
              <a:t>	side, </a:t>
            </a:r>
            <a:r>
              <a:rPr lang="en-US" sz="2400" dirty="0" err="1">
                <a:solidFill>
                  <a:srgbClr val="292929"/>
                </a:solidFill>
                <a:latin typeface="Consolas" panose="020B0609020204030204" pitchFamily="49" charset="0"/>
              </a:rPr>
              <a:t>m_x</a:t>
            </a:r>
            <a:r>
              <a:rPr lang="en-US" sz="2400" dirty="0">
                <a:solidFill>
                  <a:srgbClr val="292929"/>
                </a:solidFill>
                <a:latin typeface="Consolas" panose="020B0609020204030204" pitchFamily="49" charset="0"/>
              </a:rPr>
              <a:t>, </a:t>
            </a:r>
            <a:r>
              <a:rPr lang="en-US" sz="2400" dirty="0" err="1">
                <a:solidFill>
                  <a:srgbClr val="292929"/>
                </a:solidFill>
                <a:latin typeface="Consolas" panose="020B0609020204030204" pitchFamily="49" charset="0"/>
              </a:rPr>
              <a:t>b_x</a:t>
            </a:r>
            <a:r>
              <a:rPr lang="en-US" sz="2400" dirty="0">
                <a:solidFill>
                  <a:srgbClr val="292929"/>
                </a:solidFill>
                <a:latin typeface="Consolas" panose="020B0609020204030204" pitchFamily="49" charset="0"/>
              </a:rPr>
              <a:t>, </a:t>
            </a:r>
            <a:r>
              <a:rPr lang="en-US" sz="2400" dirty="0" err="1">
                <a:solidFill>
                  <a:srgbClr val="292929"/>
                </a:solidFill>
                <a:latin typeface="Consolas" panose="020B0609020204030204" pitchFamily="49" charset="0"/>
              </a:rPr>
              <a:t>i</a:t>
            </a:r>
            <a:r>
              <a:rPr lang="en-US" sz="2400" dirty="0">
                <a:solidFill>
                  <a:srgbClr val="292929"/>
                </a:solidFill>
                <a:latin typeface="Consolas" panose="020B0609020204030204" pitchFamily="49" charset="0"/>
              </a:rPr>
              <a:t>);</a:t>
            </a:r>
          </a:p>
        </p:txBody>
      </p:sp>
    </p:spTree>
    <p:extLst>
      <p:ext uri="{BB962C8B-B14F-4D97-AF65-F5344CB8AC3E}">
        <p14:creationId xmlns:p14="http://schemas.microsoft.com/office/powerpoint/2010/main" val="3474092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09C3FA-E492-48DD-A521-D5544783C175}"/>
              </a:ext>
            </a:extLst>
          </p:cNvPr>
          <p:cNvSpPr txBox="1"/>
          <p:nvPr/>
        </p:nvSpPr>
        <p:spPr>
          <a:xfrm>
            <a:off x="581025" y="233083"/>
            <a:ext cx="11243422" cy="1754326"/>
          </a:xfrm>
          <a:prstGeom prst="rect">
            <a:avLst/>
          </a:prstGeom>
          <a:noFill/>
        </p:spPr>
        <p:txBody>
          <a:bodyPr wrap="square" rtlCol="0">
            <a:spAutoFit/>
          </a:bodyPr>
          <a:lstStyle/>
          <a:p>
            <a:r>
              <a:rPr lang="en-US" sz="3600" dirty="0" err="1"/>
              <a:t>get_line_equation</a:t>
            </a:r>
            <a:r>
              <a:rPr lang="en-US" sz="3600" dirty="0"/>
              <a:t>() is revised to take independent and dependent variable values, instead of vertex indices, and to use C instead of C++ “by reference” return values b and m.</a:t>
            </a:r>
          </a:p>
        </p:txBody>
      </p:sp>
      <p:sp>
        <p:nvSpPr>
          <p:cNvPr id="3" name="Content Placeholder 2">
            <a:extLst>
              <a:ext uri="{FF2B5EF4-FFF2-40B4-BE49-F238E27FC236}">
                <a16:creationId xmlns:a16="http://schemas.microsoft.com/office/drawing/2014/main" id="{0E7A6E73-B19C-448D-B81F-28A089617E76}"/>
              </a:ext>
            </a:extLst>
          </p:cNvPr>
          <p:cNvSpPr>
            <a:spLocks noGrp="1"/>
          </p:cNvSpPr>
          <p:nvPr>
            <p:ph idx="1"/>
          </p:nvPr>
        </p:nvSpPr>
        <p:spPr>
          <a:xfrm>
            <a:off x="367553" y="1775015"/>
            <a:ext cx="11645153" cy="5091953"/>
          </a:xfrm>
        </p:spPr>
        <p:txBody>
          <a:bodyPr>
            <a:normAutofit/>
          </a:bodyPr>
          <a:lstStyle/>
          <a:p>
            <a:pPr marL="0" indent="0">
              <a:buNone/>
            </a:pPr>
            <a:r>
              <a:rPr lang="en-US" sz="2200" b="0" dirty="0">
                <a:solidFill>
                  <a:srgbClr val="292929"/>
                </a:solidFill>
                <a:effectLst/>
                <a:latin typeface="Consolas" panose="020B0609020204030204" pitchFamily="49" charset="0"/>
              </a:rPr>
              <a:t>  </a:t>
            </a:r>
            <a:endParaRPr lang="en-US" sz="2400" b="0" dirty="0">
              <a:solidFill>
                <a:srgbClr val="292929"/>
              </a:solidFill>
              <a:effectLst/>
              <a:latin typeface="Consolas" panose="020B0609020204030204" pitchFamily="49" charset="0"/>
            </a:endParaRPr>
          </a:p>
        </p:txBody>
      </p:sp>
      <p:sp>
        <p:nvSpPr>
          <p:cNvPr id="9" name="TextBox 8">
            <a:extLst>
              <a:ext uri="{FF2B5EF4-FFF2-40B4-BE49-F238E27FC236}">
                <a16:creationId xmlns:a16="http://schemas.microsoft.com/office/drawing/2014/main" id="{248BE30F-2597-4358-841C-002C865C4A0F}"/>
              </a:ext>
            </a:extLst>
          </p:cNvPr>
          <p:cNvSpPr txBox="1"/>
          <p:nvPr/>
        </p:nvSpPr>
        <p:spPr>
          <a:xfrm>
            <a:off x="735104" y="2695098"/>
            <a:ext cx="10752045" cy="2400657"/>
          </a:xfrm>
          <a:prstGeom prst="rect">
            <a:avLst/>
          </a:prstGeom>
          <a:noFill/>
        </p:spPr>
        <p:txBody>
          <a:bodyPr wrap="square">
            <a:spAutoFit/>
          </a:bodyPr>
          <a:lstStyle/>
          <a:p>
            <a:r>
              <a:rPr lang="fr-FR" sz="3000" dirty="0" err="1"/>
              <a:t>void</a:t>
            </a:r>
            <a:r>
              <a:rPr lang="fr-FR" sz="3000" dirty="0"/>
              <a:t> </a:t>
            </a:r>
            <a:r>
              <a:rPr lang="fr-FR" sz="3000" dirty="0" err="1"/>
              <a:t>get_line_equation</a:t>
            </a:r>
            <a:r>
              <a:rPr lang="fr-FR" sz="3000" dirty="0"/>
              <a:t>(double y1, double y2, double v1, double v2,   	      double *m, double *b) {</a:t>
            </a:r>
          </a:p>
          <a:p>
            <a:r>
              <a:rPr lang="fr-FR" sz="3000" dirty="0"/>
              <a:t>	*m = (v2 - v1)/(y2 - y1);</a:t>
            </a:r>
          </a:p>
          <a:p>
            <a:r>
              <a:rPr lang="fr-FR" sz="3000" dirty="0"/>
              <a:t>	*b  = v1 - *m * y1;</a:t>
            </a:r>
          </a:p>
          <a:p>
            <a:r>
              <a:rPr lang="fr-FR" sz="3000" dirty="0"/>
              <a:t>	}</a:t>
            </a:r>
            <a:endParaRPr lang="en-US" sz="3000" dirty="0"/>
          </a:p>
        </p:txBody>
      </p:sp>
    </p:spTree>
    <p:extLst>
      <p:ext uri="{BB962C8B-B14F-4D97-AF65-F5344CB8AC3E}">
        <p14:creationId xmlns:p14="http://schemas.microsoft.com/office/powerpoint/2010/main" val="2502396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7A6E73-B19C-448D-B81F-28A089617E76}"/>
              </a:ext>
            </a:extLst>
          </p:cNvPr>
          <p:cNvSpPr>
            <a:spLocks noGrp="1"/>
          </p:cNvSpPr>
          <p:nvPr>
            <p:ph idx="1"/>
          </p:nvPr>
        </p:nvSpPr>
        <p:spPr>
          <a:xfrm>
            <a:off x="367553" y="476251"/>
            <a:ext cx="11645153" cy="6390718"/>
          </a:xfrm>
        </p:spPr>
        <p:txBody>
          <a:bodyPr>
            <a:normAutofit/>
          </a:bodyPr>
          <a:lstStyle/>
          <a:p>
            <a:pPr marL="0" indent="0">
              <a:buNone/>
            </a:pPr>
            <a:r>
              <a:rPr lang="en-US" sz="2200" b="0" dirty="0">
                <a:solidFill>
                  <a:srgbClr val="292929"/>
                </a:solidFill>
                <a:effectLst/>
                <a:latin typeface="Consolas" panose="020B0609020204030204" pitchFamily="49" charset="0"/>
              </a:rPr>
              <a:t>  </a:t>
            </a:r>
            <a:endParaRPr lang="en-US" sz="2400" b="0" dirty="0">
              <a:solidFill>
                <a:srgbClr val="292929"/>
              </a:solidFill>
              <a:effectLst/>
              <a:latin typeface="Consolas" panose="020B0609020204030204" pitchFamily="49" charset="0"/>
            </a:endParaRPr>
          </a:p>
        </p:txBody>
      </p:sp>
      <p:sp>
        <p:nvSpPr>
          <p:cNvPr id="4" name="TextBox 3">
            <a:extLst>
              <a:ext uri="{FF2B5EF4-FFF2-40B4-BE49-F238E27FC236}">
                <a16:creationId xmlns:a16="http://schemas.microsoft.com/office/drawing/2014/main" id="{66CC7653-24D1-4805-AF38-BB471088198F}"/>
              </a:ext>
            </a:extLst>
          </p:cNvPr>
          <p:cNvSpPr txBox="1"/>
          <p:nvPr/>
        </p:nvSpPr>
        <p:spPr>
          <a:xfrm>
            <a:off x="514350" y="476250"/>
            <a:ext cx="11310097" cy="1477328"/>
          </a:xfrm>
          <a:prstGeom prst="rect">
            <a:avLst/>
          </a:prstGeom>
          <a:noFill/>
        </p:spPr>
        <p:txBody>
          <a:bodyPr wrap="square" rtlCol="0">
            <a:spAutoFit/>
          </a:bodyPr>
          <a:lstStyle/>
          <a:p>
            <a:pPr marL="571500" indent="-571500">
              <a:buFont typeface="Arial" panose="020B0604020202020204" pitchFamily="34" charset="0"/>
              <a:buChar char="•"/>
            </a:pPr>
            <a:r>
              <a:rPr lang="en-US" sz="3600" dirty="0" err="1"/>
              <a:t>draw_horizontal_edge_triangle</a:t>
            </a:r>
            <a:r>
              <a:rPr lang="en-US" sz="3600" dirty="0"/>
              <a:t>() interpolates x and z along the left and right edges. </a:t>
            </a:r>
          </a:p>
          <a:p>
            <a:endParaRPr lang="en-US" dirty="0"/>
          </a:p>
        </p:txBody>
      </p:sp>
      <p:sp>
        <p:nvSpPr>
          <p:cNvPr id="5" name="TextBox 4">
            <a:extLst>
              <a:ext uri="{FF2B5EF4-FFF2-40B4-BE49-F238E27FC236}">
                <a16:creationId xmlns:a16="http://schemas.microsoft.com/office/drawing/2014/main" id="{038D4396-FAB2-437F-A710-6AC9412B59D2}"/>
              </a:ext>
            </a:extLst>
          </p:cNvPr>
          <p:cNvSpPr txBox="1"/>
          <p:nvPr/>
        </p:nvSpPr>
        <p:spPr>
          <a:xfrm>
            <a:off x="-148478" y="1885950"/>
            <a:ext cx="11645153" cy="5047536"/>
          </a:xfrm>
          <a:prstGeom prst="rect">
            <a:avLst/>
          </a:prstGeom>
          <a:noFill/>
        </p:spPr>
        <p:txBody>
          <a:bodyPr wrap="square" rtlCol="0">
            <a:spAutoFit/>
          </a:bodyPr>
          <a:lstStyle/>
          <a:p>
            <a:r>
              <a:rPr lang="en-US" sz="2200" b="0" dirty="0">
                <a:solidFill>
                  <a:srgbClr val="292929"/>
                </a:solidFill>
                <a:effectLst/>
                <a:latin typeface="Consolas" panose="020B0609020204030204" pitchFamily="49" charset="0"/>
              </a:rPr>
              <a:t>    </a:t>
            </a:r>
            <a:r>
              <a:rPr lang="en-US" sz="2300" b="0" dirty="0">
                <a:solidFill>
                  <a:srgbClr val="B5200D"/>
                </a:solidFill>
                <a:effectLst/>
                <a:latin typeface="Consolas" panose="020B0609020204030204" pitchFamily="49" charset="0"/>
              </a:rPr>
              <a:t>if</a:t>
            </a:r>
            <a:r>
              <a:rPr lang="en-US" sz="2300" b="0" dirty="0">
                <a:solidFill>
                  <a:srgbClr val="292929"/>
                </a:solidFill>
                <a:effectLst/>
                <a:latin typeface="Consolas" panose="020B0609020204030204" pitchFamily="49" charset="0"/>
              </a:rPr>
              <a:t> (kind) {</a:t>
            </a:r>
            <a:r>
              <a:rPr lang="en-US" sz="2300" b="0" dirty="0">
                <a:solidFill>
                  <a:srgbClr val="515151"/>
                </a:solidFill>
                <a:effectLst/>
                <a:latin typeface="Consolas" panose="020B0609020204030204" pitchFamily="49" charset="0"/>
              </a:rPr>
              <a:t> // top vertex i1 belongs to both non-horizontal edges</a:t>
            </a:r>
            <a:endParaRPr lang="en-US" sz="2300" b="0" dirty="0">
              <a:solidFill>
                <a:srgbClr val="292929"/>
              </a:solidFill>
              <a:effectLst/>
              <a:latin typeface="Consolas" panose="020B0609020204030204" pitchFamily="49" charset="0"/>
            </a:endParaRPr>
          </a:p>
          <a:p>
            <a:r>
              <a:rPr lang="en-US" sz="2300" b="0" dirty="0">
                <a:solidFill>
                  <a:srgbClr val="292929"/>
                </a:solidFill>
                <a:effectLst/>
                <a:latin typeface="Consolas" panose="020B0609020204030204" pitchFamily="49" charset="0"/>
              </a:rPr>
              <a:t>        </a:t>
            </a:r>
            <a:r>
              <a:rPr lang="en-US" sz="2300" b="0" dirty="0">
                <a:solidFill>
                  <a:srgbClr val="B5200D"/>
                </a:solidFill>
                <a:effectLst/>
                <a:latin typeface="Consolas" panose="020B0609020204030204" pitchFamily="49" charset="0"/>
              </a:rPr>
              <a:t>if</a:t>
            </a:r>
            <a:r>
              <a:rPr lang="en-US" sz="2300" b="0" dirty="0">
                <a:solidFill>
                  <a:srgbClr val="292929"/>
                </a:solidFill>
                <a:effectLst/>
                <a:latin typeface="Consolas" panose="020B0609020204030204" pitchFamily="49" charset="0"/>
              </a:rPr>
              <a:t> (</a:t>
            </a:r>
            <a:r>
              <a:rPr lang="en-US" sz="2300" b="0" dirty="0">
                <a:solidFill>
                  <a:srgbClr val="001080"/>
                </a:solidFill>
                <a:effectLst/>
                <a:latin typeface="Consolas" panose="020B0609020204030204" pitchFamily="49" charset="0"/>
              </a:rPr>
              <a:t>vertices</a:t>
            </a:r>
            <a:r>
              <a:rPr lang="en-US" sz="2300" b="0" dirty="0">
                <a:solidFill>
                  <a:srgbClr val="292929"/>
                </a:solidFill>
                <a:effectLst/>
                <a:latin typeface="Consolas" panose="020B0609020204030204" pitchFamily="49" charset="0"/>
              </a:rPr>
              <a:t>[i2][</a:t>
            </a:r>
            <a:r>
              <a:rPr lang="en-US" sz="2300" b="0" dirty="0">
                <a:solidFill>
                  <a:srgbClr val="096D48"/>
                </a:solidFill>
                <a:effectLst/>
                <a:latin typeface="Consolas" panose="020B0609020204030204" pitchFamily="49" charset="0"/>
              </a:rPr>
              <a:t>0</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&lt;</a:t>
            </a:r>
            <a:r>
              <a:rPr lang="en-US" sz="2300" b="0" dirty="0">
                <a:solidFill>
                  <a:srgbClr val="292929"/>
                </a:solidFill>
                <a:effectLst/>
                <a:latin typeface="Consolas" panose="020B0609020204030204" pitchFamily="49" charset="0"/>
              </a:rPr>
              <a:t> </a:t>
            </a:r>
            <a:r>
              <a:rPr lang="en-US" sz="2300" b="0" dirty="0">
                <a:solidFill>
                  <a:srgbClr val="001080"/>
                </a:solidFill>
                <a:effectLst/>
                <a:latin typeface="Consolas" panose="020B0609020204030204" pitchFamily="49" charset="0"/>
              </a:rPr>
              <a:t>vertices</a:t>
            </a:r>
            <a:r>
              <a:rPr lang="en-US" sz="2300" b="0" dirty="0">
                <a:solidFill>
                  <a:srgbClr val="292929"/>
                </a:solidFill>
                <a:effectLst/>
                <a:latin typeface="Consolas" panose="020B0609020204030204" pitchFamily="49" charset="0"/>
              </a:rPr>
              <a:t>[i3][</a:t>
            </a:r>
            <a:r>
              <a:rPr lang="en-US" sz="2300" b="0" dirty="0">
                <a:solidFill>
                  <a:srgbClr val="096D48"/>
                </a:solidFill>
                <a:effectLst/>
                <a:latin typeface="Consolas" panose="020B0609020204030204" pitchFamily="49" charset="0"/>
              </a:rPr>
              <a:t>0</a:t>
            </a:r>
            <a:r>
              <a:rPr lang="en-US" sz="2300" b="0" dirty="0">
                <a:solidFill>
                  <a:srgbClr val="292929"/>
                </a:solidFill>
                <a:effectLst/>
                <a:latin typeface="Consolas" panose="020B0609020204030204" pitchFamily="49" charset="0"/>
              </a:rPr>
              <a:t>]) {</a:t>
            </a:r>
            <a:r>
              <a:rPr lang="en-US" sz="2300" b="0" dirty="0">
                <a:solidFill>
                  <a:srgbClr val="515151"/>
                </a:solidFill>
                <a:effectLst/>
                <a:latin typeface="Consolas" panose="020B0609020204030204" pitchFamily="49" charset="0"/>
              </a:rPr>
              <a:t> // i2 is on the left</a:t>
            </a:r>
            <a:endParaRPr lang="en-US" sz="2300" b="0" dirty="0">
              <a:solidFill>
                <a:srgbClr val="292929"/>
              </a:solidFill>
              <a:effectLst/>
              <a:latin typeface="Consolas" panose="020B0609020204030204" pitchFamily="49" charset="0"/>
            </a:endParaRPr>
          </a:p>
          <a:p>
            <a:r>
              <a:rPr lang="en-US" sz="2300" b="0" dirty="0">
                <a:solidFill>
                  <a:srgbClr val="292929"/>
                </a:solidFill>
                <a:effectLst/>
                <a:latin typeface="Consolas" panose="020B0609020204030204" pitchFamily="49" charset="0"/>
              </a:rPr>
              <a:t>            </a:t>
            </a:r>
            <a:r>
              <a:rPr lang="en-US" sz="2300" b="0" dirty="0" err="1">
                <a:solidFill>
                  <a:srgbClr val="5E2CBC"/>
                </a:solidFill>
                <a:effectLst/>
                <a:latin typeface="Consolas" panose="020B0609020204030204" pitchFamily="49" charset="0"/>
              </a:rPr>
              <a:t>get_line_equation</a:t>
            </a:r>
            <a:r>
              <a:rPr lang="en-US" sz="2300" b="0" dirty="0">
                <a:solidFill>
                  <a:srgbClr val="292929"/>
                </a:solidFill>
                <a:effectLst/>
                <a:latin typeface="Consolas" panose="020B0609020204030204" pitchFamily="49" charset="0"/>
              </a:rPr>
              <a:t>(y1, y2, x1, x2, </a:t>
            </a:r>
            <a:r>
              <a:rPr lang="en-US" sz="2300" b="0" dirty="0">
                <a:solidFill>
                  <a:srgbClr val="000000"/>
                </a:solidFill>
                <a:effectLst/>
                <a:latin typeface="Consolas" panose="020B0609020204030204" pitchFamily="49" charset="0"/>
              </a:rPr>
              <a:t>&amp;</a:t>
            </a:r>
            <a:r>
              <a:rPr lang="en-US" sz="2300" b="0" dirty="0" err="1">
                <a:solidFill>
                  <a:srgbClr val="292929"/>
                </a:solidFill>
                <a:effectLst/>
                <a:latin typeface="Consolas" panose="020B0609020204030204" pitchFamily="49" charset="0"/>
              </a:rPr>
              <a:t>m_x_left</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&amp;</a:t>
            </a:r>
            <a:r>
              <a:rPr lang="en-US" sz="2300" b="0" dirty="0" err="1">
                <a:solidFill>
                  <a:srgbClr val="292929"/>
                </a:solidFill>
                <a:effectLst/>
                <a:latin typeface="Consolas" panose="020B0609020204030204" pitchFamily="49" charset="0"/>
              </a:rPr>
              <a:t>b_x_left</a:t>
            </a:r>
            <a:r>
              <a:rPr lang="en-US" sz="2300" b="0" dirty="0">
                <a:solidFill>
                  <a:srgbClr val="292929"/>
                </a:solidFill>
                <a:effectLst/>
                <a:latin typeface="Consolas" panose="020B0609020204030204" pitchFamily="49" charset="0"/>
              </a:rPr>
              <a:t>);</a:t>
            </a:r>
          </a:p>
          <a:p>
            <a:r>
              <a:rPr lang="en-US" sz="2300" b="0" dirty="0">
                <a:solidFill>
                  <a:srgbClr val="292929"/>
                </a:solidFill>
                <a:effectLst/>
                <a:latin typeface="Consolas" panose="020B0609020204030204" pitchFamily="49" charset="0"/>
              </a:rPr>
              <a:t>            </a:t>
            </a:r>
            <a:r>
              <a:rPr lang="en-US" sz="2300" b="0" dirty="0" err="1">
                <a:solidFill>
                  <a:srgbClr val="5E2CBC"/>
                </a:solidFill>
                <a:effectLst/>
                <a:latin typeface="Consolas" panose="020B0609020204030204" pitchFamily="49" charset="0"/>
              </a:rPr>
              <a:t>get_line_equation</a:t>
            </a:r>
            <a:r>
              <a:rPr lang="en-US" sz="2300" b="0" dirty="0">
                <a:solidFill>
                  <a:srgbClr val="292929"/>
                </a:solidFill>
                <a:effectLst/>
                <a:latin typeface="Consolas" panose="020B0609020204030204" pitchFamily="49" charset="0"/>
              </a:rPr>
              <a:t>(y1, y3, x1, x3, </a:t>
            </a:r>
            <a:r>
              <a:rPr lang="en-US" sz="2300" b="0" dirty="0">
                <a:solidFill>
                  <a:srgbClr val="000000"/>
                </a:solidFill>
                <a:effectLst/>
                <a:latin typeface="Consolas" panose="020B0609020204030204" pitchFamily="49" charset="0"/>
              </a:rPr>
              <a:t>&amp;</a:t>
            </a:r>
            <a:r>
              <a:rPr lang="en-US" sz="2300" b="0" dirty="0" err="1">
                <a:solidFill>
                  <a:srgbClr val="292929"/>
                </a:solidFill>
                <a:effectLst/>
                <a:latin typeface="Consolas" panose="020B0609020204030204" pitchFamily="49" charset="0"/>
              </a:rPr>
              <a:t>m_x_right</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&amp;</a:t>
            </a:r>
            <a:r>
              <a:rPr lang="en-US" sz="2300" b="0" dirty="0" err="1">
                <a:solidFill>
                  <a:srgbClr val="292929"/>
                </a:solidFill>
                <a:effectLst/>
                <a:latin typeface="Consolas" panose="020B0609020204030204" pitchFamily="49" charset="0"/>
              </a:rPr>
              <a:t>b_x_right</a:t>
            </a:r>
            <a:r>
              <a:rPr lang="en-US" sz="2300" b="0" dirty="0">
                <a:solidFill>
                  <a:srgbClr val="292929"/>
                </a:solidFill>
                <a:effectLst/>
                <a:latin typeface="Consolas" panose="020B0609020204030204" pitchFamily="49" charset="0"/>
              </a:rPr>
              <a:t>);</a:t>
            </a:r>
          </a:p>
          <a:p>
            <a:r>
              <a:rPr lang="en-US" sz="2300" b="0" dirty="0">
                <a:solidFill>
                  <a:srgbClr val="292929"/>
                </a:solidFill>
                <a:effectLst/>
                <a:latin typeface="Consolas" panose="020B0609020204030204" pitchFamily="49" charset="0"/>
              </a:rPr>
              <a:t>            </a:t>
            </a:r>
            <a:r>
              <a:rPr lang="en-US" sz="2300" b="0" dirty="0" err="1">
                <a:solidFill>
                  <a:srgbClr val="5E2CBC"/>
                </a:solidFill>
                <a:effectLst/>
                <a:highlight>
                  <a:srgbClr val="FFFF00"/>
                </a:highlight>
                <a:latin typeface="Consolas" panose="020B0609020204030204" pitchFamily="49" charset="0"/>
              </a:rPr>
              <a:t>get_line_equation</a:t>
            </a:r>
            <a:r>
              <a:rPr lang="en-US" sz="2300" b="0" dirty="0">
                <a:solidFill>
                  <a:srgbClr val="292929"/>
                </a:solidFill>
                <a:effectLst/>
                <a:highlight>
                  <a:srgbClr val="FFFF00"/>
                </a:highlight>
                <a:latin typeface="Consolas" panose="020B0609020204030204" pitchFamily="49" charset="0"/>
              </a:rPr>
              <a:t>(y1, y2, z1, z2, </a:t>
            </a:r>
            <a:r>
              <a:rPr lang="en-US" sz="2300" b="0" dirty="0">
                <a:solidFill>
                  <a:srgbClr val="000000"/>
                </a:solidFill>
                <a:effectLst/>
                <a:highlight>
                  <a:srgbClr val="FFFF00"/>
                </a:highlight>
                <a:latin typeface="Consolas" panose="020B0609020204030204" pitchFamily="49" charset="0"/>
              </a:rPr>
              <a:t>&amp;</a:t>
            </a:r>
            <a:r>
              <a:rPr lang="en-US" sz="2300" b="0" dirty="0" err="1">
                <a:solidFill>
                  <a:srgbClr val="292929"/>
                </a:solidFill>
                <a:effectLst/>
                <a:highlight>
                  <a:srgbClr val="FFFF00"/>
                </a:highlight>
                <a:latin typeface="Consolas" panose="020B0609020204030204" pitchFamily="49" charset="0"/>
              </a:rPr>
              <a:t>m_z_left</a:t>
            </a:r>
            <a:r>
              <a:rPr lang="en-US" sz="2300" b="0" dirty="0">
                <a:solidFill>
                  <a:srgbClr val="292929"/>
                </a:solidFill>
                <a:effectLst/>
                <a:highlight>
                  <a:srgbClr val="FFFF00"/>
                </a:highlight>
                <a:latin typeface="Consolas" panose="020B0609020204030204" pitchFamily="49" charset="0"/>
              </a:rPr>
              <a:t>, </a:t>
            </a:r>
            <a:r>
              <a:rPr lang="en-US" sz="2300" b="0" dirty="0">
                <a:solidFill>
                  <a:srgbClr val="000000"/>
                </a:solidFill>
                <a:effectLst/>
                <a:highlight>
                  <a:srgbClr val="FFFF00"/>
                </a:highlight>
                <a:latin typeface="Consolas" panose="020B0609020204030204" pitchFamily="49" charset="0"/>
              </a:rPr>
              <a:t>&amp;</a:t>
            </a:r>
            <a:r>
              <a:rPr lang="en-US" sz="2300" b="0" dirty="0" err="1">
                <a:solidFill>
                  <a:srgbClr val="292929"/>
                </a:solidFill>
                <a:effectLst/>
                <a:highlight>
                  <a:srgbClr val="FFFF00"/>
                </a:highlight>
                <a:latin typeface="Consolas" panose="020B0609020204030204" pitchFamily="49" charset="0"/>
              </a:rPr>
              <a:t>b_z_left</a:t>
            </a:r>
            <a:r>
              <a:rPr lang="en-US" sz="2300" b="0" dirty="0">
                <a:solidFill>
                  <a:srgbClr val="292929"/>
                </a:solidFill>
                <a:effectLst/>
                <a:highlight>
                  <a:srgbClr val="FFFF00"/>
                </a:highlight>
                <a:latin typeface="Consolas" panose="020B0609020204030204" pitchFamily="49" charset="0"/>
              </a:rPr>
              <a:t>);</a:t>
            </a:r>
          </a:p>
          <a:p>
            <a:r>
              <a:rPr lang="en-US" sz="2300" b="0" dirty="0">
                <a:solidFill>
                  <a:srgbClr val="292929"/>
                </a:solidFill>
                <a:effectLst/>
                <a:latin typeface="Consolas" panose="020B0609020204030204" pitchFamily="49" charset="0"/>
              </a:rPr>
              <a:t>            </a:t>
            </a:r>
            <a:r>
              <a:rPr lang="en-US" sz="2300" b="0" dirty="0" err="1">
                <a:solidFill>
                  <a:srgbClr val="5E2CBC"/>
                </a:solidFill>
                <a:effectLst/>
                <a:highlight>
                  <a:srgbClr val="FFFF00"/>
                </a:highlight>
                <a:latin typeface="Consolas" panose="020B0609020204030204" pitchFamily="49" charset="0"/>
              </a:rPr>
              <a:t>get_line_equation</a:t>
            </a:r>
            <a:r>
              <a:rPr lang="en-US" sz="2300" b="0" dirty="0">
                <a:solidFill>
                  <a:srgbClr val="292929"/>
                </a:solidFill>
                <a:effectLst/>
                <a:highlight>
                  <a:srgbClr val="FFFF00"/>
                </a:highlight>
                <a:latin typeface="Consolas" panose="020B0609020204030204" pitchFamily="49" charset="0"/>
              </a:rPr>
              <a:t>(y1, y3, z1, z3, </a:t>
            </a:r>
            <a:r>
              <a:rPr lang="en-US" sz="2300" b="0" dirty="0">
                <a:solidFill>
                  <a:srgbClr val="000000"/>
                </a:solidFill>
                <a:effectLst/>
                <a:highlight>
                  <a:srgbClr val="FFFF00"/>
                </a:highlight>
                <a:latin typeface="Consolas" panose="020B0609020204030204" pitchFamily="49" charset="0"/>
              </a:rPr>
              <a:t>&amp;</a:t>
            </a:r>
            <a:r>
              <a:rPr lang="en-US" sz="2300" b="0" dirty="0" err="1">
                <a:solidFill>
                  <a:srgbClr val="292929"/>
                </a:solidFill>
                <a:effectLst/>
                <a:highlight>
                  <a:srgbClr val="FFFF00"/>
                </a:highlight>
                <a:latin typeface="Consolas" panose="020B0609020204030204" pitchFamily="49" charset="0"/>
              </a:rPr>
              <a:t>m_z_right</a:t>
            </a:r>
            <a:r>
              <a:rPr lang="en-US" sz="2300" b="0" dirty="0">
                <a:solidFill>
                  <a:srgbClr val="292929"/>
                </a:solidFill>
                <a:effectLst/>
                <a:highlight>
                  <a:srgbClr val="FFFF00"/>
                </a:highlight>
                <a:latin typeface="Consolas" panose="020B0609020204030204" pitchFamily="49" charset="0"/>
              </a:rPr>
              <a:t>, </a:t>
            </a:r>
            <a:r>
              <a:rPr lang="en-US" sz="2300" b="0" dirty="0">
                <a:solidFill>
                  <a:srgbClr val="000000"/>
                </a:solidFill>
                <a:effectLst/>
                <a:highlight>
                  <a:srgbClr val="FFFF00"/>
                </a:highlight>
                <a:latin typeface="Consolas" panose="020B0609020204030204" pitchFamily="49" charset="0"/>
              </a:rPr>
              <a:t>&amp;</a:t>
            </a:r>
            <a:r>
              <a:rPr lang="en-US" sz="2300" b="0" dirty="0" err="1">
                <a:solidFill>
                  <a:srgbClr val="292929"/>
                </a:solidFill>
                <a:effectLst/>
                <a:highlight>
                  <a:srgbClr val="FFFF00"/>
                </a:highlight>
                <a:latin typeface="Consolas" panose="020B0609020204030204" pitchFamily="49" charset="0"/>
              </a:rPr>
              <a:t>b_z_right</a:t>
            </a:r>
            <a:r>
              <a:rPr lang="en-US" sz="2300" b="0" dirty="0">
                <a:solidFill>
                  <a:srgbClr val="292929"/>
                </a:solidFill>
                <a:effectLst/>
                <a:highlight>
                  <a:srgbClr val="FFFF00"/>
                </a:highlight>
                <a:latin typeface="Consolas" panose="020B0609020204030204" pitchFamily="49" charset="0"/>
              </a:rPr>
              <a:t>);</a:t>
            </a:r>
          </a:p>
          <a:p>
            <a:r>
              <a:rPr lang="en-US" sz="2300" b="0" dirty="0">
                <a:solidFill>
                  <a:srgbClr val="292929"/>
                </a:solidFill>
                <a:effectLst/>
                <a:latin typeface="Consolas" panose="020B0609020204030204" pitchFamily="49" charset="0"/>
              </a:rPr>
              <a:t>            }</a:t>
            </a:r>
          </a:p>
          <a:p>
            <a:r>
              <a:rPr lang="en-US" sz="2300" b="0" dirty="0">
                <a:solidFill>
                  <a:srgbClr val="292929"/>
                </a:solidFill>
                <a:effectLst/>
                <a:latin typeface="Consolas" panose="020B0609020204030204" pitchFamily="49" charset="0"/>
              </a:rPr>
              <a:t>        </a:t>
            </a:r>
            <a:r>
              <a:rPr lang="en-US" sz="2300" b="0" dirty="0">
                <a:solidFill>
                  <a:srgbClr val="B5200D"/>
                </a:solidFill>
                <a:effectLst/>
                <a:latin typeface="Consolas" panose="020B0609020204030204" pitchFamily="49" charset="0"/>
              </a:rPr>
              <a:t>else</a:t>
            </a:r>
            <a:r>
              <a:rPr lang="en-US" sz="2300" b="0" dirty="0">
                <a:solidFill>
                  <a:srgbClr val="292929"/>
                </a:solidFill>
                <a:effectLst/>
                <a:latin typeface="Consolas" panose="020B0609020204030204" pitchFamily="49" charset="0"/>
              </a:rPr>
              <a:t> {</a:t>
            </a:r>
            <a:r>
              <a:rPr lang="en-US" sz="2300" b="0" dirty="0">
                <a:solidFill>
                  <a:srgbClr val="515151"/>
                </a:solidFill>
                <a:effectLst/>
                <a:latin typeface="Consolas" panose="020B0609020204030204" pitchFamily="49" charset="0"/>
              </a:rPr>
              <a:t> // vertex i3 is on the left</a:t>
            </a:r>
            <a:endParaRPr lang="en-US" sz="2300" b="0" dirty="0">
              <a:solidFill>
                <a:srgbClr val="292929"/>
              </a:solidFill>
              <a:effectLst/>
              <a:latin typeface="Consolas" panose="020B0609020204030204" pitchFamily="49" charset="0"/>
            </a:endParaRPr>
          </a:p>
          <a:p>
            <a:r>
              <a:rPr lang="en-US" sz="2300" b="0" dirty="0">
                <a:solidFill>
                  <a:srgbClr val="292929"/>
                </a:solidFill>
                <a:effectLst/>
                <a:latin typeface="Consolas" panose="020B0609020204030204" pitchFamily="49" charset="0"/>
              </a:rPr>
              <a:t>            </a:t>
            </a:r>
            <a:r>
              <a:rPr lang="en-US" sz="2300" b="0" dirty="0" err="1">
                <a:solidFill>
                  <a:srgbClr val="5E2CBC"/>
                </a:solidFill>
                <a:effectLst/>
                <a:latin typeface="Consolas" panose="020B0609020204030204" pitchFamily="49" charset="0"/>
              </a:rPr>
              <a:t>get_line_equation</a:t>
            </a:r>
            <a:r>
              <a:rPr lang="en-US" sz="2300" b="0" dirty="0">
                <a:solidFill>
                  <a:srgbClr val="292929"/>
                </a:solidFill>
                <a:effectLst/>
                <a:latin typeface="Consolas" panose="020B0609020204030204" pitchFamily="49" charset="0"/>
              </a:rPr>
              <a:t>(y1, y3, x1, x3, </a:t>
            </a:r>
            <a:r>
              <a:rPr lang="en-US" sz="2300" b="0" dirty="0">
                <a:solidFill>
                  <a:srgbClr val="000000"/>
                </a:solidFill>
                <a:effectLst/>
                <a:latin typeface="Consolas" panose="020B0609020204030204" pitchFamily="49" charset="0"/>
              </a:rPr>
              <a:t>&amp;</a:t>
            </a:r>
            <a:r>
              <a:rPr lang="en-US" sz="2300" b="0" dirty="0" err="1">
                <a:solidFill>
                  <a:srgbClr val="292929"/>
                </a:solidFill>
                <a:effectLst/>
                <a:latin typeface="Consolas" panose="020B0609020204030204" pitchFamily="49" charset="0"/>
              </a:rPr>
              <a:t>m_x_left</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&amp;</a:t>
            </a:r>
            <a:r>
              <a:rPr lang="en-US" sz="2300" b="0" dirty="0" err="1">
                <a:solidFill>
                  <a:srgbClr val="292929"/>
                </a:solidFill>
                <a:effectLst/>
                <a:latin typeface="Consolas" panose="020B0609020204030204" pitchFamily="49" charset="0"/>
              </a:rPr>
              <a:t>b_x_left</a:t>
            </a:r>
            <a:r>
              <a:rPr lang="en-US" sz="2300" b="0" dirty="0">
                <a:solidFill>
                  <a:srgbClr val="292929"/>
                </a:solidFill>
                <a:effectLst/>
                <a:latin typeface="Consolas" panose="020B0609020204030204" pitchFamily="49" charset="0"/>
              </a:rPr>
              <a:t>);</a:t>
            </a:r>
          </a:p>
          <a:p>
            <a:r>
              <a:rPr lang="en-US" sz="2300" b="0" dirty="0">
                <a:solidFill>
                  <a:srgbClr val="292929"/>
                </a:solidFill>
                <a:effectLst/>
                <a:latin typeface="Consolas" panose="020B0609020204030204" pitchFamily="49" charset="0"/>
              </a:rPr>
              <a:t>            </a:t>
            </a:r>
            <a:r>
              <a:rPr lang="en-US" sz="2300" b="0" dirty="0" err="1">
                <a:solidFill>
                  <a:srgbClr val="5E2CBC"/>
                </a:solidFill>
                <a:effectLst/>
                <a:latin typeface="Consolas" panose="020B0609020204030204" pitchFamily="49" charset="0"/>
              </a:rPr>
              <a:t>get_line_equation</a:t>
            </a:r>
            <a:r>
              <a:rPr lang="en-US" sz="2300" b="0" dirty="0">
                <a:solidFill>
                  <a:srgbClr val="292929"/>
                </a:solidFill>
                <a:effectLst/>
                <a:latin typeface="Consolas" panose="020B0609020204030204" pitchFamily="49" charset="0"/>
              </a:rPr>
              <a:t>(y1, y2, x1, x2, </a:t>
            </a:r>
            <a:r>
              <a:rPr lang="en-US" sz="2300" b="0" dirty="0">
                <a:solidFill>
                  <a:srgbClr val="000000"/>
                </a:solidFill>
                <a:effectLst/>
                <a:latin typeface="Consolas" panose="020B0609020204030204" pitchFamily="49" charset="0"/>
              </a:rPr>
              <a:t>&amp;</a:t>
            </a:r>
            <a:r>
              <a:rPr lang="en-US" sz="2300" b="0" dirty="0" err="1">
                <a:solidFill>
                  <a:srgbClr val="292929"/>
                </a:solidFill>
                <a:effectLst/>
                <a:latin typeface="Consolas" panose="020B0609020204030204" pitchFamily="49" charset="0"/>
              </a:rPr>
              <a:t>m_x_right</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&amp;</a:t>
            </a:r>
            <a:r>
              <a:rPr lang="en-US" sz="2300" b="0" dirty="0" err="1">
                <a:solidFill>
                  <a:srgbClr val="292929"/>
                </a:solidFill>
                <a:effectLst/>
                <a:latin typeface="Consolas" panose="020B0609020204030204" pitchFamily="49" charset="0"/>
              </a:rPr>
              <a:t>b_x_right</a:t>
            </a:r>
            <a:r>
              <a:rPr lang="en-US" sz="2300" b="0" dirty="0">
                <a:solidFill>
                  <a:srgbClr val="292929"/>
                </a:solidFill>
                <a:effectLst/>
                <a:latin typeface="Consolas" panose="020B0609020204030204" pitchFamily="49" charset="0"/>
              </a:rPr>
              <a:t>);</a:t>
            </a:r>
          </a:p>
          <a:p>
            <a:r>
              <a:rPr lang="en-US" sz="2300" b="0" dirty="0">
                <a:solidFill>
                  <a:srgbClr val="292929"/>
                </a:solidFill>
                <a:effectLst/>
                <a:latin typeface="Consolas" panose="020B0609020204030204" pitchFamily="49" charset="0"/>
              </a:rPr>
              <a:t>            </a:t>
            </a:r>
            <a:r>
              <a:rPr lang="en-US" sz="2300" b="0" dirty="0" err="1">
                <a:solidFill>
                  <a:srgbClr val="5E2CBC"/>
                </a:solidFill>
                <a:effectLst/>
                <a:highlight>
                  <a:srgbClr val="FFFF00"/>
                </a:highlight>
                <a:latin typeface="Consolas" panose="020B0609020204030204" pitchFamily="49" charset="0"/>
              </a:rPr>
              <a:t>get_line_equation</a:t>
            </a:r>
            <a:r>
              <a:rPr lang="en-US" sz="2300" b="0" dirty="0">
                <a:solidFill>
                  <a:srgbClr val="292929"/>
                </a:solidFill>
                <a:effectLst/>
                <a:highlight>
                  <a:srgbClr val="FFFF00"/>
                </a:highlight>
                <a:latin typeface="Consolas" panose="020B0609020204030204" pitchFamily="49" charset="0"/>
              </a:rPr>
              <a:t>(y1, y3, z1, z3, </a:t>
            </a:r>
            <a:r>
              <a:rPr lang="en-US" sz="2300" b="0" dirty="0">
                <a:solidFill>
                  <a:srgbClr val="000000"/>
                </a:solidFill>
                <a:effectLst/>
                <a:highlight>
                  <a:srgbClr val="FFFF00"/>
                </a:highlight>
                <a:latin typeface="Consolas" panose="020B0609020204030204" pitchFamily="49" charset="0"/>
              </a:rPr>
              <a:t>&amp;</a:t>
            </a:r>
            <a:r>
              <a:rPr lang="en-US" sz="2300" b="0" dirty="0" err="1">
                <a:solidFill>
                  <a:srgbClr val="292929"/>
                </a:solidFill>
                <a:effectLst/>
                <a:highlight>
                  <a:srgbClr val="FFFF00"/>
                </a:highlight>
                <a:latin typeface="Consolas" panose="020B0609020204030204" pitchFamily="49" charset="0"/>
              </a:rPr>
              <a:t>m_z_left</a:t>
            </a:r>
            <a:r>
              <a:rPr lang="en-US" sz="2300" b="0" dirty="0">
                <a:solidFill>
                  <a:srgbClr val="292929"/>
                </a:solidFill>
                <a:effectLst/>
                <a:highlight>
                  <a:srgbClr val="FFFF00"/>
                </a:highlight>
                <a:latin typeface="Consolas" panose="020B0609020204030204" pitchFamily="49" charset="0"/>
              </a:rPr>
              <a:t>, </a:t>
            </a:r>
            <a:r>
              <a:rPr lang="en-US" sz="2300" b="0" dirty="0">
                <a:solidFill>
                  <a:srgbClr val="000000"/>
                </a:solidFill>
                <a:effectLst/>
                <a:highlight>
                  <a:srgbClr val="FFFF00"/>
                </a:highlight>
                <a:latin typeface="Consolas" panose="020B0609020204030204" pitchFamily="49" charset="0"/>
              </a:rPr>
              <a:t>&amp;</a:t>
            </a:r>
            <a:r>
              <a:rPr lang="en-US" sz="2300" b="0" dirty="0" err="1">
                <a:solidFill>
                  <a:srgbClr val="292929"/>
                </a:solidFill>
                <a:effectLst/>
                <a:highlight>
                  <a:srgbClr val="FFFF00"/>
                </a:highlight>
                <a:latin typeface="Consolas" panose="020B0609020204030204" pitchFamily="49" charset="0"/>
              </a:rPr>
              <a:t>b_z_left</a:t>
            </a:r>
            <a:r>
              <a:rPr lang="en-US" sz="2300" b="0" dirty="0">
                <a:solidFill>
                  <a:srgbClr val="292929"/>
                </a:solidFill>
                <a:effectLst/>
                <a:highlight>
                  <a:srgbClr val="FFFF00"/>
                </a:highlight>
                <a:latin typeface="Consolas" panose="020B0609020204030204" pitchFamily="49" charset="0"/>
              </a:rPr>
              <a:t>);</a:t>
            </a:r>
          </a:p>
          <a:p>
            <a:r>
              <a:rPr lang="en-US" sz="2300" b="0" dirty="0">
                <a:solidFill>
                  <a:srgbClr val="292929"/>
                </a:solidFill>
                <a:effectLst/>
                <a:latin typeface="Consolas" panose="020B0609020204030204" pitchFamily="49" charset="0"/>
              </a:rPr>
              <a:t>            </a:t>
            </a:r>
            <a:r>
              <a:rPr lang="en-US" sz="2300" b="0" dirty="0" err="1">
                <a:solidFill>
                  <a:srgbClr val="5E2CBC"/>
                </a:solidFill>
                <a:effectLst/>
                <a:highlight>
                  <a:srgbClr val="FFFF00"/>
                </a:highlight>
                <a:latin typeface="Consolas" panose="020B0609020204030204" pitchFamily="49" charset="0"/>
              </a:rPr>
              <a:t>get_line_equation</a:t>
            </a:r>
            <a:r>
              <a:rPr lang="en-US" sz="2300" b="0" dirty="0">
                <a:solidFill>
                  <a:srgbClr val="292929"/>
                </a:solidFill>
                <a:effectLst/>
                <a:highlight>
                  <a:srgbClr val="FFFF00"/>
                </a:highlight>
                <a:latin typeface="Consolas" panose="020B0609020204030204" pitchFamily="49" charset="0"/>
              </a:rPr>
              <a:t>(y1, y2, z1, z2, </a:t>
            </a:r>
            <a:r>
              <a:rPr lang="en-US" sz="2300" b="0" dirty="0">
                <a:solidFill>
                  <a:srgbClr val="000000"/>
                </a:solidFill>
                <a:effectLst/>
                <a:highlight>
                  <a:srgbClr val="FFFF00"/>
                </a:highlight>
                <a:latin typeface="Consolas" panose="020B0609020204030204" pitchFamily="49" charset="0"/>
              </a:rPr>
              <a:t>&amp;</a:t>
            </a:r>
            <a:r>
              <a:rPr lang="en-US" sz="2300" b="0" dirty="0" err="1">
                <a:solidFill>
                  <a:srgbClr val="292929"/>
                </a:solidFill>
                <a:effectLst/>
                <a:highlight>
                  <a:srgbClr val="FFFF00"/>
                </a:highlight>
                <a:latin typeface="Consolas" panose="020B0609020204030204" pitchFamily="49" charset="0"/>
              </a:rPr>
              <a:t>m_z_right</a:t>
            </a:r>
            <a:r>
              <a:rPr lang="en-US" sz="2300" b="0" dirty="0">
                <a:solidFill>
                  <a:srgbClr val="292929"/>
                </a:solidFill>
                <a:effectLst/>
                <a:highlight>
                  <a:srgbClr val="FFFF00"/>
                </a:highlight>
                <a:latin typeface="Consolas" panose="020B0609020204030204" pitchFamily="49" charset="0"/>
              </a:rPr>
              <a:t>, </a:t>
            </a:r>
            <a:r>
              <a:rPr lang="en-US" sz="2300" b="0" dirty="0">
                <a:solidFill>
                  <a:srgbClr val="000000"/>
                </a:solidFill>
                <a:effectLst/>
                <a:highlight>
                  <a:srgbClr val="FFFF00"/>
                </a:highlight>
                <a:latin typeface="Consolas" panose="020B0609020204030204" pitchFamily="49" charset="0"/>
              </a:rPr>
              <a:t>&amp;</a:t>
            </a:r>
            <a:r>
              <a:rPr lang="en-US" sz="2300" b="0" dirty="0" err="1">
                <a:solidFill>
                  <a:srgbClr val="292929"/>
                </a:solidFill>
                <a:effectLst/>
                <a:highlight>
                  <a:srgbClr val="FFFF00"/>
                </a:highlight>
                <a:latin typeface="Consolas" panose="020B0609020204030204" pitchFamily="49" charset="0"/>
              </a:rPr>
              <a:t>b_z_right</a:t>
            </a:r>
            <a:r>
              <a:rPr lang="en-US" sz="2300" b="0" dirty="0">
                <a:solidFill>
                  <a:srgbClr val="292929"/>
                </a:solidFill>
                <a:effectLst/>
                <a:highlight>
                  <a:srgbClr val="FFFF00"/>
                </a:highlight>
                <a:latin typeface="Consolas" panose="020B0609020204030204" pitchFamily="49" charset="0"/>
              </a:rPr>
              <a:t>);</a:t>
            </a:r>
          </a:p>
          <a:p>
            <a:r>
              <a:rPr lang="en-US" sz="2300" b="0" dirty="0">
                <a:solidFill>
                  <a:srgbClr val="292929"/>
                </a:solidFill>
                <a:effectLst/>
                <a:latin typeface="Consolas" panose="020B0609020204030204" pitchFamily="49" charset="0"/>
              </a:rPr>
              <a:t>            }</a:t>
            </a:r>
          </a:p>
          <a:p>
            <a:r>
              <a:rPr lang="en-US" sz="2300" dirty="0">
                <a:solidFill>
                  <a:srgbClr val="292929"/>
                </a:solidFill>
                <a:latin typeface="Consolas" panose="020B0609020204030204" pitchFamily="49" charset="0"/>
              </a:rPr>
              <a:t>	...</a:t>
            </a:r>
            <a:endParaRPr lang="en-US" sz="2300" b="0" dirty="0">
              <a:solidFill>
                <a:srgbClr val="292929"/>
              </a:solidFill>
              <a:effectLst/>
              <a:latin typeface="Consolas" panose="020B0609020204030204" pitchFamily="49" charset="0"/>
            </a:endParaRPr>
          </a:p>
        </p:txBody>
      </p:sp>
    </p:spTree>
    <p:extLst>
      <p:ext uri="{BB962C8B-B14F-4D97-AF65-F5344CB8AC3E}">
        <p14:creationId xmlns:p14="http://schemas.microsoft.com/office/powerpoint/2010/main" val="3430669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7A6E73-B19C-448D-B81F-28A089617E76}"/>
              </a:ext>
            </a:extLst>
          </p:cNvPr>
          <p:cNvSpPr>
            <a:spLocks noGrp="1"/>
          </p:cNvSpPr>
          <p:nvPr>
            <p:ph idx="1"/>
          </p:nvPr>
        </p:nvSpPr>
        <p:spPr>
          <a:xfrm>
            <a:off x="367553" y="476251"/>
            <a:ext cx="11645153" cy="6390718"/>
          </a:xfrm>
        </p:spPr>
        <p:txBody>
          <a:bodyPr>
            <a:normAutofit/>
          </a:bodyPr>
          <a:lstStyle/>
          <a:p>
            <a:pPr marL="0" indent="0">
              <a:buNone/>
            </a:pPr>
            <a:r>
              <a:rPr lang="en-US" sz="2200" b="0" dirty="0">
                <a:solidFill>
                  <a:srgbClr val="292929"/>
                </a:solidFill>
                <a:effectLst/>
                <a:latin typeface="Consolas" panose="020B0609020204030204" pitchFamily="49" charset="0"/>
              </a:rPr>
              <a:t>  </a:t>
            </a:r>
            <a:endParaRPr lang="en-US" sz="2400" b="0" dirty="0">
              <a:solidFill>
                <a:srgbClr val="292929"/>
              </a:solidFill>
              <a:effectLst/>
              <a:latin typeface="Consolas" panose="020B0609020204030204" pitchFamily="49" charset="0"/>
            </a:endParaRPr>
          </a:p>
        </p:txBody>
      </p:sp>
      <p:sp>
        <p:nvSpPr>
          <p:cNvPr id="4" name="TextBox 3">
            <a:extLst>
              <a:ext uri="{FF2B5EF4-FFF2-40B4-BE49-F238E27FC236}">
                <a16:creationId xmlns:a16="http://schemas.microsoft.com/office/drawing/2014/main" id="{66CC7653-24D1-4805-AF38-BB471088198F}"/>
              </a:ext>
            </a:extLst>
          </p:cNvPr>
          <p:cNvSpPr txBox="1"/>
          <p:nvPr/>
        </p:nvSpPr>
        <p:spPr>
          <a:xfrm>
            <a:off x="514350" y="476250"/>
            <a:ext cx="11310097" cy="5909310"/>
          </a:xfrm>
          <a:prstGeom prst="rect">
            <a:avLst/>
          </a:prstGeom>
          <a:noFill/>
        </p:spPr>
        <p:txBody>
          <a:bodyPr wrap="square" rtlCol="0">
            <a:spAutoFit/>
          </a:bodyPr>
          <a:lstStyle/>
          <a:p>
            <a:pPr marL="571500" indent="-571500">
              <a:buFont typeface="Arial" panose="020B0604020202020204" pitchFamily="34" charset="0"/>
              <a:buChar char="•"/>
            </a:pPr>
            <a:r>
              <a:rPr lang="en-US" sz="3600" dirty="0"/>
              <a:t>Then it interpolates z along the scan line between </a:t>
            </a:r>
            <a:r>
              <a:rPr lang="en-US" sz="3600" dirty="0" err="1"/>
              <a:t>xleft</a:t>
            </a:r>
            <a:r>
              <a:rPr lang="en-US" sz="3600" dirty="0"/>
              <a:t> and </a:t>
            </a:r>
            <a:r>
              <a:rPr lang="en-US" sz="3600" dirty="0" err="1"/>
              <a:t>xright</a:t>
            </a:r>
            <a:r>
              <a:rPr lang="en-US" sz="3600" dirty="0"/>
              <a:t>, and calls </a:t>
            </a:r>
            <a:r>
              <a:rPr lang="en-US" sz="3600" dirty="0" err="1"/>
              <a:t>set_pixel_alpha_z</a:t>
            </a:r>
            <a:r>
              <a:rPr lang="en-US" sz="3600" dirty="0"/>
              <a:t>((int)floor(x), (int)floor(y), r, g, b, a, z), using the constant </a:t>
            </a:r>
            <a:r>
              <a:rPr lang="en-US" sz="3600" dirty="0" err="1"/>
              <a:t>rgba</a:t>
            </a:r>
            <a:r>
              <a:rPr lang="en-US" sz="3600" dirty="0"/>
              <a:t> color determined by the triangle index:</a:t>
            </a:r>
          </a:p>
          <a:p>
            <a:endParaRPr lang="en-US" sz="3600" dirty="0"/>
          </a:p>
          <a:p>
            <a:r>
              <a:rPr lang="en-US" sz="3600" b="0" dirty="0">
                <a:solidFill>
                  <a:srgbClr val="292929"/>
                </a:solidFill>
                <a:effectLst/>
                <a:latin typeface="Consolas" panose="020B0609020204030204" pitchFamily="49" charset="0"/>
              </a:rPr>
              <a:t>    r </a:t>
            </a:r>
            <a:r>
              <a:rPr lang="en-US" sz="3600" b="0" dirty="0">
                <a:solidFill>
                  <a:srgbClr val="000000"/>
                </a:solidFill>
                <a:effectLst/>
                <a:latin typeface="Consolas" panose="020B0609020204030204" pitchFamily="49" charset="0"/>
              </a:rPr>
              <a:t>=</a:t>
            </a:r>
            <a:r>
              <a:rPr lang="en-US" sz="3600" b="0" dirty="0">
                <a:solidFill>
                  <a:srgbClr val="292929"/>
                </a:solidFill>
                <a:effectLst/>
                <a:latin typeface="Consolas" panose="020B0609020204030204" pitchFamily="49" charset="0"/>
              </a:rPr>
              <a:t> </a:t>
            </a:r>
            <a:r>
              <a:rPr lang="en-US" sz="3600" b="0" dirty="0">
                <a:solidFill>
                  <a:srgbClr val="001080"/>
                </a:solidFill>
                <a:effectLst/>
                <a:latin typeface="Consolas" panose="020B0609020204030204" pitchFamily="49" charset="0"/>
              </a:rPr>
              <a:t>colors</a:t>
            </a:r>
            <a:r>
              <a:rPr lang="en-US" sz="3600" b="0" dirty="0">
                <a:solidFill>
                  <a:srgbClr val="292929"/>
                </a:solidFill>
                <a:effectLst/>
                <a:latin typeface="Consolas" panose="020B0609020204030204" pitchFamily="49" charset="0"/>
              </a:rPr>
              <a:t>[triangle][</a:t>
            </a:r>
            <a:r>
              <a:rPr lang="en-US" sz="3600" b="0" dirty="0">
                <a:solidFill>
                  <a:srgbClr val="096D48"/>
                </a:solidFill>
                <a:effectLst/>
                <a:latin typeface="Consolas" panose="020B0609020204030204" pitchFamily="49" charset="0"/>
              </a:rPr>
              <a:t>0</a:t>
            </a:r>
            <a:r>
              <a:rPr lang="en-US" sz="3600" b="0" dirty="0">
                <a:solidFill>
                  <a:srgbClr val="292929"/>
                </a:solidFill>
                <a:effectLst/>
                <a:latin typeface="Consolas" panose="020B0609020204030204" pitchFamily="49" charset="0"/>
              </a:rPr>
              <a:t>];</a:t>
            </a:r>
          </a:p>
          <a:p>
            <a:r>
              <a:rPr lang="en-US" sz="3600" b="0" dirty="0">
                <a:solidFill>
                  <a:srgbClr val="292929"/>
                </a:solidFill>
                <a:effectLst/>
                <a:latin typeface="Consolas" panose="020B0609020204030204" pitchFamily="49" charset="0"/>
              </a:rPr>
              <a:t>    g </a:t>
            </a:r>
            <a:r>
              <a:rPr lang="en-US" sz="3600" b="0" dirty="0">
                <a:solidFill>
                  <a:srgbClr val="000000"/>
                </a:solidFill>
                <a:effectLst/>
                <a:latin typeface="Consolas" panose="020B0609020204030204" pitchFamily="49" charset="0"/>
              </a:rPr>
              <a:t>=</a:t>
            </a:r>
            <a:r>
              <a:rPr lang="en-US" sz="3600" b="0" dirty="0">
                <a:solidFill>
                  <a:srgbClr val="292929"/>
                </a:solidFill>
                <a:effectLst/>
                <a:latin typeface="Consolas" panose="020B0609020204030204" pitchFamily="49" charset="0"/>
              </a:rPr>
              <a:t> </a:t>
            </a:r>
            <a:r>
              <a:rPr lang="en-US" sz="3600" b="0" dirty="0">
                <a:solidFill>
                  <a:srgbClr val="001080"/>
                </a:solidFill>
                <a:effectLst/>
                <a:latin typeface="Consolas" panose="020B0609020204030204" pitchFamily="49" charset="0"/>
              </a:rPr>
              <a:t>colors</a:t>
            </a:r>
            <a:r>
              <a:rPr lang="en-US" sz="3600" b="0" dirty="0">
                <a:solidFill>
                  <a:srgbClr val="292929"/>
                </a:solidFill>
                <a:effectLst/>
                <a:latin typeface="Consolas" panose="020B0609020204030204" pitchFamily="49" charset="0"/>
              </a:rPr>
              <a:t>[triangle][</a:t>
            </a:r>
            <a:r>
              <a:rPr lang="en-US" sz="3600" b="0" dirty="0">
                <a:solidFill>
                  <a:srgbClr val="096D48"/>
                </a:solidFill>
                <a:effectLst/>
                <a:latin typeface="Consolas" panose="020B0609020204030204" pitchFamily="49" charset="0"/>
              </a:rPr>
              <a:t>1</a:t>
            </a:r>
            <a:r>
              <a:rPr lang="en-US" sz="3600" b="0" dirty="0">
                <a:solidFill>
                  <a:srgbClr val="292929"/>
                </a:solidFill>
                <a:effectLst/>
                <a:latin typeface="Consolas" panose="020B0609020204030204" pitchFamily="49" charset="0"/>
              </a:rPr>
              <a:t>];</a:t>
            </a:r>
          </a:p>
          <a:p>
            <a:r>
              <a:rPr lang="en-US" sz="3600" b="0" dirty="0">
                <a:solidFill>
                  <a:srgbClr val="292929"/>
                </a:solidFill>
                <a:effectLst/>
                <a:latin typeface="Consolas" panose="020B0609020204030204" pitchFamily="49" charset="0"/>
              </a:rPr>
              <a:t>    b </a:t>
            </a:r>
            <a:r>
              <a:rPr lang="en-US" sz="3600" b="0" dirty="0">
                <a:solidFill>
                  <a:srgbClr val="000000"/>
                </a:solidFill>
                <a:effectLst/>
                <a:latin typeface="Consolas" panose="020B0609020204030204" pitchFamily="49" charset="0"/>
              </a:rPr>
              <a:t>=</a:t>
            </a:r>
            <a:r>
              <a:rPr lang="en-US" sz="3600" b="0" dirty="0">
                <a:solidFill>
                  <a:srgbClr val="292929"/>
                </a:solidFill>
                <a:effectLst/>
                <a:latin typeface="Consolas" panose="020B0609020204030204" pitchFamily="49" charset="0"/>
              </a:rPr>
              <a:t> </a:t>
            </a:r>
            <a:r>
              <a:rPr lang="en-US" sz="3600" b="0" dirty="0">
                <a:solidFill>
                  <a:srgbClr val="001080"/>
                </a:solidFill>
                <a:effectLst/>
                <a:latin typeface="Consolas" panose="020B0609020204030204" pitchFamily="49" charset="0"/>
              </a:rPr>
              <a:t>colors</a:t>
            </a:r>
            <a:r>
              <a:rPr lang="en-US" sz="3600" b="0" dirty="0">
                <a:solidFill>
                  <a:srgbClr val="292929"/>
                </a:solidFill>
                <a:effectLst/>
                <a:latin typeface="Consolas" panose="020B0609020204030204" pitchFamily="49" charset="0"/>
              </a:rPr>
              <a:t>[triangle][</a:t>
            </a:r>
            <a:r>
              <a:rPr lang="en-US" sz="3600" b="0" dirty="0">
                <a:solidFill>
                  <a:srgbClr val="096D48"/>
                </a:solidFill>
                <a:effectLst/>
                <a:latin typeface="Consolas" panose="020B0609020204030204" pitchFamily="49" charset="0"/>
              </a:rPr>
              <a:t>2</a:t>
            </a:r>
            <a:r>
              <a:rPr lang="en-US" sz="3600" b="0" dirty="0">
                <a:solidFill>
                  <a:srgbClr val="292929"/>
                </a:solidFill>
                <a:effectLst/>
                <a:latin typeface="Consolas" panose="020B0609020204030204" pitchFamily="49" charset="0"/>
              </a:rPr>
              <a:t>];</a:t>
            </a:r>
          </a:p>
          <a:p>
            <a:r>
              <a:rPr lang="en-US" sz="3600" b="0" dirty="0">
                <a:solidFill>
                  <a:srgbClr val="292929"/>
                </a:solidFill>
                <a:effectLst/>
                <a:latin typeface="Consolas" panose="020B0609020204030204" pitchFamily="49" charset="0"/>
              </a:rPr>
              <a:t>    a </a:t>
            </a:r>
            <a:r>
              <a:rPr lang="en-US" sz="3600" b="0" dirty="0">
                <a:solidFill>
                  <a:srgbClr val="000000"/>
                </a:solidFill>
                <a:effectLst/>
                <a:latin typeface="Consolas" panose="020B0609020204030204" pitchFamily="49" charset="0"/>
              </a:rPr>
              <a:t>=</a:t>
            </a:r>
            <a:r>
              <a:rPr lang="en-US" sz="3600" b="0" dirty="0">
                <a:solidFill>
                  <a:srgbClr val="292929"/>
                </a:solidFill>
                <a:effectLst/>
                <a:latin typeface="Consolas" panose="020B0609020204030204" pitchFamily="49" charset="0"/>
              </a:rPr>
              <a:t> </a:t>
            </a:r>
            <a:r>
              <a:rPr lang="en-US" sz="3600" b="0" dirty="0">
                <a:solidFill>
                  <a:srgbClr val="001080"/>
                </a:solidFill>
                <a:effectLst/>
                <a:latin typeface="Consolas" panose="020B0609020204030204" pitchFamily="49" charset="0"/>
              </a:rPr>
              <a:t>colors</a:t>
            </a:r>
            <a:r>
              <a:rPr lang="en-US" sz="3600" b="0" dirty="0">
                <a:solidFill>
                  <a:srgbClr val="292929"/>
                </a:solidFill>
                <a:effectLst/>
                <a:latin typeface="Consolas" panose="020B0609020204030204" pitchFamily="49" charset="0"/>
              </a:rPr>
              <a:t>[triangle][</a:t>
            </a:r>
            <a:r>
              <a:rPr lang="en-US" sz="3600" b="0" dirty="0">
                <a:solidFill>
                  <a:srgbClr val="096D48"/>
                </a:solidFill>
                <a:effectLst/>
                <a:latin typeface="Consolas" panose="020B0609020204030204" pitchFamily="49" charset="0"/>
              </a:rPr>
              <a:t>3</a:t>
            </a:r>
            <a:r>
              <a:rPr lang="en-US" sz="3600" b="0" dirty="0">
                <a:solidFill>
                  <a:srgbClr val="292929"/>
                </a:solidFill>
                <a:effectLst/>
                <a:latin typeface="Consolas" panose="020B0609020204030204" pitchFamily="49" charset="0"/>
              </a:rPr>
              <a:t>];</a:t>
            </a:r>
          </a:p>
          <a:p>
            <a:pPr marL="571500" indent="-571500">
              <a:buFont typeface="Arial" panose="020B0604020202020204" pitchFamily="34" charset="0"/>
              <a:buChar char="•"/>
            </a:pPr>
            <a:endParaRPr lang="en-US" sz="3600" dirty="0"/>
          </a:p>
          <a:p>
            <a:endParaRPr lang="en-US" dirty="0"/>
          </a:p>
        </p:txBody>
      </p:sp>
    </p:spTree>
    <p:extLst>
      <p:ext uri="{BB962C8B-B14F-4D97-AF65-F5344CB8AC3E}">
        <p14:creationId xmlns:p14="http://schemas.microsoft.com/office/powerpoint/2010/main" val="22556631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7A6E73-B19C-448D-B81F-28A089617E76}"/>
              </a:ext>
            </a:extLst>
          </p:cNvPr>
          <p:cNvSpPr>
            <a:spLocks noGrp="1"/>
          </p:cNvSpPr>
          <p:nvPr>
            <p:ph idx="1"/>
          </p:nvPr>
        </p:nvSpPr>
        <p:spPr>
          <a:xfrm>
            <a:off x="367553" y="1775015"/>
            <a:ext cx="11645153" cy="5091953"/>
          </a:xfrm>
        </p:spPr>
        <p:txBody>
          <a:bodyPr>
            <a:normAutofit/>
          </a:bodyPr>
          <a:lstStyle/>
          <a:p>
            <a:pPr marL="0" indent="0">
              <a:buNone/>
            </a:pPr>
            <a:r>
              <a:rPr lang="en-US" sz="2200" b="0" dirty="0">
                <a:solidFill>
                  <a:srgbClr val="292929"/>
                </a:solidFill>
                <a:effectLst/>
                <a:latin typeface="Consolas" panose="020B0609020204030204" pitchFamily="49" charset="0"/>
              </a:rPr>
              <a:t>  </a:t>
            </a:r>
            <a:endParaRPr lang="en-US" sz="2400" b="0" dirty="0">
              <a:solidFill>
                <a:srgbClr val="292929"/>
              </a:solidFill>
              <a:effectLst/>
              <a:latin typeface="Consolas" panose="020B0609020204030204" pitchFamily="49" charset="0"/>
            </a:endParaRPr>
          </a:p>
        </p:txBody>
      </p:sp>
      <p:sp>
        <p:nvSpPr>
          <p:cNvPr id="9" name="TextBox 8">
            <a:extLst>
              <a:ext uri="{FF2B5EF4-FFF2-40B4-BE49-F238E27FC236}">
                <a16:creationId xmlns:a16="http://schemas.microsoft.com/office/drawing/2014/main" id="{248BE30F-2597-4358-841C-002C865C4A0F}"/>
              </a:ext>
            </a:extLst>
          </p:cNvPr>
          <p:cNvSpPr txBox="1"/>
          <p:nvPr/>
        </p:nvSpPr>
        <p:spPr>
          <a:xfrm>
            <a:off x="110377" y="366623"/>
            <a:ext cx="11557747" cy="6124754"/>
          </a:xfrm>
          <a:prstGeom prst="rect">
            <a:avLst/>
          </a:prstGeom>
          <a:noFill/>
        </p:spPr>
        <p:txBody>
          <a:bodyPr wrap="square">
            <a:spAutoFit/>
          </a:bodyPr>
          <a:lstStyle/>
          <a:p>
            <a:r>
              <a:rPr lang="en-US" sz="2800" b="0" dirty="0">
                <a:solidFill>
                  <a:srgbClr val="292929"/>
                </a:solidFill>
                <a:effectLst/>
                <a:latin typeface="Consolas" panose="020B0609020204030204" pitchFamily="49" charset="0"/>
              </a:rPr>
              <a:t>  </a:t>
            </a:r>
            <a:r>
              <a:rPr lang="en-US" sz="2800" b="0" dirty="0">
                <a:solidFill>
                  <a:srgbClr val="B5200D"/>
                </a:solidFill>
                <a:effectLst/>
                <a:latin typeface="Consolas" panose="020B0609020204030204" pitchFamily="49" charset="0"/>
              </a:rPr>
              <a:t>for</a:t>
            </a:r>
            <a:r>
              <a:rPr lang="en-US" sz="2800" b="0" dirty="0">
                <a:solidFill>
                  <a:srgbClr val="292929"/>
                </a:solidFill>
                <a:effectLst/>
                <a:latin typeface="Consolas" panose="020B0609020204030204" pitchFamily="49" charset="0"/>
              </a:rPr>
              <a:t> (y </a:t>
            </a:r>
            <a:r>
              <a:rPr lang="en-US" sz="2800" b="0" dirty="0">
                <a:solidFill>
                  <a:srgbClr val="000000"/>
                </a:solidFill>
                <a:effectLst/>
                <a:latin typeface="Consolas" panose="020B0609020204030204" pitchFamily="49" charset="0"/>
              </a:rPr>
              <a:t>=</a:t>
            </a:r>
            <a:r>
              <a:rPr lang="en-US" sz="2800" b="0" dirty="0">
                <a:solidFill>
                  <a:srgbClr val="292929"/>
                </a:solidFill>
                <a:effectLst/>
                <a:latin typeface="Consolas" panose="020B0609020204030204" pitchFamily="49" charset="0"/>
              </a:rPr>
              <a:t> </a:t>
            </a:r>
            <a:r>
              <a:rPr lang="en-US" sz="2800" b="0" dirty="0" err="1">
                <a:solidFill>
                  <a:srgbClr val="292929"/>
                </a:solidFill>
                <a:effectLst/>
                <a:latin typeface="Consolas" panose="020B0609020204030204" pitchFamily="49" charset="0"/>
              </a:rPr>
              <a:t>i_top</a:t>
            </a:r>
            <a:r>
              <a:rPr lang="en-US" sz="2800" b="0" dirty="0">
                <a:solidFill>
                  <a:srgbClr val="292929"/>
                </a:solidFill>
                <a:effectLst/>
                <a:latin typeface="Consolas" panose="020B0609020204030204" pitchFamily="49" charset="0"/>
              </a:rPr>
              <a:t> </a:t>
            </a:r>
            <a:r>
              <a:rPr lang="en-US" sz="2800" b="0" dirty="0">
                <a:solidFill>
                  <a:srgbClr val="000000"/>
                </a:solidFill>
                <a:effectLst/>
                <a:latin typeface="Consolas" panose="020B0609020204030204" pitchFamily="49" charset="0"/>
              </a:rPr>
              <a:t>+</a:t>
            </a:r>
            <a:r>
              <a:rPr lang="en-US" sz="2800" b="0" dirty="0">
                <a:solidFill>
                  <a:srgbClr val="292929"/>
                </a:solidFill>
                <a:effectLst/>
                <a:latin typeface="Consolas" panose="020B0609020204030204" pitchFamily="49" charset="0"/>
              </a:rPr>
              <a:t> </a:t>
            </a:r>
            <a:r>
              <a:rPr lang="en-US" sz="2800" b="0" dirty="0">
                <a:solidFill>
                  <a:srgbClr val="096D48"/>
                </a:solidFill>
                <a:effectLst/>
                <a:latin typeface="Consolas" panose="020B0609020204030204" pitchFamily="49" charset="0"/>
              </a:rPr>
              <a:t>.5</a:t>
            </a:r>
            <a:r>
              <a:rPr lang="en-US" sz="2800" b="0" dirty="0">
                <a:solidFill>
                  <a:srgbClr val="292929"/>
                </a:solidFill>
                <a:effectLst/>
                <a:latin typeface="Consolas" panose="020B0609020204030204" pitchFamily="49" charset="0"/>
              </a:rPr>
              <a:t>; y </a:t>
            </a:r>
            <a:r>
              <a:rPr lang="en-US" sz="2800" b="0" dirty="0">
                <a:solidFill>
                  <a:srgbClr val="000000"/>
                </a:solidFill>
                <a:effectLst/>
                <a:latin typeface="Consolas" panose="020B0609020204030204" pitchFamily="49" charset="0"/>
              </a:rPr>
              <a:t>&gt;</a:t>
            </a:r>
            <a:r>
              <a:rPr lang="en-US" sz="2800" b="0" dirty="0">
                <a:solidFill>
                  <a:srgbClr val="292929"/>
                </a:solidFill>
                <a:effectLst/>
                <a:latin typeface="Consolas" panose="020B0609020204030204" pitchFamily="49" charset="0"/>
              </a:rPr>
              <a:t> </a:t>
            </a:r>
            <a:r>
              <a:rPr lang="en-US" sz="2800" b="0" dirty="0" err="1">
                <a:solidFill>
                  <a:srgbClr val="292929"/>
                </a:solidFill>
                <a:effectLst/>
                <a:latin typeface="Consolas" panose="020B0609020204030204" pitchFamily="49" charset="0"/>
              </a:rPr>
              <a:t>bottom_y</a:t>
            </a:r>
            <a:r>
              <a:rPr lang="en-US" sz="2800" b="0" dirty="0">
                <a:solidFill>
                  <a:srgbClr val="292929"/>
                </a:solidFill>
                <a:effectLst/>
                <a:latin typeface="Consolas" panose="020B0609020204030204" pitchFamily="49" charset="0"/>
              </a:rPr>
              <a:t>; y </a:t>
            </a:r>
            <a:r>
              <a:rPr lang="en-US" sz="2800" b="0" dirty="0">
                <a:solidFill>
                  <a:srgbClr val="000000"/>
                </a:solidFill>
                <a:effectLst/>
                <a:latin typeface="Consolas" panose="020B0609020204030204" pitchFamily="49" charset="0"/>
              </a:rPr>
              <a:t>-=</a:t>
            </a:r>
            <a:r>
              <a:rPr lang="en-US" sz="2800" b="0" dirty="0">
                <a:solidFill>
                  <a:srgbClr val="292929"/>
                </a:solidFill>
                <a:effectLst/>
                <a:latin typeface="Consolas" panose="020B0609020204030204" pitchFamily="49" charset="0"/>
              </a:rPr>
              <a:t> </a:t>
            </a:r>
            <a:r>
              <a:rPr lang="en-US" sz="2800" b="0" dirty="0">
                <a:solidFill>
                  <a:srgbClr val="096D48"/>
                </a:solidFill>
                <a:effectLst/>
                <a:latin typeface="Consolas" panose="020B0609020204030204" pitchFamily="49" charset="0"/>
              </a:rPr>
              <a:t>1</a:t>
            </a:r>
            <a:r>
              <a:rPr lang="en-US" sz="2800" b="0" dirty="0">
                <a:solidFill>
                  <a:srgbClr val="292929"/>
                </a:solidFill>
                <a:effectLst/>
                <a:latin typeface="Consolas" panose="020B0609020204030204" pitchFamily="49" charset="0"/>
              </a:rPr>
              <a:t>) {</a:t>
            </a:r>
          </a:p>
          <a:p>
            <a:r>
              <a:rPr lang="en-US" sz="2800" b="0" dirty="0">
                <a:solidFill>
                  <a:srgbClr val="292929"/>
                </a:solidFill>
                <a:effectLst/>
                <a:latin typeface="Consolas" panose="020B0609020204030204" pitchFamily="49" charset="0"/>
              </a:rPr>
              <a:t>     </a:t>
            </a:r>
            <a:r>
              <a:rPr lang="en-US" sz="2800" b="0" dirty="0" err="1">
                <a:solidFill>
                  <a:srgbClr val="292929"/>
                </a:solidFill>
                <a:effectLst/>
                <a:latin typeface="Consolas" panose="020B0609020204030204" pitchFamily="49" charset="0"/>
              </a:rPr>
              <a:t>xleft</a:t>
            </a:r>
            <a:r>
              <a:rPr lang="en-US" sz="2800" b="0" dirty="0">
                <a:solidFill>
                  <a:srgbClr val="292929"/>
                </a:solidFill>
                <a:effectLst/>
                <a:latin typeface="Consolas" panose="020B0609020204030204" pitchFamily="49" charset="0"/>
              </a:rPr>
              <a:t> </a:t>
            </a:r>
            <a:r>
              <a:rPr lang="en-US" sz="2800" b="0" dirty="0">
                <a:solidFill>
                  <a:srgbClr val="000000"/>
                </a:solidFill>
                <a:effectLst/>
                <a:latin typeface="Consolas" panose="020B0609020204030204" pitchFamily="49" charset="0"/>
              </a:rPr>
              <a:t>=</a:t>
            </a:r>
            <a:r>
              <a:rPr lang="en-US" sz="2800" b="0" dirty="0">
                <a:solidFill>
                  <a:srgbClr val="292929"/>
                </a:solidFill>
                <a:effectLst/>
                <a:latin typeface="Consolas" panose="020B0609020204030204" pitchFamily="49" charset="0"/>
              </a:rPr>
              <a:t> </a:t>
            </a:r>
            <a:r>
              <a:rPr lang="en-US" sz="2800" b="0" dirty="0" err="1">
                <a:solidFill>
                  <a:srgbClr val="292929"/>
                </a:solidFill>
                <a:effectLst/>
                <a:latin typeface="Consolas" panose="020B0609020204030204" pitchFamily="49" charset="0"/>
              </a:rPr>
              <a:t>m_x_left</a:t>
            </a:r>
            <a:r>
              <a:rPr lang="en-US" sz="2800" b="0" dirty="0">
                <a:solidFill>
                  <a:srgbClr val="000000"/>
                </a:solidFill>
                <a:effectLst/>
                <a:latin typeface="Consolas" panose="020B0609020204030204" pitchFamily="49" charset="0"/>
              </a:rPr>
              <a:t>*</a:t>
            </a:r>
            <a:r>
              <a:rPr lang="en-US" sz="2800" b="0" dirty="0">
                <a:solidFill>
                  <a:srgbClr val="292929"/>
                </a:solidFill>
                <a:effectLst/>
                <a:latin typeface="Consolas" panose="020B0609020204030204" pitchFamily="49" charset="0"/>
              </a:rPr>
              <a:t>y </a:t>
            </a:r>
            <a:r>
              <a:rPr lang="en-US" sz="2800" b="0" dirty="0">
                <a:solidFill>
                  <a:srgbClr val="000000"/>
                </a:solidFill>
                <a:effectLst/>
                <a:latin typeface="Consolas" panose="020B0609020204030204" pitchFamily="49" charset="0"/>
              </a:rPr>
              <a:t>+</a:t>
            </a:r>
            <a:r>
              <a:rPr lang="en-US" sz="2800" b="0" dirty="0">
                <a:solidFill>
                  <a:srgbClr val="292929"/>
                </a:solidFill>
                <a:effectLst/>
                <a:latin typeface="Consolas" panose="020B0609020204030204" pitchFamily="49" charset="0"/>
              </a:rPr>
              <a:t> </a:t>
            </a:r>
            <a:r>
              <a:rPr lang="en-US" sz="2800" b="0" dirty="0" err="1">
                <a:solidFill>
                  <a:srgbClr val="292929"/>
                </a:solidFill>
                <a:effectLst/>
                <a:latin typeface="Consolas" panose="020B0609020204030204" pitchFamily="49" charset="0"/>
              </a:rPr>
              <a:t>b_x_left</a:t>
            </a:r>
            <a:r>
              <a:rPr lang="en-US" sz="2800" b="0" dirty="0">
                <a:solidFill>
                  <a:srgbClr val="292929"/>
                </a:solidFill>
                <a:effectLst/>
                <a:latin typeface="Consolas" panose="020B0609020204030204" pitchFamily="49" charset="0"/>
              </a:rPr>
              <a:t>;</a:t>
            </a:r>
          </a:p>
          <a:p>
            <a:r>
              <a:rPr lang="en-US" sz="2800" b="0" dirty="0">
                <a:solidFill>
                  <a:srgbClr val="292929"/>
                </a:solidFill>
                <a:effectLst/>
                <a:latin typeface="Consolas" panose="020B0609020204030204" pitchFamily="49" charset="0"/>
              </a:rPr>
              <a:t>     </a:t>
            </a:r>
            <a:r>
              <a:rPr lang="en-US" sz="2800" b="0" dirty="0" err="1">
                <a:solidFill>
                  <a:srgbClr val="292929"/>
                </a:solidFill>
                <a:effectLst/>
                <a:latin typeface="Consolas" panose="020B0609020204030204" pitchFamily="49" charset="0"/>
              </a:rPr>
              <a:t>xright</a:t>
            </a:r>
            <a:r>
              <a:rPr lang="en-US" sz="2800" b="0" dirty="0">
                <a:solidFill>
                  <a:srgbClr val="292929"/>
                </a:solidFill>
                <a:effectLst/>
                <a:latin typeface="Consolas" panose="020B0609020204030204" pitchFamily="49" charset="0"/>
              </a:rPr>
              <a:t> </a:t>
            </a:r>
            <a:r>
              <a:rPr lang="en-US" sz="2800" b="0" dirty="0">
                <a:solidFill>
                  <a:srgbClr val="000000"/>
                </a:solidFill>
                <a:effectLst/>
                <a:latin typeface="Consolas" panose="020B0609020204030204" pitchFamily="49" charset="0"/>
              </a:rPr>
              <a:t>=</a:t>
            </a:r>
            <a:r>
              <a:rPr lang="en-US" sz="2800" b="0" dirty="0">
                <a:solidFill>
                  <a:srgbClr val="292929"/>
                </a:solidFill>
                <a:effectLst/>
                <a:latin typeface="Consolas" panose="020B0609020204030204" pitchFamily="49" charset="0"/>
              </a:rPr>
              <a:t> </a:t>
            </a:r>
            <a:r>
              <a:rPr lang="en-US" sz="2800" b="0" dirty="0" err="1">
                <a:solidFill>
                  <a:srgbClr val="292929"/>
                </a:solidFill>
                <a:effectLst/>
                <a:latin typeface="Consolas" panose="020B0609020204030204" pitchFamily="49" charset="0"/>
              </a:rPr>
              <a:t>m_x_right</a:t>
            </a:r>
            <a:r>
              <a:rPr lang="en-US" sz="2800" b="0" dirty="0">
                <a:solidFill>
                  <a:srgbClr val="000000"/>
                </a:solidFill>
                <a:effectLst/>
                <a:latin typeface="Consolas" panose="020B0609020204030204" pitchFamily="49" charset="0"/>
              </a:rPr>
              <a:t>*</a:t>
            </a:r>
            <a:r>
              <a:rPr lang="en-US" sz="2800" b="0" dirty="0">
                <a:solidFill>
                  <a:srgbClr val="292929"/>
                </a:solidFill>
                <a:effectLst/>
                <a:latin typeface="Consolas" panose="020B0609020204030204" pitchFamily="49" charset="0"/>
              </a:rPr>
              <a:t>y </a:t>
            </a:r>
            <a:r>
              <a:rPr lang="en-US" sz="2800" b="0" dirty="0">
                <a:solidFill>
                  <a:srgbClr val="000000"/>
                </a:solidFill>
                <a:effectLst/>
                <a:latin typeface="Consolas" panose="020B0609020204030204" pitchFamily="49" charset="0"/>
              </a:rPr>
              <a:t>+</a:t>
            </a:r>
            <a:r>
              <a:rPr lang="en-US" sz="2800" b="0" dirty="0">
                <a:solidFill>
                  <a:srgbClr val="292929"/>
                </a:solidFill>
                <a:effectLst/>
                <a:latin typeface="Consolas" panose="020B0609020204030204" pitchFamily="49" charset="0"/>
              </a:rPr>
              <a:t> </a:t>
            </a:r>
            <a:r>
              <a:rPr lang="en-US" sz="2800" b="0" dirty="0" err="1">
                <a:solidFill>
                  <a:srgbClr val="292929"/>
                </a:solidFill>
                <a:effectLst/>
                <a:latin typeface="Consolas" panose="020B0609020204030204" pitchFamily="49" charset="0"/>
              </a:rPr>
              <a:t>b_x_right</a:t>
            </a:r>
            <a:r>
              <a:rPr lang="en-US" sz="2800" b="0" dirty="0">
                <a:solidFill>
                  <a:srgbClr val="292929"/>
                </a:solidFill>
                <a:effectLst/>
                <a:latin typeface="Consolas" panose="020B0609020204030204" pitchFamily="49" charset="0"/>
              </a:rPr>
              <a:t>;</a:t>
            </a:r>
          </a:p>
          <a:p>
            <a:r>
              <a:rPr lang="en-US" sz="2800" b="0" dirty="0">
                <a:solidFill>
                  <a:srgbClr val="292929"/>
                </a:solidFill>
                <a:effectLst/>
                <a:latin typeface="Consolas" panose="020B0609020204030204" pitchFamily="49" charset="0"/>
              </a:rPr>
              <a:t>     </a:t>
            </a:r>
            <a:r>
              <a:rPr lang="en-US" sz="2800" b="0" dirty="0" err="1">
                <a:solidFill>
                  <a:srgbClr val="292929"/>
                </a:solidFill>
                <a:effectLst/>
                <a:latin typeface="Consolas" panose="020B0609020204030204" pitchFamily="49" charset="0"/>
              </a:rPr>
              <a:t>i_left</a:t>
            </a:r>
            <a:r>
              <a:rPr lang="en-US" sz="2800" b="0" dirty="0">
                <a:solidFill>
                  <a:srgbClr val="292929"/>
                </a:solidFill>
                <a:effectLst/>
                <a:latin typeface="Consolas" panose="020B0609020204030204" pitchFamily="49" charset="0"/>
              </a:rPr>
              <a:t> </a:t>
            </a:r>
            <a:r>
              <a:rPr lang="en-US" sz="2800" b="0" dirty="0">
                <a:solidFill>
                  <a:srgbClr val="000000"/>
                </a:solidFill>
                <a:effectLst/>
                <a:latin typeface="Consolas" panose="020B0609020204030204" pitchFamily="49" charset="0"/>
              </a:rPr>
              <a:t>=</a:t>
            </a:r>
            <a:r>
              <a:rPr lang="en-US" sz="2800" b="0" dirty="0">
                <a:solidFill>
                  <a:srgbClr val="292929"/>
                </a:solidFill>
                <a:effectLst/>
                <a:latin typeface="Consolas" panose="020B0609020204030204" pitchFamily="49" charset="0"/>
              </a:rPr>
              <a:t> </a:t>
            </a:r>
            <a:r>
              <a:rPr lang="en-US" sz="2800" b="0" dirty="0">
                <a:solidFill>
                  <a:srgbClr val="5E2CBC"/>
                </a:solidFill>
                <a:effectLst/>
                <a:latin typeface="Consolas" panose="020B0609020204030204" pitchFamily="49" charset="0"/>
              </a:rPr>
              <a:t>ceil</a:t>
            </a:r>
            <a:r>
              <a:rPr lang="en-US" sz="2800" b="0" dirty="0">
                <a:solidFill>
                  <a:srgbClr val="292929"/>
                </a:solidFill>
                <a:effectLst/>
                <a:latin typeface="Consolas" panose="020B0609020204030204" pitchFamily="49" charset="0"/>
              </a:rPr>
              <a:t>(</a:t>
            </a:r>
            <a:r>
              <a:rPr lang="en-US" sz="2800" b="0" dirty="0" err="1">
                <a:solidFill>
                  <a:srgbClr val="292929"/>
                </a:solidFill>
                <a:effectLst/>
                <a:latin typeface="Consolas" panose="020B0609020204030204" pitchFamily="49" charset="0"/>
              </a:rPr>
              <a:t>xleft</a:t>
            </a:r>
            <a:r>
              <a:rPr lang="en-US" sz="2800" b="0" dirty="0">
                <a:solidFill>
                  <a:srgbClr val="292929"/>
                </a:solidFill>
                <a:effectLst/>
                <a:latin typeface="Consolas" panose="020B0609020204030204" pitchFamily="49" charset="0"/>
              </a:rPr>
              <a:t> </a:t>
            </a:r>
            <a:r>
              <a:rPr lang="en-US" sz="2800" b="0" dirty="0">
                <a:solidFill>
                  <a:srgbClr val="000000"/>
                </a:solidFill>
                <a:effectLst/>
                <a:latin typeface="Consolas" panose="020B0609020204030204" pitchFamily="49" charset="0"/>
              </a:rPr>
              <a:t>-</a:t>
            </a:r>
            <a:r>
              <a:rPr lang="en-US" sz="2800" b="0" dirty="0">
                <a:solidFill>
                  <a:srgbClr val="292929"/>
                </a:solidFill>
                <a:effectLst/>
                <a:latin typeface="Consolas" panose="020B0609020204030204" pitchFamily="49" charset="0"/>
              </a:rPr>
              <a:t> </a:t>
            </a:r>
            <a:r>
              <a:rPr lang="en-US" sz="2800" b="0" dirty="0">
                <a:solidFill>
                  <a:srgbClr val="096D48"/>
                </a:solidFill>
                <a:effectLst/>
                <a:latin typeface="Consolas" panose="020B0609020204030204" pitchFamily="49" charset="0"/>
              </a:rPr>
              <a:t>.5</a:t>
            </a:r>
            <a:r>
              <a:rPr lang="en-US" sz="2800" b="0" dirty="0">
                <a:solidFill>
                  <a:srgbClr val="292929"/>
                </a:solidFill>
                <a:effectLst/>
                <a:latin typeface="Consolas" panose="020B0609020204030204" pitchFamily="49" charset="0"/>
              </a:rPr>
              <a:t>);</a:t>
            </a:r>
          </a:p>
          <a:p>
            <a:r>
              <a:rPr lang="en-US" sz="2800" b="0" dirty="0">
                <a:solidFill>
                  <a:srgbClr val="292929"/>
                </a:solidFill>
                <a:effectLst/>
                <a:latin typeface="Consolas" panose="020B0609020204030204" pitchFamily="49" charset="0"/>
              </a:rPr>
              <a:t>     </a:t>
            </a:r>
            <a:r>
              <a:rPr lang="en-US" sz="2800" b="0" dirty="0" err="1">
                <a:solidFill>
                  <a:srgbClr val="292929"/>
                </a:solidFill>
                <a:effectLst/>
                <a:highlight>
                  <a:srgbClr val="FFFF00"/>
                </a:highlight>
                <a:latin typeface="Consolas" panose="020B0609020204030204" pitchFamily="49" charset="0"/>
              </a:rPr>
              <a:t>zleft</a:t>
            </a:r>
            <a:r>
              <a:rPr lang="en-US" sz="2800" b="0" dirty="0">
                <a:solidFill>
                  <a:srgbClr val="292929"/>
                </a:solidFill>
                <a:effectLst/>
                <a:highlight>
                  <a:srgbClr val="FFFF00"/>
                </a:highlight>
                <a:latin typeface="Consolas" panose="020B0609020204030204" pitchFamily="49" charset="0"/>
              </a:rPr>
              <a:t> </a:t>
            </a:r>
            <a:r>
              <a:rPr lang="en-US" sz="2800" b="0" dirty="0">
                <a:solidFill>
                  <a:srgbClr val="000000"/>
                </a:solidFill>
                <a:effectLst/>
                <a:highlight>
                  <a:srgbClr val="FFFF00"/>
                </a:highlight>
                <a:latin typeface="Consolas" panose="020B0609020204030204" pitchFamily="49" charset="0"/>
              </a:rPr>
              <a:t>=</a:t>
            </a:r>
            <a:r>
              <a:rPr lang="en-US" sz="2800" b="0" dirty="0">
                <a:solidFill>
                  <a:srgbClr val="292929"/>
                </a:solidFill>
                <a:effectLst/>
                <a:highlight>
                  <a:srgbClr val="FFFF00"/>
                </a:highlight>
                <a:latin typeface="Consolas" panose="020B0609020204030204" pitchFamily="49" charset="0"/>
              </a:rPr>
              <a:t> </a:t>
            </a:r>
            <a:r>
              <a:rPr lang="en-US" sz="2800" b="0" dirty="0" err="1">
                <a:solidFill>
                  <a:srgbClr val="292929"/>
                </a:solidFill>
                <a:effectLst/>
                <a:highlight>
                  <a:srgbClr val="FFFF00"/>
                </a:highlight>
                <a:latin typeface="Consolas" panose="020B0609020204030204" pitchFamily="49" charset="0"/>
              </a:rPr>
              <a:t>m_z_left</a:t>
            </a:r>
            <a:r>
              <a:rPr lang="en-US" sz="2800" b="0" dirty="0">
                <a:solidFill>
                  <a:srgbClr val="000000"/>
                </a:solidFill>
                <a:effectLst/>
                <a:highlight>
                  <a:srgbClr val="FFFF00"/>
                </a:highlight>
                <a:latin typeface="Consolas" panose="020B0609020204030204" pitchFamily="49" charset="0"/>
              </a:rPr>
              <a:t>*</a:t>
            </a:r>
            <a:r>
              <a:rPr lang="en-US" sz="2800" b="0" dirty="0">
                <a:solidFill>
                  <a:srgbClr val="292929"/>
                </a:solidFill>
                <a:effectLst/>
                <a:highlight>
                  <a:srgbClr val="FFFF00"/>
                </a:highlight>
                <a:latin typeface="Consolas" panose="020B0609020204030204" pitchFamily="49" charset="0"/>
              </a:rPr>
              <a:t>y </a:t>
            </a:r>
            <a:r>
              <a:rPr lang="en-US" sz="2800" b="0" dirty="0">
                <a:solidFill>
                  <a:srgbClr val="000000"/>
                </a:solidFill>
                <a:effectLst/>
                <a:highlight>
                  <a:srgbClr val="FFFF00"/>
                </a:highlight>
                <a:latin typeface="Consolas" panose="020B0609020204030204" pitchFamily="49" charset="0"/>
              </a:rPr>
              <a:t>+</a:t>
            </a:r>
            <a:r>
              <a:rPr lang="en-US" sz="2800" b="0" dirty="0">
                <a:solidFill>
                  <a:srgbClr val="292929"/>
                </a:solidFill>
                <a:effectLst/>
                <a:highlight>
                  <a:srgbClr val="FFFF00"/>
                </a:highlight>
                <a:latin typeface="Consolas" panose="020B0609020204030204" pitchFamily="49" charset="0"/>
              </a:rPr>
              <a:t> </a:t>
            </a:r>
            <a:r>
              <a:rPr lang="en-US" sz="2800" b="0" dirty="0" err="1">
                <a:solidFill>
                  <a:srgbClr val="292929"/>
                </a:solidFill>
                <a:effectLst/>
                <a:highlight>
                  <a:srgbClr val="FFFF00"/>
                </a:highlight>
                <a:latin typeface="Consolas" panose="020B0609020204030204" pitchFamily="49" charset="0"/>
              </a:rPr>
              <a:t>b_z_left</a:t>
            </a:r>
            <a:r>
              <a:rPr lang="en-US" sz="2800" b="0" dirty="0">
                <a:solidFill>
                  <a:srgbClr val="292929"/>
                </a:solidFill>
                <a:effectLst/>
                <a:highlight>
                  <a:srgbClr val="FFFF00"/>
                </a:highlight>
                <a:latin typeface="Consolas" panose="020B0609020204030204" pitchFamily="49" charset="0"/>
              </a:rPr>
              <a:t>;</a:t>
            </a:r>
          </a:p>
          <a:p>
            <a:r>
              <a:rPr lang="en-US" sz="2800" b="0" dirty="0">
                <a:solidFill>
                  <a:srgbClr val="292929"/>
                </a:solidFill>
                <a:effectLst/>
                <a:latin typeface="Consolas" panose="020B0609020204030204" pitchFamily="49" charset="0"/>
              </a:rPr>
              <a:t>     </a:t>
            </a:r>
            <a:r>
              <a:rPr lang="en-US" sz="2800" b="0" dirty="0" err="1">
                <a:solidFill>
                  <a:srgbClr val="292929"/>
                </a:solidFill>
                <a:effectLst/>
                <a:highlight>
                  <a:srgbClr val="FFFF00"/>
                </a:highlight>
                <a:latin typeface="Consolas" panose="020B0609020204030204" pitchFamily="49" charset="0"/>
              </a:rPr>
              <a:t>zright</a:t>
            </a:r>
            <a:r>
              <a:rPr lang="en-US" sz="2800" b="0" dirty="0">
                <a:solidFill>
                  <a:srgbClr val="292929"/>
                </a:solidFill>
                <a:effectLst/>
                <a:highlight>
                  <a:srgbClr val="FFFF00"/>
                </a:highlight>
                <a:latin typeface="Consolas" panose="020B0609020204030204" pitchFamily="49" charset="0"/>
              </a:rPr>
              <a:t> </a:t>
            </a:r>
            <a:r>
              <a:rPr lang="en-US" sz="2800" b="0" dirty="0">
                <a:solidFill>
                  <a:srgbClr val="000000"/>
                </a:solidFill>
                <a:effectLst/>
                <a:highlight>
                  <a:srgbClr val="FFFF00"/>
                </a:highlight>
                <a:latin typeface="Consolas" panose="020B0609020204030204" pitchFamily="49" charset="0"/>
              </a:rPr>
              <a:t>=</a:t>
            </a:r>
            <a:r>
              <a:rPr lang="en-US" sz="2800" b="0" dirty="0">
                <a:solidFill>
                  <a:srgbClr val="292929"/>
                </a:solidFill>
                <a:effectLst/>
                <a:highlight>
                  <a:srgbClr val="FFFF00"/>
                </a:highlight>
                <a:latin typeface="Consolas" panose="020B0609020204030204" pitchFamily="49" charset="0"/>
              </a:rPr>
              <a:t> </a:t>
            </a:r>
            <a:r>
              <a:rPr lang="en-US" sz="2800" b="0" dirty="0" err="1">
                <a:solidFill>
                  <a:srgbClr val="292929"/>
                </a:solidFill>
                <a:effectLst/>
                <a:highlight>
                  <a:srgbClr val="FFFF00"/>
                </a:highlight>
                <a:latin typeface="Consolas" panose="020B0609020204030204" pitchFamily="49" charset="0"/>
              </a:rPr>
              <a:t>m_z_right</a:t>
            </a:r>
            <a:r>
              <a:rPr lang="en-US" sz="2800" b="0" dirty="0">
                <a:solidFill>
                  <a:srgbClr val="000000"/>
                </a:solidFill>
                <a:effectLst/>
                <a:highlight>
                  <a:srgbClr val="FFFF00"/>
                </a:highlight>
                <a:latin typeface="Consolas" panose="020B0609020204030204" pitchFamily="49" charset="0"/>
              </a:rPr>
              <a:t>*</a:t>
            </a:r>
            <a:r>
              <a:rPr lang="en-US" sz="2800" b="0" dirty="0">
                <a:solidFill>
                  <a:srgbClr val="292929"/>
                </a:solidFill>
                <a:effectLst/>
                <a:highlight>
                  <a:srgbClr val="FFFF00"/>
                </a:highlight>
                <a:latin typeface="Consolas" panose="020B0609020204030204" pitchFamily="49" charset="0"/>
              </a:rPr>
              <a:t>y </a:t>
            </a:r>
            <a:r>
              <a:rPr lang="en-US" sz="2800" b="0" dirty="0">
                <a:solidFill>
                  <a:srgbClr val="000000"/>
                </a:solidFill>
                <a:effectLst/>
                <a:highlight>
                  <a:srgbClr val="FFFF00"/>
                </a:highlight>
                <a:latin typeface="Consolas" panose="020B0609020204030204" pitchFamily="49" charset="0"/>
              </a:rPr>
              <a:t>+</a:t>
            </a:r>
            <a:r>
              <a:rPr lang="en-US" sz="2800" b="0" dirty="0">
                <a:solidFill>
                  <a:srgbClr val="292929"/>
                </a:solidFill>
                <a:effectLst/>
                <a:highlight>
                  <a:srgbClr val="FFFF00"/>
                </a:highlight>
                <a:latin typeface="Consolas" panose="020B0609020204030204" pitchFamily="49" charset="0"/>
              </a:rPr>
              <a:t> </a:t>
            </a:r>
            <a:r>
              <a:rPr lang="en-US" sz="2800" b="0" dirty="0" err="1">
                <a:solidFill>
                  <a:srgbClr val="292929"/>
                </a:solidFill>
                <a:effectLst/>
                <a:highlight>
                  <a:srgbClr val="FFFF00"/>
                </a:highlight>
                <a:latin typeface="Consolas" panose="020B0609020204030204" pitchFamily="49" charset="0"/>
              </a:rPr>
              <a:t>b_z_right</a:t>
            </a:r>
            <a:r>
              <a:rPr lang="en-US" sz="2800" b="0" dirty="0">
                <a:solidFill>
                  <a:srgbClr val="292929"/>
                </a:solidFill>
                <a:effectLst/>
                <a:highlight>
                  <a:srgbClr val="FFFF00"/>
                </a:highlight>
                <a:latin typeface="Consolas" panose="020B0609020204030204" pitchFamily="49" charset="0"/>
              </a:rPr>
              <a:t>;</a:t>
            </a:r>
          </a:p>
          <a:p>
            <a:r>
              <a:rPr lang="en-US" sz="2800" b="0" dirty="0">
                <a:solidFill>
                  <a:srgbClr val="292929"/>
                </a:solidFill>
                <a:effectLst/>
                <a:latin typeface="Consolas" panose="020B0609020204030204" pitchFamily="49" charset="0"/>
              </a:rPr>
              <a:t>     </a:t>
            </a:r>
            <a:r>
              <a:rPr lang="en-US" sz="2800" b="0" dirty="0" err="1">
                <a:solidFill>
                  <a:srgbClr val="292929"/>
                </a:solidFill>
                <a:effectLst/>
                <a:highlight>
                  <a:srgbClr val="FFFF00"/>
                </a:highlight>
                <a:latin typeface="Consolas" panose="020B0609020204030204" pitchFamily="49" charset="0"/>
              </a:rPr>
              <a:t>m_z</a:t>
            </a:r>
            <a:r>
              <a:rPr lang="en-US" sz="2800" b="0" dirty="0">
                <a:solidFill>
                  <a:srgbClr val="292929"/>
                </a:solidFill>
                <a:effectLst/>
                <a:highlight>
                  <a:srgbClr val="FFFF00"/>
                </a:highlight>
                <a:latin typeface="Consolas" panose="020B0609020204030204" pitchFamily="49" charset="0"/>
              </a:rPr>
              <a:t> </a:t>
            </a:r>
            <a:r>
              <a:rPr lang="en-US" sz="2800" b="0" dirty="0">
                <a:solidFill>
                  <a:srgbClr val="000000"/>
                </a:solidFill>
                <a:effectLst/>
                <a:highlight>
                  <a:srgbClr val="FFFF00"/>
                </a:highlight>
                <a:latin typeface="Consolas" panose="020B0609020204030204" pitchFamily="49" charset="0"/>
              </a:rPr>
              <a:t>=</a:t>
            </a:r>
            <a:r>
              <a:rPr lang="en-US" sz="2800" b="0" dirty="0">
                <a:solidFill>
                  <a:srgbClr val="292929"/>
                </a:solidFill>
                <a:effectLst/>
                <a:highlight>
                  <a:srgbClr val="FFFF00"/>
                </a:highlight>
                <a:latin typeface="Consolas" panose="020B0609020204030204" pitchFamily="49" charset="0"/>
              </a:rPr>
              <a:t> (</a:t>
            </a:r>
            <a:r>
              <a:rPr lang="en-US" sz="2800" b="0" dirty="0" err="1">
                <a:solidFill>
                  <a:srgbClr val="292929"/>
                </a:solidFill>
                <a:effectLst/>
                <a:highlight>
                  <a:srgbClr val="FFFF00"/>
                </a:highlight>
                <a:latin typeface="Consolas" panose="020B0609020204030204" pitchFamily="49" charset="0"/>
              </a:rPr>
              <a:t>zright</a:t>
            </a:r>
            <a:r>
              <a:rPr lang="en-US" sz="2800" b="0" dirty="0">
                <a:solidFill>
                  <a:srgbClr val="292929"/>
                </a:solidFill>
                <a:effectLst/>
                <a:highlight>
                  <a:srgbClr val="FFFF00"/>
                </a:highlight>
                <a:latin typeface="Consolas" panose="020B0609020204030204" pitchFamily="49" charset="0"/>
              </a:rPr>
              <a:t> </a:t>
            </a:r>
            <a:r>
              <a:rPr lang="en-US" sz="2800" b="0" dirty="0">
                <a:solidFill>
                  <a:srgbClr val="000000"/>
                </a:solidFill>
                <a:effectLst/>
                <a:highlight>
                  <a:srgbClr val="FFFF00"/>
                </a:highlight>
                <a:latin typeface="Consolas" panose="020B0609020204030204" pitchFamily="49" charset="0"/>
              </a:rPr>
              <a:t>-</a:t>
            </a:r>
            <a:r>
              <a:rPr lang="en-US" sz="2800" b="0" dirty="0">
                <a:solidFill>
                  <a:srgbClr val="292929"/>
                </a:solidFill>
                <a:effectLst/>
                <a:highlight>
                  <a:srgbClr val="FFFF00"/>
                </a:highlight>
                <a:latin typeface="Consolas" panose="020B0609020204030204" pitchFamily="49" charset="0"/>
              </a:rPr>
              <a:t> </a:t>
            </a:r>
            <a:r>
              <a:rPr lang="en-US" sz="2800" b="0" dirty="0" err="1">
                <a:solidFill>
                  <a:srgbClr val="292929"/>
                </a:solidFill>
                <a:effectLst/>
                <a:highlight>
                  <a:srgbClr val="FFFF00"/>
                </a:highlight>
                <a:latin typeface="Consolas" panose="020B0609020204030204" pitchFamily="49" charset="0"/>
              </a:rPr>
              <a:t>zleft</a:t>
            </a:r>
            <a:r>
              <a:rPr lang="en-US" sz="2800" b="0" dirty="0">
                <a:solidFill>
                  <a:srgbClr val="292929"/>
                </a:solidFill>
                <a:effectLst/>
                <a:highlight>
                  <a:srgbClr val="FFFF00"/>
                </a:highlight>
                <a:latin typeface="Consolas" panose="020B0609020204030204" pitchFamily="49" charset="0"/>
              </a:rPr>
              <a:t>) </a:t>
            </a:r>
            <a:r>
              <a:rPr lang="en-US" sz="2800" b="0" dirty="0">
                <a:solidFill>
                  <a:srgbClr val="000000"/>
                </a:solidFill>
                <a:effectLst/>
                <a:highlight>
                  <a:srgbClr val="FFFF00"/>
                </a:highlight>
                <a:latin typeface="Consolas" panose="020B0609020204030204" pitchFamily="49" charset="0"/>
              </a:rPr>
              <a:t>/</a:t>
            </a:r>
            <a:r>
              <a:rPr lang="en-US" sz="2800" b="0" dirty="0">
                <a:solidFill>
                  <a:srgbClr val="292929"/>
                </a:solidFill>
                <a:effectLst/>
                <a:highlight>
                  <a:srgbClr val="FFFF00"/>
                </a:highlight>
                <a:latin typeface="Consolas" panose="020B0609020204030204" pitchFamily="49" charset="0"/>
              </a:rPr>
              <a:t> (</a:t>
            </a:r>
            <a:r>
              <a:rPr lang="en-US" sz="2800" b="0" dirty="0" err="1">
                <a:solidFill>
                  <a:srgbClr val="292929"/>
                </a:solidFill>
                <a:effectLst/>
                <a:highlight>
                  <a:srgbClr val="FFFF00"/>
                </a:highlight>
                <a:latin typeface="Consolas" panose="020B0609020204030204" pitchFamily="49" charset="0"/>
              </a:rPr>
              <a:t>xright</a:t>
            </a:r>
            <a:r>
              <a:rPr lang="en-US" sz="2800" b="0" dirty="0">
                <a:solidFill>
                  <a:srgbClr val="292929"/>
                </a:solidFill>
                <a:effectLst/>
                <a:highlight>
                  <a:srgbClr val="FFFF00"/>
                </a:highlight>
                <a:latin typeface="Consolas" panose="020B0609020204030204" pitchFamily="49" charset="0"/>
              </a:rPr>
              <a:t> </a:t>
            </a:r>
            <a:r>
              <a:rPr lang="en-US" sz="2800" b="0" dirty="0">
                <a:solidFill>
                  <a:srgbClr val="000000"/>
                </a:solidFill>
                <a:effectLst/>
                <a:highlight>
                  <a:srgbClr val="FFFF00"/>
                </a:highlight>
                <a:latin typeface="Consolas" panose="020B0609020204030204" pitchFamily="49" charset="0"/>
              </a:rPr>
              <a:t>-</a:t>
            </a:r>
            <a:r>
              <a:rPr lang="en-US" sz="2800" b="0" dirty="0">
                <a:solidFill>
                  <a:srgbClr val="292929"/>
                </a:solidFill>
                <a:effectLst/>
                <a:highlight>
                  <a:srgbClr val="FFFF00"/>
                </a:highlight>
                <a:latin typeface="Consolas" panose="020B0609020204030204" pitchFamily="49" charset="0"/>
              </a:rPr>
              <a:t> </a:t>
            </a:r>
            <a:r>
              <a:rPr lang="en-US" sz="2800" b="0" dirty="0" err="1">
                <a:solidFill>
                  <a:srgbClr val="292929"/>
                </a:solidFill>
                <a:effectLst/>
                <a:highlight>
                  <a:srgbClr val="FFFF00"/>
                </a:highlight>
                <a:latin typeface="Consolas" panose="020B0609020204030204" pitchFamily="49" charset="0"/>
              </a:rPr>
              <a:t>xleft</a:t>
            </a:r>
            <a:r>
              <a:rPr lang="en-US" sz="2800" b="0" dirty="0">
                <a:solidFill>
                  <a:srgbClr val="292929"/>
                </a:solidFill>
                <a:effectLst/>
                <a:highlight>
                  <a:srgbClr val="FFFF00"/>
                </a:highlight>
                <a:latin typeface="Consolas" panose="020B0609020204030204" pitchFamily="49" charset="0"/>
              </a:rPr>
              <a:t>);</a:t>
            </a:r>
          </a:p>
          <a:p>
            <a:r>
              <a:rPr lang="en-US" sz="2800" b="0" dirty="0">
                <a:solidFill>
                  <a:srgbClr val="292929"/>
                </a:solidFill>
                <a:effectLst/>
                <a:latin typeface="Consolas" panose="020B0609020204030204" pitchFamily="49" charset="0"/>
              </a:rPr>
              <a:t>     z </a:t>
            </a:r>
            <a:r>
              <a:rPr lang="en-US" sz="2800" b="0" dirty="0">
                <a:solidFill>
                  <a:srgbClr val="000000"/>
                </a:solidFill>
                <a:effectLst/>
                <a:latin typeface="Consolas" panose="020B0609020204030204" pitchFamily="49" charset="0"/>
              </a:rPr>
              <a:t>=</a:t>
            </a:r>
            <a:r>
              <a:rPr lang="en-US" sz="2800" b="0" dirty="0">
                <a:solidFill>
                  <a:srgbClr val="292929"/>
                </a:solidFill>
                <a:effectLst/>
                <a:latin typeface="Consolas" panose="020B0609020204030204" pitchFamily="49" charset="0"/>
              </a:rPr>
              <a:t> </a:t>
            </a:r>
            <a:r>
              <a:rPr lang="en-US" sz="2800" b="0" dirty="0" err="1">
                <a:solidFill>
                  <a:srgbClr val="292929"/>
                </a:solidFill>
                <a:effectLst/>
                <a:latin typeface="Consolas" panose="020B0609020204030204" pitchFamily="49" charset="0"/>
              </a:rPr>
              <a:t>zleft</a:t>
            </a:r>
            <a:r>
              <a:rPr lang="en-US" sz="2800" b="0" dirty="0">
                <a:solidFill>
                  <a:srgbClr val="292929"/>
                </a:solidFill>
                <a:effectLst/>
                <a:latin typeface="Consolas" panose="020B0609020204030204" pitchFamily="49" charset="0"/>
              </a:rPr>
              <a:t> </a:t>
            </a:r>
            <a:r>
              <a:rPr lang="en-US" sz="2800" b="0" dirty="0">
                <a:solidFill>
                  <a:srgbClr val="000000"/>
                </a:solidFill>
                <a:effectLst/>
                <a:latin typeface="Consolas" panose="020B0609020204030204" pitchFamily="49" charset="0"/>
              </a:rPr>
              <a:t>+</a:t>
            </a:r>
            <a:r>
              <a:rPr lang="en-US" sz="2800" b="0" dirty="0">
                <a:solidFill>
                  <a:srgbClr val="292929"/>
                </a:solidFill>
                <a:effectLst/>
                <a:latin typeface="Consolas" panose="020B0609020204030204" pitchFamily="49" charset="0"/>
              </a:rPr>
              <a:t> </a:t>
            </a:r>
            <a:r>
              <a:rPr lang="en-US" sz="2800" b="0" dirty="0" err="1">
                <a:solidFill>
                  <a:srgbClr val="292929"/>
                </a:solidFill>
                <a:effectLst/>
                <a:latin typeface="Consolas" panose="020B0609020204030204" pitchFamily="49" charset="0"/>
              </a:rPr>
              <a:t>m_z</a:t>
            </a:r>
            <a:r>
              <a:rPr lang="en-US" sz="2800" b="0" dirty="0">
                <a:solidFill>
                  <a:srgbClr val="292929"/>
                </a:solidFill>
                <a:effectLst/>
                <a:latin typeface="Consolas" panose="020B0609020204030204" pitchFamily="49" charset="0"/>
              </a:rPr>
              <a:t> </a:t>
            </a:r>
            <a:r>
              <a:rPr lang="en-US" sz="2800" b="0" dirty="0">
                <a:solidFill>
                  <a:srgbClr val="000000"/>
                </a:solidFill>
                <a:effectLst/>
                <a:latin typeface="Consolas" panose="020B0609020204030204" pitchFamily="49" charset="0"/>
              </a:rPr>
              <a:t>*</a:t>
            </a:r>
            <a:r>
              <a:rPr lang="en-US" sz="2800" b="0" dirty="0">
                <a:solidFill>
                  <a:srgbClr val="292929"/>
                </a:solidFill>
                <a:effectLst/>
                <a:latin typeface="Consolas" panose="020B0609020204030204" pitchFamily="49" charset="0"/>
              </a:rPr>
              <a:t> (</a:t>
            </a:r>
            <a:r>
              <a:rPr lang="en-US" sz="2800" b="0" dirty="0" err="1">
                <a:solidFill>
                  <a:srgbClr val="292929"/>
                </a:solidFill>
                <a:effectLst/>
                <a:latin typeface="Consolas" panose="020B0609020204030204" pitchFamily="49" charset="0"/>
              </a:rPr>
              <a:t>i_left</a:t>
            </a:r>
            <a:r>
              <a:rPr lang="en-US" sz="2800" b="0" dirty="0">
                <a:solidFill>
                  <a:srgbClr val="292929"/>
                </a:solidFill>
                <a:effectLst/>
                <a:latin typeface="Consolas" panose="020B0609020204030204" pitchFamily="49" charset="0"/>
              </a:rPr>
              <a:t> </a:t>
            </a:r>
            <a:r>
              <a:rPr lang="en-US" sz="2800" b="0" dirty="0">
                <a:solidFill>
                  <a:srgbClr val="000000"/>
                </a:solidFill>
                <a:effectLst/>
                <a:latin typeface="Consolas" panose="020B0609020204030204" pitchFamily="49" charset="0"/>
              </a:rPr>
              <a:t>+</a:t>
            </a:r>
            <a:r>
              <a:rPr lang="en-US" sz="2800" b="0" dirty="0">
                <a:solidFill>
                  <a:srgbClr val="292929"/>
                </a:solidFill>
                <a:effectLst/>
                <a:latin typeface="Consolas" panose="020B0609020204030204" pitchFamily="49" charset="0"/>
              </a:rPr>
              <a:t> </a:t>
            </a:r>
            <a:r>
              <a:rPr lang="en-US" sz="2800" b="0" dirty="0">
                <a:solidFill>
                  <a:srgbClr val="096D48"/>
                </a:solidFill>
                <a:effectLst/>
                <a:latin typeface="Consolas" panose="020B0609020204030204" pitchFamily="49" charset="0"/>
              </a:rPr>
              <a:t>.5</a:t>
            </a:r>
            <a:r>
              <a:rPr lang="en-US" sz="2800" b="0" dirty="0">
                <a:solidFill>
                  <a:srgbClr val="292929"/>
                </a:solidFill>
                <a:effectLst/>
                <a:latin typeface="Consolas" panose="020B0609020204030204" pitchFamily="49" charset="0"/>
              </a:rPr>
              <a:t> </a:t>
            </a:r>
            <a:r>
              <a:rPr lang="en-US" sz="2800" b="0" dirty="0">
                <a:solidFill>
                  <a:srgbClr val="000000"/>
                </a:solidFill>
                <a:effectLst/>
                <a:latin typeface="Consolas" panose="020B0609020204030204" pitchFamily="49" charset="0"/>
              </a:rPr>
              <a:t>-</a:t>
            </a:r>
            <a:r>
              <a:rPr lang="en-US" sz="2800" b="0" dirty="0">
                <a:solidFill>
                  <a:srgbClr val="292929"/>
                </a:solidFill>
                <a:effectLst/>
                <a:latin typeface="Consolas" panose="020B0609020204030204" pitchFamily="49" charset="0"/>
              </a:rPr>
              <a:t> </a:t>
            </a:r>
            <a:r>
              <a:rPr lang="en-US" sz="2800" b="0" dirty="0" err="1">
                <a:solidFill>
                  <a:srgbClr val="292929"/>
                </a:solidFill>
                <a:effectLst/>
                <a:latin typeface="Consolas" panose="020B0609020204030204" pitchFamily="49" charset="0"/>
              </a:rPr>
              <a:t>xleft</a:t>
            </a:r>
            <a:r>
              <a:rPr lang="en-US" sz="2800" b="0" dirty="0">
                <a:solidFill>
                  <a:srgbClr val="292929"/>
                </a:solidFill>
                <a:effectLst/>
                <a:latin typeface="Consolas" panose="020B0609020204030204" pitchFamily="49" charset="0"/>
              </a:rPr>
              <a:t>);</a:t>
            </a:r>
          </a:p>
          <a:p>
            <a:r>
              <a:rPr lang="en-US" sz="2800" b="0" dirty="0">
                <a:solidFill>
                  <a:srgbClr val="292929"/>
                </a:solidFill>
                <a:effectLst/>
                <a:latin typeface="Consolas" panose="020B0609020204030204" pitchFamily="49" charset="0"/>
              </a:rPr>
              <a:t>       </a:t>
            </a:r>
            <a:r>
              <a:rPr lang="en-US" sz="2800" b="0" dirty="0">
                <a:solidFill>
                  <a:srgbClr val="B5200D"/>
                </a:solidFill>
                <a:effectLst/>
                <a:latin typeface="Consolas" panose="020B0609020204030204" pitchFamily="49" charset="0"/>
              </a:rPr>
              <a:t>for</a:t>
            </a:r>
            <a:r>
              <a:rPr lang="en-US" sz="2800" b="0" dirty="0">
                <a:solidFill>
                  <a:srgbClr val="292929"/>
                </a:solidFill>
                <a:effectLst/>
                <a:latin typeface="Consolas" panose="020B0609020204030204" pitchFamily="49" charset="0"/>
              </a:rPr>
              <a:t> (x </a:t>
            </a:r>
            <a:r>
              <a:rPr lang="en-US" sz="2800" b="0" dirty="0">
                <a:solidFill>
                  <a:srgbClr val="000000"/>
                </a:solidFill>
                <a:effectLst/>
                <a:latin typeface="Consolas" panose="020B0609020204030204" pitchFamily="49" charset="0"/>
              </a:rPr>
              <a:t>=</a:t>
            </a:r>
            <a:r>
              <a:rPr lang="en-US" sz="2800" b="0" dirty="0">
                <a:solidFill>
                  <a:srgbClr val="292929"/>
                </a:solidFill>
                <a:effectLst/>
                <a:latin typeface="Consolas" panose="020B0609020204030204" pitchFamily="49" charset="0"/>
              </a:rPr>
              <a:t> </a:t>
            </a:r>
            <a:r>
              <a:rPr lang="en-US" sz="2800" b="0" dirty="0" err="1">
                <a:solidFill>
                  <a:srgbClr val="292929"/>
                </a:solidFill>
                <a:effectLst/>
                <a:latin typeface="Consolas" panose="020B0609020204030204" pitchFamily="49" charset="0"/>
              </a:rPr>
              <a:t>i_left</a:t>
            </a:r>
            <a:r>
              <a:rPr lang="en-US" sz="2800" b="0" dirty="0">
                <a:solidFill>
                  <a:srgbClr val="292929"/>
                </a:solidFill>
                <a:effectLst/>
                <a:latin typeface="Consolas" panose="020B0609020204030204" pitchFamily="49" charset="0"/>
              </a:rPr>
              <a:t> </a:t>
            </a:r>
            <a:r>
              <a:rPr lang="en-US" sz="2800" b="0" dirty="0">
                <a:solidFill>
                  <a:srgbClr val="000000"/>
                </a:solidFill>
                <a:effectLst/>
                <a:latin typeface="Consolas" panose="020B0609020204030204" pitchFamily="49" charset="0"/>
              </a:rPr>
              <a:t>+</a:t>
            </a:r>
            <a:r>
              <a:rPr lang="en-US" sz="2800" b="0" dirty="0">
                <a:solidFill>
                  <a:srgbClr val="292929"/>
                </a:solidFill>
                <a:effectLst/>
                <a:latin typeface="Consolas" panose="020B0609020204030204" pitchFamily="49" charset="0"/>
              </a:rPr>
              <a:t> </a:t>
            </a:r>
            <a:r>
              <a:rPr lang="en-US" sz="2800" b="0" dirty="0">
                <a:solidFill>
                  <a:srgbClr val="096D48"/>
                </a:solidFill>
                <a:effectLst/>
                <a:latin typeface="Consolas" panose="020B0609020204030204" pitchFamily="49" charset="0"/>
              </a:rPr>
              <a:t>.5</a:t>
            </a:r>
            <a:r>
              <a:rPr lang="en-US" sz="2800" b="0" dirty="0">
                <a:solidFill>
                  <a:srgbClr val="292929"/>
                </a:solidFill>
                <a:effectLst/>
                <a:latin typeface="Consolas" panose="020B0609020204030204" pitchFamily="49" charset="0"/>
              </a:rPr>
              <a:t>; x </a:t>
            </a:r>
            <a:r>
              <a:rPr lang="en-US" sz="2800" b="0" dirty="0">
                <a:solidFill>
                  <a:srgbClr val="000000"/>
                </a:solidFill>
                <a:effectLst/>
                <a:latin typeface="Consolas" panose="020B0609020204030204" pitchFamily="49" charset="0"/>
              </a:rPr>
              <a:t>&lt;</a:t>
            </a:r>
            <a:r>
              <a:rPr lang="en-US" sz="2800" b="0" dirty="0">
                <a:solidFill>
                  <a:srgbClr val="292929"/>
                </a:solidFill>
                <a:effectLst/>
                <a:latin typeface="Consolas" panose="020B0609020204030204" pitchFamily="49" charset="0"/>
              </a:rPr>
              <a:t> </a:t>
            </a:r>
            <a:r>
              <a:rPr lang="en-US" sz="2800" b="0" dirty="0" err="1">
                <a:solidFill>
                  <a:srgbClr val="292929"/>
                </a:solidFill>
                <a:effectLst/>
                <a:latin typeface="Consolas" panose="020B0609020204030204" pitchFamily="49" charset="0"/>
              </a:rPr>
              <a:t>xright</a:t>
            </a:r>
            <a:r>
              <a:rPr lang="en-US" sz="2800" b="0" dirty="0">
                <a:solidFill>
                  <a:srgbClr val="292929"/>
                </a:solidFill>
                <a:effectLst/>
                <a:latin typeface="Consolas" panose="020B0609020204030204" pitchFamily="49" charset="0"/>
              </a:rPr>
              <a:t>; x </a:t>
            </a:r>
            <a:r>
              <a:rPr lang="en-US" sz="2800" b="0" dirty="0">
                <a:solidFill>
                  <a:srgbClr val="000000"/>
                </a:solidFill>
                <a:effectLst/>
                <a:latin typeface="Consolas" panose="020B0609020204030204" pitchFamily="49" charset="0"/>
              </a:rPr>
              <a:t>+=</a:t>
            </a:r>
            <a:r>
              <a:rPr lang="en-US" sz="2800" b="0" dirty="0">
                <a:solidFill>
                  <a:srgbClr val="292929"/>
                </a:solidFill>
                <a:effectLst/>
                <a:latin typeface="Consolas" panose="020B0609020204030204" pitchFamily="49" charset="0"/>
              </a:rPr>
              <a:t> </a:t>
            </a:r>
            <a:r>
              <a:rPr lang="en-US" sz="2800" b="0" dirty="0">
                <a:solidFill>
                  <a:srgbClr val="096D48"/>
                </a:solidFill>
                <a:effectLst/>
                <a:latin typeface="Consolas" panose="020B0609020204030204" pitchFamily="49" charset="0"/>
              </a:rPr>
              <a:t>1</a:t>
            </a:r>
            <a:r>
              <a:rPr lang="en-US" sz="2800" b="0" dirty="0">
                <a:solidFill>
                  <a:srgbClr val="292929"/>
                </a:solidFill>
                <a:effectLst/>
                <a:latin typeface="Consolas" panose="020B0609020204030204" pitchFamily="49" charset="0"/>
              </a:rPr>
              <a:t>) {</a:t>
            </a:r>
          </a:p>
          <a:p>
            <a:r>
              <a:rPr lang="en-US" sz="2800" b="0" dirty="0">
                <a:solidFill>
                  <a:srgbClr val="292929"/>
                </a:solidFill>
                <a:effectLst/>
                <a:latin typeface="Consolas" panose="020B0609020204030204" pitchFamily="49" charset="0"/>
              </a:rPr>
              <a:t>          </a:t>
            </a:r>
            <a:r>
              <a:rPr lang="en-US" sz="2800" b="0" dirty="0" err="1">
                <a:solidFill>
                  <a:srgbClr val="5E2CBC"/>
                </a:solidFill>
                <a:effectLst/>
                <a:latin typeface="Consolas" panose="020B0609020204030204" pitchFamily="49" charset="0"/>
              </a:rPr>
              <a:t>set_pixel_alpha_z</a:t>
            </a:r>
            <a:r>
              <a:rPr lang="en-US" sz="2800" b="0" dirty="0">
                <a:solidFill>
                  <a:srgbClr val="292929"/>
                </a:solidFill>
                <a:effectLst/>
                <a:latin typeface="Consolas" panose="020B0609020204030204" pitchFamily="49" charset="0"/>
              </a:rPr>
              <a:t>((</a:t>
            </a:r>
            <a:r>
              <a:rPr lang="en-US" sz="2800" b="0" dirty="0">
                <a:solidFill>
                  <a:srgbClr val="0F4A85"/>
                </a:solidFill>
                <a:effectLst/>
                <a:latin typeface="Consolas" panose="020B0609020204030204" pitchFamily="49" charset="0"/>
              </a:rPr>
              <a:t>int</a:t>
            </a:r>
            <a:r>
              <a:rPr lang="en-US" sz="2800" b="0" dirty="0">
                <a:solidFill>
                  <a:srgbClr val="292929"/>
                </a:solidFill>
                <a:effectLst/>
                <a:latin typeface="Consolas" panose="020B0609020204030204" pitchFamily="49" charset="0"/>
              </a:rPr>
              <a:t>)</a:t>
            </a:r>
            <a:r>
              <a:rPr lang="en-US" sz="2800" b="0" dirty="0">
                <a:solidFill>
                  <a:srgbClr val="5E2CBC"/>
                </a:solidFill>
                <a:effectLst/>
                <a:latin typeface="Consolas" panose="020B0609020204030204" pitchFamily="49" charset="0"/>
              </a:rPr>
              <a:t>floor</a:t>
            </a:r>
            <a:r>
              <a:rPr lang="en-US" sz="2800" b="0" dirty="0">
                <a:solidFill>
                  <a:srgbClr val="292929"/>
                </a:solidFill>
                <a:effectLst/>
                <a:latin typeface="Consolas" panose="020B0609020204030204" pitchFamily="49" charset="0"/>
              </a:rPr>
              <a:t>(x),(</a:t>
            </a:r>
            <a:r>
              <a:rPr lang="en-US" sz="2800" b="0" dirty="0">
                <a:solidFill>
                  <a:srgbClr val="0F4A85"/>
                </a:solidFill>
                <a:effectLst/>
                <a:latin typeface="Consolas" panose="020B0609020204030204" pitchFamily="49" charset="0"/>
              </a:rPr>
              <a:t>int</a:t>
            </a:r>
            <a:r>
              <a:rPr lang="en-US" sz="2800" b="0" dirty="0">
                <a:solidFill>
                  <a:srgbClr val="292929"/>
                </a:solidFill>
                <a:effectLst/>
                <a:latin typeface="Consolas" panose="020B0609020204030204" pitchFamily="49" charset="0"/>
              </a:rPr>
              <a:t>)</a:t>
            </a:r>
            <a:r>
              <a:rPr lang="en-US" sz="2800" b="0" dirty="0">
                <a:solidFill>
                  <a:srgbClr val="5E2CBC"/>
                </a:solidFill>
                <a:effectLst/>
                <a:latin typeface="Consolas" panose="020B0609020204030204" pitchFamily="49" charset="0"/>
              </a:rPr>
              <a:t>floor</a:t>
            </a:r>
            <a:r>
              <a:rPr lang="en-US" sz="2800" b="0" dirty="0">
                <a:solidFill>
                  <a:srgbClr val="292929"/>
                </a:solidFill>
                <a:effectLst/>
                <a:latin typeface="Consolas" panose="020B0609020204030204" pitchFamily="49" charset="0"/>
              </a:rPr>
              <a:t>(y), 		   	   r, g, b, a, </a:t>
            </a:r>
            <a:r>
              <a:rPr lang="en-US" sz="2800" b="0" dirty="0">
                <a:solidFill>
                  <a:srgbClr val="292929"/>
                </a:solidFill>
                <a:effectLst/>
                <a:highlight>
                  <a:srgbClr val="FFFF00"/>
                </a:highlight>
                <a:latin typeface="Consolas" panose="020B0609020204030204" pitchFamily="49" charset="0"/>
              </a:rPr>
              <a:t>z)</a:t>
            </a:r>
            <a:r>
              <a:rPr lang="en-US" sz="2800" b="0" dirty="0">
                <a:solidFill>
                  <a:srgbClr val="292929"/>
                </a:solidFill>
                <a:effectLst/>
                <a:latin typeface="Consolas" panose="020B0609020204030204" pitchFamily="49" charset="0"/>
              </a:rPr>
              <a:t>;</a:t>
            </a:r>
          </a:p>
          <a:p>
            <a:r>
              <a:rPr lang="en-US" sz="2800" b="0" dirty="0">
                <a:solidFill>
                  <a:srgbClr val="292929"/>
                </a:solidFill>
                <a:effectLst/>
                <a:latin typeface="Consolas" panose="020B0609020204030204" pitchFamily="49" charset="0"/>
              </a:rPr>
              <a:t>          </a:t>
            </a:r>
            <a:r>
              <a:rPr lang="en-US" sz="2800" b="0" dirty="0">
                <a:solidFill>
                  <a:srgbClr val="292929"/>
                </a:solidFill>
                <a:effectLst/>
                <a:highlight>
                  <a:srgbClr val="FFFF00"/>
                </a:highlight>
                <a:latin typeface="Consolas" panose="020B0609020204030204" pitchFamily="49" charset="0"/>
              </a:rPr>
              <a:t>z </a:t>
            </a:r>
            <a:r>
              <a:rPr lang="en-US" sz="2800" b="0" dirty="0">
                <a:solidFill>
                  <a:srgbClr val="000000"/>
                </a:solidFill>
                <a:effectLst/>
                <a:highlight>
                  <a:srgbClr val="FFFF00"/>
                </a:highlight>
                <a:latin typeface="Consolas" panose="020B0609020204030204" pitchFamily="49" charset="0"/>
              </a:rPr>
              <a:t>+=</a:t>
            </a:r>
            <a:r>
              <a:rPr lang="en-US" sz="2800" b="0" dirty="0">
                <a:solidFill>
                  <a:srgbClr val="292929"/>
                </a:solidFill>
                <a:effectLst/>
                <a:highlight>
                  <a:srgbClr val="FFFF00"/>
                </a:highlight>
                <a:latin typeface="Consolas" panose="020B0609020204030204" pitchFamily="49" charset="0"/>
              </a:rPr>
              <a:t> </a:t>
            </a:r>
            <a:r>
              <a:rPr lang="en-US" sz="2800" b="0" dirty="0" err="1">
                <a:solidFill>
                  <a:srgbClr val="292929"/>
                </a:solidFill>
                <a:effectLst/>
                <a:highlight>
                  <a:srgbClr val="FFFF00"/>
                </a:highlight>
                <a:latin typeface="Consolas" panose="020B0609020204030204" pitchFamily="49" charset="0"/>
              </a:rPr>
              <a:t>m_z</a:t>
            </a:r>
            <a:r>
              <a:rPr lang="en-US" sz="2800" b="0" dirty="0">
                <a:solidFill>
                  <a:srgbClr val="292929"/>
                </a:solidFill>
                <a:effectLst/>
                <a:highlight>
                  <a:srgbClr val="FFFF00"/>
                </a:highlight>
                <a:latin typeface="Consolas" panose="020B0609020204030204" pitchFamily="49" charset="0"/>
              </a:rPr>
              <a:t>;</a:t>
            </a:r>
          </a:p>
          <a:p>
            <a:r>
              <a:rPr lang="en-US" sz="2800" b="0" dirty="0">
                <a:solidFill>
                  <a:srgbClr val="292929"/>
                </a:solidFill>
                <a:effectLst/>
                <a:latin typeface="Consolas" panose="020B0609020204030204" pitchFamily="49" charset="0"/>
              </a:rPr>
              <a:t>        }</a:t>
            </a:r>
          </a:p>
          <a:p>
            <a:r>
              <a:rPr lang="en-US" sz="2800" b="0" dirty="0">
                <a:solidFill>
                  <a:srgbClr val="292929"/>
                </a:solidFill>
                <a:effectLst/>
                <a:latin typeface="Consolas" panose="020B0609020204030204" pitchFamily="49" charset="0"/>
              </a:rPr>
              <a:t>    }</a:t>
            </a:r>
          </a:p>
        </p:txBody>
      </p:sp>
    </p:spTree>
    <p:extLst>
      <p:ext uri="{BB962C8B-B14F-4D97-AF65-F5344CB8AC3E}">
        <p14:creationId xmlns:p14="http://schemas.microsoft.com/office/powerpoint/2010/main" val="3637946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stationary, envelope&#10;&#10;Description automatically generated">
            <a:extLst>
              <a:ext uri="{FF2B5EF4-FFF2-40B4-BE49-F238E27FC236}">
                <a16:creationId xmlns:a16="http://schemas.microsoft.com/office/drawing/2014/main" id="{92DC6CBC-C4C3-4BA3-8219-6FFB4F79BF12}"/>
              </a:ext>
            </a:extLst>
          </p:cNvPr>
          <p:cNvPicPr>
            <a:picLocks noChangeAspect="1"/>
          </p:cNvPicPr>
          <p:nvPr/>
        </p:nvPicPr>
        <p:blipFill rotWithShape="1">
          <a:blip r:embed="rId2">
            <a:extLst>
              <a:ext uri="{28A0092B-C50C-407E-A947-70E740481C1C}">
                <a14:useLocalDpi xmlns:a14="http://schemas.microsoft.com/office/drawing/2010/main" val="0"/>
              </a:ext>
            </a:extLst>
          </a:blip>
          <a:srcRect l="6009" t="-1506" r="-2446" b="25334"/>
          <a:stretch/>
        </p:blipFill>
        <p:spPr>
          <a:xfrm>
            <a:off x="2312894" y="2765453"/>
            <a:ext cx="8399930" cy="4262876"/>
          </a:xfrm>
          <a:prstGeom prst="rect">
            <a:avLst/>
          </a:prstGeom>
        </p:spPr>
      </p:pic>
      <p:sp>
        <p:nvSpPr>
          <p:cNvPr id="3" name="Content Placeholder 2">
            <a:extLst>
              <a:ext uri="{FF2B5EF4-FFF2-40B4-BE49-F238E27FC236}">
                <a16:creationId xmlns:a16="http://schemas.microsoft.com/office/drawing/2014/main" id="{0DB81065-C991-4B67-AEB4-8B8BAFCD17C3}"/>
              </a:ext>
            </a:extLst>
          </p:cNvPr>
          <p:cNvSpPr txBox="1">
            <a:spLocks/>
          </p:cNvSpPr>
          <p:nvPr/>
        </p:nvSpPr>
        <p:spPr>
          <a:xfrm>
            <a:off x="838200" y="326571"/>
            <a:ext cx="10278035" cy="243888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dirty="0"/>
              <a:t>The edge with doubled pixels belongs to triangle ABC, or  0 1 2, and also to triangle BEC, or  1 4 2.</a:t>
            </a:r>
          </a:p>
        </p:txBody>
      </p:sp>
      <p:sp>
        <p:nvSpPr>
          <p:cNvPr id="4" name="Oval 3">
            <a:extLst>
              <a:ext uri="{FF2B5EF4-FFF2-40B4-BE49-F238E27FC236}">
                <a16:creationId xmlns:a16="http://schemas.microsoft.com/office/drawing/2014/main" id="{737C3DFB-E69D-428B-A219-2B260C3E0543}"/>
              </a:ext>
            </a:extLst>
          </p:cNvPr>
          <p:cNvSpPr/>
          <p:nvPr/>
        </p:nvSpPr>
        <p:spPr>
          <a:xfrm>
            <a:off x="6658087" y="3110349"/>
            <a:ext cx="134471" cy="12998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9120F4E-19B6-4333-8332-C9337AAC7BB9}"/>
              </a:ext>
            </a:extLst>
          </p:cNvPr>
          <p:cNvSpPr/>
          <p:nvPr/>
        </p:nvSpPr>
        <p:spPr>
          <a:xfrm>
            <a:off x="2967317" y="6451195"/>
            <a:ext cx="134471" cy="12998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0E03B2B-26A9-47ED-B44F-81028D22B895}"/>
              </a:ext>
            </a:extLst>
          </p:cNvPr>
          <p:cNvSpPr/>
          <p:nvPr/>
        </p:nvSpPr>
        <p:spPr>
          <a:xfrm>
            <a:off x="9424371" y="3671720"/>
            <a:ext cx="134471" cy="12998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A292977-291F-4F94-95E6-BF9719ED920B}"/>
              </a:ext>
            </a:extLst>
          </p:cNvPr>
          <p:cNvSpPr/>
          <p:nvPr/>
        </p:nvSpPr>
        <p:spPr>
          <a:xfrm>
            <a:off x="9948358" y="6077679"/>
            <a:ext cx="134471" cy="12998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D9DCF09B-C6E4-47F0-90F7-D22D57A764B7}"/>
              </a:ext>
            </a:extLst>
          </p:cNvPr>
          <p:cNvCxnSpPr>
            <a:cxnSpLocks/>
          </p:cNvCxnSpPr>
          <p:nvPr/>
        </p:nvCxnSpPr>
        <p:spPr>
          <a:xfrm>
            <a:off x="6788748" y="3177248"/>
            <a:ext cx="2651506" cy="534463"/>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80B43D9-FAD1-480D-872D-402A516BDE92}"/>
              </a:ext>
            </a:extLst>
          </p:cNvPr>
          <p:cNvCxnSpPr>
            <a:cxnSpLocks/>
            <a:stCxn id="5" idx="6"/>
            <a:endCxn id="7" idx="2"/>
          </p:cNvCxnSpPr>
          <p:nvPr/>
        </p:nvCxnSpPr>
        <p:spPr>
          <a:xfrm flipV="1">
            <a:off x="3101788" y="6142673"/>
            <a:ext cx="6846570" cy="373516"/>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4CB1FAA-E33F-4FCD-9BFD-1BDFAF8DD75E}"/>
              </a:ext>
            </a:extLst>
          </p:cNvPr>
          <p:cNvCxnSpPr>
            <a:cxnSpLocks/>
          </p:cNvCxnSpPr>
          <p:nvPr/>
        </p:nvCxnSpPr>
        <p:spPr>
          <a:xfrm flipV="1">
            <a:off x="3055200" y="3147315"/>
            <a:ext cx="3690770" cy="3340846"/>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CDC57D2-B65C-4BC4-A9A8-63FD2BB4B979}"/>
              </a:ext>
            </a:extLst>
          </p:cNvPr>
          <p:cNvCxnSpPr>
            <a:cxnSpLocks/>
          </p:cNvCxnSpPr>
          <p:nvPr/>
        </p:nvCxnSpPr>
        <p:spPr>
          <a:xfrm>
            <a:off x="6668255" y="3129385"/>
            <a:ext cx="3290271" cy="2967330"/>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80C2416-904F-45C8-96A5-FC7727407372}"/>
              </a:ext>
            </a:extLst>
          </p:cNvPr>
          <p:cNvCxnSpPr>
            <a:cxnSpLocks/>
          </p:cNvCxnSpPr>
          <p:nvPr/>
        </p:nvCxnSpPr>
        <p:spPr>
          <a:xfrm>
            <a:off x="9503036" y="3801708"/>
            <a:ext cx="504071" cy="2288130"/>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56C0377-E2C5-419E-84B3-52E61852EA58}"/>
              </a:ext>
            </a:extLst>
          </p:cNvPr>
          <p:cNvSpPr txBox="1"/>
          <p:nvPr/>
        </p:nvSpPr>
        <p:spPr>
          <a:xfrm>
            <a:off x="2444324" y="6110905"/>
            <a:ext cx="809863" cy="492443"/>
          </a:xfrm>
          <a:prstGeom prst="rect">
            <a:avLst/>
          </a:prstGeom>
          <a:noFill/>
        </p:spPr>
        <p:txBody>
          <a:bodyPr wrap="square" rtlCol="0">
            <a:spAutoFit/>
          </a:bodyPr>
          <a:lstStyle/>
          <a:p>
            <a:r>
              <a:rPr lang="en-US" sz="2600" dirty="0">
                <a:solidFill>
                  <a:schemeClr val="accent2">
                    <a:lumMod val="40000"/>
                    <a:lumOff val="60000"/>
                  </a:schemeClr>
                </a:solidFill>
              </a:rPr>
              <a:t>A:0</a:t>
            </a:r>
          </a:p>
        </p:txBody>
      </p:sp>
      <p:sp>
        <p:nvSpPr>
          <p:cNvPr id="30" name="TextBox 29">
            <a:extLst>
              <a:ext uri="{FF2B5EF4-FFF2-40B4-BE49-F238E27FC236}">
                <a16:creationId xmlns:a16="http://schemas.microsoft.com/office/drawing/2014/main" id="{5994B21E-71E9-4B03-AC1D-C121490EA6D4}"/>
              </a:ext>
            </a:extLst>
          </p:cNvPr>
          <p:cNvSpPr txBox="1"/>
          <p:nvPr/>
        </p:nvSpPr>
        <p:spPr>
          <a:xfrm>
            <a:off x="9551030" y="3415203"/>
            <a:ext cx="660899" cy="492443"/>
          </a:xfrm>
          <a:prstGeom prst="rect">
            <a:avLst/>
          </a:prstGeom>
          <a:noFill/>
        </p:spPr>
        <p:txBody>
          <a:bodyPr wrap="square" rtlCol="0">
            <a:spAutoFit/>
          </a:bodyPr>
          <a:lstStyle/>
          <a:p>
            <a:r>
              <a:rPr lang="en-US" sz="2600" dirty="0">
                <a:solidFill>
                  <a:schemeClr val="accent2">
                    <a:lumMod val="40000"/>
                    <a:lumOff val="60000"/>
                  </a:schemeClr>
                </a:solidFill>
              </a:rPr>
              <a:t>E:4</a:t>
            </a:r>
          </a:p>
        </p:txBody>
      </p:sp>
      <p:sp>
        <p:nvSpPr>
          <p:cNvPr id="31" name="TextBox 30">
            <a:extLst>
              <a:ext uri="{FF2B5EF4-FFF2-40B4-BE49-F238E27FC236}">
                <a16:creationId xmlns:a16="http://schemas.microsoft.com/office/drawing/2014/main" id="{35378C8F-69EF-4536-99D3-D9517AB61A39}"/>
              </a:ext>
            </a:extLst>
          </p:cNvPr>
          <p:cNvSpPr txBox="1"/>
          <p:nvPr/>
        </p:nvSpPr>
        <p:spPr>
          <a:xfrm>
            <a:off x="9270894" y="5763243"/>
            <a:ext cx="814334" cy="492443"/>
          </a:xfrm>
          <a:prstGeom prst="rect">
            <a:avLst/>
          </a:prstGeom>
          <a:noFill/>
        </p:spPr>
        <p:txBody>
          <a:bodyPr wrap="square" rtlCol="0">
            <a:spAutoFit/>
          </a:bodyPr>
          <a:lstStyle/>
          <a:p>
            <a:r>
              <a:rPr lang="en-US" sz="2600" dirty="0">
                <a:solidFill>
                  <a:schemeClr val="accent2">
                    <a:lumMod val="40000"/>
                    <a:lumOff val="60000"/>
                  </a:schemeClr>
                </a:solidFill>
              </a:rPr>
              <a:t>C:2</a:t>
            </a:r>
          </a:p>
        </p:txBody>
      </p:sp>
      <p:sp>
        <p:nvSpPr>
          <p:cNvPr id="32" name="TextBox 31">
            <a:extLst>
              <a:ext uri="{FF2B5EF4-FFF2-40B4-BE49-F238E27FC236}">
                <a16:creationId xmlns:a16="http://schemas.microsoft.com/office/drawing/2014/main" id="{09CD7B5E-34FC-489A-9128-6F5429C894F3}"/>
              </a:ext>
            </a:extLst>
          </p:cNvPr>
          <p:cNvSpPr txBox="1"/>
          <p:nvPr/>
        </p:nvSpPr>
        <p:spPr>
          <a:xfrm>
            <a:off x="6414852" y="2749061"/>
            <a:ext cx="747791" cy="492443"/>
          </a:xfrm>
          <a:prstGeom prst="rect">
            <a:avLst/>
          </a:prstGeom>
          <a:noFill/>
        </p:spPr>
        <p:txBody>
          <a:bodyPr wrap="square" rtlCol="0">
            <a:spAutoFit/>
          </a:bodyPr>
          <a:lstStyle/>
          <a:p>
            <a:r>
              <a:rPr lang="en-US" sz="2600" dirty="0">
                <a:solidFill>
                  <a:schemeClr val="accent2">
                    <a:lumMod val="40000"/>
                    <a:lumOff val="60000"/>
                  </a:schemeClr>
                </a:solidFill>
              </a:rPr>
              <a:t>B:1</a:t>
            </a:r>
          </a:p>
        </p:txBody>
      </p:sp>
    </p:spTree>
    <p:extLst>
      <p:ext uri="{BB962C8B-B14F-4D97-AF65-F5344CB8AC3E}">
        <p14:creationId xmlns:p14="http://schemas.microsoft.com/office/powerpoint/2010/main" val="3327299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159E40-E0AD-4FCD-9BCE-FF8D6C8D2D6F}"/>
              </a:ext>
            </a:extLst>
          </p:cNvPr>
          <p:cNvSpPr txBox="1"/>
          <p:nvPr/>
        </p:nvSpPr>
        <p:spPr>
          <a:xfrm>
            <a:off x="282933" y="289932"/>
            <a:ext cx="11586117" cy="7355860"/>
          </a:xfrm>
          <a:prstGeom prst="rect">
            <a:avLst/>
          </a:prstGeom>
          <a:noFill/>
        </p:spPr>
        <p:txBody>
          <a:bodyPr wrap="square" rtlCol="0">
            <a:spAutoFit/>
          </a:bodyPr>
          <a:lstStyle/>
          <a:p>
            <a:r>
              <a:rPr lang="en-US" sz="2200" dirty="0">
                <a:solidFill>
                  <a:srgbClr val="0F4A85"/>
                </a:solidFill>
                <a:latin typeface="Consolas" panose="020B0609020204030204" pitchFamily="49" charset="0"/>
              </a:rPr>
              <a:t>Data in </a:t>
            </a:r>
            <a:r>
              <a:rPr lang="en-US" sz="2200" b="0" dirty="0">
                <a:solidFill>
                  <a:srgbClr val="0F4A85"/>
                </a:solidFill>
                <a:effectLst/>
                <a:latin typeface="Consolas" panose="020B0609020204030204" pitchFamily="49" charset="0"/>
              </a:rPr>
              <a:t>RevisedGeometryTriangles.cpp, with no horizontal or vertical edges</a:t>
            </a:r>
          </a:p>
          <a:p>
            <a:endParaRPr lang="en-US" sz="2200" dirty="0">
              <a:solidFill>
                <a:srgbClr val="0F4A85"/>
              </a:solidFill>
              <a:latin typeface="Consolas" panose="020B0609020204030204" pitchFamily="49" charset="0"/>
            </a:endParaRPr>
          </a:p>
          <a:p>
            <a:r>
              <a:rPr lang="en-US" sz="2200" b="0" dirty="0">
                <a:solidFill>
                  <a:srgbClr val="0F4A85"/>
                </a:solidFill>
                <a:effectLst/>
                <a:latin typeface="Consolas" panose="020B0609020204030204" pitchFamily="49" charset="0"/>
              </a:rPr>
              <a:t>int</a:t>
            </a:r>
            <a:r>
              <a:rPr lang="en-US" sz="2200" b="0" dirty="0">
                <a:solidFill>
                  <a:srgbClr val="292929"/>
                </a:solidFill>
                <a:effectLst/>
                <a:latin typeface="Consolas" panose="020B0609020204030204" pitchFamily="49" charset="0"/>
              </a:rPr>
              <a:t> </a:t>
            </a:r>
            <a:r>
              <a:rPr lang="en-US" sz="2200" b="0" dirty="0">
                <a:solidFill>
                  <a:srgbClr val="001080"/>
                </a:solidFill>
                <a:effectLst/>
                <a:latin typeface="Consolas" panose="020B0609020204030204" pitchFamily="49" charset="0"/>
              </a:rPr>
              <a:t>triangles</a:t>
            </a:r>
            <a:r>
              <a:rPr lang="en-US" sz="2200" b="0" dirty="0">
                <a:solidFill>
                  <a:srgbClr val="292929"/>
                </a:solidFill>
                <a:effectLst/>
                <a:latin typeface="Consolas" panose="020B0609020204030204" pitchFamily="49" charset="0"/>
              </a:rPr>
              <a:t>[</a:t>
            </a:r>
            <a:r>
              <a:rPr lang="en-US" sz="2200" b="0" dirty="0">
                <a:solidFill>
                  <a:srgbClr val="096D48"/>
                </a:solidFill>
                <a:effectLst/>
                <a:latin typeface="Consolas" panose="020B0609020204030204" pitchFamily="49" charset="0"/>
              </a:rPr>
              <a:t>5</a:t>
            </a:r>
            <a:r>
              <a:rPr lang="en-US" sz="2200" b="0" dirty="0">
                <a:solidFill>
                  <a:srgbClr val="292929"/>
                </a:solidFill>
                <a:effectLst/>
                <a:latin typeface="Consolas" panose="020B0609020204030204" pitchFamily="49" charset="0"/>
              </a:rPr>
              <a:t>][</a:t>
            </a:r>
            <a:r>
              <a:rPr lang="en-US" sz="2200" b="0" dirty="0">
                <a:solidFill>
                  <a:srgbClr val="096D48"/>
                </a:solidFill>
                <a:effectLst/>
                <a:latin typeface="Consolas" panose="020B0609020204030204" pitchFamily="49" charset="0"/>
              </a:rPr>
              <a:t>3</a:t>
            </a:r>
            <a:r>
              <a:rPr lang="en-US" sz="2200" b="0" dirty="0">
                <a:solidFill>
                  <a:srgbClr val="292929"/>
                </a:solidFill>
                <a:effectLst/>
                <a:latin typeface="Consolas" panose="020B0609020204030204" pitchFamily="49" charset="0"/>
              </a:rPr>
              <a:t>] </a:t>
            </a:r>
            <a:r>
              <a:rPr lang="en-US" sz="2200" b="0" dirty="0">
                <a:solidFill>
                  <a:srgbClr val="000000"/>
                </a:solidFill>
                <a:effectLst/>
                <a:latin typeface="Consolas" panose="020B0609020204030204" pitchFamily="49" charset="0"/>
              </a:rPr>
              <a:t>=</a:t>
            </a:r>
            <a:r>
              <a:rPr lang="en-US" sz="2200" b="0" dirty="0">
                <a:solidFill>
                  <a:srgbClr val="292929"/>
                </a:solidFill>
                <a:effectLst/>
                <a:latin typeface="Consolas" panose="020B0609020204030204" pitchFamily="49" charset="0"/>
              </a:rPr>
              <a:t> {</a:t>
            </a:r>
          </a:p>
          <a:p>
            <a:r>
              <a:rPr lang="en-US" sz="2200" b="0" dirty="0">
                <a:solidFill>
                  <a:srgbClr val="292929"/>
                </a:solidFill>
                <a:effectLst/>
                <a:latin typeface="Consolas" panose="020B0609020204030204" pitchFamily="49" charset="0"/>
              </a:rPr>
              <a:t>        </a:t>
            </a:r>
            <a:r>
              <a:rPr lang="en-US" sz="2200" b="0" dirty="0">
                <a:solidFill>
                  <a:srgbClr val="292929"/>
                </a:solidFill>
                <a:effectLst/>
                <a:highlight>
                  <a:srgbClr val="FFFF00"/>
                </a:highlight>
                <a:latin typeface="Consolas" panose="020B0609020204030204" pitchFamily="49" charset="0"/>
              </a:rPr>
              <a:t>{</a:t>
            </a:r>
            <a:r>
              <a:rPr lang="en-US" sz="2200" b="0" dirty="0">
                <a:solidFill>
                  <a:srgbClr val="096D48"/>
                </a:solidFill>
                <a:effectLst/>
                <a:highlight>
                  <a:srgbClr val="FFFF00"/>
                </a:highlight>
                <a:latin typeface="Consolas" panose="020B0609020204030204" pitchFamily="49" charset="0"/>
              </a:rPr>
              <a:t>0</a:t>
            </a:r>
            <a:r>
              <a:rPr lang="en-US" sz="2200" b="0" dirty="0">
                <a:solidFill>
                  <a:srgbClr val="292929"/>
                </a:solidFill>
                <a:effectLst/>
                <a:highlight>
                  <a:srgbClr val="FFFF00"/>
                </a:highlight>
                <a:latin typeface="Consolas" panose="020B0609020204030204" pitchFamily="49" charset="0"/>
              </a:rPr>
              <a:t>, </a:t>
            </a:r>
            <a:r>
              <a:rPr lang="en-US" sz="2200" b="0" dirty="0">
                <a:solidFill>
                  <a:srgbClr val="096D48"/>
                </a:solidFill>
                <a:effectLst/>
                <a:highlight>
                  <a:srgbClr val="FFFF00"/>
                </a:highlight>
                <a:latin typeface="Consolas" panose="020B0609020204030204" pitchFamily="49" charset="0"/>
              </a:rPr>
              <a:t>1</a:t>
            </a:r>
            <a:r>
              <a:rPr lang="en-US" sz="2200" b="0" dirty="0">
                <a:solidFill>
                  <a:srgbClr val="292929"/>
                </a:solidFill>
                <a:effectLst/>
                <a:highlight>
                  <a:srgbClr val="FFFF00"/>
                </a:highlight>
                <a:latin typeface="Consolas" panose="020B0609020204030204" pitchFamily="49" charset="0"/>
              </a:rPr>
              <a:t>, </a:t>
            </a:r>
            <a:r>
              <a:rPr lang="en-US" sz="2200" b="0" dirty="0">
                <a:solidFill>
                  <a:srgbClr val="096D48"/>
                </a:solidFill>
                <a:effectLst/>
                <a:highlight>
                  <a:srgbClr val="FFFF00"/>
                </a:highlight>
                <a:latin typeface="Consolas" panose="020B0609020204030204" pitchFamily="49" charset="0"/>
              </a:rPr>
              <a:t>2</a:t>
            </a:r>
            <a:r>
              <a:rPr lang="en-US" sz="2200" b="0" dirty="0">
                <a:solidFill>
                  <a:srgbClr val="292929"/>
                </a:solidFill>
                <a:effectLst/>
                <a:highlight>
                  <a:srgbClr val="FFFF00"/>
                </a:highlight>
                <a:latin typeface="Consolas" panose="020B0609020204030204" pitchFamily="49" charset="0"/>
              </a:rPr>
              <a:t>},</a:t>
            </a:r>
            <a:r>
              <a:rPr lang="en-US" sz="2200" b="0" dirty="0">
                <a:solidFill>
                  <a:srgbClr val="515151"/>
                </a:solidFill>
                <a:effectLst/>
                <a:highlight>
                  <a:srgbClr val="FFFF00"/>
                </a:highlight>
                <a:latin typeface="Consolas" panose="020B0609020204030204" pitchFamily="49" charset="0"/>
              </a:rPr>
              <a:t>  // ABC</a:t>
            </a:r>
            <a:endParaRPr lang="en-US" sz="2200" b="0" dirty="0">
              <a:solidFill>
                <a:srgbClr val="292929"/>
              </a:solidFill>
              <a:effectLst/>
              <a:highlight>
                <a:srgbClr val="FFFF00"/>
              </a:highlight>
              <a:latin typeface="Consolas" panose="020B0609020204030204" pitchFamily="49" charset="0"/>
            </a:endParaRPr>
          </a:p>
          <a:p>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0</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3</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1</a:t>
            </a:r>
            <a:r>
              <a:rPr lang="en-US" sz="2200" b="0" dirty="0">
                <a:solidFill>
                  <a:srgbClr val="292929"/>
                </a:solidFill>
                <a:effectLst/>
                <a:latin typeface="Consolas" panose="020B0609020204030204" pitchFamily="49" charset="0"/>
              </a:rPr>
              <a:t>},</a:t>
            </a:r>
            <a:r>
              <a:rPr lang="en-US" sz="2200" b="0" dirty="0">
                <a:solidFill>
                  <a:srgbClr val="515151"/>
                </a:solidFill>
                <a:effectLst/>
                <a:latin typeface="Consolas" panose="020B0609020204030204" pitchFamily="49" charset="0"/>
              </a:rPr>
              <a:t>  // ADB</a:t>
            </a:r>
            <a:endParaRPr lang="en-US" sz="2200" b="0" dirty="0">
              <a:solidFill>
                <a:srgbClr val="292929"/>
              </a:solidFill>
              <a:effectLst/>
              <a:latin typeface="Consolas" panose="020B0609020204030204" pitchFamily="49" charset="0"/>
            </a:endParaRPr>
          </a:p>
          <a:p>
            <a:r>
              <a:rPr lang="en-US" sz="2200" b="0" dirty="0">
                <a:solidFill>
                  <a:srgbClr val="292929"/>
                </a:solidFill>
                <a:effectLst/>
                <a:latin typeface="Consolas" panose="020B0609020204030204" pitchFamily="49" charset="0"/>
              </a:rPr>
              <a:t>        </a:t>
            </a:r>
            <a:r>
              <a:rPr lang="en-US" sz="2200" b="0" dirty="0">
                <a:solidFill>
                  <a:srgbClr val="292929"/>
                </a:solidFill>
                <a:effectLst/>
                <a:highlight>
                  <a:srgbClr val="FFFF00"/>
                </a:highlight>
                <a:latin typeface="Consolas" panose="020B0609020204030204" pitchFamily="49" charset="0"/>
              </a:rPr>
              <a:t>{</a:t>
            </a:r>
            <a:r>
              <a:rPr lang="en-US" sz="2200" b="0" dirty="0">
                <a:solidFill>
                  <a:srgbClr val="096D48"/>
                </a:solidFill>
                <a:effectLst/>
                <a:highlight>
                  <a:srgbClr val="FFFF00"/>
                </a:highlight>
                <a:latin typeface="Consolas" panose="020B0609020204030204" pitchFamily="49" charset="0"/>
              </a:rPr>
              <a:t>1</a:t>
            </a:r>
            <a:r>
              <a:rPr lang="en-US" sz="2200" b="0" dirty="0">
                <a:solidFill>
                  <a:srgbClr val="292929"/>
                </a:solidFill>
                <a:effectLst/>
                <a:highlight>
                  <a:srgbClr val="FFFF00"/>
                </a:highlight>
                <a:latin typeface="Consolas" panose="020B0609020204030204" pitchFamily="49" charset="0"/>
              </a:rPr>
              <a:t>, </a:t>
            </a:r>
            <a:r>
              <a:rPr lang="en-US" sz="2200" b="0" dirty="0">
                <a:solidFill>
                  <a:srgbClr val="096D48"/>
                </a:solidFill>
                <a:effectLst/>
                <a:highlight>
                  <a:srgbClr val="FFFF00"/>
                </a:highlight>
                <a:latin typeface="Consolas" panose="020B0609020204030204" pitchFamily="49" charset="0"/>
              </a:rPr>
              <a:t>4</a:t>
            </a:r>
            <a:r>
              <a:rPr lang="en-US" sz="2200" b="0" dirty="0">
                <a:solidFill>
                  <a:srgbClr val="292929"/>
                </a:solidFill>
                <a:effectLst/>
                <a:highlight>
                  <a:srgbClr val="FFFF00"/>
                </a:highlight>
                <a:latin typeface="Consolas" panose="020B0609020204030204" pitchFamily="49" charset="0"/>
              </a:rPr>
              <a:t>, </a:t>
            </a:r>
            <a:r>
              <a:rPr lang="en-US" sz="2200" b="0" dirty="0">
                <a:solidFill>
                  <a:srgbClr val="096D48"/>
                </a:solidFill>
                <a:effectLst/>
                <a:highlight>
                  <a:srgbClr val="FFFF00"/>
                </a:highlight>
                <a:latin typeface="Consolas" panose="020B0609020204030204" pitchFamily="49" charset="0"/>
              </a:rPr>
              <a:t>2</a:t>
            </a:r>
            <a:r>
              <a:rPr lang="en-US" sz="2200" b="0" dirty="0">
                <a:solidFill>
                  <a:srgbClr val="292929"/>
                </a:solidFill>
                <a:effectLst/>
                <a:highlight>
                  <a:srgbClr val="FFFF00"/>
                </a:highlight>
                <a:latin typeface="Consolas" panose="020B0609020204030204" pitchFamily="49" charset="0"/>
              </a:rPr>
              <a:t>},</a:t>
            </a:r>
            <a:r>
              <a:rPr lang="en-US" sz="2200" b="0" dirty="0">
                <a:solidFill>
                  <a:srgbClr val="515151"/>
                </a:solidFill>
                <a:effectLst/>
                <a:highlight>
                  <a:srgbClr val="FFFF00"/>
                </a:highlight>
                <a:latin typeface="Consolas" panose="020B0609020204030204" pitchFamily="49" charset="0"/>
              </a:rPr>
              <a:t>  // BEC</a:t>
            </a:r>
            <a:endParaRPr lang="en-US" sz="2200" b="0" dirty="0">
              <a:solidFill>
                <a:srgbClr val="292929"/>
              </a:solidFill>
              <a:effectLst/>
              <a:highlight>
                <a:srgbClr val="FFFF00"/>
              </a:highlight>
              <a:latin typeface="Consolas" panose="020B0609020204030204" pitchFamily="49" charset="0"/>
            </a:endParaRPr>
          </a:p>
          <a:p>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0</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2</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5</a:t>
            </a:r>
            <a:r>
              <a:rPr lang="en-US" sz="2200" b="0" dirty="0">
                <a:solidFill>
                  <a:srgbClr val="292929"/>
                </a:solidFill>
                <a:effectLst/>
                <a:latin typeface="Consolas" panose="020B0609020204030204" pitchFamily="49" charset="0"/>
              </a:rPr>
              <a:t>},</a:t>
            </a:r>
            <a:r>
              <a:rPr lang="en-US" sz="2200" b="0" dirty="0">
                <a:solidFill>
                  <a:srgbClr val="515151"/>
                </a:solidFill>
                <a:effectLst/>
                <a:latin typeface="Consolas" panose="020B0609020204030204" pitchFamily="49" charset="0"/>
              </a:rPr>
              <a:t>  // ACF</a:t>
            </a:r>
            <a:endParaRPr lang="en-US" sz="2200" b="0" dirty="0">
              <a:solidFill>
                <a:srgbClr val="292929"/>
              </a:solidFill>
              <a:effectLst/>
              <a:latin typeface="Consolas" panose="020B0609020204030204" pitchFamily="49" charset="0"/>
            </a:endParaRPr>
          </a:p>
          <a:p>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0</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3</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6</a:t>
            </a:r>
            <a:r>
              <a:rPr lang="en-US" sz="2200" b="0" dirty="0">
                <a:solidFill>
                  <a:srgbClr val="292929"/>
                </a:solidFill>
                <a:effectLst/>
                <a:latin typeface="Consolas" panose="020B0609020204030204" pitchFamily="49" charset="0"/>
              </a:rPr>
              <a:t>}</a:t>
            </a:r>
            <a:r>
              <a:rPr lang="en-US" sz="2200" b="0" dirty="0">
                <a:solidFill>
                  <a:srgbClr val="515151"/>
                </a:solidFill>
                <a:effectLst/>
                <a:latin typeface="Consolas" panose="020B0609020204030204" pitchFamily="49" charset="0"/>
              </a:rPr>
              <a:t>   // ADG</a:t>
            </a:r>
            <a:endParaRPr lang="en-US" sz="2200" b="0" dirty="0">
              <a:solidFill>
                <a:srgbClr val="292929"/>
              </a:solidFill>
              <a:effectLst/>
              <a:latin typeface="Consolas" panose="020B0609020204030204" pitchFamily="49" charset="0"/>
            </a:endParaRPr>
          </a:p>
          <a:p>
            <a:r>
              <a:rPr lang="en-US" sz="2200" b="0" dirty="0">
                <a:solidFill>
                  <a:srgbClr val="292929"/>
                </a:solidFill>
                <a:effectLst/>
                <a:latin typeface="Consolas" panose="020B0609020204030204" pitchFamily="49" charset="0"/>
              </a:rPr>
              <a:t>        };</a:t>
            </a:r>
          </a:p>
          <a:p>
            <a:r>
              <a:rPr lang="en-US" sz="2200" b="0" dirty="0">
                <a:solidFill>
                  <a:srgbClr val="0F4A85"/>
                </a:solidFill>
                <a:effectLst/>
                <a:latin typeface="Consolas" panose="020B0609020204030204" pitchFamily="49" charset="0"/>
              </a:rPr>
              <a:t>double</a:t>
            </a:r>
            <a:r>
              <a:rPr lang="en-US" sz="2200" b="0" dirty="0">
                <a:solidFill>
                  <a:srgbClr val="292929"/>
                </a:solidFill>
                <a:effectLst/>
                <a:latin typeface="Consolas" panose="020B0609020204030204" pitchFamily="49" charset="0"/>
              </a:rPr>
              <a:t> </a:t>
            </a:r>
            <a:r>
              <a:rPr lang="en-US" sz="2200" b="0" dirty="0">
                <a:solidFill>
                  <a:srgbClr val="001080"/>
                </a:solidFill>
                <a:effectLst/>
                <a:latin typeface="Consolas" panose="020B0609020204030204" pitchFamily="49" charset="0"/>
              </a:rPr>
              <a:t>vertices</a:t>
            </a:r>
            <a:r>
              <a:rPr lang="en-US" sz="2200" b="0" dirty="0">
                <a:solidFill>
                  <a:srgbClr val="292929"/>
                </a:solidFill>
                <a:effectLst/>
                <a:latin typeface="Consolas" panose="020B0609020204030204" pitchFamily="49" charset="0"/>
              </a:rPr>
              <a:t>[</a:t>
            </a:r>
            <a:r>
              <a:rPr lang="en-US" sz="2200" b="0" dirty="0">
                <a:solidFill>
                  <a:srgbClr val="096D48"/>
                </a:solidFill>
                <a:effectLst/>
                <a:latin typeface="Consolas" panose="020B0609020204030204" pitchFamily="49" charset="0"/>
              </a:rPr>
              <a:t>8</a:t>
            </a:r>
            <a:r>
              <a:rPr lang="en-US" sz="2200" b="0" dirty="0">
                <a:solidFill>
                  <a:srgbClr val="292929"/>
                </a:solidFill>
                <a:effectLst/>
                <a:latin typeface="Consolas" panose="020B0609020204030204" pitchFamily="49" charset="0"/>
              </a:rPr>
              <a:t>][</a:t>
            </a:r>
            <a:r>
              <a:rPr lang="en-US" sz="2200" b="0" dirty="0">
                <a:solidFill>
                  <a:srgbClr val="096D48"/>
                </a:solidFill>
                <a:effectLst/>
                <a:latin typeface="Consolas" panose="020B0609020204030204" pitchFamily="49" charset="0"/>
              </a:rPr>
              <a:t>2</a:t>
            </a:r>
            <a:r>
              <a:rPr lang="en-US" sz="2200" b="0" dirty="0">
                <a:solidFill>
                  <a:srgbClr val="292929"/>
                </a:solidFill>
                <a:effectLst/>
                <a:latin typeface="Consolas" panose="020B0609020204030204" pitchFamily="49" charset="0"/>
              </a:rPr>
              <a:t>] </a:t>
            </a:r>
            <a:r>
              <a:rPr lang="en-US" sz="2200" b="0" dirty="0">
                <a:solidFill>
                  <a:srgbClr val="000000"/>
                </a:solidFill>
                <a:effectLst/>
                <a:latin typeface="Consolas" panose="020B0609020204030204" pitchFamily="49" charset="0"/>
              </a:rPr>
              <a:t>=</a:t>
            </a:r>
            <a:r>
              <a:rPr lang="en-US" sz="2200" b="0" dirty="0">
                <a:solidFill>
                  <a:srgbClr val="292929"/>
                </a:solidFill>
                <a:effectLst/>
                <a:latin typeface="Consolas" panose="020B0609020204030204" pitchFamily="49" charset="0"/>
              </a:rPr>
              <a:t> {</a:t>
            </a:r>
          </a:p>
          <a:p>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60.5</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175.5</a:t>
            </a:r>
            <a:r>
              <a:rPr lang="en-US" sz="2200" b="0" dirty="0">
                <a:solidFill>
                  <a:srgbClr val="292929"/>
                </a:solidFill>
                <a:effectLst/>
                <a:latin typeface="Consolas" panose="020B0609020204030204" pitchFamily="49" charset="0"/>
              </a:rPr>
              <a:t>},</a:t>
            </a:r>
            <a:r>
              <a:rPr lang="en-US" sz="2200" b="0" dirty="0">
                <a:solidFill>
                  <a:srgbClr val="515151"/>
                </a:solidFill>
                <a:effectLst/>
                <a:latin typeface="Consolas" panose="020B0609020204030204" pitchFamily="49" charset="0"/>
              </a:rPr>
              <a:t>  // A 0</a:t>
            </a:r>
            <a:endParaRPr lang="en-US" sz="2200" b="0" dirty="0">
              <a:solidFill>
                <a:srgbClr val="292929"/>
              </a:solidFill>
              <a:effectLst/>
              <a:latin typeface="Consolas" panose="020B0609020204030204" pitchFamily="49" charset="0"/>
            </a:endParaRPr>
          </a:p>
          <a:p>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224.5</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325.5</a:t>
            </a:r>
            <a:r>
              <a:rPr lang="en-US" sz="2200" b="0" dirty="0">
                <a:solidFill>
                  <a:srgbClr val="292929"/>
                </a:solidFill>
                <a:effectLst/>
                <a:latin typeface="Consolas" panose="020B0609020204030204" pitchFamily="49" charset="0"/>
              </a:rPr>
              <a:t>},</a:t>
            </a:r>
            <a:r>
              <a:rPr lang="en-US" sz="2200" b="0" dirty="0">
                <a:solidFill>
                  <a:srgbClr val="515151"/>
                </a:solidFill>
                <a:effectLst/>
                <a:latin typeface="Consolas" panose="020B0609020204030204" pitchFamily="49" charset="0"/>
              </a:rPr>
              <a:t> // B 1</a:t>
            </a:r>
            <a:endParaRPr lang="en-US" sz="2200" b="0" dirty="0">
              <a:solidFill>
                <a:srgbClr val="292929"/>
              </a:solidFill>
              <a:effectLst/>
              <a:latin typeface="Consolas" panose="020B0609020204030204" pitchFamily="49" charset="0"/>
            </a:endParaRPr>
          </a:p>
          <a:p>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374.5</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190.5</a:t>
            </a:r>
            <a:r>
              <a:rPr lang="en-US" sz="2200" b="0" dirty="0">
                <a:solidFill>
                  <a:srgbClr val="292929"/>
                </a:solidFill>
                <a:effectLst/>
                <a:latin typeface="Consolas" panose="020B0609020204030204" pitchFamily="49" charset="0"/>
              </a:rPr>
              <a:t>},</a:t>
            </a:r>
            <a:r>
              <a:rPr lang="en-US" sz="2200" b="0" dirty="0">
                <a:solidFill>
                  <a:srgbClr val="515151"/>
                </a:solidFill>
                <a:effectLst/>
                <a:latin typeface="Consolas" panose="020B0609020204030204" pitchFamily="49" charset="0"/>
              </a:rPr>
              <a:t> // C 2</a:t>
            </a:r>
            <a:endParaRPr lang="en-US" sz="2200" b="0" dirty="0">
              <a:solidFill>
                <a:srgbClr val="292929"/>
              </a:solidFill>
              <a:effectLst/>
              <a:latin typeface="Consolas" panose="020B0609020204030204" pitchFamily="49" charset="0"/>
            </a:endParaRPr>
          </a:p>
          <a:p>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74.5</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285.5</a:t>
            </a:r>
            <a:r>
              <a:rPr lang="en-US" sz="2200" b="0" dirty="0">
                <a:solidFill>
                  <a:srgbClr val="292929"/>
                </a:solidFill>
                <a:effectLst/>
                <a:latin typeface="Consolas" panose="020B0609020204030204" pitchFamily="49" charset="0"/>
              </a:rPr>
              <a:t>},</a:t>
            </a:r>
            <a:r>
              <a:rPr lang="en-US" sz="2200" b="0" dirty="0">
                <a:solidFill>
                  <a:srgbClr val="515151"/>
                </a:solidFill>
                <a:effectLst/>
                <a:latin typeface="Consolas" panose="020B0609020204030204" pitchFamily="49" charset="0"/>
              </a:rPr>
              <a:t>  // D 3</a:t>
            </a:r>
            <a:endParaRPr lang="en-US" sz="2200" b="0" dirty="0">
              <a:solidFill>
                <a:srgbClr val="292929"/>
              </a:solidFill>
              <a:effectLst/>
              <a:latin typeface="Consolas" panose="020B0609020204030204" pitchFamily="49" charset="0"/>
            </a:endParaRPr>
          </a:p>
          <a:p>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350.5</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300.5</a:t>
            </a:r>
            <a:r>
              <a:rPr lang="en-US" sz="2200" b="0" dirty="0">
                <a:solidFill>
                  <a:srgbClr val="292929"/>
                </a:solidFill>
                <a:effectLst/>
                <a:latin typeface="Consolas" panose="020B0609020204030204" pitchFamily="49" charset="0"/>
              </a:rPr>
              <a:t>},</a:t>
            </a:r>
            <a:r>
              <a:rPr lang="en-US" sz="2200" b="0" dirty="0">
                <a:solidFill>
                  <a:srgbClr val="515151"/>
                </a:solidFill>
                <a:effectLst/>
                <a:latin typeface="Consolas" panose="020B0609020204030204" pitchFamily="49" charset="0"/>
              </a:rPr>
              <a:t> // E 3</a:t>
            </a:r>
            <a:endParaRPr lang="en-US" sz="2200" b="0" dirty="0">
              <a:solidFill>
                <a:srgbClr val="292929"/>
              </a:solidFill>
              <a:effectLst/>
              <a:latin typeface="Consolas" panose="020B0609020204030204" pitchFamily="49" charset="0"/>
            </a:endParaRPr>
          </a:p>
          <a:p>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150.</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100.</a:t>
            </a:r>
            <a:r>
              <a:rPr lang="en-US" sz="2200" b="0" dirty="0">
                <a:solidFill>
                  <a:srgbClr val="292929"/>
                </a:solidFill>
                <a:effectLst/>
                <a:latin typeface="Consolas" panose="020B0609020204030204" pitchFamily="49" charset="0"/>
              </a:rPr>
              <a:t>},</a:t>
            </a:r>
            <a:r>
              <a:rPr lang="en-US" sz="2200" b="0" dirty="0">
                <a:solidFill>
                  <a:srgbClr val="515151"/>
                </a:solidFill>
                <a:effectLst/>
                <a:latin typeface="Consolas" panose="020B0609020204030204" pitchFamily="49" charset="0"/>
              </a:rPr>
              <a:t>   // F 5</a:t>
            </a:r>
            <a:endParaRPr lang="en-US" sz="2200" b="0" dirty="0">
              <a:solidFill>
                <a:srgbClr val="292929"/>
              </a:solidFill>
              <a:effectLst/>
              <a:latin typeface="Consolas" panose="020B0609020204030204" pitchFamily="49" charset="0"/>
            </a:endParaRPr>
          </a:p>
          <a:p>
            <a:r>
              <a:rPr lang="en-US" sz="2200" b="0" dirty="0">
                <a:solidFill>
                  <a:srgbClr val="292929"/>
                </a:solidFill>
                <a:effectLst/>
                <a:latin typeface="Consolas" panose="020B0609020204030204" pitchFamily="49" charset="0"/>
              </a:rPr>
              <a:t>        { </a:t>
            </a:r>
            <a:r>
              <a:rPr lang="en-US" sz="2200" b="0" dirty="0">
                <a:solidFill>
                  <a:srgbClr val="096D48"/>
                </a:solidFill>
                <a:effectLst/>
                <a:latin typeface="Consolas" panose="020B0609020204030204" pitchFamily="49" charset="0"/>
              </a:rPr>
              <a:t>25.</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125.</a:t>
            </a:r>
            <a:r>
              <a:rPr lang="en-US" sz="2200" b="0" dirty="0">
                <a:solidFill>
                  <a:srgbClr val="292929"/>
                </a:solidFill>
                <a:effectLst/>
                <a:latin typeface="Consolas" panose="020B0609020204030204" pitchFamily="49" charset="0"/>
              </a:rPr>
              <a:t>},</a:t>
            </a:r>
            <a:r>
              <a:rPr lang="en-US" sz="2200" b="0" dirty="0">
                <a:solidFill>
                  <a:srgbClr val="515151"/>
                </a:solidFill>
                <a:effectLst/>
                <a:latin typeface="Consolas" panose="020B0609020204030204" pitchFamily="49" charset="0"/>
              </a:rPr>
              <a:t>   // G 6</a:t>
            </a:r>
            <a:endParaRPr lang="en-US" sz="2200" b="0" dirty="0">
              <a:solidFill>
                <a:srgbClr val="292929"/>
              </a:solidFill>
              <a:effectLst/>
              <a:latin typeface="Consolas" panose="020B0609020204030204" pitchFamily="49" charset="0"/>
            </a:endParaRPr>
          </a:p>
          <a:p>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0.</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0.</a:t>
            </a:r>
            <a:r>
              <a:rPr lang="en-US" sz="2200" b="0" dirty="0">
                <a:solidFill>
                  <a:srgbClr val="292929"/>
                </a:solidFill>
                <a:effectLst/>
                <a:latin typeface="Consolas" panose="020B0609020204030204" pitchFamily="49" charset="0"/>
              </a:rPr>
              <a:t>}</a:t>
            </a:r>
            <a:r>
              <a:rPr lang="en-US" sz="2200" b="0" dirty="0">
                <a:solidFill>
                  <a:srgbClr val="515151"/>
                </a:solidFill>
                <a:effectLst/>
                <a:latin typeface="Consolas" panose="020B0609020204030204" pitchFamily="49" charset="0"/>
              </a:rPr>
              <a:t>        // Q 7</a:t>
            </a:r>
            <a:endParaRPr lang="en-US" sz="2200" b="0" dirty="0">
              <a:solidFill>
                <a:srgbClr val="292929"/>
              </a:solidFill>
              <a:effectLst/>
              <a:latin typeface="Consolas" panose="020B0609020204030204" pitchFamily="49" charset="0"/>
            </a:endParaRPr>
          </a:p>
          <a:p>
            <a:r>
              <a:rPr lang="en-US" sz="2200" b="0" dirty="0">
                <a:solidFill>
                  <a:srgbClr val="292929"/>
                </a:solidFill>
                <a:effectLst/>
                <a:latin typeface="Consolas" panose="020B0609020204030204" pitchFamily="49" charset="0"/>
              </a:rPr>
              <a:t>        };</a:t>
            </a:r>
          </a:p>
          <a:p>
            <a:br>
              <a:rPr lang="en-US" b="0" dirty="0">
                <a:solidFill>
                  <a:srgbClr val="292929"/>
                </a:solidFill>
                <a:effectLst/>
                <a:latin typeface="Consolas" panose="020B0609020204030204" pitchFamily="49" charset="0"/>
              </a:rPr>
            </a:br>
            <a:endParaRPr lang="en-US" b="0" dirty="0">
              <a:solidFill>
                <a:srgbClr val="292929"/>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3820629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159E40-E0AD-4FCD-9BCE-FF8D6C8D2D6F}"/>
              </a:ext>
            </a:extLst>
          </p:cNvPr>
          <p:cNvSpPr txBox="1"/>
          <p:nvPr/>
        </p:nvSpPr>
        <p:spPr>
          <a:xfrm>
            <a:off x="282934" y="289932"/>
            <a:ext cx="5750312" cy="7355860"/>
          </a:xfrm>
          <a:prstGeom prst="rect">
            <a:avLst/>
          </a:prstGeom>
          <a:noFill/>
        </p:spPr>
        <p:txBody>
          <a:bodyPr wrap="square" rtlCol="0">
            <a:spAutoFit/>
          </a:bodyPr>
          <a:lstStyle/>
          <a:p>
            <a:r>
              <a:rPr lang="en-US" sz="2200" dirty="0">
                <a:solidFill>
                  <a:srgbClr val="0F4A85"/>
                </a:solidFill>
                <a:latin typeface="Consolas" panose="020B0609020204030204" pitchFamily="49" charset="0"/>
              </a:rPr>
              <a:t>Data in </a:t>
            </a:r>
            <a:r>
              <a:rPr lang="en-US" sz="2200" b="0" dirty="0">
                <a:solidFill>
                  <a:srgbClr val="0F4A85"/>
                </a:solidFill>
                <a:effectLst/>
                <a:latin typeface="Consolas" panose="020B0609020204030204" pitchFamily="49" charset="0"/>
              </a:rPr>
              <a:t>RevisedGeometryTriangles.cpp</a:t>
            </a:r>
          </a:p>
          <a:p>
            <a:r>
              <a:rPr lang="en-US" sz="2200" dirty="0">
                <a:solidFill>
                  <a:srgbClr val="0F4A85"/>
                </a:solidFill>
                <a:latin typeface="Consolas" panose="020B0609020204030204" pitchFamily="49" charset="0"/>
              </a:rPr>
              <a:t>With no horizontal or vertical edges</a:t>
            </a:r>
          </a:p>
          <a:p>
            <a:r>
              <a:rPr lang="en-US" sz="2200" b="0" dirty="0">
                <a:solidFill>
                  <a:srgbClr val="0F4A85"/>
                </a:solidFill>
                <a:effectLst/>
                <a:latin typeface="Consolas" panose="020B0609020204030204" pitchFamily="49" charset="0"/>
              </a:rPr>
              <a:t>int</a:t>
            </a:r>
            <a:r>
              <a:rPr lang="en-US" sz="2200" b="0" dirty="0">
                <a:solidFill>
                  <a:srgbClr val="292929"/>
                </a:solidFill>
                <a:effectLst/>
                <a:latin typeface="Consolas" panose="020B0609020204030204" pitchFamily="49" charset="0"/>
              </a:rPr>
              <a:t> </a:t>
            </a:r>
            <a:r>
              <a:rPr lang="en-US" sz="2200" b="0" dirty="0">
                <a:solidFill>
                  <a:srgbClr val="001080"/>
                </a:solidFill>
                <a:effectLst/>
                <a:latin typeface="Consolas" panose="020B0609020204030204" pitchFamily="49" charset="0"/>
              </a:rPr>
              <a:t>triangles</a:t>
            </a:r>
            <a:r>
              <a:rPr lang="en-US" sz="2200" b="0" dirty="0">
                <a:solidFill>
                  <a:srgbClr val="292929"/>
                </a:solidFill>
                <a:effectLst/>
                <a:latin typeface="Consolas" panose="020B0609020204030204" pitchFamily="49" charset="0"/>
              </a:rPr>
              <a:t>[</a:t>
            </a:r>
            <a:r>
              <a:rPr lang="en-US" sz="2200" b="0" dirty="0">
                <a:solidFill>
                  <a:srgbClr val="096D48"/>
                </a:solidFill>
                <a:effectLst/>
                <a:latin typeface="Consolas" panose="020B0609020204030204" pitchFamily="49" charset="0"/>
              </a:rPr>
              <a:t>5</a:t>
            </a:r>
            <a:r>
              <a:rPr lang="en-US" sz="2200" b="0" dirty="0">
                <a:solidFill>
                  <a:srgbClr val="292929"/>
                </a:solidFill>
                <a:effectLst/>
                <a:latin typeface="Consolas" panose="020B0609020204030204" pitchFamily="49" charset="0"/>
              </a:rPr>
              <a:t>][</a:t>
            </a:r>
            <a:r>
              <a:rPr lang="en-US" sz="2200" b="0" dirty="0">
                <a:solidFill>
                  <a:srgbClr val="096D48"/>
                </a:solidFill>
                <a:effectLst/>
                <a:latin typeface="Consolas" panose="020B0609020204030204" pitchFamily="49" charset="0"/>
              </a:rPr>
              <a:t>3</a:t>
            </a:r>
            <a:r>
              <a:rPr lang="en-US" sz="2200" b="0" dirty="0">
                <a:solidFill>
                  <a:srgbClr val="292929"/>
                </a:solidFill>
                <a:effectLst/>
                <a:latin typeface="Consolas" panose="020B0609020204030204" pitchFamily="49" charset="0"/>
              </a:rPr>
              <a:t>] </a:t>
            </a:r>
            <a:r>
              <a:rPr lang="en-US" sz="2200" b="0" dirty="0">
                <a:solidFill>
                  <a:srgbClr val="000000"/>
                </a:solidFill>
                <a:effectLst/>
                <a:latin typeface="Consolas" panose="020B0609020204030204" pitchFamily="49" charset="0"/>
              </a:rPr>
              <a:t>=</a:t>
            </a:r>
            <a:r>
              <a:rPr lang="en-US" sz="2200" b="0" dirty="0">
                <a:solidFill>
                  <a:srgbClr val="292929"/>
                </a:solidFill>
                <a:effectLst/>
                <a:latin typeface="Consolas" panose="020B0609020204030204" pitchFamily="49" charset="0"/>
              </a:rPr>
              <a:t> {</a:t>
            </a:r>
          </a:p>
          <a:p>
            <a:r>
              <a:rPr lang="en-US" sz="2200" b="0" dirty="0">
                <a:solidFill>
                  <a:srgbClr val="292929"/>
                </a:solidFill>
                <a:effectLst/>
                <a:latin typeface="Consolas" panose="020B0609020204030204" pitchFamily="49" charset="0"/>
              </a:rPr>
              <a:t>        </a:t>
            </a:r>
            <a:r>
              <a:rPr lang="en-US" sz="2200" b="0" dirty="0">
                <a:solidFill>
                  <a:srgbClr val="292929"/>
                </a:solidFill>
                <a:effectLst/>
                <a:highlight>
                  <a:srgbClr val="FFFF00"/>
                </a:highlight>
                <a:latin typeface="Consolas" panose="020B0609020204030204" pitchFamily="49" charset="0"/>
              </a:rPr>
              <a:t>{</a:t>
            </a:r>
            <a:r>
              <a:rPr lang="en-US" sz="2200" b="0" dirty="0">
                <a:solidFill>
                  <a:srgbClr val="096D48"/>
                </a:solidFill>
                <a:effectLst/>
                <a:highlight>
                  <a:srgbClr val="FFFF00"/>
                </a:highlight>
                <a:latin typeface="Consolas" panose="020B0609020204030204" pitchFamily="49" charset="0"/>
              </a:rPr>
              <a:t>0</a:t>
            </a:r>
            <a:r>
              <a:rPr lang="en-US" sz="2200" b="0" dirty="0">
                <a:solidFill>
                  <a:srgbClr val="292929"/>
                </a:solidFill>
                <a:effectLst/>
                <a:highlight>
                  <a:srgbClr val="FFFF00"/>
                </a:highlight>
                <a:latin typeface="Consolas" panose="020B0609020204030204" pitchFamily="49" charset="0"/>
              </a:rPr>
              <a:t>, </a:t>
            </a:r>
            <a:r>
              <a:rPr lang="en-US" sz="2200" b="0" dirty="0">
                <a:solidFill>
                  <a:srgbClr val="096D48"/>
                </a:solidFill>
                <a:effectLst/>
                <a:highlight>
                  <a:srgbClr val="FFFF00"/>
                </a:highlight>
                <a:latin typeface="Consolas" panose="020B0609020204030204" pitchFamily="49" charset="0"/>
              </a:rPr>
              <a:t>1</a:t>
            </a:r>
            <a:r>
              <a:rPr lang="en-US" sz="2200" b="0" dirty="0">
                <a:solidFill>
                  <a:srgbClr val="292929"/>
                </a:solidFill>
                <a:effectLst/>
                <a:highlight>
                  <a:srgbClr val="FFFF00"/>
                </a:highlight>
                <a:latin typeface="Consolas" panose="020B0609020204030204" pitchFamily="49" charset="0"/>
              </a:rPr>
              <a:t>, </a:t>
            </a:r>
            <a:r>
              <a:rPr lang="en-US" sz="2200" b="0" dirty="0">
                <a:solidFill>
                  <a:srgbClr val="096D48"/>
                </a:solidFill>
                <a:effectLst/>
                <a:highlight>
                  <a:srgbClr val="FFFF00"/>
                </a:highlight>
                <a:latin typeface="Consolas" panose="020B0609020204030204" pitchFamily="49" charset="0"/>
              </a:rPr>
              <a:t>2</a:t>
            </a:r>
            <a:r>
              <a:rPr lang="en-US" sz="2200" b="0" dirty="0">
                <a:solidFill>
                  <a:srgbClr val="292929"/>
                </a:solidFill>
                <a:effectLst/>
                <a:highlight>
                  <a:srgbClr val="FFFF00"/>
                </a:highlight>
                <a:latin typeface="Consolas" panose="020B0609020204030204" pitchFamily="49" charset="0"/>
              </a:rPr>
              <a:t>},</a:t>
            </a:r>
            <a:r>
              <a:rPr lang="en-US" sz="2200" b="0" dirty="0">
                <a:solidFill>
                  <a:srgbClr val="515151"/>
                </a:solidFill>
                <a:effectLst/>
                <a:highlight>
                  <a:srgbClr val="FFFF00"/>
                </a:highlight>
                <a:latin typeface="Consolas" panose="020B0609020204030204" pitchFamily="49" charset="0"/>
              </a:rPr>
              <a:t>  // ABC</a:t>
            </a:r>
            <a:endParaRPr lang="en-US" sz="2200" b="0" dirty="0">
              <a:solidFill>
                <a:srgbClr val="292929"/>
              </a:solidFill>
              <a:effectLst/>
              <a:highlight>
                <a:srgbClr val="FFFF00"/>
              </a:highlight>
              <a:latin typeface="Consolas" panose="020B0609020204030204" pitchFamily="49" charset="0"/>
            </a:endParaRPr>
          </a:p>
          <a:p>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0</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3</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1</a:t>
            </a:r>
            <a:r>
              <a:rPr lang="en-US" sz="2200" b="0" dirty="0">
                <a:solidFill>
                  <a:srgbClr val="292929"/>
                </a:solidFill>
                <a:effectLst/>
                <a:latin typeface="Consolas" panose="020B0609020204030204" pitchFamily="49" charset="0"/>
              </a:rPr>
              <a:t>},</a:t>
            </a:r>
            <a:r>
              <a:rPr lang="en-US" sz="2200" b="0" dirty="0">
                <a:solidFill>
                  <a:srgbClr val="515151"/>
                </a:solidFill>
                <a:effectLst/>
                <a:latin typeface="Consolas" panose="020B0609020204030204" pitchFamily="49" charset="0"/>
              </a:rPr>
              <a:t>  // ADB</a:t>
            </a:r>
            <a:endParaRPr lang="en-US" sz="2200" b="0" dirty="0">
              <a:solidFill>
                <a:srgbClr val="292929"/>
              </a:solidFill>
              <a:effectLst/>
              <a:latin typeface="Consolas" panose="020B0609020204030204" pitchFamily="49" charset="0"/>
            </a:endParaRPr>
          </a:p>
          <a:p>
            <a:r>
              <a:rPr lang="en-US" sz="2200" b="0" dirty="0">
                <a:solidFill>
                  <a:srgbClr val="292929"/>
                </a:solidFill>
                <a:effectLst/>
                <a:latin typeface="Consolas" panose="020B0609020204030204" pitchFamily="49" charset="0"/>
              </a:rPr>
              <a:t>        </a:t>
            </a:r>
            <a:r>
              <a:rPr lang="en-US" sz="2200" b="0" dirty="0">
                <a:solidFill>
                  <a:srgbClr val="292929"/>
                </a:solidFill>
                <a:effectLst/>
                <a:highlight>
                  <a:srgbClr val="FFFF00"/>
                </a:highlight>
                <a:latin typeface="Consolas" panose="020B0609020204030204" pitchFamily="49" charset="0"/>
              </a:rPr>
              <a:t>{</a:t>
            </a:r>
            <a:r>
              <a:rPr lang="en-US" sz="2200" b="0" dirty="0">
                <a:solidFill>
                  <a:srgbClr val="096D48"/>
                </a:solidFill>
                <a:effectLst/>
                <a:highlight>
                  <a:srgbClr val="FFFF00"/>
                </a:highlight>
                <a:latin typeface="Consolas" panose="020B0609020204030204" pitchFamily="49" charset="0"/>
              </a:rPr>
              <a:t>1</a:t>
            </a:r>
            <a:r>
              <a:rPr lang="en-US" sz="2200" b="0" dirty="0">
                <a:solidFill>
                  <a:srgbClr val="292929"/>
                </a:solidFill>
                <a:effectLst/>
                <a:highlight>
                  <a:srgbClr val="FFFF00"/>
                </a:highlight>
                <a:latin typeface="Consolas" panose="020B0609020204030204" pitchFamily="49" charset="0"/>
              </a:rPr>
              <a:t>, </a:t>
            </a:r>
            <a:r>
              <a:rPr lang="en-US" sz="2200" b="0" dirty="0">
                <a:solidFill>
                  <a:srgbClr val="096D48"/>
                </a:solidFill>
                <a:effectLst/>
                <a:highlight>
                  <a:srgbClr val="FFFF00"/>
                </a:highlight>
                <a:latin typeface="Consolas" panose="020B0609020204030204" pitchFamily="49" charset="0"/>
              </a:rPr>
              <a:t>4</a:t>
            </a:r>
            <a:r>
              <a:rPr lang="en-US" sz="2200" b="0" dirty="0">
                <a:solidFill>
                  <a:srgbClr val="292929"/>
                </a:solidFill>
                <a:effectLst/>
                <a:highlight>
                  <a:srgbClr val="FFFF00"/>
                </a:highlight>
                <a:latin typeface="Consolas" panose="020B0609020204030204" pitchFamily="49" charset="0"/>
              </a:rPr>
              <a:t>, </a:t>
            </a:r>
            <a:r>
              <a:rPr lang="en-US" sz="2200" b="0" dirty="0">
                <a:solidFill>
                  <a:srgbClr val="096D48"/>
                </a:solidFill>
                <a:effectLst/>
                <a:highlight>
                  <a:srgbClr val="FFFF00"/>
                </a:highlight>
                <a:latin typeface="Consolas" panose="020B0609020204030204" pitchFamily="49" charset="0"/>
              </a:rPr>
              <a:t>2</a:t>
            </a:r>
            <a:r>
              <a:rPr lang="en-US" sz="2200" b="0" dirty="0">
                <a:solidFill>
                  <a:srgbClr val="292929"/>
                </a:solidFill>
                <a:effectLst/>
                <a:highlight>
                  <a:srgbClr val="FFFF00"/>
                </a:highlight>
                <a:latin typeface="Consolas" panose="020B0609020204030204" pitchFamily="49" charset="0"/>
              </a:rPr>
              <a:t>},</a:t>
            </a:r>
            <a:r>
              <a:rPr lang="en-US" sz="2200" b="0" dirty="0">
                <a:solidFill>
                  <a:srgbClr val="515151"/>
                </a:solidFill>
                <a:effectLst/>
                <a:highlight>
                  <a:srgbClr val="FFFF00"/>
                </a:highlight>
                <a:latin typeface="Consolas" panose="020B0609020204030204" pitchFamily="49" charset="0"/>
              </a:rPr>
              <a:t>  // BEC</a:t>
            </a:r>
            <a:endParaRPr lang="en-US" sz="2200" b="0" dirty="0">
              <a:solidFill>
                <a:srgbClr val="292929"/>
              </a:solidFill>
              <a:effectLst/>
              <a:highlight>
                <a:srgbClr val="FFFF00"/>
              </a:highlight>
              <a:latin typeface="Consolas" panose="020B0609020204030204" pitchFamily="49" charset="0"/>
            </a:endParaRPr>
          </a:p>
          <a:p>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0</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2</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5</a:t>
            </a:r>
            <a:r>
              <a:rPr lang="en-US" sz="2200" b="0" dirty="0">
                <a:solidFill>
                  <a:srgbClr val="292929"/>
                </a:solidFill>
                <a:effectLst/>
                <a:latin typeface="Consolas" panose="020B0609020204030204" pitchFamily="49" charset="0"/>
              </a:rPr>
              <a:t>},</a:t>
            </a:r>
            <a:r>
              <a:rPr lang="en-US" sz="2200" b="0" dirty="0">
                <a:solidFill>
                  <a:srgbClr val="515151"/>
                </a:solidFill>
                <a:effectLst/>
                <a:latin typeface="Consolas" panose="020B0609020204030204" pitchFamily="49" charset="0"/>
              </a:rPr>
              <a:t>  // ACF</a:t>
            </a:r>
            <a:endParaRPr lang="en-US" sz="2200" b="0" dirty="0">
              <a:solidFill>
                <a:srgbClr val="292929"/>
              </a:solidFill>
              <a:effectLst/>
              <a:latin typeface="Consolas" panose="020B0609020204030204" pitchFamily="49" charset="0"/>
            </a:endParaRPr>
          </a:p>
          <a:p>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0</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3</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6</a:t>
            </a:r>
            <a:r>
              <a:rPr lang="en-US" sz="2200" b="0" dirty="0">
                <a:solidFill>
                  <a:srgbClr val="292929"/>
                </a:solidFill>
                <a:effectLst/>
                <a:latin typeface="Consolas" panose="020B0609020204030204" pitchFamily="49" charset="0"/>
              </a:rPr>
              <a:t>}</a:t>
            </a:r>
            <a:r>
              <a:rPr lang="en-US" sz="2200" b="0" dirty="0">
                <a:solidFill>
                  <a:srgbClr val="515151"/>
                </a:solidFill>
                <a:effectLst/>
                <a:latin typeface="Consolas" panose="020B0609020204030204" pitchFamily="49" charset="0"/>
              </a:rPr>
              <a:t>   // ADG</a:t>
            </a:r>
            <a:endParaRPr lang="en-US" sz="2200" b="0" dirty="0">
              <a:solidFill>
                <a:srgbClr val="292929"/>
              </a:solidFill>
              <a:effectLst/>
              <a:latin typeface="Consolas" panose="020B0609020204030204" pitchFamily="49" charset="0"/>
            </a:endParaRPr>
          </a:p>
          <a:p>
            <a:r>
              <a:rPr lang="en-US" sz="2200" b="0" dirty="0">
                <a:solidFill>
                  <a:srgbClr val="292929"/>
                </a:solidFill>
                <a:effectLst/>
                <a:latin typeface="Consolas" panose="020B0609020204030204" pitchFamily="49" charset="0"/>
              </a:rPr>
              <a:t>        };</a:t>
            </a:r>
          </a:p>
          <a:p>
            <a:r>
              <a:rPr lang="en-US" sz="2200" b="0" dirty="0">
                <a:solidFill>
                  <a:srgbClr val="0F4A85"/>
                </a:solidFill>
                <a:effectLst/>
                <a:latin typeface="Consolas" panose="020B0609020204030204" pitchFamily="49" charset="0"/>
              </a:rPr>
              <a:t>double</a:t>
            </a:r>
            <a:r>
              <a:rPr lang="en-US" sz="2200" b="0" dirty="0">
                <a:solidFill>
                  <a:srgbClr val="292929"/>
                </a:solidFill>
                <a:effectLst/>
                <a:latin typeface="Consolas" panose="020B0609020204030204" pitchFamily="49" charset="0"/>
              </a:rPr>
              <a:t> </a:t>
            </a:r>
            <a:r>
              <a:rPr lang="en-US" sz="2200" b="0" dirty="0">
                <a:solidFill>
                  <a:srgbClr val="001080"/>
                </a:solidFill>
                <a:effectLst/>
                <a:latin typeface="Consolas" panose="020B0609020204030204" pitchFamily="49" charset="0"/>
              </a:rPr>
              <a:t>vertices</a:t>
            </a:r>
            <a:r>
              <a:rPr lang="en-US" sz="2200" b="0" dirty="0">
                <a:solidFill>
                  <a:srgbClr val="292929"/>
                </a:solidFill>
                <a:effectLst/>
                <a:latin typeface="Consolas" panose="020B0609020204030204" pitchFamily="49" charset="0"/>
              </a:rPr>
              <a:t>[</a:t>
            </a:r>
            <a:r>
              <a:rPr lang="en-US" sz="2200" b="0" dirty="0">
                <a:solidFill>
                  <a:srgbClr val="096D48"/>
                </a:solidFill>
                <a:effectLst/>
                <a:latin typeface="Consolas" panose="020B0609020204030204" pitchFamily="49" charset="0"/>
              </a:rPr>
              <a:t>8</a:t>
            </a:r>
            <a:r>
              <a:rPr lang="en-US" sz="2200" b="0" dirty="0">
                <a:solidFill>
                  <a:srgbClr val="292929"/>
                </a:solidFill>
                <a:effectLst/>
                <a:latin typeface="Consolas" panose="020B0609020204030204" pitchFamily="49" charset="0"/>
              </a:rPr>
              <a:t>][</a:t>
            </a:r>
            <a:r>
              <a:rPr lang="en-US" sz="2200" b="0" dirty="0">
                <a:solidFill>
                  <a:srgbClr val="096D48"/>
                </a:solidFill>
                <a:effectLst/>
                <a:latin typeface="Consolas" panose="020B0609020204030204" pitchFamily="49" charset="0"/>
              </a:rPr>
              <a:t>2</a:t>
            </a:r>
            <a:r>
              <a:rPr lang="en-US" sz="2200" b="0" dirty="0">
                <a:solidFill>
                  <a:srgbClr val="292929"/>
                </a:solidFill>
                <a:effectLst/>
                <a:latin typeface="Consolas" panose="020B0609020204030204" pitchFamily="49" charset="0"/>
              </a:rPr>
              <a:t>] </a:t>
            </a:r>
            <a:r>
              <a:rPr lang="en-US" sz="2200" b="0" dirty="0">
                <a:solidFill>
                  <a:srgbClr val="000000"/>
                </a:solidFill>
                <a:effectLst/>
                <a:latin typeface="Consolas" panose="020B0609020204030204" pitchFamily="49" charset="0"/>
              </a:rPr>
              <a:t>=</a:t>
            </a:r>
            <a:r>
              <a:rPr lang="en-US" sz="2200" b="0" dirty="0">
                <a:solidFill>
                  <a:srgbClr val="292929"/>
                </a:solidFill>
                <a:effectLst/>
                <a:latin typeface="Consolas" panose="020B0609020204030204" pitchFamily="49" charset="0"/>
              </a:rPr>
              <a:t> {</a:t>
            </a:r>
          </a:p>
          <a:p>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60.5</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175.5</a:t>
            </a:r>
            <a:r>
              <a:rPr lang="en-US" sz="2200" b="0" dirty="0">
                <a:solidFill>
                  <a:srgbClr val="292929"/>
                </a:solidFill>
                <a:effectLst/>
                <a:latin typeface="Consolas" panose="020B0609020204030204" pitchFamily="49" charset="0"/>
              </a:rPr>
              <a:t>},</a:t>
            </a:r>
            <a:r>
              <a:rPr lang="en-US" sz="2200" b="0" dirty="0">
                <a:solidFill>
                  <a:srgbClr val="515151"/>
                </a:solidFill>
                <a:effectLst/>
                <a:latin typeface="Consolas" panose="020B0609020204030204" pitchFamily="49" charset="0"/>
              </a:rPr>
              <a:t>  // A 0</a:t>
            </a:r>
            <a:endParaRPr lang="en-US" sz="2200" b="0" dirty="0">
              <a:solidFill>
                <a:srgbClr val="292929"/>
              </a:solidFill>
              <a:effectLst/>
              <a:latin typeface="Consolas" panose="020B0609020204030204" pitchFamily="49" charset="0"/>
            </a:endParaRPr>
          </a:p>
          <a:p>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224.5</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325.5</a:t>
            </a:r>
            <a:r>
              <a:rPr lang="en-US" sz="2200" b="0" dirty="0">
                <a:solidFill>
                  <a:srgbClr val="292929"/>
                </a:solidFill>
                <a:effectLst/>
                <a:latin typeface="Consolas" panose="020B0609020204030204" pitchFamily="49" charset="0"/>
              </a:rPr>
              <a:t>},</a:t>
            </a:r>
            <a:r>
              <a:rPr lang="en-US" sz="2200" b="0" dirty="0">
                <a:solidFill>
                  <a:srgbClr val="515151"/>
                </a:solidFill>
                <a:effectLst/>
                <a:latin typeface="Consolas" panose="020B0609020204030204" pitchFamily="49" charset="0"/>
              </a:rPr>
              <a:t> // B 1</a:t>
            </a:r>
            <a:endParaRPr lang="en-US" sz="2200" b="0" dirty="0">
              <a:solidFill>
                <a:srgbClr val="292929"/>
              </a:solidFill>
              <a:effectLst/>
              <a:latin typeface="Consolas" panose="020B0609020204030204" pitchFamily="49" charset="0"/>
            </a:endParaRPr>
          </a:p>
          <a:p>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374.5</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190.5</a:t>
            </a:r>
            <a:r>
              <a:rPr lang="en-US" sz="2200" b="0" dirty="0">
                <a:solidFill>
                  <a:srgbClr val="292929"/>
                </a:solidFill>
                <a:effectLst/>
                <a:latin typeface="Consolas" panose="020B0609020204030204" pitchFamily="49" charset="0"/>
              </a:rPr>
              <a:t>},</a:t>
            </a:r>
            <a:r>
              <a:rPr lang="en-US" sz="2200" b="0" dirty="0">
                <a:solidFill>
                  <a:srgbClr val="515151"/>
                </a:solidFill>
                <a:effectLst/>
                <a:latin typeface="Consolas" panose="020B0609020204030204" pitchFamily="49" charset="0"/>
              </a:rPr>
              <a:t> // C 2</a:t>
            </a:r>
            <a:endParaRPr lang="en-US" sz="2200" b="0" dirty="0">
              <a:solidFill>
                <a:srgbClr val="292929"/>
              </a:solidFill>
              <a:effectLst/>
              <a:latin typeface="Consolas" panose="020B0609020204030204" pitchFamily="49" charset="0"/>
            </a:endParaRPr>
          </a:p>
          <a:p>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74.5</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285.5</a:t>
            </a:r>
            <a:r>
              <a:rPr lang="en-US" sz="2200" b="0" dirty="0">
                <a:solidFill>
                  <a:srgbClr val="292929"/>
                </a:solidFill>
                <a:effectLst/>
                <a:latin typeface="Consolas" panose="020B0609020204030204" pitchFamily="49" charset="0"/>
              </a:rPr>
              <a:t>},</a:t>
            </a:r>
            <a:r>
              <a:rPr lang="en-US" sz="2200" b="0" dirty="0">
                <a:solidFill>
                  <a:srgbClr val="515151"/>
                </a:solidFill>
                <a:effectLst/>
                <a:latin typeface="Consolas" panose="020B0609020204030204" pitchFamily="49" charset="0"/>
              </a:rPr>
              <a:t>  // D 3</a:t>
            </a:r>
            <a:endParaRPr lang="en-US" sz="2200" b="0" dirty="0">
              <a:solidFill>
                <a:srgbClr val="292929"/>
              </a:solidFill>
              <a:effectLst/>
              <a:latin typeface="Consolas" panose="020B0609020204030204" pitchFamily="49" charset="0"/>
            </a:endParaRPr>
          </a:p>
          <a:p>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350.5</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300.5</a:t>
            </a:r>
            <a:r>
              <a:rPr lang="en-US" sz="2200" b="0" dirty="0">
                <a:solidFill>
                  <a:srgbClr val="292929"/>
                </a:solidFill>
                <a:effectLst/>
                <a:latin typeface="Consolas" panose="020B0609020204030204" pitchFamily="49" charset="0"/>
              </a:rPr>
              <a:t>},</a:t>
            </a:r>
            <a:r>
              <a:rPr lang="en-US" sz="2200" b="0" dirty="0">
                <a:solidFill>
                  <a:srgbClr val="515151"/>
                </a:solidFill>
                <a:effectLst/>
                <a:latin typeface="Consolas" panose="020B0609020204030204" pitchFamily="49" charset="0"/>
              </a:rPr>
              <a:t> // E 3</a:t>
            </a:r>
            <a:endParaRPr lang="en-US" sz="2200" b="0" dirty="0">
              <a:solidFill>
                <a:srgbClr val="292929"/>
              </a:solidFill>
              <a:effectLst/>
              <a:latin typeface="Consolas" panose="020B0609020204030204" pitchFamily="49" charset="0"/>
            </a:endParaRPr>
          </a:p>
          <a:p>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150.</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100.</a:t>
            </a:r>
            <a:r>
              <a:rPr lang="en-US" sz="2200" b="0" dirty="0">
                <a:solidFill>
                  <a:srgbClr val="292929"/>
                </a:solidFill>
                <a:effectLst/>
                <a:latin typeface="Consolas" panose="020B0609020204030204" pitchFamily="49" charset="0"/>
              </a:rPr>
              <a:t>},</a:t>
            </a:r>
            <a:r>
              <a:rPr lang="en-US" sz="2200" b="0" dirty="0">
                <a:solidFill>
                  <a:srgbClr val="515151"/>
                </a:solidFill>
                <a:effectLst/>
                <a:latin typeface="Consolas" panose="020B0609020204030204" pitchFamily="49" charset="0"/>
              </a:rPr>
              <a:t>   // F 5</a:t>
            </a:r>
            <a:endParaRPr lang="en-US" sz="2200" b="0" dirty="0">
              <a:solidFill>
                <a:srgbClr val="292929"/>
              </a:solidFill>
              <a:effectLst/>
              <a:latin typeface="Consolas" panose="020B0609020204030204" pitchFamily="49" charset="0"/>
            </a:endParaRPr>
          </a:p>
          <a:p>
            <a:r>
              <a:rPr lang="en-US" sz="2200" b="0" dirty="0">
                <a:solidFill>
                  <a:srgbClr val="292929"/>
                </a:solidFill>
                <a:effectLst/>
                <a:latin typeface="Consolas" panose="020B0609020204030204" pitchFamily="49" charset="0"/>
              </a:rPr>
              <a:t>        { </a:t>
            </a:r>
            <a:r>
              <a:rPr lang="en-US" sz="2200" b="0" dirty="0">
                <a:solidFill>
                  <a:srgbClr val="096D48"/>
                </a:solidFill>
                <a:effectLst/>
                <a:latin typeface="Consolas" panose="020B0609020204030204" pitchFamily="49" charset="0"/>
              </a:rPr>
              <a:t>25.</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125.</a:t>
            </a:r>
            <a:r>
              <a:rPr lang="en-US" sz="2200" b="0" dirty="0">
                <a:solidFill>
                  <a:srgbClr val="292929"/>
                </a:solidFill>
                <a:effectLst/>
                <a:latin typeface="Consolas" panose="020B0609020204030204" pitchFamily="49" charset="0"/>
              </a:rPr>
              <a:t>},</a:t>
            </a:r>
            <a:r>
              <a:rPr lang="en-US" sz="2200" b="0" dirty="0">
                <a:solidFill>
                  <a:srgbClr val="515151"/>
                </a:solidFill>
                <a:effectLst/>
                <a:latin typeface="Consolas" panose="020B0609020204030204" pitchFamily="49" charset="0"/>
              </a:rPr>
              <a:t>   // G 6</a:t>
            </a:r>
            <a:endParaRPr lang="en-US" sz="2200" b="0" dirty="0">
              <a:solidFill>
                <a:srgbClr val="292929"/>
              </a:solidFill>
              <a:effectLst/>
              <a:latin typeface="Consolas" panose="020B0609020204030204" pitchFamily="49" charset="0"/>
            </a:endParaRPr>
          </a:p>
          <a:p>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0.</a:t>
            </a:r>
            <a:r>
              <a:rPr lang="en-US" sz="2200" b="0" dirty="0">
                <a:solidFill>
                  <a:srgbClr val="292929"/>
                </a:solidFill>
                <a:effectLst/>
                <a:latin typeface="Consolas" panose="020B0609020204030204" pitchFamily="49" charset="0"/>
              </a:rPr>
              <a:t>, </a:t>
            </a:r>
            <a:r>
              <a:rPr lang="en-US" sz="2200" b="0" dirty="0">
                <a:solidFill>
                  <a:srgbClr val="096D48"/>
                </a:solidFill>
                <a:effectLst/>
                <a:latin typeface="Consolas" panose="020B0609020204030204" pitchFamily="49" charset="0"/>
              </a:rPr>
              <a:t>0.</a:t>
            </a:r>
            <a:r>
              <a:rPr lang="en-US" sz="2200" b="0" dirty="0">
                <a:solidFill>
                  <a:srgbClr val="292929"/>
                </a:solidFill>
                <a:effectLst/>
                <a:latin typeface="Consolas" panose="020B0609020204030204" pitchFamily="49" charset="0"/>
              </a:rPr>
              <a:t>}</a:t>
            </a:r>
            <a:r>
              <a:rPr lang="en-US" sz="2200" b="0" dirty="0">
                <a:solidFill>
                  <a:srgbClr val="515151"/>
                </a:solidFill>
                <a:effectLst/>
                <a:latin typeface="Consolas" panose="020B0609020204030204" pitchFamily="49" charset="0"/>
              </a:rPr>
              <a:t>        // Q 7</a:t>
            </a:r>
            <a:endParaRPr lang="en-US" sz="2200" b="0" dirty="0">
              <a:solidFill>
                <a:srgbClr val="292929"/>
              </a:solidFill>
              <a:effectLst/>
              <a:latin typeface="Consolas" panose="020B0609020204030204" pitchFamily="49" charset="0"/>
            </a:endParaRPr>
          </a:p>
          <a:p>
            <a:r>
              <a:rPr lang="en-US" sz="2200" b="0" dirty="0">
                <a:solidFill>
                  <a:srgbClr val="292929"/>
                </a:solidFill>
                <a:effectLst/>
                <a:latin typeface="Consolas" panose="020B0609020204030204" pitchFamily="49" charset="0"/>
              </a:rPr>
              <a:t>        };</a:t>
            </a:r>
          </a:p>
          <a:p>
            <a:br>
              <a:rPr lang="en-US" b="0" dirty="0">
                <a:solidFill>
                  <a:srgbClr val="292929"/>
                </a:solidFill>
                <a:effectLst/>
                <a:latin typeface="Consolas" panose="020B0609020204030204" pitchFamily="49" charset="0"/>
              </a:rPr>
            </a:br>
            <a:endParaRPr lang="en-US" b="0" dirty="0">
              <a:solidFill>
                <a:srgbClr val="292929"/>
              </a:solidFill>
              <a:effectLst/>
              <a:latin typeface="Consolas" panose="020B0609020204030204" pitchFamily="49" charset="0"/>
            </a:endParaRPr>
          </a:p>
          <a:p>
            <a:endParaRPr lang="en-US" dirty="0"/>
          </a:p>
        </p:txBody>
      </p:sp>
      <p:sp>
        <p:nvSpPr>
          <p:cNvPr id="4" name="TextBox 3">
            <a:extLst>
              <a:ext uri="{FF2B5EF4-FFF2-40B4-BE49-F238E27FC236}">
                <a16:creationId xmlns:a16="http://schemas.microsoft.com/office/drawing/2014/main" id="{4ED5D6CC-E633-45D9-A441-CD4735FDF476}"/>
              </a:ext>
            </a:extLst>
          </p:cNvPr>
          <p:cNvSpPr txBox="1"/>
          <p:nvPr/>
        </p:nvSpPr>
        <p:spPr>
          <a:xfrm>
            <a:off x="6651815" y="289932"/>
            <a:ext cx="5074025" cy="6186309"/>
          </a:xfrm>
          <a:prstGeom prst="rect">
            <a:avLst/>
          </a:prstGeom>
          <a:noFill/>
        </p:spPr>
        <p:txBody>
          <a:bodyPr wrap="square" rtlCol="0">
            <a:spAutoFit/>
          </a:bodyPr>
          <a:lstStyle/>
          <a:p>
            <a:r>
              <a:rPr lang="en-US" sz="2200" dirty="0">
                <a:latin typeface="Consolas" panose="020B0609020204030204" pitchFamily="49" charset="0"/>
              </a:rPr>
              <a:t>Edge BC is the common edge to triangles ABC and BEC. It connects B = (</a:t>
            </a:r>
            <a:r>
              <a:rPr lang="en-US" sz="2200" b="0" dirty="0">
                <a:effectLst/>
                <a:latin typeface="Consolas" panose="020B0609020204030204" pitchFamily="49" charset="0"/>
              </a:rPr>
              <a:t>224.5, 325.5) to C = (374.5, 190.5). On this edge, the slope of x as a function of y is</a:t>
            </a:r>
          </a:p>
          <a:p>
            <a:endParaRPr lang="en-US" sz="2200" b="0" dirty="0">
              <a:effectLst/>
              <a:latin typeface="Consolas" panose="020B0609020204030204" pitchFamily="49" charset="0"/>
            </a:endParaRPr>
          </a:p>
          <a:p>
            <a:pPr algn="ctr"/>
            <a:r>
              <a:rPr lang="en-US" sz="2200" dirty="0">
                <a:latin typeface="Consolas" panose="020B0609020204030204" pitchFamily="49" charset="0"/>
              </a:rPr>
              <a:t>x2 – x1   374.5 – 224.5</a:t>
            </a:r>
          </a:p>
          <a:p>
            <a:pPr algn="ctr"/>
            <a:r>
              <a:rPr lang="en-US" sz="2200" b="0" dirty="0">
                <a:effectLst/>
                <a:latin typeface="Consolas" panose="020B0609020204030204" pitchFamily="49" charset="0"/>
              </a:rPr>
              <a:t>y2 – y1   190.5 – 325.5</a:t>
            </a:r>
          </a:p>
          <a:p>
            <a:pPr algn="ctr"/>
            <a:endParaRPr lang="en-US" sz="2200" dirty="0">
              <a:latin typeface="Consolas" panose="020B0609020204030204" pitchFamily="49" charset="0"/>
            </a:endParaRPr>
          </a:p>
          <a:p>
            <a:pPr algn="ctr"/>
            <a:r>
              <a:rPr lang="en-US" sz="2200" dirty="0">
                <a:latin typeface="Consolas" panose="020B0609020204030204" pitchFamily="49" charset="0"/>
              </a:rPr>
              <a:t> 150    15 x 10    10</a:t>
            </a:r>
          </a:p>
          <a:p>
            <a:pPr algn="ctr"/>
            <a:r>
              <a:rPr lang="en-US" sz="2200" dirty="0">
                <a:latin typeface="Consolas" panose="020B0609020204030204" pitchFamily="49" charset="0"/>
              </a:rPr>
              <a:t>-135    15 x 9      9</a:t>
            </a:r>
          </a:p>
          <a:p>
            <a:pPr algn="ctr"/>
            <a:endParaRPr lang="en-US" sz="2200" dirty="0">
              <a:latin typeface="Consolas" panose="020B0609020204030204" pitchFamily="49" charset="0"/>
            </a:endParaRPr>
          </a:p>
          <a:p>
            <a:r>
              <a:rPr lang="en-US" sz="2200" dirty="0">
                <a:latin typeface="Consolas" panose="020B0609020204030204" pitchFamily="49" charset="0"/>
              </a:rPr>
              <a:t>The line starts at a pixel center B. Every time y decreases by 9 scan lines, the line passes through a new pixel center, 10 pixels to the right.</a:t>
            </a:r>
          </a:p>
        </p:txBody>
      </p:sp>
      <p:cxnSp>
        <p:nvCxnSpPr>
          <p:cNvPr id="6" name="Straight Connector 5">
            <a:extLst>
              <a:ext uri="{FF2B5EF4-FFF2-40B4-BE49-F238E27FC236}">
                <a16:creationId xmlns:a16="http://schemas.microsoft.com/office/drawing/2014/main" id="{A897FC71-42E9-49C9-97F2-A5F750779B11}"/>
              </a:ext>
            </a:extLst>
          </p:cNvPr>
          <p:cNvCxnSpPr/>
          <p:nvPr/>
        </p:nvCxnSpPr>
        <p:spPr>
          <a:xfrm>
            <a:off x="7422781" y="3021106"/>
            <a:ext cx="104887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7B4746C-E944-4072-A9E8-11381362EA6B}"/>
              </a:ext>
            </a:extLst>
          </p:cNvPr>
          <p:cNvCxnSpPr>
            <a:cxnSpLocks/>
          </p:cNvCxnSpPr>
          <p:nvPr/>
        </p:nvCxnSpPr>
        <p:spPr>
          <a:xfrm>
            <a:off x="8928848" y="3021107"/>
            <a:ext cx="20170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62C9996-65DE-420F-AAA8-BC72CFEB33C0}"/>
              </a:ext>
            </a:extLst>
          </p:cNvPr>
          <p:cNvCxnSpPr>
            <a:cxnSpLocks/>
          </p:cNvCxnSpPr>
          <p:nvPr/>
        </p:nvCxnSpPr>
        <p:spPr>
          <a:xfrm>
            <a:off x="8785415" y="4016188"/>
            <a:ext cx="11116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B6D162-8AC4-4080-A108-F15FA395CAF2}"/>
              </a:ext>
            </a:extLst>
          </p:cNvPr>
          <p:cNvCxnSpPr>
            <a:cxnSpLocks/>
          </p:cNvCxnSpPr>
          <p:nvPr/>
        </p:nvCxnSpPr>
        <p:spPr>
          <a:xfrm>
            <a:off x="7633450" y="4016188"/>
            <a:ext cx="58293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07BFAF-F7D8-43A0-B1AF-AF348DA572B1}"/>
              </a:ext>
            </a:extLst>
          </p:cNvPr>
          <p:cNvCxnSpPr>
            <a:cxnSpLocks/>
          </p:cNvCxnSpPr>
          <p:nvPr/>
        </p:nvCxnSpPr>
        <p:spPr>
          <a:xfrm>
            <a:off x="10497474" y="4016188"/>
            <a:ext cx="2876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5FCB999-BE6C-47A0-8557-7728EB8DB2C9}"/>
              </a:ext>
            </a:extLst>
          </p:cNvPr>
          <p:cNvSpPr txBox="1"/>
          <p:nvPr/>
        </p:nvSpPr>
        <p:spPr>
          <a:xfrm>
            <a:off x="8250209" y="3824119"/>
            <a:ext cx="564578" cy="369332"/>
          </a:xfrm>
          <a:prstGeom prst="rect">
            <a:avLst/>
          </a:prstGeom>
          <a:noFill/>
        </p:spPr>
        <p:txBody>
          <a:bodyPr wrap="none" rtlCol="0">
            <a:spAutoFit/>
          </a:bodyPr>
          <a:lstStyle/>
          <a:p>
            <a:r>
              <a:rPr lang="en-US" b="1" dirty="0">
                <a:latin typeface="Consolas" panose="020B0609020204030204" pitchFamily="49" charset="0"/>
              </a:rPr>
              <a:t>= -</a:t>
            </a:r>
          </a:p>
        </p:txBody>
      </p:sp>
      <p:sp>
        <p:nvSpPr>
          <p:cNvPr id="23" name="TextBox 22">
            <a:extLst>
              <a:ext uri="{FF2B5EF4-FFF2-40B4-BE49-F238E27FC236}">
                <a16:creationId xmlns:a16="http://schemas.microsoft.com/office/drawing/2014/main" id="{0F106434-DA36-41AE-A143-82493B45D633}"/>
              </a:ext>
            </a:extLst>
          </p:cNvPr>
          <p:cNvSpPr txBox="1"/>
          <p:nvPr/>
        </p:nvSpPr>
        <p:spPr>
          <a:xfrm>
            <a:off x="9937269" y="3826808"/>
            <a:ext cx="564578" cy="369332"/>
          </a:xfrm>
          <a:prstGeom prst="rect">
            <a:avLst/>
          </a:prstGeom>
          <a:noFill/>
        </p:spPr>
        <p:txBody>
          <a:bodyPr wrap="none" rtlCol="0">
            <a:spAutoFit/>
          </a:bodyPr>
          <a:lstStyle/>
          <a:p>
            <a:r>
              <a:rPr lang="en-US" b="1" dirty="0">
                <a:latin typeface="Consolas" panose="020B0609020204030204" pitchFamily="49" charset="0"/>
              </a:rPr>
              <a:t>= -</a:t>
            </a:r>
          </a:p>
        </p:txBody>
      </p:sp>
      <p:sp>
        <p:nvSpPr>
          <p:cNvPr id="25" name="TextBox 24">
            <a:extLst>
              <a:ext uri="{FF2B5EF4-FFF2-40B4-BE49-F238E27FC236}">
                <a16:creationId xmlns:a16="http://schemas.microsoft.com/office/drawing/2014/main" id="{0D1CDE60-F198-40BD-82C9-B2985F2DB0D4}"/>
              </a:ext>
            </a:extLst>
          </p:cNvPr>
          <p:cNvSpPr txBox="1"/>
          <p:nvPr/>
        </p:nvSpPr>
        <p:spPr>
          <a:xfrm>
            <a:off x="8522184" y="2825011"/>
            <a:ext cx="311304" cy="369332"/>
          </a:xfrm>
          <a:prstGeom prst="rect">
            <a:avLst/>
          </a:prstGeom>
          <a:noFill/>
        </p:spPr>
        <p:txBody>
          <a:bodyPr wrap="none" rtlCol="0">
            <a:spAutoFit/>
          </a:bodyPr>
          <a:lstStyle/>
          <a:p>
            <a:r>
              <a:rPr lang="en-US" b="1" dirty="0">
                <a:latin typeface="Consolas" panose="020B0609020204030204" pitchFamily="49" charset="0"/>
              </a:rPr>
              <a:t>=</a:t>
            </a:r>
          </a:p>
        </p:txBody>
      </p:sp>
      <p:sp>
        <p:nvSpPr>
          <p:cNvPr id="26" name="TextBox 25">
            <a:extLst>
              <a:ext uri="{FF2B5EF4-FFF2-40B4-BE49-F238E27FC236}">
                <a16:creationId xmlns:a16="http://schemas.microsoft.com/office/drawing/2014/main" id="{5ED02A06-0569-45CB-A137-4B56654F3345}"/>
              </a:ext>
            </a:extLst>
          </p:cNvPr>
          <p:cNvSpPr txBox="1"/>
          <p:nvPr/>
        </p:nvSpPr>
        <p:spPr>
          <a:xfrm>
            <a:off x="7224778" y="3816699"/>
            <a:ext cx="311304" cy="369332"/>
          </a:xfrm>
          <a:prstGeom prst="rect">
            <a:avLst/>
          </a:prstGeom>
          <a:noFill/>
        </p:spPr>
        <p:txBody>
          <a:bodyPr wrap="none" rtlCol="0">
            <a:spAutoFit/>
          </a:bodyPr>
          <a:lstStyle/>
          <a:p>
            <a:r>
              <a:rPr lang="en-US" b="1" dirty="0">
                <a:latin typeface="Consolas" panose="020B0609020204030204" pitchFamily="49" charset="0"/>
              </a:rPr>
              <a:t>=</a:t>
            </a:r>
          </a:p>
        </p:txBody>
      </p:sp>
    </p:spTree>
    <p:extLst>
      <p:ext uri="{BB962C8B-B14F-4D97-AF65-F5344CB8AC3E}">
        <p14:creationId xmlns:p14="http://schemas.microsoft.com/office/powerpoint/2010/main" val="3098377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159E40-E0AD-4FCD-9BCE-FF8D6C8D2D6F}"/>
              </a:ext>
            </a:extLst>
          </p:cNvPr>
          <p:cNvSpPr txBox="1"/>
          <p:nvPr/>
        </p:nvSpPr>
        <p:spPr>
          <a:xfrm>
            <a:off x="259979" y="289932"/>
            <a:ext cx="11842375" cy="8494633"/>
          </a:xfrm>
          <a:prstGeom prst="rect">
            <a:avLst/>
          </a:prstGeom>
          <a:noFill/>
        </p:spPr>
        <p:txBody>
          <a:bodyPr wrap="square" rtlCol="0">
            <a:spAutoFit/>
          </a:bodyPr>
          <a:lstStyle/>
          <a:p>
            <a:r>
              <a:rPr lang="en-US" sz="1900" b="0" dirty="0">
                <a:solidFill>
                  <a:srgbClr val="0F4A85"/>
                </a:solidFill>
                <a:effectLst/>
                <a:latin typeface="Consolas" panose="020B0609020204030204" pitchFamily="49" charset="0"/>
              </a:rPr>
              <a:t>int</a:t>
            </a:r>
            <a:r>
              <a:rPr lang="en-US" sz="1900" b="0" dirty="0">
                <a:solidFill>
                  <a:srgbClr val="292929"/>
                </a:solidFill>
                <a:effectLst/>
                <a:latin typeface="Consolas" panose="020B0609020204030204" pitchFamily="49" charset="0"/>
              </a:rPr>
              <a:t> </a:t>
            </a:r>
            <a:r>
              <a:rPr lang="en-US" sz="1900" b="0" dirty="0" err="1">
                <a:solidFill>
                  <a:srgbClr val="5E2CBC"/>
                </a:solidFill>
                <a:effectLst/>
                <a:latin typeface="Consolas" panose="020B0609020204030204" pitchFamily="49" charset="0"/>
              </a:rPr>
              <a:t>set_pixel_alpha</a:t>
            </a:r>
            <a:r>
              <a:rPr lang="en-US" sz="1900" b="0" dirty="0">
                <a:solidFill>
                  <a:srgbClr val="292929"/>
                </a:solidFill>
                <a:effectLst/>
                <a:latin typeface="Consolas" panose="020B0609020204030204" pitchFamily="49" charset="0"/>
              </a:rPr>
              <a:t>(</a:t>
            </a:r>
            <a:r>
              <a:rPr lang="en-US" sz="1900" b="0" dirty="0">
                <a:solidFill>
                  <a:srgbClr val="0F4A85"/>
                </a:solidFill>
                <a:effectLst/>
                <a:latin typeface="Consolas" panose="020B0609020204030204" pitchFamily="49" charset="0"/>
              </a:rPr>
              <a:t>int</a:t>
            </a:r>
            <a:r>
              <a:rPr lang="en-US" sz="1900" b="0" dirty="0">
                <a:solidFill>
                  <a:srgbClr val="292929"/>
                </a:solidFill>
                <a:effectLst/>
                <a:latin typeface="Consolas" panose="020B0609020204030204" pitchFamily="49" charset="0"/>
              </a:rPr>
              <a:t> </a:t>
            </a:r>
            <a:r>
              <a:rPr lang="en-US" sz="1900" b="0" dirty="0">
                <a:solidFill>
                  <a:srgbClr val="001080"/>
                </a:solidFill>
                <a:effectLst/>
                <a:latin typeface="Consolas" panose="020B0609020204030204" pitchFamily="49" charset="0"/>
              </a:rPr>
              <a:t>x</a:t>
            </a:r>
            <a:r>
              <a:rPr lang="en-US" sz="1900" b="0" dirty="0">
                <a:solidFill>
                  <a:srgbClr val="292929"/>
                </a:solidFill>
                <a:effectLst/>
                <a:latin typeface="Consolas" panose="020B0609020204030204" pitchFamily="49" charset="0"/>
              </a:rPr>
              <a:t>, </a:t>
            </a:r>
            <a:r>
              <a:rPr lang="en-US" sz="1900" b="0" dirty="0">
                <a:solidFill>
                  <a:srgbClr val="0F4A85"/>
                </a:solidFill>
                <a:effectLst/>
                <a:latin typeface="Consolas" panose="020B0609020204030204" pitchFamily="49" charset="0"/>
              </a:rPr>
              <a:t>int</a:t>
            </a:r>
            <a:r>
              <a:rPr lang="en-US" sz="1900" b="0" dirty="0">
                <a:solidFill>
                  <a:srgbClr val="292929"/>
                </a:solidFill>
                <a:effectLst/>
                <a:latin typeface="Consolas" panose="020B0609020204030204" pitchFamily="49" charset="0"/>
              </a:rPr>
              <a:t> </a:t>
            </a:r>
            <a:r>
              <a:rPr lang="en-US" sz="1900" b="0" dirty="0">
                <a:solidFill>
                  <a:srgbClr val="001080"/>
                </a:solidFill>
                <a:effectLst/>
                <a:latin typeface="Consolas" panose="020B0609020204030204" pitchFamily="49" charset="0"/>
              </a:rPr>
              <a:t>y</a:t>
            </a:r>
            <a:r>
              <a:rPr lang="en-US" sz="1900" b="0" dirty="0">
                <a:solidFill>
                  <a:srgbClr val="292929"/>
                </a:solidFill>
                <a:effectLst/>
                <a:latin typeface="Consolas" panose="020B0609020204030204" pitchFamily="49" charset="0"/>
              </a:rPr>
              <a:t>, </a:t>
            </a:r>
            <a:r>
              <a:rPr lang="en-US" sz="1900" b="0" dirty="0">
                <a:solidFill>
                  <a:srgbClr val="0F4A85"/>
                </a:solidFill>
                <a:effectLst/>
                <a:latin typeface="Consolas" panose="020B0609020204030204" pitchFamily="49" charset="0"/>
              </a:rPr>
              <a:t>double</a:t>
            </a:r>
            <a:r>
              <a:rPr lang="en-US" sz="1900" b="0" dirty="0">
                <a:solidFill>
                  <a:srgbClr val="292929"/>
                </a:solidFill>
                <a:effectLst/>
                <a:latin typeface="Consolas" panose="020B0609020204030204" pitchFamily="49" charset="0"/>
              </a:rPr>
              <a:t> </a:t>
            </a:r>
            <a:r>
              <a:rPr lang="en-US" sz="1900" b="0" dirty="0">
                <a:solidFill>
                  <a:srgbClr val="001080"/>
                </a:solidFill>
                <a:effectLst/>
                <a:latin typeface="Consolas" panose="020B0609020204030204" pitchFamily="49" charset="0"/>
              </a:rPr>
              <a:t>r</a:t>
            </a:r>
            <a:r>
              <a:rPr lang="en-US" sz="1900" b="0" dirty="0">
                <a:solidFill>
                  <a:srgbClr val="292929"/>
                </a:solidFill>
                <a:effectLst/>
                <a:latin typeface="Consolas" panose="020B0609020204030204" pitchFamily="49" charset="0"/>
              </a:rPr>
              <a:t>, </a:t>
            </a:r>
            <a:r>
              <a:rPr lang="en-US" sz="1900" b="0" dirty="0">
                <a:solidFill>
                  <a:srgbClr val="0F4A85"/>
                </a:solidFill>
                <a:effectLst/>
                <a:latin typeface="Consolas" panose="020B0609020204030204" pitchFamily="49" charset="0"/>
              </a:rPr>
              <a:t>double</a:t>
            </a:r>
            <a:r>
              <a:rPr lang="en-US" sz="1900" b="0" dirty="0">
                <a:solidFill>
                  <a:srgbClr val="292929"/>
                </a:solidFill>
                <a:effectLst/>
                <a:latin typeface="Consolas" panose="020B0609020204030204" pitchFamily="49" charset="0"/>
              </a:rPr>
              <a:t> </a:t>
            </a:r>
            <a:r>
              <a:rPr lang="en-US" sz="1900" b="0" dirty="0">
                <a:solidFill>
                  <a:srgbClr val="001080"/>
                </a:solidFill>
                <a:effectLst/>
                <a:latin typeface="Consolas" panose="020B0609020204030204" pitchFamily="49" charset="0"/>
              </a:rPr>
              <a:t>g</a:t>
            </a:r>
            <a:r>
              <a:rPr lang="en-US" sz="1900" b="0" dirty="0">
                <a:solidFill>
                  <a:srgbClr val="292929"/>
                </a:solidFill>
                <a:effectLst/>
                <a:latin typeface="Consolas" panose="020B0609020204030204" pitchFamily="49" charset="0"/>
              </a:rPr>
              <a:t>, </a:t>
            </a:r>
            <a:r>
              <a:rPr lang="en-US" sz="1900" b="0" dirty="0">
                <a:solidFill>
                  <a:srgbClr val="0F4A85"/>
                </a:solidFill>
                <a:effectLst/>
                <a:latin typeface="Consolas" panose="020B0609020204030204" pitchFamily="49" charset="0"/>
              </a:rPr>
              <a:t>double</a:t>
            </a:r>
            <a:r>
              <a:rPr lang="en-US" sz="1900" b="0" dirty="0">
                <a:solidFill>
                  <a:srgbClr val="292929"/>
                </a:solidFill>
                <a:effectLst/>
                <a:latin typeface="Consolas" panose="020B0609020204030204" pitchFamily="49" charset="0"/>
              </a:rPr>
              <a:t> </a:t>
            </a:r>
            <a:r>
              <a:rPr lang="en-US" sz="1900" b="0" dirty="0">
                <a:solidFill>
                  <a:srgbClr val="001080"/>
                </a:solidFill>
                <a:effectLst/>
                <a:latin typeface="Consolas" panose="020B0609020204030204" pitchFamily="49" charset="0"/>
              </a:rPr>
              <a:t>b</a:t>
            </a:r>
            <a:r>
              <a:rPr lang="en-US" sz="1900" b="0" dirty="0">
                <a:solidFill>
                  <a:srgbClr val="292929"/>
                </a:solidFill>
                <a:effectLst/>
                <a:latin typeface="Consolas" panose="020B0609020204030204" pitchFamily="49" charset="0"/>
              </a:rPr>
              <a:t>, </a:t>
            </a:r>
            <a:r>
              <a:rPr lang="en-US" sz="1900" b="0" dirty="0">
                <a:solidFill>
                  <a:srgbClr val="0F4A85"/>
                </a:solidFill>
                <a:effectLst/>
                <a:latin typeface="Consolas" panose="020B0609020204030204" pitchFamily="49" charset="0"/>
              </a:rPr>
              <a:t>double</a:t>
            </a:r>
            <a:r>
              <a:rPr lang="en-US" sz="1900" b="0" dirty="0">
                <a:solidFill>
                  <a:srgbClr val="292929"/>
                </a:solidFill>
                <a:effectLst/>
                <a:latin typeface="Consolas" panose="020B0609020204030204" pitchFamily="49" charset="0"/>
              </a:rPr>
              <a:t> </a:t>
            </a:r>
            <a:r>
              <a:rPr lang="en-US" sz="1900" b="0" dirty="0">
                <a:solidFill>
                  <a:srgbClr val="001080"/>
                </a:solidFill>
                <a:effectLst/>
                <a:latin typeface="Consolas" panose="020B0609020204030204" pitchFamily="49" charset="0"/>
              </a:rPr>
              <a:t>a</a:t>
            </a:r>
            <a:r>
              <a:rPr lang="en-US" sz="1900" b="0" dirty="0">
                <a:solidFill>
                  <a:srgbClr val="292929"/>
                </a:solidFill>
                <a:effectLst/>
                <a:latin typeface="Consolas" panose="020B0609020204030204" pitchFamily="49" charset="0"/>
              </a:rPr>
              <a:t>) {</a:t>
            </a:r>
          </a:p>
          <a:p>
            <a:r>
              <a:rPr lang="en-US" sz="1900" b="0" dirty="0">
                <a:solidFill>
                  <a:srgbClr val="292929"/>
                </a:solidFill>
                <a:effectLst/>
                <a:latin typeface="Consolas" panose="020B0609020204030204" pitchFamily="49" charset="0"/>
              </a:rPr>
              <a:t>   </a:t>
            </a:r>
            <a:r>
              <a:rPr lang="en-US" sz="1900" b="0" dirty="0">
                <a:solidFill>
                  <a:srgbClr val="0F4A85"/>
                </a:solidFill>
                <a:effectLst/>
                <a:latin typeface="Consolas" panose="020B0609020204030204" pitchFamily="49" charset="0"/>
              </a:rPr>
              <a:t>int</a:t>
            </a:r>
            <a:r>
              <a:rPr lang="en-US" sz="1900" b="0" dirty="0">
                <a:solidFill>
                  <a:srgbClr val="292929"/>
                </a:solidFill>
                <a:effectLst/>
                <a:latin typeface="Consolas" panose="020B0609020204030204" pitchFamily="49" charset="0"/>
              </a:rPr>
              <a:t> index, bad </a:t>
            </a:r>
            <a:r>
              <a:rPr lang="en-US" sz="1900" b="0" dirty="0">
                <a:solidFill>
                  <a:srgbClr val="000000"/>
                </a:solidFill>
                <a:effectLst/>
                <a:latin typeface="Consolas" panose="020B0609020204030204" pitchFamily="49" charset="0"/>
              </a:rPr>
              <a:t>=</a:t>
            </a:r>
            <a:r>
              <a:rPr lang="en-US" sz="1900" b="0" dirty="0">
                <a:solidFill>
                  <a:srgbClr val="292929"/>
                </a:solidFill>
                <a:effectLst/>
                <a:latin typeface="Consolas" panose="020B0609020204030204" pitchFamily="49" charset="0"/>
              </a:rPr>
              <a:t> </a:t>
            </a:r>
            <a:r>
              <a:rPr lang="en-US" sz="1900" b="0" dirty="0">
                <a:solidFill>
                  <a:srgbClr val="096D48"/>
                </a:solidFill>
                <a:effectLst/>
                <a:latin typeface="Consolas" panose="020B0609020204030204" pitchFamily="49" charset="0"/>
              </a:rPr>
              <a:t>0</a:t>
            </a:r>
            <a:r>
              <a:rPr lang="en-US" sz="1900" b="0" dirty="0">
                <a:solidFill>
                  <a:srgbClr val="292929"/>
                </a:solidFill>
                <a:effectLst/>
                <a:latin typeface="Consolas" panose="020B0609020204030204" pitchFamily="49" charset="0"/>
              </a:rPr>
              <a:t>;</a:t>
            </a:r>
          </a:p>
          <a:p>
            <a:r>
              <a:rPr lang="en-US" sz="1900" b="0" dirty="0">
                <a:solidFill>
                  <a:srgbClr val="292929"/>
                </a:solidFill>
                <a:effectLst/>
                <a:latin typeface="Consolas" panose="020B0609020204030204" pitchFamily="49" charset="0"/>
              </a:rPr>
              <a:t>   </a:t>
            </a:r>
            <a:r>
              <a:rPr lang="en-US" sz="1900" b="0" dirty="0">
                <a:solidFill>
                  <a:srgbClr val="0F4A85"/>
                </a:solidFill>
                <a:effectLst/>
                <a:latin typeface="Consolas" panose="020B0609020204030204" pitchFamily="49" charset="0"/>
              </a:rPr>
              <a:t>float</a:t>
            </a:r>
            <a:r>
              <a:rPr lang="en-US" sz="1900" b="0" dirty="0">
                <a:solidFill>
                  <a:srgbClr val="292929"/>
                </a:solidFill>
                <a:effectLst/>
                <a:latin typeface="Consolas" panose="020B0609020204030204" pitchFamily="49" charset="0"/>
              </a:rPr>
              <a:t> transparency </a:t>
            </a:r>
            <a:r>
              <a:rPr lang="en-US" sz="1900" b="0" dirty="0">
                <a:solidFill>
                  <a:srgbClr val="000000"/>
                </a:solidFill>
                <a:effectLst/>
                <a:latin typeface="Consolas" panose="020B0609020204030204" pitchFamily="49" charset="0"/>
              </a:rPr>
              <a:t>=</a:t>
            </a:r>
            <a:r>
              <a:rPr lang="en-US" sz="1900" b="0" dirty="0">
                <a:solidFill>
                  <a:srgbClr val="292929"/>
                </a:solidFill>
                <a:effectLst/>
                <a:latin typeface="Consolas" panose="020B0609020204030204" pitchFamily="49" charset="0"/>
              </a:rPr>
              <a:t> </a:t>
            </a:r>
            <a:r>
              <a:rPr lang="en-US" sz="1900" b="0" dirty="0">
                <a:solidFill>
                  <a:srgbClr val="096D48"/>
                </a:solidFill>
                <a:effectLst/>
                <a:latin typeface="Consolas" panose="020B0609020204030204" pitchFamily="49" charset="0"/>
              </a:rPr>
              <a:t>1</a:t>
            </a:r>
            <a:r>
              <a:rPr lang="en-US" sz="1900" b="0" dirty="0">
                <a:solidFill>
                  <a:srgbClr val="292929"/>
                </a:solidFill>
                <a:effectLst/>
                <a:latin typeface="Consolas" panose="020B0609020204030204" pitchFamily="49" charset="0"/>
              </a:rPr>
              <a:t> </a:t>
            </a:r>
            <a:r>
              <a:rPr lang="en-US" sz="1900" b="0" dirty="0">
                <a:solidFill>
                  <a:srgbClr val="000000"/>
                </a:solidFill>
                <a:effectLst/>
                <a:latin typeface="Consolas" panose="020B0609020204030204" pitchFamily="49" charset="0"/>
              </a:rPr>
              <a:t>-</a:t>
            </a:r>
            <a:r>
              <a:rPr lang="en-US" sz="1900" b="0" dirty="0">
                <a:solidFill>
                  <a:srgbClr val="292929"/>
                </a:solidFill>
                <a:effectLst/>
                <a:latin typeface="Consolas" panose="020B0609020204030204" pitchFamily="49" charset="0"/>
              </a:rPr>
              <a:t> a;</a:t>
            </a:r>
          </a:p>
          <a:p>
            <a:r>
              <a:rPr lang="en-US" sz="1900" b="0" dirty="0">
                <a:solidFill>
                  <a:srgbClr val="292929"/>
                </a:solidFill>
                <a:effectLst/>
                <a:latin typeface="Consolas" panose="020B0609020204030204" pitchFamily="49" charset="0"/>
              </a:rPr>
              <a:t>      </a:t>
            </a:r>
            <a:r>
              <a:rPr lang="en-US" sz="1900" b="0" dirty="0">
                <a:solidFill>
                  <a:srgbClr val="B5200D"/>
                </a:solidFill>
                <a:effectLst/>
                <a:latin typeface="Consolas" panose="020B0609020204030204" pitchFamily="49" charset="0"/>
              </a:rPr>
              <a:t>if</a:t>
            </a:r>
            <a:r>
              <a:rPr lang="en-US" sz="1900" b="0" dirty="0">
                <a:solidFill>
                  <a:srgbClr val="292929"/>
                </a:solidFill>
                <a:effectLst/>
                <a:latin typeface="Consolas" panose="020B0609020204030204" pitchFamily="49" charset="0"/>
              </a:rPr>
              <a:t> (x </a:t>
            </a:r>
            <a:r>
              <a:rPr lang="en-US" sz="1900" b="0" dirty="0">
                <a:solidFill>
                  <a:srgbClr val="000000"/>
                </a:solidFill>
                <a:effectLst/>
                <a:latin typeface="Consolas" panose="020B0609020204030204" pitchFamily="49" charset="0"/>
              </a:rPr>
              <a:t>&gt;=</a:t>
            </a:r>
            <a:r>
              <a:rPr lang="en-US" sz="1900" b="0" dirty="0">
                <a:solidFill>
                  <a:srgbClr val="292929"/>
                </a:solidFill>
                <a:effectLst/>
                <a:latin typeface="Consolas" panose="020B0609020204030204" pitchFamily="49" charset="0"/>
              </a:rPr>
              <a:t> </a:t>
            </a:r>
            <a:r>
              <a:rPr lang="en-US" sz="1900" b="0" dirty="0">
                <a:solidFill>
                  <a:srgbClr val="096D48"/>
                </a:solidFill>
                <a:effectLst/>
                <a:latin typeface="Consolas" panose="020B0609020204030204" pitchFamily="49" charset="0"/>
              </a:rPr>
              <a:t>0</a:t>
            </a:r>
            <a:r>
              <a:rPr lang="en-US" sz="1900" b="0" dirty="0">
                <a:solidFill>
                  <a:srgbClr val="292929"/>
                </a:solidFill>
                <a:effectLst/>
                <a:latin typeface="Consolas" panose="020B0609020204030204" pitchFamily="49" charset="0"/>
              </a:rPr>
              <a:t> </a:t>
            </a:r>
            <a:r>
              <a:rPr lang="en-US" sz="1900" b="0" dirty="0">
                <a:solidFill>
                  <a:srgbClr val="000000"/>
                </a:solidFill>
                <a:effectLst/>
                <a:latin typeface="Consolas" panose="020B0609020204030204" pitchFamily="49" charset="0"/>
              </a:rPr>
              <a:t>&amp;&amp;</a:t>
            </a:r>
            <a:r>
              <a:rPr lang="en-US" sz="1900" b="0" dirty="0">
                <a:solidFill>
                  <a:srgbClr val="292929"/>
                </a:solidFill>
                <a:effectLst/>
                <a:latin typeface="Consolas" panose="020B0609020204030204" pitchFamily="49" charset="0"/>
              </a:rPr>
              <a:t> x </a:t>
            </a:r>
            <a:r>
              <a:rPr lang="en-US" sz="1900" b="0" dirty="0">
                <a:solidFill>
                  <a:srgbClr val="000000"/>
                </a:solidFill>
                <a:effectLst/>
                <a:latin typeface="Consolas" panose="020B0609020204030204" pitchFamily="49" charset="0"/>
              </a:rPr>
              <a:t>&lt;</a:t>
            </a:r>
            <a:r>
              <a:rPr lang="en-US" sz="1900" b="0" dirty="0">
                <a:solidFill>
                  <a:srgbClr val="292929"/>
                </a:solidFill>
                <a:effectLst/>
                <a:latin typeface="Consolas" panose="020B0609020204030204" pitchFamily="49" charset="0"/>
              </a:rPr>
              <a:t> width </a:t>
            </a:r>
            <a:r>
              <a:rPr lang="en-US" sz="1900" b="0" dirty="0">
                <a:solidFill>
                  <a:srgbClr val="000000"/>
                </a:solidFill>
                <a:effectLst/>
                <a:latin typeface="Consolas" panose="020B0609020204030204" pitchFamily="49" charset="0"/>
              </a:rPr>
              <a:t>&amp;&amp;</a:t>
            </a:r>
            <a:r>
              <a:rPr lang="en-US" sz="1900" b="0" dirty="0">
                <a:solidFill>
                  <a:srgbClr val="292929"/>
                </a:solidFill>
                <a:effectLst/>
                <a:latin typeface="Consolas" panose="020B0609020204030204" pitchFamily="49" charset="0"/>
              </a:rPr>
              <a:t> y </a:t>
            </a:r>
            <a:r>
              <a:rPr lang="en-US" sz="1900" b="0" dirty="0">
                <a:solidFill>
                  <a:srgbClr val="000000"/>
                </a:solidFill>
                <a:effectLst/>
                <a:latin typeface="Consolas" panose="020B0609020204030204" pitchFamily="49" charset="0"/>
              </a:rPr>
              <a:t>&gt;=</a:t>
            </a:r>
            <a:r>
              <a:rPr lang="en-US" sz="1900" b="0" dirty="0">
                <a:solidFill>
                  <a:srgbClr val="292929"/>
                </a:solidFill>
                <a:effectLst/>
                <a:latin typeface="Consolas" panose="020B0609020204030204" pitchFamily="49" charset="0"/>
              </a:rPr>
              <a:t> </a:t>
            </a:r>
            <a:r>
              <a:rPr lang="en-US" sz="1900" b="0" dirty="0">
                <a:solidFill>
                  <a:srgbClr val="096D48"/>
                </a:solidFill>
                <a:effectLst/>
                <a:latin typeface="Consolas" panose="020B0609020204030204" pitchFamily="49" charset="0"/>
              </a:rPr>
              <a:t>0</a:t>
            </a:r>
            <a:r>
              <a:rPr lang="en-US" sz="1900" b="0" dirty="0">
                <a:solidFill>
                  <a:srgbClr val="292929"/>
                </a:solidFill>
                <a:effectLst/>
                <a:latin typeface="Consolas" panose="020B0609020204030204" pitchFamily="49" charset="0"/>
              </a:rPr>
              <a:t> </a:t>
            </a:r>
            <a:r>
              <a:rPr lang="en-US" sz="1900" b="0" dirty="0">
                <a:solidFill>
                  <a:srgbClr val="000000"/>
                </a:solidFill>
                <a:effectLst/>
                <a:latin typeface="Consolas" panose="020B0609020204030204" pitchFamily="49" charset="0"/>
              </a:rPr>
              <a:t>&amp;&amp;</a:t>
            </a:r>
            <a:r>
              <a:rPr lang="en-US" sz="1900" b="0" dirty="0">
                <a:solidFill>
                  <a:srgbClr val="292929"/>
                </a:solidFill>
                <a:effectLst/>
                <a:latin typeface="Consolas" panose="020B0609020204030204" pitchFamily="49" charset="0"/>
              </a:rPr>
              <a:t> y </a:t>
            </a:r>
            <a:r>
              <a:rPr lang="en-US" sz="1900" b="0" dirty="0">
                <a:solidFill>
                  <a:srgbClr val="000000"/>
                </a:solidFill>
                <a:effectLst/>
                <a:latin typeface="Consolas" panose="020B0609020204030204" pitchFamily="49" charset="0"/>
              </a:rPr>
              <a:t>&lt;</a:t>
            </a:r>
            <a:r>
              <a:rPr lang="en-US" sz="1900" b="0" dirty="0">
                <a:solidFill>
                  <a:srgbClr val="292929"/>
                </a:solidFill>
                <a:effectLst/>
                <a:latin typeface="Consolas" panose="020B0609020204030204" pitchFamily="49" charset="0"/>
              </a:rPr>
              <a:t> height) {</a:t>
            </a:r>
          </a:p>
          <a:p>
            <a:r>
              <a:rPr lang="en-US" sz="1900" b="0" dirty="0">
                <a:solidFill>
                  <a:srgbClr val="292929"/>
                </a:solidFill>
                <a:effectLst/>
                <a:latin typeface="Consolas" panose="020B0609020204030204" pitchFamily="49" charset="0"/>
              </a:rPr>
              <a:t>      index </a:t>
            </a:r>
            <a:r>
              <a:rPr lang="en-US" sz="1900" b="0" dirty="0">
                <a:solidFill>
                  <a:srgbClr val="000000"/>
                </a:solidFill>
                <a:effectLst/>
                <a:latin typeface="Consolas" panose="020B0609020204030204" pitchFamily="49" charset="0"/>
              </a:rPr>
              <a:t>=</a:t>
            </a:r>
            <a:r>
              <a:rPr lang="en-US" sz="1900" b="0" dirty="0">
                <a:solidFill>
                  <a:srgbClr val="292929"/>
                </a:solidFill>
                <a:effectLst/>
                <a:latin typeface="Consolas" panose="020B0609020204030204" pitchFamily="49" charset="0"/>
              </a:rPr>
              <a:t> </a:t>
            </a:r>
            <a:r>
              <a:rPr lang="en-US" sz="1900" b="0" dirty="0">
                <a:solidFill>
                  <a:srgbClr val="096D48"/>
                </a:solidFill>
                <a:effectLst/>
                <a:latin typeface="Consolas" panose="020B0609020204030204" pitchFamily="49" charset="0"/>
              </a:rPr>
              <a:t>3</a:t>
            </a:r>
            <a:r>
              <a:rPr lang="en-US" sz="1900" b="0" dirty="0">
                <a:solidFill>
                  <a:srgbClr val="000000"/>
                </a:solidFill>
                <a:effectLst/>
                <a:latin typeface="Consolas" panose="020B0609020204030204" pitchFamily="49" charset="0"/>
              </a:rPr>
              <a:t>*</a:t>
            </a:r>
            <a:r>
              <a:rPr lang="en-US" sz="1900" b="0" dirty="0">
                <a:solidFill>
                  <a:srgbClr val="292929"/>
                </a:solidFill>
                <a:effectLst/>
                <a:latin typeface="Consolas" panose="020B0609020204030204" pitchFamily="49" charset="0"/>
              </a:rPr>
              <a:t>(x </a:t>
            </a:r>
            <a:r>
              <a:rPr lang="en-US" sz="1900" b="0" dirty="0">
                <a:solidFill>
                  <a:srgbClr val="000000"/>
                </a:solidFill>
                <a:effectLst/>
                <a:latin typeface="Consolas" panose="020B0609020204030204" pitchFamily="49" charset="0"/>
              </a:rPr>
              <a:t>+</a:t>
            </a:r>
            <a:r>
              <a:rPr lang="en-US" sz="1900" b="0" dirty="0">
                <a:solidFill>
                  <a:srgbClr val="292929"/>
                </a:solidFill>
                <a:effectLst/>
                <a:latin typeface="Consolas" panose="020B0609020204030204" pitchFamily="49" charset="0"/>
              </a:rPr>
              <a:t> width</a:t>
            </a:r>
            <a:r>
              <a:rPr lang="en-US" sz="1900" b="0" dirty="0">
                <a:solidFill>
                  <a:srgbClr val="000000"/>
                </a:solidFill>
                <a:effectLst/>
                <a:latin typeface="Consolas" panose="020B0609020204030204" pitchFamily="49" charset="0"/>
              </a:rPr>
              <a:t>*</a:t>
            </a:r>
            <a:r>
              <a:rPr lang="en-US" sz="1900" b="0" dirty="0">
                <a:solidFill>
                  <a:srgbClr val="292929"/>
                </a:solidFill>
                <a:effectLst/>
                <a:latin typeface="Consolas" panose="020B0609020204030204" pitchFamily="49" charset="0"/>
              </a:rPr>
              <a:t>y);</a:t>
            </a:r>
          </a:p>
          <a:p>
            <a:r>
              <a:rPr lang="en-US" sz="1900" b="0" dirty="0">
                <a:solidFill>
                  <a:srgbClr val="292929"/>
                </a:solidFill>
                <a:effectLst/>
                <a:latin typeface="Consolas" panose="020B0609020204030204" pitchFamily="49" charset="0"/>
              </a:rPr>
              <a:t>      </a:t>
            </a:r>
            <a:r>
              <a:rPr lang="en-US" sz="1900" b="0" dirty="0">
                <a:solidFill>
                  <a:srgbClr val="B5200D"/>
                </a:solidFill>
                <a:effectLst/>
                <a:latin typeface="Consolas" panose="020B0609020204030204" pitchFamily="49" charset="0"/>
              </a:rPr>
              <a:t>if</a:t>
            </a:r>
            <a:r>
              <a:rPr lang="en-US" sz="1900" b="0" dirty="0">
                <a:solidFill>
                  <a:srgbClr val="292929"/>
                </a:solidFill>
                <a:effectLst/>
                <a:latin typeface="Consolas" panose="020B0609020204030204" pitchFamily="49" charset="0"/>
              </a:rPr>
              <a:t> (</a:t>
            </a:r>
            <a:r>
              <a:rPr lang="en-US" sz="1900" b="0" dirty="0">
                <a:solidFill>
                  <a:srgbClr val="001080"/>
                </a:solidFill>
                <a:effectLst/>
                <a:latin typeface="Consolas" panose="020B0609020204030204" pitchFamily="49" charset="0"/>
              </a:rPr>
              <a:t>image</a:t>
            </a:r>
            <a:r>
              <a:rPr lang="en-US" sz="1900" b="0" dirty="0">
                <a:solidFill>
                  <a:srgbClr val="292929"/>
                </a:solidFill>
                <a:effectLst/>
                <a:latin typeface="Consolas" panose="020B0609020204030204" pitchFamily="49" charset="0"/>
              </a:rPr>
              <a:t>[index </a:t>
            </a:r>
            <a:r>
              <a:rPr lang="en-US" sz="1900" b="0" dirty="0">
                <a:solidFill>
                  <a:srgbClr val="000000"/>
                </a:solidFill>
                <a:effectLst/>
                <a:latin typeface="Consolas" panose="020B0609020204030204" pitchFamily="49" charset="0"/>
              </a:rPr>
              <a:t>+</a:t>
            </a:r>
            <a:r>
              <a:rPr lang="en-US" sz="1900" b="0" dirty="0">
                <a:solidFill>
                  <a:srgbClr val="292929"/>
                </a:solidFill>
                <a:effectLst/>
                <a:latin typeface="Consolas" panose="020B0609020204030204" pitchFamily="49" charset="0"/>
              </a:rPr>
              <a:t> </a:t>
            </a:r>
            <a:r>
              <a:rPr lang="en-US" sz="1900" b="0" dirty="0">
                <a:solidFill>
                  <a:srgbClr val="096D48"/>
                </a:solidFill>
                <a:effectLst/>
                <a:latin typeface="Consolas" panose="020B0609020204030204" pitchFamily="49" charset="0"/>
              </a:rPr>
              <a:t>2</a:t>
            </a:r>
            <a:r>
              <a:rPr lang="en-US" sz="1900" b="0" dirty="0">
                <a:solidFill>
                  <a:srgbClr val="292929"/>
                </a:solidFill>
                <a:effectLst/>
                <a:latin typeface="Consolas" panose="020B0609020204030204" pitchFamily="49" charset="0"/>
              </a:rPr>
              <a:t>] </a:t>
            </a:r>
            <a:r>
              <a:rPr lang="en-US" sz="1900" b="0" dirty="0">
                <a:solidFill>
                  <a:srgbClr val="000000"/>
                </a:solidFill>
                <a:effectLst/>
                <a:latin typeface="Consolas" panose="020B0609020204030204" pitchFamily="49" charset="0"/>
              </a:rPr>
              <a:t>!=</a:t>
            </a:r>
            <a:r>
              <a:rPr lang="en-US" sz="1900" b="0" dirty="0">
                <a:solidFill>
                  <a:srgbClr val="292929"/>
                </a:solidFill>
                <a:effectLst/>
                <a:latin typeface="Consolas" panose="020B0609020204030204" pitchFamily="49" charset="0"/>
              </a:rPr>
              <a:t> </a:t>
            </a:r>
            <a:r>
              <a:rPr lang="en-US" sz="1900" b="0" dirty="0">
                <a:solidFill>
                  <a:srgbClr val="096D48"/>
                </a:solidFill>
                <a:effectLst/>
                <a:latin typeface="Consolas" panose="020B0609020204030204" pitchFamily="49" charset="0"/>
              </a:rPr>
              <a:t>0</a:t>
            </a:r>
            <a:r>
              <a:rPr lang="en-US" sz="1900" b="0" dirty="0">
                <a:solidFill>
                  <a:srgbClr val="292929"/>
                </a:solidFill>
                <a:effectLst/>
                <a:latin typeface="Consolas" panose="020B0609020204030204" pitchFamily="49" charset="0"/>
              </a:rPr>
              <a:t>) </a:t>
            </a:r>
          </a:p>
          <a:p>
            <a:r>
              <a:rPr lang="en-US" sz="1900" b="0" dirty="0">
                <a:solidFill>
                  <a:srgbClr val="292929"/>
                </a:solidFill>
                <a:effectLst/>
                <a:latin typeface="Consolas" panose="020B0609020204030204" pitchFamily="49" charset="0"/>
              </a:rPr>
              <a:t>          bad </a:t>
            </a:r>
            <a:r>
              <a:rPr lang="en-US" sz="1900" b="0" dirty="0">
                <a:solidFill>
                  <a:srgbClr val="000000"/>
                </a:solidFill>
                <a:effectLst/>
                <a:latin typeface="Consolas" panose="020B0609020204030204" pitchFamily="49" charset="0"/>
              </a:rPr>
              <a:t>=</a:t>
            </a:r>
            <a:r>
              <a:rPr lang="en-US" sz="1900" b="0" dirty="0">
                <a:solidFill>
                  <a:srgbClr val="292929"/>
                </a:solidFill>
                <a:effectLst/>
                <a:latin typeface="Consolas" panose="020B0609020204030204" pitchFamily="49" charset="0"/>
              </a:rPr>
              <a:t> </a:t>
            </a:r>
            <a:r>
              <a:rPr lang="en-US" sz="1900" b="0" dirty="0">
                <a:solidFill>
                  <a:srgbClr val="096D48"/>
                </a:solidFill>
                <a:effectLst/>
                <a:latin typeface="Consolas" panose="020B0609020204030204" pitchFamily="49" charset="0"/>
              </a:rPr>
              <a:t>1</a:t>
            </a:r>
            <a:r>
              <a:rPr lang="en-US" sz="1900" b="0" dirty="0">
                <a:solidFill>
                  <a:srgbClr val="292929"/>
                </a:solidFill>
                <a:effectLst/>
                <a:latin typeface="Consolas" panose="020B0609020204030204" pitchFamily="49" charset="0"/>
              </a:rPr>
              <a:t>;</a:t>
            </a:r>
          </a:p>
          <a:p>
            <a:r>
              <a:rPr lang="en-US" sz="1900" b="0" dirty="0">
                <a:solidFill>
                  <a:srgbClr val="292929"/>
                </a:solidFill>
                <a:effectLst/>
                <a:latin typeface="Consolas" panose="020B0609020204030204" pitchFamily="49" charset="0"/>
              </a:rPr>
              <a:t>      </a:t>
            </a:r>
            <a:r>
              <a:rPr lang="en-US" sz="1900" b="0" dirty="0">
                <a:solidFill>
                  <a:srgbClr val="001080"/>
                </a:solidFill>
                <a:effectLst/>
                <a:latin typeface="Consolas" panose="020B0609020204030204" pitchFamily="49" charset="0"/>
              </a:rPr>
              <a:t>image</a:t>
            </a:r>
            <a:r>
              <a:rPr lang="en-US" sz="1900" b="0" dirty="0">
                <a:solidFill>
                  <a:srgbClr val="292929"/>
                </a:solidFill>
                <a:effectLst/>
                <a:latin typeface="Consolas" panose="020B0609020204030204" pitchFamily="49" charset="0"/>
              </a:rPr>
              <a:t>[index  ] </a:t>
            </a:r>
            <a:r>
              <a:rPr lang="en-US" sz="1900" b="0" dirty="0">
                <a:solidFill>
                  <a:srgbClr val="000000"/>
                </a:solidFill>
                <a:effectLst/>
                <a:latin typeface="Consolas" panose="020B0609020204030204" pitchFamily="49" charset="0"/>
              </a:rPr>
              <a:t>=</a:t>
            </a:r>
            <a:r>
              <a:rPr lang="en-US" sz="1900" b="0" dirty="0">
                <a:solidFill>
                  <a:srgbClr val="292929"/>
                </a:solidFill>
                <a:effectLst/>
                <a:latin typeface="Consolas" panose="020B0609020204030204" pitchFamily="49" charset="0"/>
              </a:rPr>
              <a:t> (</a:t>
            </a:r>
            <a:r>
              <a:rPr lang="en-US" sz="1900" b="0" dirty="0">
                <a:solidFill>
                  <a:srgbClr val="0F4A85"/>
                </a:solidFill>
                <a:effectLst/>
                <a:latin typeface="Consolas" panose="020B0609020204030204" pitchFamily="49" charset="0"/>
              </a:rPr>
              <a:t>unsigned</a:t>
            </a:r>
            <a:r>
              <a:rPr lang="en-US" sz="1900" b="0" dirty="0">
                <a:solidFill>
                  <a:srgbClr val="292929"/>
                </a:solidFill>
                <a:effectLst/>
                <a:latin typeface="Consolas" panose="020B0609020204030204" pitchFamily="49" charset="0"/>
              </a:rPr>
              <a:t> </a:t>
            </a:r>
            <a:r>
              <a:rPr lang="en-US" sz="1900" b="0" dirty="0">
                <a:solidFill>
                  <a:srgbClr val="0F4A85"/>
                </a:solidFill>
                <a:effectLst/>
                <a:latin typeface="Consolas" panose="020B0609020204030204" pitchFamily="49" charset="0"/>
              </a:rPr>
              <a:t>char</a:t>
            </a:r>
            <a:r>
              <a:rPr lang="en-US" sz="1900" b="0" dirty="0">
                <a:solidFill>
                  <a:srgbClr val="292929"/>
                </a:solidFill>
                <a:effectLst/>
                <a:latin typeface="Consolas" panose="020B0609020204030204" pitchFamily="49" charset="0"/>
              </a:rPr>
              <a:t>) (</a:t>
            </a:r>
            <a:r>
              <a:rPr lang="en-US" sz="1900" b="0" dirty="0">
                <a:solidFill>
                  <a:srgbClr val="096D48"/>
                </a:solidFill>
                <a:effectLst/>
                <a:latin typeface="Consolas" panose="020B0609020204030204" pitchFamily="49" charset="0"/>
              </a:rPr>
              <a:t>255</a:t>
            </a:r>
            <a:r>
              <a:rPr lang="en-US" sz="1900" b="0" dirty="0">
                <a:solidFill>
                  <a:srgbClr val="000000"/>
                </a:solidFill>
                <a:effectLst/>
                <a:latin typeface="Consolas" panose="020B0609020204030204" pitchFamily="49" charset="0"/>
              </a:rPr>
              <a:t>*</a:t>
            </a:r>
            <a:r>
              <a:rPr lang="en-US" sz="1900" b="0" dirty="0">
                <a:solidFill>
                  <a:srgbClr val="292929"/>
                </a:solidFill>
                <a:effectLst/>
                <a:latin typeface="Consolas" panose="020B0609020204030204" pitchFamily="49" charset="0"/>
              </a:rPr>
              <a:t>a</a:t>
            </a:r>
            <a:r>
              <a:rPr lang="en-US" sz="1900" b="0" dirty="0">
                <a:solidFill>
                  <a:srgbClr val="000000"/>
                </a:solidFill>
                <a:effectLst/>
                <a:latin typeface="Consolas" panose="020B0609020204030204" pitchFamily="49" charset="0"/>
              </a:rPr>
              <a:t>*</a:t>
            </a:r>
            <a:r>
              <a:rPr lang="en-US" sz="1900" b="0" dirty="0">
                <a:solidFill>
                  <a:srgbClr val="292929"/>
                </a:solidFill>
                <a:effectLst/>
                <a:latin typeface="Consolas" panose="020B0609020204030204" pitchFamily="49" charset="0"/>
              </a:rPr>
              <a:t>r </a:t>
            </a:r>
            <a:r>
              <a:rPr lang="en-US" sz="1900" b="0" dirty="0">
                <a:solidFill>
                  <a:srgbClr val="000000"/>
                </a:solidFill>
                <a:effectLst/>
                <a:latin typeface="Consolas" panose="020B0609020204030204" pitchFamily="49" charset="0"/>
              </a:rPr>
              <a:t>+</a:t>
            </a:r>
            <a:r>
              <a:rPr lang="en-US" sz="1900" b="0" dirty="0">
                <a:solidFill>
                  <a:srgbClr val="292929"/>
                </a:solidFill>
                <a:effectLst/>
                <a:latin typeface="Consolas" panose="020B0609020204030204" pitchFamily="49" charset="0"/>
              </a:rPr>
              <a:t> transparency</a:t>
            </a:r>
            <a:r>
              <a:rPr lang="en-US" sz="1900" b="0" dirty="0">
                <a:solidFill>
                  <a:srgbClr val="000000"/>
                </a:solidFill>
                <a:effectLst/>
                <a:latin typeface="Consolas" panose="020B0609020204030204" pitchFamily="49" charset="0"/>
              </a:rPr>
              <a:t>*</a:t>
            </a:r>
            <a:r>
              <a:rPr lang="en-US" sz="1900" b="0" dirty="0">
                <a:solidFill>
                  <a:srgbClr val="292929"/>
                </a:solidFill>
                <a:effectLst/>
                <a:latin typeface="Consolas" panose="020B0609020204030204" pitchFamily="49" charset="0"/>
              </a:rPr>
              <a:t>(</a:t>
            </a:r>
            <a:r>
              <a:rPr lang="en-US" sz="1900" b="0" dirty="0">
                <a:solidFill>
                  <a:srgbClr val="0F4A85"/>
                </a:solidFill>
                <a:effectLst/>
                <a:latin typeface="Consolas" panose="020B0609020204030204" pitchFamily="49" charset="0"/>
              </a:rPr>
              <a:t>float</a:t>
            </a:r>
            <a:r>
              <a:rPr lang="en-US" sz="1900" b="0" dirty="0">
                <a:solidFill>
                  <a:srgbClr val="292929"/>
                </a:solidFill>
                <a:effectLst/>
                <a:latin typeface="Consolas" panose="020B0609020204030204" pitchFamily="49" charset="0"/>
              </a:rPr>
              <a:t>) </a:t>
            </a:r>
            <a:r>
              <a:rPr lang="en-US" sz="1900" b="0" dirty="0">
                <a:solidFill>
                  <a:srgbClr val="001080"/>
                </a:solidFill>
                <a:effectLst/>
                <a:latin typeface="Consolas" panose="020B0609020204030204" pitchFamily="49" charset="0"/>
              </a:rPr>
              <a:t>image</a:t>
            </a:r>
            <a:r>
              <a:rPr lang="en-US" sz="1900" b="0" dirty="0">
                <a:solidFill>
                  <a:srgbClr val="292929"/>
                </a:solidFill>
                <a:effectLst/>
                <a:latin typeface="Consolas" panose="020B0609020204030204" pitchFamily="49" charset="0"/>
              </a:rPr>
              <a:t>[index  ]);</a:t>
            </a:r>
          </a:p>
          <a:p>
            <a:r>
              <a:rPr lang="en-US" sz="1900" b="0" dirty="0">
                <a:solidFill>
                  <a:srgbClr val="292929"/>
                </a:solidFill>
                <a:effectLst/>
                <a:latin typeface="Consolas" panose="020B0609020204030204" pitchFamily="49" charset="0"/>
              </a:rPr>
              <a:t>      </a:t>
            </a:r>
            <a:r>
              <a:rPr lang="en-US" sz="1900" b="0" dirty="0">
                <a:solidFill>
                  <a:srgbClr val="001080"/>
                </a:solidFill>
                <a:effectLst/>
                <a:latin typeface="Consolas" panose="020B0609020204030204" pitchFamily="49" charset="0"/>
              </a:rPr>
              <a:t>image</a:t>
            </a:r>
            <a:r>
              <a:rPr lang="en-US" sz="1900" b="0" dirty="0">
                <a:solidFill>
                  <a:srgbClr val="292929"/>
                </a:solidFill>
                <a:effectLst/>
                <a:latin typeface="Consolas" panose="020B0609020204030204" pitchFamily="49" charset="0"/>
              </a:rPr>
              <a:t>[index</a:t>
            </a:r>
            <a:r>
              <a:rPr lang="en-US" sz="1900" b="0" dirty="0">
                <a:solidFill>
                  <a:srgbClr val="000000"/>
                </a:solidFill>
                <a:effectLst/>
                <a:latin typeface="Consolas" panose="020B0609020204030204" pitchFamily="49" charset="0"/>
              </a:rPr>
              <a:t>+</a:t>
            </a:r>
            <a:r>
              <a:rPr lang="en-US" sz="1900" b="0" dirty="0">
                <a:solidFill>
                  <a:srgbClr val="096D48"/>
                </a:solidFill>
                <a:effectLst/>
                <a:latin typeface="Consolas" panose="020B0609020204030204" pitchFamily="49" charset="0"/>
              </a:rPr>
              <a:t>1</a:t>
            </a:r>
            <a:r>
              <a:rPr lang="en-US" sz="1900" b="0" dirty="0">
                <a:solidFill>
                  <a:srgbClr val="292929"/>
                </a:solidFill>
                <a:effectLst/>
                <a:latin typeface="Consolas" panose="020B0609020204030204" pitchFamily="49" charset="0"/>
              </a:rPr>
              <a:t>] </a:t>
            </a:r>
            <a:r>
              <a:rPr lang="en-US" sz="1900" b="0" dirty="0">
                <a:solidFill>
                  <a:srgbClr val="000000"/>
                </a:solidFill>
                <a:effectLst/>
                <a:latin typeface="Consolas" panose="020B0609020204030204" pitchFamily="49" charset="0"/>
              </a:rPr>
              <a:t>=</a:t>
            </a:r>
            <a:r>
              <a:rPr lang="en-US" sz="1900" b="0" dirty="0">
                <a:solidFill>
                  <a:srgbClr val="292929"/>
                </a:solidFill>
                <a:effectLst/>
                <a:latin typeface="Consolas" panose="020B0609020204030204" pitchFamily="49" charset="0"/>
              </a:rPr>
              <a:t> (</a:t>
            </a:r>
            <a:r>
              <a:rPr lang="en-US" sz="1900" b="0" dirty="0">
                <a:solidFill>
                  <a:srgbClr val="0F4A85"/>
                </a:solidFill>
                <a:effectLst/>
                <a:latin typeface="Consolas" panose="020B0609020204030204" pitchFamily="49" charset="0"/>
              </a:rPr>
              <a:t>unsigned</a:t>
            </a:r>
            <a:r>
              <a:rPr lang="en-US" sz="1900" b="0" dirty="0">
                <a:solidFill>
                  <a:srgbClr val="292929"/>
                </a:solidFill>
                <a:effectLst/>
                <a:latin typeface="Consolas" panose="020B0609020204030204" pitchFamily="49" charset="0"/>
              </a:rPr>
              <a:t> </a:t>
            </a:r>
            <a:r>
              <a:rPr lang="en-US" sz="1900" b="0" dirty="0">
                <a:solidFill>
                  <a:srgbClr val="0F4A85"/>
                </a:solidFill>
                <a:effectLst/>
                <a:latin typeface="Consolas" panose="020B0609020204030204" pitchFamily="49" charset="0"/>
              </a:rPr>
              <a:t>char</a:t>
            </a:r>
            <a:r>
              <a:rPr lang="en-US" sz="1900" b="0" dirty="0">
                <a:solidFill>
                  <a:srgbClr val="292929"/>
                </a:solidFill>
                <a:effectLst/>
                <a:latin typeface="Consolas" panose="020B0609020204030204" pitchFamily="49" charset="0"/>
              </a:rPr>
              <a:t>) (</a:t>
            </a:r>
            <a:r>
              <a:rPr lang="en-US" sz="1900" b="0" dirty="0">
                <a:solidFill>
                  <a:srgbClr val="096D48"/>
                </a:solidFill>
                <a:effectLst/>
                <a:latin typeface="Consolas" panose="020B0609020204030204" pitchFamily="49" charset="0"/>
              </a:rPr>
              <a:t>255</a:t>
            </a:r>
            <a:r>
              <a:rPr lang="en-US" sz="1900" b="0" dirty="0">
                <a:solidFill>
                  <a:srgbClr val="000000"/>
                </a:solidFill>
                <a:effectLst/>
                <a:latin typeface="Consolas" panose="020B0609020204030204" pitchFamily="49" charset="0"/>
              </a:rPr>
              <a:t>*</a:t>
            </a:r>
            <a:r>
              <a:rPr lang="en-US" sz="1900" b="0" dirty="0">
                <a:solidFill>
                  <a:srgbClr val="292929"/>
                </a:solidFill>
                <a:effectLst/>
                <a:latin typeface="Consolas" panose="020B0609020204030204" pitchFamily="49" charset="0"/>
              </a:rPr>
              <a:t>a</a:t>
            </a:r>
            <a:r>
              <a:rPr lang="en-US" sz="1900" b="0" dirty="0">
                <a:solidFill>
                  <a:srgbClr val="000000"/>
                </a:solidFill>
                <a:effectLst/>
                <a:latin typeface="Consolas" panose="020B0609020204030204" pitchFamily="49" charset="0"/>
              </a:rPr>
              <a:t>*</a:t>
            </a:r>
            <a:r>
              <a:rPr lang="en-US" sz="1900" b="0" dirty="0">
                <a:solidFill>
                  <a:srgbClr val="292929"/>
                </a:solidFill>
                <a:effectLst/>
                <a:latin typeface="Consolas" panose="020B0609020204030204" pitchFamily="49" charset="0"/>
              </a:rPr>
              <a:t>g </a:t>
            </a:r>
            <a:r>
              <a:rPr lang="en-US" sz="1900" b="0" dirty="0">
                <a:solidFill>
                  <a:srgbClr val="000000"/>
                </a:solidFill>
                <a:effectLst/>
                <a:latin typeface="Consolas" panose="020B0609020204030204" pitchFamily="49" charset="0"/>
              </a:rPr>
              <a:t>+</a:t>
            </a:r>
            <a:r>
              <a:rPr lang="en-US" sz="1900" b="0" dirty="0">
                <a:solidFill>
                  <a:srgbClr val="292929"/>
                </a:solidFill>
                <a:effectLst/>
                <a:latin typeface="Consolas" panose="020B0609020204030204" pitchFamily="49" charset="0"/>
              </a:rPr>
              <a:t> transparency</a:t>
            </a:r>
            <a:r>
              <a:rPr lang="en-US" sz="1900" b="0" dirty="0">
                <a:solidFill>
                  <a:srgbClr val="000000"/>
                </a:solidFill>
                <a:effectLst/>
                <a:latin typeface="Consolas" panose="020B0609020204030204" pitchFamily="49" charset="0"/>
              </a:rPr>
              <a:t>*</a:t>
            </a:r>
            <a:r>
              <a:rPr lang="en-US" sz="1900" b="0" dirty="0">
                <a:solidFill>
                  <a:srgbClr val="292929"/>
                </a:solidFill>
                <a:effectLst/>
                <a:latin typeface="Consolas" panose="020B0609020204030204" pitchFamily="49" charset="0"/>
              </a:rPr>
              <a:t>(</a:t>
            </a:r>
            <a:r>
              <a:rPr lang="en-US" sz="1900" b="0" dirty="0">
                <a:solidFill>
                  <a:srgbClr val="0F4A85"/>
                </a:solidFill>
                <a:effectLst/>
                <a:latin typeface="Consolas" panose="020B0609020204030204" pitchFamily="49" charset="0"/>
              </a:rPr>
              <a:t>float</a:t>
            </a:r>
            <a:r>
              <a:rPr lang="en-US" sz="1900" b="0" dirty="0">
                <a:solidFill>
                  <a:srgbClr val="292929"/>
                </a:solidFill>
                <a:effectLst/>
                <a:latin typeface="Consolas" panose="020B0609020204030204" pitchFamily="49" charset="0"/>
              </a:rPr>
              <a:t>) </a:t>
            </a:r>
            <a:r>
              <a:rPr lang="en-US" sz="1900" b="0" dirty="0">
                <a:solidFill>
                  <a:srgbClr val="001080"/>
                </a:solidFill>
                <a:effectLst/>
                <a:latin typeface="Consolas" panose="020B0609020204030204" pitchFamily="49" charset="0"/>
              </a:rPr>
              <a:t>image</a:t>
            </a:r>
            <a:r>
              <a:rPr lang="en-US" sz="1900" b="0" dirty="0">
                <a:solidFill>
                  <a:srgbClr val="292929"/>
                </a:solidFill>
                <a:effectLst/>
                <a:latin typeface="Consolas" panose="020B0609020204030204" pitchFamily="49" charset="0"/>
              </a:rPr>
              <a:t>[index</a:t>
            </a:r>
            <a:r>
              <a:rPr lang="en-US" sz="1900" b="0" dirty="0">
                <a:solidFill>
                  <a:srgbClr val="000000"/>
                </a:solidFill>
                <a:effectLst/>
                <a:latin typeface="Consolas" panose="020B0609020204030204" pitchFamily="49" charset="0"/>
              </a:rPr>
              <a:t>+</a:t>
            </a:r>
            <a:r>
              <a:rPr lang="en-US" sz="1900" b="0" dirty="0">
                <a:solidFill>
                  <a:srgbClr val="096D48"/>
                </a:solidFill>
                <a:effectLst/>
                <a:latin typeface="Consolas" panose="020B0609020204030204" pitchFamily="49" charset="0"/>
              </a:rPr>
              <a:t>1</a:t>
            </a:r>
            <a:r>
              <a:rPr lang="en-US" sz="1900" b="0" dirty="0">
                <a:solidFill>
                  <a:srgbClr val="292929"/>
                </a:solidFill>
                <a:effectLst/>
                <a:latin typeface="Consolas" panose="020B0609020204030204" pitchFamily="49" charset="0"/>
              </a:rPr>
              <a:t>]);</a:t>
            </a:r>
          </a:p>
          <a:p>
            <a:r>
              <a:rPr lang="en-US" sz="1900" b="0" dirty="0">
                <a:solidFill>
                  <a:srgbClr val="292929"/>
                </a:solidFill>
                <a:effectLst/>
                <a:latin typeface="Consolas" panose="020B0609020204030204" pitchFamily="49" charset="0"/>
              </a:rPr>
              <a:t>      </a:t>
            </a:r>
            <a:r>
              <a:rPr lang="en-US" sz="1900" b="0" dirty="0">
                <a:solidFill>
                  <a:srgbClr val="001080"/>
                </a:solidFill>
                <a:effectLst/>
                <a:latin typeface="Consolas" panose="020B0609020204030204" pitchFamily="49" charset="0"/>
              </a:rPr>
              <a:t>image</a:t>
            </a:r>
            <a:r>
              <a:rPr lang="en-US" sz="1900" b="0" dirty="0">
                <a:solidFill>
                  <a:srgbClr val="292929"/>
                </a:solidFill>
                <a:effectLst/>
                <a:latin typeface="Consolas" panose="020B0609020204030204" pitchFamily="49" charset="0"/>
              </a:rPr>
              <a:t>[index</a:t>
            </a:r>
            <a:r>
              <a:rPr lang="en-US" sz="1900" b="0" dirty="0">
                <a:solidFill>
                  <a:srgbClr val="000000"/>
                </a:solidFill>
                <a:effectLst/>
                <a:latin typeface="Consolas" panose="020B0609020204030204" pitchFamily="49" charset="0"/>
              </a:rPr>
              <a:t>+</a:t>
            </a:r>
            <a:r>
              <a:rPr lang="en-US" sz="1900" b="0" dirty="0">
                <a:solidFill>
                  <a:srgbClr val="096D48"/>
                </a:solidFill>
                <a:effectLst/>
                <a:latin typeface="Consolas" panose="020B0609020204030204" pitchFamily="49" charset="0"/>
              </a:rPr>
              <a:t>2</a:t>
            </a:r>
            <a:r>
              <a:rPr lang="en-US" sz="1900" b="0" dirty="0">
                <a:solidFill>
                  <a:srgbClr val="292929"/>
                </a:solidFill>
                <a:effectLst/>
                <a:latin typeface="Consolas" panose="020B0609020204030204" pitchFamily="49" charset="0"/>
              </a:rPr>
              <a:t>] </a:t>
            </a:r>
            <a:r>
              <a:rPr lang="en-US" sz="1900" b="0" dirty="0">
                <a:solidFill>
                  <a:srgbClr val="000000"/>
                </a:solidFill>
                <a:effectLst/>
                <a:latin typeface="Consolas" panose="020B0609020204030204" pitchFamily="49" charset="0"/>
              </a:rPr>
              <a:t>=</a:t>
            </a:r>
            <a:r>
              <a:rPr lang="en-US" sz="1900" b="0" dirty="0">
                <a:solidFill>
                  <a:srgbClr val="292929"/>
                </a:solidFill>
                <a:effectLst/>
                <a:latin typeface="Consolas" panose="020B0609020204030204" pitchFamily="49" charset="0"/>
              </a:rPr>
              <a:t> (</a:t>
            </a:r>
            <a:r>
              <a:rPr lang="en-US" sz="1900" b="0" dirty="0">
                <a:solidFill>
                  <a:srgbClr val="0F4A85"/>
                </a:solidFill>
                <a:effectLst/>
                <a:latin typeface="Consolas" panose="020B0609020204030204" pitchFamily="49" charset="0"/>
              </a:rPr>
              <a:t>unsigned</a:t>
            </a:r>
            <a:r>
              <a:rPr lang="en-US" sz="1900" b="0" dirty="0">
                <a:solidFill>
                  <a:srgbClr val="292929"/>
                </a:solidFill>
                <a:effectLst/>
                <a:latin typeface="Consolas" panose="020B0609020204030204" pitchFamily="49" charset="0"/>
              </a:rPr>
              <a:t> </a:t>
            </a:r>
            <a:r>
              <a:rPr lang="en-US" sz="1900" b="0" dirty="0">
                <a:solidFill>
                  <a:srgbClr val="0F4A85"/>
                </a:solidFill>
                <a:effectLst/>
                <a:latin typeface="Consolas" panose="020B0609020204030204" pitchFamily="49" charset="0"/>
              </a:rPr>
              <a:t>char</a:t>
            </a:r>
            <a:r>
              <a:rPr lang="en-US" sz="1900" b="0" dirty="0">
                <a:solidFill>
                  <a:srgbClr val="292929"/>
                </a:solidFill>
                <a:effectLst/>
                <a:latin typeface="Consolas" panose="020B0609020204030204" pitchFamily="49" charset="0"/>
              </a:rPr>
              <a:t>) (</a:t>
            </a:r>
            <a:r>
              <a:rPr lang="en-US" sz="1900" b="0" dirty="0">
                <a:solidFill>
                  <a:srgbClr val="096D48"/>
                </a:solidFill>
                <a:effectLst/>
                <a:latin typeface="Consolas" panose="020B0609020204030204" pitchFamily="49" charset="0"/>
              </a:rPr>
              <a:t>255</a:t>
            </a:r>
            <a:r>
              <a:rPr lang="en-US" sz="1900" b="0" dirty="0">
                <a:solidFill>
                  <a:srgbClr val="000000"/>
                </a:solidFill>
                <a:effectLst/>
                <a:latin typeface="Consolas" panose="020B0609020204030204" pitchFamily="49" charset="0"/>
              </a:rPr>
              <a:t>*</a:t>
            </a:r>
            <a:r>
              <a:rPr lang="en-US" sz="1900" b="0" dirty="0">
                <a:solidFill>
                  <a:srgbClr val="292929"/>
                </a:solidFill>
                <a:effectLst/>
                <a:latin typeface="Consolas" panose="020B0609020204030204" pitchFamily="49" charset="0"/>
              </a:rPr>
              <a:t>a</a:t>
            </a:r>
            <a:r>
              <a:rPr lang="en-US" sz="1900" b="0" dirty="0">
                <a:solidFill>
                  <a:srgbClr val="000000"/>
                </a:solidFill>
                <a:effectLst/>
                <a:latin typeface="Consolas" panose="020B0609020204030204" pitchFamily="49" charset="0"/>
              </a:rPr>
              <a:t>*</a:t>
            </a:r>
            <a:r>
              <a:rPr lang="en-US" sz="1900" b="0" dirty="0">
                <a:solidFill>
                  <a:srgbClr val="292929"/>
                </a:solidFill>
                <a:effectLst/>
                <a:latin typeface="Consolas" panose="020B0609020204030204" pitchFamily="49" charset="0"/>
              </a:rPr>
              <a:t>b </a:t>
            </a:r>
            <a:r>
              <a:rPr lang="en-US" sz="1900" b="0" dirty="0">
                <a:solidFill>
                  <a:srgbClr val="000000"/>
                </a:solidFill>
                <a:effectLst/>
                <a:latin typeface="Consolas" panose="020B0609020204030204" pitchFamily="49" charset="0"/>
              </a:rPr>
              <a:t>+</a:t>
            </a:r>
            <a:r>
              <a:rPr lang="en-US" sz="1900" b="0" dirty="0">
                <a:solidFill>
                  <a:srgbClr val="292929"/>
                </a:solidFill>
                <a:effectLst/>
                <a:latin typeface="Consolas" panose="020B0609020204030204" pitchFamily="49" charset="0"/>
              </a:rPr>
              <a:t> transparency</a:t>
            </a:r>
            <a:r>
              <a:rPr lang="en-US" sz="1900" b="0" dirty="0">
                <a:solidFill>
                  <a:srgbClr val="000000"/>
                </a:solidFill>
                <a:effectLst/>
                <a:latin typeface="Consolas" panose="020B0609020204030204" pitchFamily="49" charset="0"/>
              </a:rPr>
              <a:t>*</a:t>
            </a:r>
            <a:r>
              <a:rPr lang="en-US" sz="1900" b="0" dirty="0">
                <a:solidFill>
                  <a:srgbClr val="292929"/>
                </a:solidFill>
                <a:effectLst/>
                <a:latin typeface="Consolas" panose="020B0609020204030204" pitchFamily="49" charset="0"/>
              </a:rPr>
              <a:t>(</a:t>
            </a:r>
            <a:r>
              <a:rPr lang="en-US" sz="1900" b="0" dirty="0">
                <a:solidFill>
                  <a:srgbClr val="0F4A85"/>
                </a:solidFill>
                <a:effectLst/>
                <a:latin typeface="Consolas" panose="020B0609020204030204" pitchFamily="49" charset="0"/>
              </a:rPr>
              <a:t>float</a:t>
            </a:r>
            <a:r>
              <a:rPr lang="en-US" sz="1900" b="0" dirty="0">
                <a:solidFill>
                  <a:srgbClr val="292929"/>
                </a:solidFill>
                <a:effectLst/>
                <a:latin typeface="Consolas" panose="020B0609020204030204" pitchFamily="49" charset="0"/>
              </a:rPr>
              <a:t>) </a:t>
            </a:r>
            <a:r>
              <a:rPr lang="en-US" sz="1900" b="0" dirty="0">
                <a:solidFill>
                  <a:srgbClr val="001080"/>
                </a:solidFill>
                <a:effectLst/>
                <a:latin typeface="Consolas" panose="020B0609020204030204" pitchFamily="49" charset="0"/>
              </a:rPr>
              <a:t>image</a:t>
            </a:r>
            <a:r>
              <a:rPr lang="en-US" sz="1900" b="0" dirty="0">
                <a:solidFill>
                  <a:srgbClr val="292929"/>
                </a:solidFill>
                <a:effectLst/>
                <a:latin typeface="Consolas" panose="020B0609020204030204" pitchFamily="49" charset="0"/>
              </a:rPr>
              <a:t>[index</a:t>
            </a:r>
            <a:r>
              <a:rPr lang="en-US" sz="1900" b="0" dirty="0">
                <a:solidFill>
                  <a:srgbClr val="000000"/>
                </a:solidFill>
                <a:effectLst/>
                <a:latin typeface="Consolas" panose="020B0609020204030204" pitchFamily="49" charset="0"/>
              </a:rPr>
              <a:t>+</a:t>
            </a:r>
            <a:r>
              <a:rPr lang="en-US" sz="1900" b="0" dirty="0">
                <a:solidFill>
                  <a:srgbClr val="096D48"/>
                </a:solidFill>
                <a:effectLst/>
                <a:latin typeface="Consolas" panose="020B0609020204030204" pitchFamily="49" charset="0"/>
              </a:rPr>
              <a:t>2</a:t>
            </a:r>
            <a:r>
              <a:rPr lang="en-US" sz="1900" b="0" dirty="0">
                <a:solidFill>
                  <a:srgbClr val="292929"/>
                </a:solidFill>
                <a:effectLst/>
                <a:latin typeface="Consolas" panose="020B0609020204030204" pitchFamily="49" charset="0"/>
              </a:rPr>
              <a:t>]);</a:t>
            </a:r>
          </a:p>
          <a:p>
            <a:r>
              <a:rPr lang="en-US" sz="1900" b="0" dirty="0">
                <a:solidFill>
                  <a:srgbClr val="292929"/>
                </a:solidFill>
                <a:effectLst/>
                <a:latin typeface="Consolas" panose="020B0609020204030204" pitchFamily="49" charset="0"/>
              </a:rPr>
              <a:t>      }</a:t>
            </a:r>
          </a:p>
          <a:p>
            <a:r>
              <a:rPr lang="en-US" sz="1900" b="0" dirty="0">
                <a:solidFill>
                  <a:srgbClr val="292929"/>
                </a:solidFill>
                <a:effectLst/>
                <a:latin typeface="Consolas" panose="020B0609020204030204" pitchFamily="49" charset="0"/>
              </a:rPr>
              <a:t>    </a:t>
            </a:r>
            <a:r>
              <a:rPr lang="en-US" sz="1900" b="0" dirty="0">
                <a:solidFill>
                  <a:srgbClr val="B5200D"/>
                </a:solidFill>
                <a:effectLst/>
                <a:latin typeface="Consolas" panose="020B0609020204030204" pitchFamily="49" charset="0"/>
              </a:rPr>
              <a:t>return</a:t>
            </a:r>
            <a:r>
              <a:rPr lang="en-US" sz="1900" b="0" dirty="0">
                <a:solidFill>
                  <a:srgbClr val="292929"/>
                </a:solidFill>
                <a:effectLst/>
                <a:latin typeface="Consolas" panose="020B0609020204030204" pitchFamily="49" charset="0"/>
              </a:rPr>
              <a:t> bad;</a:t>
            </a:r>
          </a:p>
          <a:p>
            <a:r>
              <a:rPr lang="en-US" sz="1900" b="0" dirty="0">
                <a:solidFill>
                  <a:srgbClr val="292929"/>
                </a:solidFill>
                <a:effectLst/>
                <a:latin typeface="Consolas" panose="020B0609020204030204" pitchFamily="49" charset="0"/>
              </a:rPr>
              <a:t>   }</a:t>
            </a:r>
          </a:p>
          <a:p>
            <a:r>
              <a:rPr lang="en-US" sz="2000" b="0" dirty="0">
                <a:solidFill>
                  <a:srgbClr val="0F4A85"/>
                </a:solidFill>
                <a:effectLst/>
                <a:latin typeface="Consolas" panose="020B0609020204030204" pitchFamily="49" charset="0"/>
              </a:rPr>
              <a:t>void</a:t>
            </a:r>
            <a:r>
              <a:rPr lang="en-US" sz="2000" b="0" dirty="0">
                <a:solidFill>
                  <a:srgbClr val="292929"/>
                </a:solidFill>
                <a:effectLst/>
                <a:latin typeface="Consolas" panose="020B0609020204030204" pitchFamily="49" charset="0"/>
              </a:rPr>
              <a:t> </a:t>
            </a:r>
            <a:r>
              <a:rPr lang="en-US" sz="2000" b="0" dirty="0" err="1">
                <a:solidFill>
                  <a:srgbClr val="5E2CBC"/>
                </a:solidFill>
                <a:effectLst/>
                <a:latin typeface="Consolas" panose="020B0609020204030204" pitchFamily="49" charset="0"/>
              </a:rPr>
              <a:t>draw_horizontal_edge_triangle</a:t>
            </a:r>
            <a:r>
              <a:rPr lang="en-US" sz="2000" b="0" dirty="0">
                <a:solidFill>
                  <a:srgbClr val="292929"/>
                </a:solidFill>
                <a:effectLst/>
                <a:latin typeface="Consolas" panose="020B0609020204030204" pitchFamily="49" charset="0"/>
              </a:rPr>
              <a:t>(</a:t>
            </a:r>
            <a:r>
              <a:rPr lang="en-US" sz="2000" b="0" dirty="0">
                <a:solidFill>
                  <a:srgbClr val="0F4A85"/>
                </a:solidFill>
                <a:effectLst/>
                <a:latin typeface="Consolas" panose="020B0609020204030204" pitchFamily="49" charset="0"/>
              </a:rPr>
              <a:t>int</a:t>
            </a:r>
            <a:r>
              <a:rPr lang="en-US" sz="2000" b="0" dirty="0">
                <a:solidFill>
                  <a:srgbClr val="292929"/>
                </a:solidFill>
                <a:effectLst/>
                <a:latin typeface="Consolas" panose="020B0609020204030204" pitchFamily="49" charset="0"/>
              </a:rPr>
              <a:t> </a:t>
            </a:r>
            <a:r>
              <a:rPr lang="en-US" sz="2000" b="0" dirty="0">
                <a:solidFill>
                  <a:srgbClr val="001080"/>
                </a:solidFill>
                <a:effectLst/>
                <a:latin typeface="Consolas" panose="020B0609020204030204" pitchFamily="49" charset="0"/>
              </a:rPr>
              <a:t>i1</a:t>
            </a:r>
            <a:r>
              <a:rPr lang="en-US" sz="2000" b="0" dirty="0">
                <a:solidFill>
                  <a:srgbClr val="292929"/>
                </a:solidFill>
                <a:effectLst/>
                <a:latin typeface="Consolas" panose="020B0609020204030204" pitchFamily="49" charset="0"/>
              </a:rPr>
              <a:t>, </a:t>
            </a:r>
            <a:r>
              <a:rPr lang="en-US" sz="2000" b="0" dirty="0">
                <a:solidFill>
                  <a:srgbClr val="0F4A85"/>
                </a:solidFill>
                <a:effectLst/>
                <a:latin typeface="Consolas" panose="020B0609020204030204" pitchFamily="49" charset="0"/>
              </a:rPr>
              <a:t>int</a:t>
            </a:r>
            <a:r>
              <a:rPr lang="en-US" sz="2000" b="0" dirty="0">
                <a:solidFill>
                  <a:srgbClr val="292929"/>
                </a:solidFill>
                <a:effectLst/>
                <a:latin typeface="Consolas" panose="020B0609020204030204" pitchFamily="49" charset="0"/>
              </a:rPr>
              <a:t> </a:t>
            </a:r>
            <a:r>
              <a:rPr lang="en-US" sz="2000" b="0" dirty="0">
                <a:solidFill>
                  <a:srgbClr val="001080"/>
                </a:solidFill>
                <a:effectLst/>
                <a:latin typeface="Consolas" panose="020B0609020204030204" pitchFamily="49" charset="0"/>
              </a:rPr>
              <a:t>i2</a:t>
            </a:r>
            <a:r>
              <a:rPr lang="en-US" sz="2000" b="0" dirty="0">
                <a:solidFill>
                  <a:srgbClr val="292929"/>
                </a:solidFill>
                <a:effectLst/>
                <a:latin typeface="Consolas" panose="020B0609020204030204" pitchFamily="49" charset="0"/>
              </a:rPr>
              <a:t>, </a:t>
            </a:r>
            <a:r>
              <a:rPr lang="en-US" sz="2000" b="0" dirty="0">
                <a:solidFill>
                  <a:srgbClr val="0F4A85"/>
                </a:solidFill>
                <a:effectLst/>
                <a:latin typeface="Consolas" panose="020B0609020204030204" pitchFamily="49" charset="0"/>
              </a:rPr>
              <a:t>int</a:t>
            </a:r>
            <a:r>
              <a:rPr lang="en-US" sz="2000" b="0" dirty="0">
                <a:solidFill>
                  <a:srgbClr val="292929"/>
                </a:solidFill>
                <a:effectLst/>
                <a:latin typeface="Consolas" panose="020B0609020204030204" pitchFamily="49" charset="0"/>
              </a:rPr>
              <a:t> </a:t>
            </a:r>
            <a:r>
              <a:rPr lang="en-US" sz="2000" b="0" dirty="0">
                <a:solidFill>
                  <a:srgbClr val="001080"/>
                </a:solidFill>
                <a:effectLst/>
                <a:latin typeface="Consolas" panose="020B0609020204030204" pitchFamily="49" charset="0"/>
              </a:rPr>
              <a:t>i3</a:t>
            </a:r>
            <a:r>
              <a:rPr lang="en-US" sz="2000" b="0" dirty="0">
                <a:solidFill>
                  <a:srgbClr val="292929"/>
                </a:solidFill>
                <a:effectLst/>
                <a:latin typeface="Consolas" panose="020B0609020204030204" pitchFamily="49" charset="0"/>
              </a:rPr>
              <a:t>, </a:t>
            </a:r>
            <a:r>
              <a:rPr lang="en-US" sz="2000" b="0" dirty="0">
                <a:solidFill>
                  <a:srgbClr val="0F4A85"/>
                </a:solidFill>
                <a:effectLst/>
                <a:latin typeface="Consolas" panose="020B0609020204030204" pitchFamily="49" charset="0"/>
              </a:rPr>
              <a:t>int</a:t>
            </a:r>
            <a:r>
              <a:rPr lang="en-US" sz="2000" b="0" dirty="0">
                <a:solidFill>
                  <a:srgbClr val="292929"/>
                </a:solidFill>
                <a:effectLst/>
                <a:latin typeface="Consolas" panose="020B0609020204030204" pitchFamily="49" charset="0"/>
              </a:rPr>
              <a:t> </a:t>
            </a:r>
            <a:r>
              <a:rPr lang="en-US" sz="2000" b="0" dirty="0">
                <a:solidFill>
                  <a:srgbClr val="001080"/>
                </a:solidFill>
                <a:effectLst/>
                <a:latin typeface="Consolas" panose="020B0609020204030204" pitchFamily="49" charset="0"/>
              </a:rPr>
              <a:t>kind</a:t>
            </a:r>
            <a:r>
              <a:rPr lang="en-US" sz="2000" b="0" dirty="0">
                <a:solidFill>
                  <a:srgbClr val="292929"/>
                </a:solidFill>
                <a:effectLst/>
                <a:latin typeface="Consolas" panose="020B0609020204030204" pitchFamily="49" charset="0"/>
              </a:rPr>
              <a:t>) { ...</a:t>
            </a:r>
          </a:p>
          <a:p>
            <a:r>
              <a:rPr lang="en-US" sz="2000" b="0" dirty="0">
                <a:solidFill>
                  <a:srgbClr val="292929"/>
                </a:solidFill>
                <a:effectLst/>
                <a:latin typeface="Consolas" panose="020B0609020204030204" pitchFamily="49" charset="0"/>
              </a:rPr>
              <a:t>   </a:t>
            </a:r>
            <a:r>
              <a:rPr lang="en-US" sz="2000" b="0" dirty="0">
                <a:solidFill>
                  <a:srgbClr val="B5200D"/>
                </a:solidFill>
                <a:effectLst/>
                <a:latin typeface="Consolas" panose="020B0609020204030204" pitchFamily="49" charset="0"/>
              </a:rPr>
              <a:t>for</a:t>
            </a:r>
            <a:r>
              <a:rPr lang="en-US" sz="2000" b="0" dirty="0">
                <a:solidFill>
                  <a:srgbClr val="292929"/>
                </a:solidFill>
                <a:effectLst/>
                <a:latin typeface="Consolas" panose="020B0609020204030204" pitchFamily="49" charset="0"/>
              </a:rPr>
              <a:t> (y </a:t>
            </a:r>
            <a:r>
              <a:rPr lang="en-US" sz="2000" b="0" dirty="0">
                <a:solidFill>
                  <a:srgbClr val="000000"/>
                </a:solidFill>
                <a:effectLst/>
                <a:latin typeface="Consolas" panose="020B0609020204030204" pitchFamily="49" charset="0"/>
              </a:rPr>
              <a:t>=</a:t>
            </a:r>
            <a:r>
              <a:rPr lang="en-US" sz="2000" b="0" dirty="0">
                <a:solidFill>
                  <a:srgbClr val="292929"/>
                </a:solidFill>
                <a:effectLst/>
                <a:latin typeface="Consolas" panose="020B0609020204030204" pitchFamily="49" charset="0"/>
              </a:rPr>
              <a:t> </a:t>
            </a:r>
            <a:r>
              <a:rPr lang="en-US" sz="2000" b="0" dirty="0" err="1">
                <a:solidFill>
                  <a:srgbClr val="292929"/>
                </a:solidFill>
                <a:effectLst/>
                <a:latin typeface="Consolas" panose="020B0609020204030204" pitchFamily="49" charset="0"/>
              </a:rPr>
              <a:t>i_top</a:t>
            </a:r>
            <a:r>
              <a:rPr lang="en-US" sz="2000" b="0" dirty="0">
                <a:solidFill>
                  <a:srgbClr val="292929"/>
                </a:solidFill>
                <a:effectLst/>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a:solidFill>
                  <a:srgbClr val="292929"/>
                </a:solidFill>
                <a:effectLst/>
                <a:latin typeface="Consolas" panose="020B0609020204030204" pitchFamily="49" charset="0"/>
              </a:rPr>
              <a:t> </a:t>
            </a:r>
            <a:r>
              <a:rPr lang="en-US" sz="2000" b="0" dirty="0">
                <a:solidFill>
                  <a:srgbClr val="096D48"/>
                </a:solidFill>
                <a:effectLst/>
                <a:latin typeface="Consolas" panose="020B0609020204030204" pitchFamily="49" charset="0"/>
              </a:rPr>
              <a:t>.5</a:t>
            </a:r>
            <a:r>
              <a:rPr lang="en-US" sz="2000" b="0" dirty="0">
                <a:solidFill>
                  <a:srgbClr val="292929"/>
                </a:solidFill>
                <a:effectLst/>
                <a:latin typeface="Consolas" panose="020B0609020204030204" pitchFamily="49" charset="0"/>
              </a:rPr>
              <a:t>; y </a:t>
            </a:r>
            <a:r>
              <a:rPr lang="en-US" sz="2000" b="0" dirty="0">
                <a:solidFill>
                  <a:srgbClr val="000000"/>
                </a:solidFill>
                <a:effectLst/>
                <a:latin typeface="Consolas" panose="020B0609020204030204" pitchFamily="49" charset="0"/>
              </a:rPr>
              <a:t>&gt;</a:t>
            </a:r>
            <a:r>
              <a:rPr lang="en-US" sz="2000" b="0" dirty="0">
                <a:solidFill>
                  <a:srgbClr val="292929"/>
                </a:solidFill>
                <a:effectLst/>
                <a:latin typeface="Consolas" panose="020B0609020204030204" pitchFamily="49" charset="0"/>
              </a:rPr>
              <a:t> </a:t>
            </a:r>
            <a:r>
              <a:rPr lang="en-US" sz="2000" b="0" dirty="0" err="1">
                <a:solidFill>
                  <a:srgbClr val="292929"/>
                </a:solidFill>
                <a:effectLst/>
                <a:latin typeface="Consolas" panose="020B0609020204030204" pitchFamily="49" charset="0"/>
              </a:rPr>
              <a:t>bottom_y</a:t>
            </a:r>
            <a:r>
              <a:rPr lang="en-US" sz="2000" b="0" dirty="0">
                <a:solidFill>
                  <a:srgbClr val="292929"/>
                </a:solidFill>
                <a:effectLst/>
                <a:latin typeface="Consolas" panose="020B0609020204030204" pitchFamily="49" charset="0"/>
              </a:rPr>
              <a:t>; y </a:t>
            </a:r>
            <a:r>
              <a:rPr lang="en-US" sz="2000" b="0" dirty="0">
                <a:solidFill>
                  <a:srgbClr val="000000"/>
                </a:solidFill>
                <a:effectLst/>
                <a:latin typeface="Consolas" panose="020B0609020204030204" pitchFamily="49" charset="0"/>
              </a:rPr>
              <a:t>-=</a:t>
            </a:r>
            <a:r>
              <a:rPr lang="en-US" sz="2000" b="0" dirty="0">
                <a:solidFill>
                  <a:srgbClr val="292929"/>
                </a:solidFill>
                <a:effectLst/>
                <a:latin typeface="Consolas" panose="020B0609020204030204" pitchFamily="49" charset="0"/>
              </a:rPr>
              <a:t> </a:t>
            </a:r>
            <a:r>
              <a:rPr lang="en-US" sz="2000" b="0" dirty="0">
                <a:solidFill>
                  <a:srgbClr val="096D48"/>
                </a:solidFill>
                <a:effectLst/>
                <a:latin typeface="Consolas" panose="020B0609020204030204" pitchFamily="49" charset="0"/>
              </a:rPr>
              <a:t>1</a:t>
            </a:r>
            <a:r>
              <a:rPr lang="en-US" sz="2000" b="0" dirty="0">
                <a:solidFill>
                  <a:srgbClr val="292929"/>
                </a:solidFill>
                <a:effectLst/>
                <a:latin typeface="Consolas" panose="020B0609020204030204" pitchFamily="49" charset="0"/>
              </a:rPr>
              <a:t>) {</a:t>
            </a:r>
          </a:p>
          <a:p>
            <a:r>
              <a:rPr lang="en-US" sz="2000" b="0" dirty="0">
                <a:solidFill>
                  <a:srgbClr val="292929"/>
                </a:solidFill>
                <a:effectLst/>
                <a:latin typeface="Consolas" panose="020B0609020204030204" pitchFamily="49" charset="0"/>
              </a:rPr>
              <a:t>      </a:t>
            </a:r>
            <a:r>
              <a:rPr lang="en-US" sz="2000" b="0" dirty="0" err="1">
                <a:solidFill>
                  <a:srgbClr val="292929"/>
                </a:solidFill>
                <a:effectLst/>
                <a:latin typeface="Consolas" panose="020B0609020204030204" pitchFamily="49" charset="0"/>
              </a:rPr>
              <a:t>xleft</a:t>
            </a:r>
            <a:r>
              <a:rPr lang="en-US" sz="2000" b="0" dirty="0">
                <a:solidFill>
                  <a:srgbClr val="292929"/>
                </a:solidFill>
                <a:effectLst/>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a:solidFill>
                  <a:srgbClr val="292929"/>
                </a:solidFill>
                <a:effectLst/>
                <a:latin typeface="Consolas" panose="020B0609020204030204" pitchFamily="49" charset="0"/>
              </a:rPr>
              <a:t> </a:t>
            </a:r>
            <a:r>
              <a:rPr lang="en-US" sz="2000" b="0" dirty="0" err="1">
                <a:solidFill>
                  <a:srgbClr val="292929"/>
                </a:solidFill>
                <a:effectLst/>
                <a:latin typeface="Consolas" panose="020B0609020204030204" pitchFamily="49" charset="0"/>
              </a:rPr>
              <a:t>m_left</a:t>
            </a:r>
            <a:r>
              <a:rPr lang="en-US" sz="2000" b="0" dirty="0">
                <a:solidFill>
                  <a:srgbClr val="000000"/>
                </a:solidFill>
                <a:effectLst/>
                <a:latin typeface="Consolas" panose="020B0609020204030204" pitchFamily="49" charset="0"/>
              </a:rPr>
              <a:t>*</a:t>
            </a:r>
            <a:r>
              <a:rPr lang="en-US" sz="2000" b="0" dirty="0">
                <a:solidFill>
                  <a:srgbClr val="292929"/>
                </a:solidFill>
                <a:effectLst/>
                <a:latin typeface="Consolas" panose="020B0609020204030204" pitchFamily="49" charset="0"/>
              </a:rPr>
              <a:t>y </a:t>
            </a:r>
            <a:r>
              <a:rPr lang="en-US" sz="2000" b="0" dirty="0">
                <a:solidFill>
                  <a:srgbClr val="000000"/>
                </a:solidFill>
                <a:effectLst/>
                <a:latin typeface="Consolas" panose="020B0609020204030204" pitchFamily="49" charset="0"/>
              </a:rPr>
              <a:t>+</a:t>
            </a:r>
            <a:r>
              <a:rPr lang="en-US" sz="2000" b="0" dirty="0">
                <a:solidFill>
                  <a:srgbClr val="292929"/>
                </a:solidFill>
                <a:effectLst/>
                <a:latin typeface="Consolas" panose="020B0609020204030204" pitchFamily="49" charset="0"/>
              </a:rPr>
              <a:t> </a:t>
            </a:r>
            <a:r>
              <a:rPr lang="en-US" sz="2000" b="0" dirty="0" err="1">
                <a:solidFill>
                  <a:srgbClr val="292929"/>
                </a:solidFill>
                <a:effectLst/>
                <a:latin typeface="Consolas" panose="020B0609020204030204" pitchFamily="49" charset="0"/>
              </a:rPr>
              <a:t>b_left</a:t>
            </a:r>
            <a:r>
              <a:rPr lang="en-US" sz="2000" b="0" dirty="0">
                <a:solidFill>
                  <a:srgbClr val="292929"/>
                </a:solidFill>
                <a:effectLst/>
                <a:latin typeface="Consolas" panose="020B0609020204030204" pitchFamily="49" charset="0"/>
              </a:rPr>
              <a:t>;</a:t>
            </a:r>
          </a:p>
          <a:p>
            <a:r>
              <a:rPr lang="en-US" sz="2000" b="0" dirty="0">
                <a:solidFill>
                  <a:srgbClr val="292929"/>
                </a:solidFill>
                <a:effectLst/>
                <a:latin typeface="Consolas" panose="020B0609020204030204" pitchFamily="49" charset="0"/>
              </a:rPr>
              <a:t>      </a:t>
            </a:r>
            <a:r>
              <a:rPr lang="en-US" sz="2000" b="0" dirty="0" err="1">
                <a:solidFill>
                  <a:srgbClr val="292929"/>
                </a:solidFill>
                <a:effectLst/>
                <a:latin typeface="Consolas" panose="020B0609020204030204" pitchFamily="49" charset="0"/>
              </a:rPr>
              <a:t>xright</a:t>
            </a:r>
            <a:r>
              <a:rPr lang="en-US" sz="2000" b="0" dirty="0">
                <a:solidFill>
                  <a:srgbClr val="292929"/>
                </a:solidFill>
                <a:effectLst/>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a:solidFill>
                  <a:srgbClr val="292929"/>
                </a:solidFill>
                <a:effectLst/>
                <a:latin typeface="Consolas" panose="020B0609020204030204" pitchFamily="49" charset="0"/>
              </a:rPr>
              <a:t> </a:t>
            </a:r>
            <a:r>
              <a:rPr lang="en-US" sz="2000" b="0" dirty="0" err="1">
                <a:solidFill>
                  <a:srgbClr val="292929"/>
                </a:solidFill>
                <a:effectLst/>
                <a:latin typeface="Consolas" panose="020B0609020204030204" pitchFamily="49" charset="0"/>
              </a:rPr>
              <a:t>m_right</a:t>
            </a:r>
            <a:r>
              <a:rPr lang="en-US" sz="2000" b="0" dirty="0">
                <a:solidFill>
                  <a:srgbClr val="000000"/>
                </a:solidFill>
                <a:effectLst/>
                <a:latin typeface="Consolas" panose="020B0609020204030204" pitchFamily="49" charset="0"/>
              </a:rPr>
              <a:t>*</a:t>
            </a:r>
            <a:r>
              <a:rPr lang="en-US" sz="2000" b="0" dirty="0">
                <a:solidFill>
                  <a:srgbClr val="292929"/>
                </a:solidFill>
                <a:effectLst/>
                <a:latin typeface="Consolas" panose="020B0609020204030204" pitchFamily="49" charset="0"/>
              </a:rPr>
              <a:t>y </a:t>
            </a:r>
            <a:r>
              <a:rPr lang="en-US" sz="2000" b="0" dirty="0">
                <a:solidFill>
                  <a:srgbClr val="000000"/>
                </a:solidFill>
                <a:effectLst/>
                <a:latin typeface="Consolas" panose="020B0609020204030204" pitchFamily="49" charset="0"/>
              </a:rPr>
              <a:t>+</a:t>
            </a:r>
            <a:r>
              <a:rPr lang="en-US" sz="2000" b="0" dirty="0">
                <a:solidFill>
                  <a:srgbClr val="292929"/>
                </a:solidFill>
                <a:effectLst/>
                <a:latin typeface="Consolas" panose="020B0609020204030204" pitchFamily="49" charset="0"/>
              </a:rPr>
              <a:t> </a:t>
            </a:r>
            <a:r>
              <a:rPr lang="en-US" sz="2000" b="0" dirty="0" err="1">
                <a:solidFill>
                  <a:srgbClr val="292929"/>
                </a:solidFill>
                <a:effectLst/>
                <a:latin typeface="Consolas" panose="020B0609020204030204" pitchFamily="49" charset="0"/>
              </a:rPr>
              <a:t>b_right</a:t>
            </a:r>
            <a:r>
              <a:rPr lang="en-US" sz="2000" b="0" dirty="0">
                <a:solidFill>
                  <a:srgbClr val="292929"/>
                </a:solidFill>
                <a:effectLst/>
                <a:latin typeface="Consolas" panose="020B0609020204030204" pitchFamily="49" charset="0"/>
              </a:rPr>
              <a:t>;</a:t>
            </a:r>
          </a:p>
          <a:p>
            <a:r>
              <a:rPr lang="en-US" sz="2000" b="0" dirty="0">
                <a:solidFill>
                  <a:srgbClr val="292929"/>
                </a:solidFill>
                <a:effectLst/>
                <a:latin typeface="Consolas" panose="020B0609020204030204" pitchFamily="49" charset="0"/>
              </a:rPr>
              <a:t>      </a:t>
            </a:r>
            <a:r>
              <a:rPr lang="en-US" sz="2000" b="0" dirty="0">
                <a:solidFill>
                  <a:srgbClr val="B5200D"/>
                </a:solidFill>
                <a:effectLst/>
                <a:latin typeface="Consolas" panose="020B0609020204030204" pitchFamily="49" charset="0"/>
              </a:rPr>
              <a:t>for</a:t>
            </a:r>
            <a:r>
              <a:rPr lang="en-US" sz="2000" b="0" dirty="0">
                <a:solidFill>
                  <a:srgbClr val="292929"/>
                </a:solidFill>
                <a:effectLst/>
                <a:latin typeface="Consolas" panose="020B0609020204030204" pitchFamily="49" charset="0"/>
              </a:rPr>
              <a:t> (x </a:t>
            </a:r>
            <a:r>
              <a:rPr lang="en-US" sz="2000" b="0" dirty="0">
                <a:solidFill>
                  <a:srgbClr val="000000"/>
                </a:solidFill>
                <a:effectLst/>
                <a:latin typeface="Consolas" panose="020B0609020204030204" pitchFamily="49" charset="0"/>
              </a:rPr>
              <a:t>=</a:t>
            </a:r>
            <a:r>
              <a:rPr lang="en-US" sz="2000" b="0" dirty="0">
                <a:solidFill>
                  <a:srgbClr val="292929"/>
                </a:solidFill>
                <a:effectLst/>
                <a:latin typeface="Consolas" panose="020B0609020204030204" pitchFamily="49" charset="0"/>
              </a:rPr>
              <a:t> </a:t>
            </a:r>
            <a:r>
              <a:rPr lang="en-US" sz="2000" b="0" dirty="0" err="1">
                <a:solidFill>
                  <a:srgbClr val="292929"/>
                </a:solidFill>
                <a:effectLst/>
                <a:latin typeface="Consolas" panose="020B0609020204030204" pitchFamily="49" charset="0"/>
              </a:rPr>
              <a:t>i_left</a:t>
            </a:r>
            <a:r>
              <a:rPr lang="en-US" sz="2000" b="0" dirty="0">
                <a:solidFill>
                  <a:srgbClr val="292929"/>
                </a:solidFill>
                <a:effectLst/>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a:solidFill>
                  <a:srgbClr val="292929"/>
                </a:solidFill>
                <a:effectLst/>
                <a:latin typeface="Consolas" panose="020B0609020204030204" pitchFamily="49" charset="0"/>
              </a:rPr>
              <a:t> </a:t>
            </a:r>
            <a:r>
              <a:rPr lang="en-US" sz="2000" b="0" dirty="0">
                <a:solidFill>
                  <a:srgbClr val="096D48"/>
                </a:solidFill>
                <a:effectLst/>
                <a:latin typeface="Consolas" panose="020B0609020204030204" pitchFamily="49" charset="0"/>
              </a:rPr>
              <a:t>.5</a:t>
            </a:r>
            <a:r>
              <a:rPr lang="en-US" sz="2000" b="0" dirty="0">
                <a:solidFill>
                  <a:srgbClr val="292929"/>
                </a:solidFill>
                <a:effectLst/>
                <a:latin typeface="Consolas" panose="020B0609020204030204" pitchFamily="49" charset="0"/>
              </a:rPr>
              <a:t>; x </a:t>
            </a:r>
            <a:r>
              <a:rPr lang="en-US" sz="2000" b="0" dirty="0">
                <a:solidFill>
                  <a:srgbClr val="000000"/>
                </a:solidFill>
                <a:effectLst/>
                <a:latin typeface="Consolas" panose="020B0609020204030204" pitchFamily="49" charset="0"/>
              </a:rPr>
              <a:t>&lt;</a:t>
            </a:r>
            <a:r>
              <a:rPr lang="en-US" sz="2000" b="0" dirty="0">
                <a:solidFill>
                  <a:srgbClr val="292929"/>
                </a:solidFill>
                <a:effectLst/>
                <a:latin typeface="Consolas" panose="020B0609020204030204" pitchFamily="49" charset="0"/>
              </a:rPr>
              <a:t> </a:t>
            </a:r>
            <a:r>
              <a:rPr lang="en-US" sz="2000" b="0" dirty="0" err="1">
                <a:solidFill>
                  <a:srgbClr val="292929"/>
                </a:solidFill>
                <a:effectLst/>
                <a:latin typeface="Consolas" panose="020B0609020204030204" pitchFamily="49" charset="0"/>
              </a:rPr>
              <a:t>xright</a:t>
            </a:r>
            <a:r>
              <a:rPr lang="en-US" sz="2000" b="0" dirty="0">
                <a:solidFill>
                  <a:srgbClr val="292929"/>
                </a:solidFill>
                <a:effectLst/>
                <a:latin typeface="Consolas" panose="020B0609020204030204" pitchFamily="49" charset="0"/>
              </a:rPr>
              <a:t>; x </a:t>
            </a:r>
            <a:r>
              <a:rPr lang="en-US" sz="2000" b="0" dirty="0">
                <a:solidFill>
                  <a:srgbClr val="000000"/>
                </a:solidFill>
                <a:effectLst/>
                <a:latin typeface="Consolas" panose="020B0609020204030204" pitchFamily="49" charset="0"/>
              </a:rPr>
              <a:t>+=</a:t>
            </a:r>
            <a:r>
              <a:rPr lang="en-US" sz="2000" b="0" dirty="0">
                <a:solidFill>
                  <a:srgbClr val="292929"/>
                </a:solidFill>
                <a:effectLst/>
                <a:latin typeface="Consolas" panose="020B0609020204030204" pitchFamily="49" charset="0"/>
              </a:rPr>
              <a:t> </a:t>
            </a:r>
            <a:r>
              <a:rPr lang="en-US" sz="2000" b="0" dirty="0">
                <a:solidFill>
                  <a:srgbClr val="096D48"/>
                </a:solidFill>
                <a:effectLst/>
                <a:latin typeface="Consolas" panose="020B0609020204030204" pitchFamily="49" charset="0"/>
              </a:rPr>
              <a:t>1</a:t>
            </a:r>
            <a:r>
              <a:rPr lang="en-US" sz="2000" b="0" dirty="0">
                <a:solidFill>
                  <a:srgbClr val="292929"/>
                </a:solidFill>
                <a:effectLst/>
                <a:latin typeface="Consolas" panose="020B0609020204030204" pitchFamily="49" charset="0"/>
              </a:rPr>
              <a:t>) {</a:t>
            </a:r>
          </a:p>
          <a:p>
            <a:r>
              <a:rPr lang="en-US" sz="2000" b="0" dirty="0">
                <a:solidFill>
                  <a:srgbClr val="292929"/>
                </a:solidFill>
                <a:effectLst/>
                <a:latin typeface="Consolas" panose="020B0609020204030204" pitchFamily="49" charset="0"/>
              </a:rPr>
              <a:t>         bad </a:t>
            </a:r>
            <a:r>
              <a:rPr lang="en-US" sz="2000" b="0" dirty="0">
                <a:solidFill>
                  <a:srgbClr val="000000"/>
                </a:solidFill>
                <a:effectLst/>
                <a:latin typeface="Consolas" panose="020B0609020204030204" pitchFamily="49" charset="0"/>
              </a:rPr>
              <a:t>=</a:t>
            </a:r>
            <a:r>
              <a:rPr lang="en-US" sz="2000" b="0" dirty="0">
                <a:solidFill>
                  <a:srgbClr val="292929"/>
                </a:solidFill>
                <a:effectLst/>
                <a:latin typeface="Consolas" panose="020B0609020204030204" pitchFamily="49" charset="0"/>
              </a:rPr>
              <a:t> </a:t>
            </a:r>
            <a:r>
              <a:rPr lang="en-US" sz="2000" b="0" dirty="0" err="1">
                <a:solidFill>
                  <a:srgbClr val="5E2CBC"/>
                </a:solidFill>
                <a:effectLst/>
                <a:latin typeface="Consolas" panose="020B0609020204030204" pitchFamily="49" charset="0"/>
              </a:rPr>
              <a:t>set_pixel_alpha</a:t>
            </a:r>
            <a:r>
              <a:rPr lang="en-US" sz="2000" b="0" dirty="0">
                <a:solidFill>
                  <a:srgbClr val="292929"/>
                </a:solidFill>
                <a:effectLst/>
                <a:latin typeface="Consolas" panose="020B0609020204030204" pitchFamily="49" charset="0"/>
              </a:rPr>
              <a:t>((</a:t>
            </a:r>
            <a:r>
              <a:rPr lang="en-US" sz="2000" b="0" dirty="0">
                <a:solidFill>
                  <a:srgbClr val="0F4A85"/>
                </a:solidFill>
                <a:effectLst/>
                <a:latin typeface="Consolas" panose="020B0609020204030204" pitchFamily="49" charset="0"/>
              </a:rPr>
              <a:t>int</a:t>
            </a:r>
            <a:r>
              <a:rPr lang="en-US" sz="2000" b="0" dirty="0">
                <a:solidFill>
                  <a:srgbClr val="292929"/>
                </a:solidFill>
                <a:effectLst/>
                <a:latin typeface="Consolas" panose="020B0609020204030204" pitchFamily="49" charset="0"/>
              </a:rPr>
              <a:t>)</a:t>
            </a:r>
            <a:r>
              <a:rPr lang="en-US" sz="2000" b="0" dirty="0">
                <a:solidFill>
                  <a:srgbClr val="5E2CBC"/>
                </a:solidFill>
                <a:effectLst/>
                <a:latin typeface="Consolas" panose="020B0609020204030204" pitchFamily="49" charset="0"/>
              </a:rPr>
              <a:t>floor</a:t>
            </a:r>
            <a:r>
              <a:rPr lang="en-US" sz="2000" b="0" dirty="0">
                <a:solidFill>
                  <a:srgbClr val="292929"/>
                </a:solidFill>
                <a:effectLst/>
                <a:latin typeface="Consolas" panose="020B0609020204030204" pitchFamily="49" charset="0"/>
              </a:rPr>
              <a:t>(x), (</a:t>
            </a:r>
            <a:r>
              <a:rPr lang="en-US" sz="2000" b="0" dirty="0">
                <a:solidFill>
                  <a:srgbClr val="0F4A85"/>
                </a:solidFill>
                <a:effectLst/>
                <a:latin typeface="Consolas" panose="020B0609020204030204" pitchFamily="49" charset="0"/>
              </a:rPr>
              <a:t>int</a:t>
            </a:r>
            <a:r>
              <a:rPr lang="en-US" sz="2000" b="0" dirty="0">
                <a:solidFill>
                  <a:srgbClr val="292929"/>
                </a:solidFill>
                <a:effectLst/>
                <a:latin typeface="Consolas" panose="020B0609020204030204" pitchFamily="49" charset="0"/>
              </a:rPr>
              <a:t>)</a:t>
            </a:r>
            <a:r>
              <a:rPr lang="en-US" sz="2000" b="0" dirty="0">
                <a:solidFill>
                  <a:srgbClr val="5E2CBC"/>
                </a:solidFill>
                <a:effectLst/>
                <a:latin typeface="Consolas" panose="020B0609020204030204" pitchFamily="49" charset="0"/>
              </a:rPr>
              <a:t>floor</a:t>
            </a:r>
            <a:r>
              <a:rPr lang="en-US" sz="2000" b="0" dirty="0">
                <a:solidFill>
                  <a:srgbClr val="292929"/>
                </a:solidFill>
                <a:effectLst/>
                <a:latin typeface="Consolas" panose="020B0609020204030204" pitchFamily="49" charset="0"/>
              </a:rPr>
              <a:t>(y), r, g, b, a)</a:t>
            </a:r>
          </a:p>
          <a:p>
            <a:r>
              <a:rPr lang="en-US" sz="2000" b="0" dirty="0">
                <a:solidFill>
                  <a:srgbClr val="292929"/>
                </a:solidFill>
                <a:effectLst/>
                <a:latin typeface="Consolas" panose="020B0609020204030204" pitchFamily="49" charset="0"/>
              </a:rPr>
              <a:t>         </a:t>
            </a:r>
            <a:r>
              <a:rPr lang="en-US" sz="2000" b="0" dirty="0">
                <a:solidFill>
                  <a:srgbClr val="B5200D"/>
                </a:solidFill>
                <a:effectLst/>
                <a:latin typeface="Consolas" panose="020B0609020204030204" pitchFamily="49" charset="0"/>
              </a:rPr>
              <a:t>if</a:t>
            </a:r>
            <a:r>
              <a:rPr lang="en-US" sz="2000" b="0" dirty="0">
                <a:solidFill>
                  <a:srgbClr val="292929"/>
                </a:solidFill>
                <a:effectLst/>
                <a:latin typeface="Consolas" panose="020B0609020204030204" pitchFamily="49" charset="0"/>
              </a:rPr>
              <a:t> (bad)</a:t>
            </a:r>
          </a:p>
          <a:p>
            <a:r>
              <a:rPr lang="en-US" sz="2000" b="0" dirty="0">
                <a:solidFill>
                  <a:srgbClr val="292929"/>
                </a:solidFill>
                <a:effectLst/>
                <a:latin typeface="Consolas" panose="020B0609020204030204" pitchFamily="49" charset="0"/>
              </a:rPr>
              <a:t>           </a:t>
            </a:r>
            <a:r>
              <a:rPr lang="en-US" sz="2000" b="0" dirty="0" err="1">
                <a:solidFill>
                  <a:srgbClr val="5E2CBC"/>
                </a:solidFill>
                <a:effectLst/>
                <a:latin typeface="Consolas" panose="020B0609020204030204" pitchFamily="49" charset="0"/>
              </a:rPr>
              <a:t>printf</a:t>
            </a:r>
            <a:r>
              <a:rPr lang="en-US" sz="2000" b="0" dirty="0">
                <a:solidFill>
                  <a:srgbClr val="292929"/>
                </a:solidFill>
                <a:effectLst/>
                <a:latin typeface="Consolas" panose="020B0609020204030204" pitchFamily="49" charset="0"/>
              </a:rPr>
              <a:t>(</a:t>
            </a:r>
            <a:r>
              <a:rPr lang="en-US" sz="2000" b="0" dirty="0">
                <a:solidFill>
                  <a:srgbClr val="0F4A85"/>
                </a:solidFill>
                <a:effectLst/>
                <a:latin typeface="Consolas" panose="020B0609020204030204" pitchFamily="49" charset="0"/>
              </a:rPr>
              <a:t>"x </a:t>
            </a:r>
            <a:r>
              <a:rPr lang="en-US" sz="2000" b="0" dirty="0">
                <a:solidFill>
                  <a:srgbClr val="001080"/>
                </a:solidFill>
                <a:effectLst/>
                <a:latin typeface="Consolas" panose="020B0609020204030204" pitchFamily="49" charset="0"/>
              </a:rPr>
              <a:t>%f</a:t>
            </a:r>
            <a:r>
              <a:rPr lang="en-US" sz="2000" b="0" dirty="0">
                <a:solidFill>
                  <a:srgbClr val="0F4A85"/>
                </a:solidFill>
                <a:effectLst/>
                <a:latin typeface="Consolas" panose="020B0609020204030204" pitchFamily="49" charset="0"/>
              </a:rPr>
              <a:t> y </a:t>
            </a:r>
            <a:r>
              <a:rPr lang="en-US" sz="2000" b="0" dirty="0">
                <a:solidFill>
                  <a:srgbClr val="001080"/>
                </a:solidFill>
                <a:effectLst/>
                <a:latin typeface="Consolas" panose="020B0609020204030204" pitchFamily="49" charset="0"/>
              </a:rPr>
              <a:t>%f</a:t>
            </a:r>
            <a:r>
              <a:rPr lang="en-US" sz="2000" b="0" dirty="0">
                <a:solidFill>
                  <a:srgbClr val="0F4A85"/>
                </a:solidFill>
                <a:effectLst/>
                <a:latin typeface="Consolas" panose="020B0609020204030204" pitchFamily="49" charset="0"/>
              </a:rPr>
              <a:t> </a:t>
            </a:r>
            <a:r>
              <a:rPr lang="en-US" sz="2000" b="0" dirty="0" err="1">
                <a:solidFill>
                  <a:srgbClr val="0F4A85"/>
                </a:solidFill>
                <a:effectLst/>
                <a:latin typeface="Consolas" panose="020B0609020204030204" pitchFamily="49" charset="0"/>
              </a:rPr>
              <a:t>xleft</a:t>
            </a:r>
            <a:r>
              <a:rPr lang="en-US" sz="2000" b="0" dirty="0">
                <a:solidFill>
                  <a:srgbClr val="0F4A85"/>
                </a:solidFill>
                <a:effectLst/>
                <a:latin typeface="Consolas" panose="020B0609020204030204" pitchFamily="49" charset="0"/>
              </a:rPr>
              <a:t> </a:t>
            </a:r>
            <a:r>
              <a:rPr lang="en-US" sz="2000" b="0" dirty="0">
                <a:solidFill>
                  <a:srgbClr val="001080"/>
                </a:solidFill>
                <a:effectLst/>
                <a:latin typeface="Consolas" panose="020B0609020204030204" pitchFamily="49" charset="0"/>
              </a:rPr>
              <a:t>%22.18g</a:t>
            </a:r>
            <a:r>
              <a:rPr lang="en-US" sz="2000" b="0" dirty="0">
                <a:solidFill>
                  <a:srgbClr val="0F4A85"/>
                </a:solidFill>
                <a:effectLst/>
                <a:latin typeface="Consolas" panose="020B0609020204030204" pitchFamily="49" charset="0"/>
              </a:rPr>
              <a:t> </a:t>
            </a:r>
            <a:r>
              <a:rPr lang="en-US" sz="2000" b="0" dirty="0" err="1">
                <a:solidFill>
                  <a:srgbClr val="0F4A85"/>
                </a:solidFill>
                <a:effectLst/>
                <a:latin typeface="Consolas" panose="020B0609020204030204" pitchFamily="49" charset="0"/>
              </a:rPr>
              <a:t>xright</a:t>
            </a:r>
            <a:r>
              <a:rPr lang="en-US" sz="2000" b="0" dirty="0">
                <a:solidFill>
                  <a:srgbClr val="0F4A85"/>
                </a:solidFill>
                <a:effectLst/>
                <a:latin typeface="Consolas" panose="020B0609020204030204" pitchFamily="49" charset="0"/>
              </a:rPr>
              <a:t> </a:t>
            </a:r>
            <a:r>
              <a:rPr lang="en-US" sz="2000" b="0" dirty="0">
                <a:solidFill>
                  <a:srgbClr val="001080"/>
                </a:solidFill>
                <a:effectLst/>
                <a:latin typeface="Consolas" panose="020B0609020204030204" pitchFamily="49" charset="0"/>
              </a:rPr>
              <a:t>%22.18g</a:t>
            </a:r>
            <a:r>
              <a:rPr lang="en-US" sz="2000" b="0" dirty="0">
                <a:solidFill>
                  <a:srgbClr val="EE0000"/>
                </a:solidFill>
                <a:effectLst/>
                <a:latin typeface="Consolas" panose="020B0609020204030204" pitchFamily="49" charset="0"/>
              </a:rPr>
              <a:t>\n</a:t>
            </a:r>
            <a:r>
              <a:rPr lang="en-US" sz="2000" b="0" dirty="0">
                <a:solidFill>
                  <a:srgbClr val="0F4A85"/>
                </a:solidFill>
                <a:effectLst/>
                <a:latin typeface="Consolas" panose="020B0609020204030204" pitchFamily="49" charset="0"/>
              </a:rPr>
              <a:t>"</a:t>
            </a:r>
            <a:r>
              <a:rPr lang="en-US" sz="2000" b="0" dirty="0">
                <a:solidFill>
                  <a:srgbClr val="292929"/>
                </a:solidFill>
                <a:effectLst/>
                <a:latin typeface="Consolas" panose="020B0609020204030204" pitchFamily="49" charset="0"/>
              </a:rPr>
              <a:t>, x, y, </a:t>
            </a:r>
            <a:r>
              <a:rPr lang="en-US" sz="2000" b="0" dirty="0" err="1">
                <a:solidFill>
                  <a:srgbClr val="292929"/>
                </a:solidFill>
                <a:effectLst/>
                <a:latin typeface="Consolas" panose="020B0609020204030204" pitchFamily="49" charset="0"/>
              </a:rPr>
              <a:t>xleft</a:t>
            </a:r>
            <a:r>
              <a:rPr lang="en-US" sz="2000" b="0" dirty="0">
                <a:solidFill>
                  <a:srgbClr val="292929"/>
                </a:solidFill>
                <a:effectLst/>
                <a:latin typeface="Consolas" panose="020B0609020204030204" pitchFamily="49" charset="0"/>
              </a:rPr>
              <a:t>, </a:t>
            </a:r>
            <a:r>
              <a:rPr lang="en-US" sz="2000" b="0" dirty="0" err="1">
                <a:solidFill>
                  <a:srgbClr val="292929"/>
                </a:solidFill>
                <a:effectLst/>
                <a:latin typeface="Consolas" panose="020B0609020204030204" pitchFamily="49" charset="0"/>
              </a:rPr>
              <a:t>xright</a:t>
            </a:r>
            <a:r>
              <a:rPr lang="en-US" sz="2000" b="0" dirty="0">
                <a:solidFill>
                  <a:srgbClr val="292929"/>
                </a:solidFill>
                <a:effectLst/>
                <a:latin typeface="Consolas" panose="020B0609020204030204" pitchFamily="49" charset="0"/>
              </a:rPr>
              <a:t>);</a:t>
            </a:r>
          </a:p>
          <a:p>
            <a:r>
              <a:rPr lang="en-US" sz="2000" b="0" dirty="0">
                <a:solidFill>
                  <a:srgbClr val="292929"/>
                </a:solidFill>
                <a:effectLst/>
                <a:latin typeface="Consolas" panose="020B0609020204030204" pitchFamily="49" charset="0"/>
              </a:rPr>
              <a:t>        }</a:t>
            </a:r>
          </a:p>
          <a:p>
            <a:r>
              <a:rPr lang="en-US" sz="2000" b="0" dirty="0">
                <a:solidFill>
                  <a:srgbClr val="292929"/>
                </a:solidFill>
                <a:effectLst/>
                <a:latin typeface="Consolas" panose="020B0609020204030204" pitchFamily="49" charset="0"/>
              </a:rPr>
              <a:t>    }</a:t>
            </a:r>
          </a:p>
          <a:p>
            <a:r>
              <a:rPr lang="en-US" sz="2000" b="0" dirty="0">
                <a:solidFill>
                  <a:srgbClr val="292929"/>
                </a:solidFill>
                <a:effectLst/>
                <a:latin typeface="Consolas" panose="020B0609020204030204" pitchFamily="49" charset="0"/>
              </a:rPr>
              <a:t>}</a:t>
            </a:r>
          </a:p>
          <a:p>
            <a:endParaRPr lang="en-US" sz="1900" b="0" dirty="0">
              <a:solidFill>
                <a:srgbClr val="292929"/>
              </a:solidFill>
              <a:effectLst/>
              <a:latin typeface="Consolas" panose="020B0609020204030204" pitchFamily="49" charset="0"/>
            </a:endParaRPr>
          </a:p>
          <a:p>
            <a:br>
              <a:rPr lang="en-US" sz="2000" b="0" dirty="0">
                <a:solidFill>
                  <a:srgbClr val="292929"/>
                </a:solidFill>
                <a:effectLst/>
                <a:latin typeface="Consolas" panose="020B0609020204030204" pitchFamily="49" charset="0"/>
              </a:rPr>
            </a:br>
            <a:endParaRPr lang="en-US" sz="2000" b="0" dirty="0">
              <a:solidFill>
                <a:srgbClr val="292929"/>
              </a:solidFill>
              <a:effectLst/>
              <a:latin typeface="Consolas" panose="020B0609020204030204" pitchFamily="49" charset="0"/>
            </a:endParaRPr>
          </a:p>
          <a:p>
            <a:endParaRPr lang="en-US" sz="2000" dirty="0"/>
          </a:p>
        </p:txBody>
      </p:sp>
    </p:spTree>
    <p:extLst>
      <p:ext uri="{BB962C8B-B14F-4D97-AF65-F5344CB8AC3E}">
        <p14:creationId xmlns:p14="http://schemas.microsoft.com/office/powerpoint/2010/main" val="467288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159E40-E0AD-4FCD-9BCE-FF8D6C8D2D6F}"/>
              </a:ext>
            </a:extLst>
          </p:cNvPr>
          <p:cNvSpPr txBox="1"/>
          <p:nvPr/>
        </p:nvSpPr>
        <p:spPr>
          <a:xfrm>
            <a:off x="259979" y="289932"/>
            <a:ext cx="11842375" cy="6555641"/>
          </a:xfrm>
          <a:prstGeom prst="rect">
            <a:avLst/>
          </a:prstGeom>
          <a:noFill/>
        </p:spPr>
        <p:txBody>
          <a:bodyPr wrap="square" rtlCol="0">
            <a:spAutoFit/>
          </a:bodyPr>
          <a:lstStyle/>
          <a:p>
            <a:r>
              <a:rPr lang="en-US" sz="2000" dirty="0">
                <a:solidFill>
                  <a:srgbClr val="0F4A85"/>
                </a:solidFill>
                <a:latin typeface="Consolas" panose="020B0609020204030204" pitchFamily="49" charset="0"/>
              </a:rPr>
              <a:t>Triangle ABC drawn last, so prints from doubled pixels show its data</a:t>
            </a:r>
          </a:p>
          <a:p>
            <a:br>
              <a:rPr lang="en-US" sz="2000" b="0" dirty="0">
                <a:solidFill>
                  <a:srgbClr val="292929"/>
                </a:solidFill>
                <a:effectLst/>
                <a:latin typeface="Consolas" panose="020B0609020204030204" pitchFamily="49" charset="0"/>
              </a:rPr>
            </a:br>
            <a:r>
              <a:rPr lang="en-US" sz="2000" b="0" dirty="0" err="1">
                <a:solidFill>
                  <a:srgbClr val="292929"/>
                </a:solidFill>
                <a:effectLst/>
                <a:latin typeface="Consolas" panose="020B0609020204030204" pitchFamily="49" charset="0"/>
              </a:rPr>
              <a:t>i</a:t>
            </a:r>
            <a:r>
              <a:rPr lang="en-US" sz="2000" b="0" dirty="0">
                <a:solidFill>
                  <a:srgbClr val="292929"/>
                </a:solidFill>
                <a:effectLst/>
                <a:latin typeface="Consolas" panose="020B0609020204030204" pitchFamily="49" charset="0"/>
              </a:rPr>
              <a:t> 0 j 0 index 0 A vertex  60.500000 175.500000</a:t>
            </a:r>
          </a:p>
          <a:p>
            <a:r>
              <a:rPr lang="en-US" sz="2000" b="0" dirty="0" err="1">
                <a:solidFill>
                  <a:srgbClr val="292929"/>
                </a:solidFill>
                <a:effectLst/>
                <a:latin typeface="Consolas" panose="020B0609020204030204" pitchFamily="49" charset="0"/>
              </a:rPr>
              <a:t>i</a:t>
            </a:r>
            <a:r>
              <a:rPr lang="en-US" sz="2000" b="0" dirty="0">
                <a:solidFill>
                  <a:srgbClr val="292929"/>
                </a:solidFill>
                <a:effectLst/>
                <a:latin typeface="Consolas" panose="020B0609020204030204" pitchFamily="49" charset="0"/>
              </a:rPr>
              <a:t> 0 j 1 index 1 B vertex 224.500000 325.500000</a:t>
            </a:r>
          </a:p>
          <a:p>
            <a:r>
              <a:rPr lang="en-US" sz="2000" b="0" dirty="0" err="1">
                <a:solidFill>
                  <a:srgbClr val="292929"/>
                </a:solidFill>
                <a:effectLst/>
                <a:latin typeface="Consolas" panose="020B0609020204030204" pitchFamily="49" charset="0"/>
              </a:rPr>
              <a:t>i</a:t>
            </a:r>
            <a:r>
              <a:rPr lang="en-US" sz="2000" b="0" dirty="0">
                <a:solidFill>
                  <a:srgbClr val="292929"/>
                </a:solidFill>
                <a:effectLst/>
                <a:latin typeface="Consolas" panose="020B0609020204030204" pitchFamily="49" charset="0"/>
              </a:rPr>
              <a:t> 0 j 2 index 2 C vertex 374.500000 190.500000</a:t>
            </a:r>
          </a:p>
          <a:p>
            <a:r>
              <a:rPr lang="en-US" sz="2000" b="0" dirty="0">
                <a:solidFill>
                  <a:srgbClr val="292929"/>
                </a:solidFill>
                <a:effectLst/>
                <a:latin typeface="Consolas" panose="020B0609020204030204" pitchFamily="49" charset="0"/>
              </a:rPr>
              <a:t>x 234.500000 y 316.500000 </a:t>
            </a:r>
            <a:r>
              <a:rPr lang="en-US" sz="2000" b="0" dirty="0" err="1">
                <a:solidFill>
                  <a:srgbClr val="292929"/>
                </a:solidFill>
                <a:effectLst/>
                <a:latin typeface="Consolas" panose="020B0609020204030204" pitchFamily="49" charset="0"/>
              </a:rPr>
              <a:t>xleft</a:t>
            </a:r>
            <a:r>
              <a:rPr lang="en-US" sz="2000" b="0" dirty="0">
                <a:solidFill>
                  <a:srgbClr val="292929"/>
                </a:solidFill>
                <a:effectLst/>
                <a:latin typeface="Consolas" panose="020B0609020204030204" pitchFamily="49" charset="0"/>
              </a:rPr>
              <a:t>   214.659999999999968 </a:t>
            </a:r>
            <a:r>
              <a:rPr lang="en-US" sz="2000" b="0" dirty="0" err="1">
                <a:solidFill>
                  <a:srgbClr val="292929"/>
                </a:solidFill>
                <a:effectLst/>
                <a:latin typeface="Consolas" panose="020B0609020204030204" pitchFamily="49" charset="0"/>
              </a:rPr>
              <a:t>xright</a:t>
            </a:r>
            <a:r>
              <a:rPr lang="en-US" sz="2000" b="0" dirty="0">
                <a:solidFill>
                  <a:srgbClr val="292929"/>
                </a:solidFill>
                <a:effectLst/>
                <a:latin typeface="Consolas" panose="020B0609020204030204" pitchFamily="49" charset="0"/>
              </a:rPr>
              <a:t>   234.500000000000057</a:t>
            </a:r>
          </a:p>
          <a:p>
            <a:r>
              <a:rPr lang="en-US" sz="2000" b="0" dirty="0">
                <a:solidFill>
                  <a:srgbClr val="292929"/>
                </a:solidFill>
                <a:effectLst/>
                <a:latin typeface="Consolas" panose="020B0609020204030204" pitchFamily="49" charset="0"/>
              </a:rPr>
              <a:t>x 244.500000 y 307.500000 </a:t>
            </a:r>
            <a:r>
              <a:rPr lang="en-US" sz="2000" b="0" dirty="0" err="1">
                <a:solidFill>
                  <a:srgbClr val="292929"/>
                </a:solidFill>
                <a:effectLst/>
                <a:latin typeface="Consolas" panose="020B0609020204030204" pitchFamily="49" charset="0"/>
              </a:rPr>
              <a:t>xleft</a:t>
            </a:r>
            <a:r>
              <a:rPr lang="en-US" sz="2000" b="0" dirty="0">
                <a:solidFill>
                  <a:srgbClr val="292929"/>
                </a:solidFill>
                <a:effectLst/>
                <a:latin typeface="Consolas" panose="020B0609020204030204" pitchFamily="49" charset="0"/>
              </a:rPr>
              <a:t>   204.819999999999993 </a:t>
            </a:r>
            <a:r>
              <a:rPr lang="en-US" sz="2000" b="0" dirty="0" err="1">
                <a:solidFill>
                  <a:srgbClr val="292929"/>
                </a:solidFill>
                <a:effectLst/>
                <a:latin typeface="Consolas" panose="020B0609020204030204" pitchFamily="49" charset="0"/>
              </a:rPr>
              <a:t>xright</a:t>
            </a:r>
            <a:r>
              <a:rPr lang="en-US" sz="2000" b="0" dirty="0">
                <a:solidFill>
                  <a:srgbClr val="292929"/>
                </a:solidFill>
                <a:effectLst/>
                <a:latin typeface="Consolas" panose="020B0609020204030204" pitchFamily="49" charset="0"/>
              </a:rPr>
              <a:t>   244.500000000000057</a:t>
            </a:r>
          </a:p>
          <a:p>
            <a:r>
              <a:rPr lang="en-US" sz="2000" b="0" dirty="0">
                <a:solidFill>
                  <a:srgbClr val="292929"/>
                </a:solidFill>
                <a:effectLst/>
                <a:latin typeface="Consolas" panose="020B0609020204030204" pitchFamily="49" charset="0"/>
              </a:rPr>
              <a:t>x 254.500000 y 298.500000 </a:t>
            </a:r>
            <a:r>
              <a:rPr lang="en-US" sz="2000" b="0" dirty="0" err="1">
                <a:solidFill>
                  <a:srgbClr val="292929"/>
                </a:solidFill>
                <a:effectLst/>
                <a:latin typeface="Consolas" panose="020B0609020204030204" pitchFamily="49" charset="0"/>
              </a:rPr>
              <a:t>xleft</a:t>
            </a:r>
            <a:r>
              <a:rPr lang="en-US" sz="2000" b="0" dirty="0">
                <a:solidFill>
                  <a:srgbClr val="292929"/>
                </a:solidFill>
                <a:effectLst/>
                <a:latin typeface="Consolas" panose="020B0609020204030204" pitchFamily="49" charset="0"/>
              </a:rPr>
              <a:t>   194.979999999999961 </a:t>
            </a:r>
            <a:r>
              <a:rPr lang="en-US" sz="2000" b="0" dirty="0" err="1">
                <a:solidFill>
                  <a:srgbClr val="292929"/>
                </a:solidFill>
                <a:effectLst/>
                <a:latin typeface="Consolas" panose="020B0609020204030204" pitchFamily="49" charset="0"/>
              </a:rPr>
              <a:t>xright</a:t>
            </a:r>
            <a:r>
              <a:rPr lang="en-US" sz="2000" b="0" dirty="0">
                <a:solidFill>
                  <a:srgbClr val="292929"/>
                </a:solidFill>
                <a:effectLst/>
                <a:latin typeface="Consolas" panose="020B0609020204030204" pitchFamily="49" charset="0"/>
              </a:rPr>
              <a:t>   254.500000000000057</a:t>
            </a:r>
          </a:p>
          <a:p>
            <a:r>
              <a:rPr lang="en-US" sz="2000" b="0" dirty="0">
                <a:solidFill>
                  <a:srgbClr val="292929"/>
                </a:solidFill>
                <a:effectLst/>
                <a:latin typeface="Consolas" panose="020B0609020204030204" pitchFamily="49" charset="0"/>
              </a:rPr>
              <a:t>x 264.500000 y 289.500000 </a:t>
            </a:r>
            <a:r>
              <a:rPr lang="en-US" sz="2000" b="0" dirty="0" err="1">
                <a:solidFill>
                  <a:srgbClr val="292929"/>
                </a:solidFill>
                <a:effectLst/>
                <a:latin typeface="Consolas" panose="020B0609020204030204" pitchFamily="49" charset="0"/>
              </a:rPr>
              <a:t>xleft</a:t>
            </a:r>
            <a:r>
              <a:rPr lang="en-US" sz="2000" b="0" dirty="0">
                <a:solidFill>
                  <a:srgbClr val="292929"/>
                </a:solidFill>
                <a:effectLst/>
                <a:latin typeface="Consolas" panose="020B0609020204030204" pitchFamily="49" charset="0"/>
              </a:rPr>
              <a:t>   185.139999999999986 </a:t>
            </a:r>
            <a:r>
              <a:rPr lang="en-US" sz="2000" b="0" dirty="0" err="1">
                <a:solidFill>
                  <a:srgbClr val="292929"/>
                </a:solidFill>
                <a:effectLst/>
                <a:latin typeface="Consolas" panose="020B0609020204030204" pitchFamily="49" charset="0"/>
              </a:rPr>
              <a:t>xright</a:t>
            </a:r>
            <a:r>
              <a:rPr lang="en-US" sz="2000" b="0" dirty="0">
                <a:solidFill>
                  <a:srgbClr val="292929"/>
                </a:solidFill>
                <a:effectLst/>
                <a:latin typeface="Consolas" panose="020B0609020204030204" pitchFamily="49" charset="0"/>
              </a:rPr>
              <a:t>   264.500000000000057</a:t>
            </a:r>
          </a:p>
          <a:p>
            <a:r>
              <a:rPr lang="en-US" sz="2000" b="0" dirty="0">
                <a:solidFill>
                  <a:srgbClr val="292929"/>
                </a:solidFill>
                <a:effectLst/>
                <a:latin typeface="Consolas" panose="020B0609020204030204" pitchFamily="49" charset="0"/>
              </a:rPr>
              <a:t>x 274.500000 y 280.500000 </a:t>
            </a:r>
            <a:r>
              <a:rPr lang="en-US" sz="2000" b="0" dirty="0" err="1">
                <a:solidFill>
                  <a:srgbClr val="292929"/>
                </a:solidFill>
                <a:effectLst/>
                <a:latin typeface="Consolas" panose="020B0609020204030204" pitchFamily="49" charset="0"/>
              </a:rPr>
              <a:t>xleft</a:t>
            </a:r>
            <a:r>
              <a:rPr lang="en-US" sz="2000" b="0" dirty="0">
                <a:solidFill>
                  <a:srgbClr val="292929"/>
                </a:solidFill>
                <a:effectLst/>
                <a:latin typeface="Consolas" panose="020B0609020204030204" pitchFamily="49" charset="0"/>
              </a:rPr>
              <a:t>   175.300000000000011 </a:t>
            </a:r>
            <a:r>
              <a:rPr lang="en-US" sz="2000" b="0" dirty="0" err="1">
                <a:solidFill>
                  <a:srgbClr val="292929"/>
                </a:solidFill>
                <a:effectLst/>
                <a:latin typeface="Consolas" panose="020B0609020204030204" pitchFamily="49" charset="0"/>
              </a:rPr>
              <a:t>xright</a:t>
            </a:r>
            <a:r>
              <a:rPr lang="en-US" sz="2000" b="0" dirty="0">
                <a:solidFill>
                  <a:srgbClr val="292929"/>
                </a:solidFill>
                <a:effectLst/>
                <a:latin typeface="Consolas" panose="020B0609020204030204" pitchFamily="49" charset="0"/>
              </a:rPr>
              <a:t>   274.500000000000057</a:t>
            </a:r>
          </a:p>
          <a:p>
            <a:r>
              <a:rPr lang="en-US" sz="2000" b="0" dirty="0">
                <a:solidFill>
                  <a:srgbClr val="292929"/>
                </a:solidFill>
                <a:effectLst/>
                <a:latin typeface="Consolas" panose="020B0609020204030204" pitchFamily="49" charset="0"/>
              </a:rPr>
              <a:t>x 284.500000 y 271.500000 </a:t>
            </a:r>
            <a:r>
              <a:rPr lang="en-US" sz="2000" b="0" dirty="0" err="1">
                <a:solidFill>
                  <a:srgbClr val="292929"/>
                </a:solidFill>
                <a:effectLst/>
                <a:latin typeface="Consolas" panose="020B0609020204030204" pitchFamily="49" charset="0"/>
              </a:rPr>
              <a:t>xleft</a:t>
            </a:r>
            <a:r>
              <a:rPr lang="en-US" sz="2000" b="0" dirty="0">
                <a:solidFill>
                  <a:srgbClr val="292929"/>
                </a:solidFill>
                <a:effectLst/>
                <a:latin typeface="Consolas" panose="020B0609020204030204" pitchFamily="49" charset="0"/>
              </a:rPr>
              <a:t>   165.459999999999980 </a:t>
            </a:r>
            <a:r>
              <a:rPr lang="en-US" sz="2000" b="0" dirty="0" err="1">
                <a:solidFill>
                  <a:srgbClr val="292929"/>
                </a:solidFill>
                <a:effectLst/>
                <a:latin typeface="Consolas" panose="020B0609020204030204" pitchFamily="49" charset="0"/>
              </a:rPr>
              <a:t>xright</a:t>
            </a:r>
            <a:r>
              <a:rPr lang="en-US" sz="2000" b="0" dirty="0">
                <a:solidFill>
                  <a:srgbClr val="292929"/>
                </a:solidFill>
                <a:effectLst/>
                <a:latin typeface="Consolas" panose="020B0609020204030204" pitchFamily="49" charset="0"/>
              </a:rPr>
              <a:t>   284.500000000000057</a:t>
            </a:r>
          </a:p>
          <a:p>
            <a:r>
              <a:rPr lang="en-US" sz="2000" b="0" dirty="0">
                <a:solidFill>
                  <a:srgbClr val="292929"/>
                </a:solidFill>
                <a:effectLst/>
                <a:latin typeface="Consolas" panose="020B0609020204030204" pitchFamily="49" charset="0"/>
              </a:rPr>
              <a:t>x 294.500000 y 262.500000 </a:t>
            </a:r>
            <a:r>
              <a:rPr lang="en-US" sz="2000" b="0" dirty="0" err="1">
                <a:solidFill>
                  <a:srgbClr val="292929"/>
                </a:solidFill>
                <a:effectLst/>
                <a:latin typeface="Consolas" panose="020B0609020204030204" pitchFamily="49" charset="0"/>
              </a:rPr>
              <a:t>xleft</a:t>
            </a:r>
            <a:r>
              <a:rPr lang="en-US" sz="2000" b="0" dirty="0">
                <a:solidFill>
                  <a:srgbClr val="292929"/>
                </a:solidFill>
                <a:effectLst/>
                <a:latin typeface="Consolas" panose="020B0609020204030204" pitchFamily="49" charset="0"/>
              </a:rPr>
              <a:t>   155.620000000000005 </a:t>
            </a:r>
            <a:r>
              <a:rPr lang="en-US" sz="2000" b="0" dirty="0" err="1">
                <a:solidFill>
                  <a:srgbClr val="292929"/>
                </a:solidFill>
                <a:effectLst/>
                <a:latin typeface="Consolas" panose="020B0609020204030204" pitchFamily="49" charset="0"/>
              </a:rPr>
              <a:t>xright</a:t>
            </a:r>
            <a:r>
              <a:rPr lang="en-US" sz="2000" b="0" dirty="0">
                <a:solidFill>
                  <a:srgbClr val="292929"/>
                </a:solidFill>
                <a:effectLst/>
                <a:latin typeface="Consolas" panose="020B0609020204030204" pitchFamily="49" charset="0"/>
              </a:rPr>
              <a:t>   294.500000000000057</a:t>
            </a:r>
          </a:p>
          <a:p>
            <a:r>
              <a:rPr lang="en-US" sz="2000" b="0" dirty="0">
                <a:solidFill>
                  <a:srgbClr val="292929"/>
                </a:solidFill>
                <a:effectLst/>
                <a:latin typeface="Consolas" panose="020B0609020204030204" pitchFamily="49" charset="0"/>
              </a:rPr>
              <a:t>x 304.500000 y 253.500000 </a:t>
            </a:r>
            <a:r>
              <a:rPr lang="en-US" sz="2000" b="0" dirty="0" err="1">
                <a:solidFill>
                  <a:srgbClr val="292929"/>
                </a:solidFill>
                <a:effectLst/>
                <a:latin typeface="Consolas" panose="020B0609020204030204" pitchFamily="49" charset="0"/>
              </a:rPr>
              <a:t>xleft</a:t>
            </a:r>
            <a:r>
              <a:rPr lang="en-US" sz="2000" b="0" dirty="0">
                <a:solidFill>
                  <a:srgbClr val="292929"/>
                </a:solidFill>
                <a:effectLst/>
                <a:latin typeface="Consolas" panose="020B0609020204030204" pitchFamily="49" charset="0"/>
              </a:rPr>
              <a:t>   145.779999999999973 </a:t>
            </a:r>
            <a:r>
              <a:rPr lang="en-US" sz="2000" b="0" dirty="0" err="1">
                <a:solidFill>
                  <a:srgbClr val="292929"/>
                </a:solidFill>
                <a:effectLst/>
                <a:latin typeface="Consolas" panose="020B0609020204030204" pitchFamily="49" charset="0"/>
              </a:rPr>
              <a:t>xright</a:t>
            </a:r>
            <a:r>
              <a:rPr lang="en-US" sz="2000" b="0" dirty="0">
                <a:solidFill>
                  <a:srgbClr val="292929"/>
                </a:solidFill>
                <a:effectLst/>
                <a:latin typeface="Consolas" panose="020B0609020204030204" pitchFamily="49" charset="0"/>
              </a:rPr>
              <a:t>   304.500000000000057</a:t>
            </a:r>
          </a:p>
          <a:p>
            <a:r>
              <a:rPr lang="en-US" sz="2000" b="0" dirty="0">
                <a:solidFill>
                  <a:srgbClr val="292929"/>
                </a:solidFill>
                <a:effectLst/>
                <a:latin typeface="Consolas" panose="020B0609020204030204" pitchFamily="49" charset="0"/>
              </a:rPr>
              <a:t>x 314.500000 y 244.500000 </a:t>
            </a:r>
            <a:r>
              <a:rPr lang="en-US" sz="2000" b="0" dirty="0" err="1">
                <a:solidFill>
                  <a:srgbClr val="292929"/>
                </a:solidFill>
                <a:effectLst/>
                <a:latin typeface="Consolas" panose="020B0609020204030204" pitchFamily="49" charset="0"/>
              </a:rPr>
              <a:t>xleft</a:t>
            </a:r>
            <a:r>
              <a:rPr lang="en-US" sz="2000" b="0" dirty="0">
                <a:solidFill>
                  <a:srgbClr val="292929"/>
                </a:solidFill>
                <a:effectLst/>
                <a:latin typeface="Consolas" panose="020B0609020204030204" pitchFamily="49" charset="0"/>
              </a:rPr>
              <a:t>   135.939999999999998 </a:t>
            </a:r>
            <a:r>
              <a:rPr lang="en-US" sz="2000" b="0" dirty="0" err="1">
                <a:solidFill>
                  <a:srgbClr val="292929"/>
                </a:solidFill>
                <a:effectLst/>
                <a:latin typeface="Consolas" panose="020B0609020204030204" pitchFamily="49" charset="0"/>
              </a:rPr>
              <a:t>xright</a:t>
            </a:r>
            <a:r>
              <a:rPr lang="en-US" sz="2000" b="0" dirty="0">
                <a:solidFill>
                  <a:srgbClr val="292929"/>
                </a:solidFill>
                <a:effectLst/>
                <a:latin typeface="Consolas" panose="020B0609020204030204" pitchFamily="49" charset="0"/>
              </a:rPr>
              <a:t>   314.500000000000057</a:t>
            </a:r>
          </a:p>
          <a:p>
            <a:r>
              <a:rPr lang="en-US" sz="2000" b="0" dirty="0">
                <a:solidFill>
                  <a:srgbClr val="292929"/>
                </a:solidFill>
                <a:effectLst/>
                <a:latin typeface="Consolas" panose="020B0609020204030204" pitchFamily="49" charset="0"/>
              </a:rPr>
              <a:t>x 324.500000 y 235.500000 </a:t>
            </a:r>
            <a:r>
              <a:rPr lang="en-US" sz="2000" b="0" dirty="0" err="1">
                <a:solidFill>
                  <a:srgbClr val="292929"/>
                </a:solidFill>
                <a:effectLst/>
                <a:latin typeface="Consolas" panose="020B0609020204030204" pitchFamily="49" charset="0"/>
              </a:rPr>
              <a:t>xleft</a:t>
            </a:r>
            <a:r>
              <a:rPr lang="en-US" sz="2000" b="0" dirty="0">
                <a:solidFill>
                  <a:srgbClr val="292929"/>
                </a:solidFill>
                <a:effectLst/>
                <a:latin typeface="Consolas" panose="020B0609020204030204" pitchFamily="49" charset="0"/>
              </a:rPr>
              <a:t>   126.099999999999966 </a:t>
            </a:r>
            <a:r>
              <a:rPr lang="en-US" sz="2000" b="0" dirty="0" err="1">
                <a:solidFill>
                  <a:srgbClr val="292929"/>
                </a:solidFill>
                <a:effectLst/>
                <a:latin typeface="Consolas" panose="020B0609020204030204" pitchFamily="49" charset="0"/>
              </a:rPr>
              <a:t>xright</a:t>
            </a:r>
            <a:r>
              <a:rPr lang="en-US" sz="2000" b="0" dirty="0">
                <a:solidFill>
                  <a:srgbClr val="292929"/>
                </a:solidFill>
                <a:effectLst/>
                <a:latin typeface="Consolas" panose="020B0609020204030204" pitchFamily="49" charset="0"/>
              </a:rPr>
              <a:t>   324.500000000000057</a:t>
            </a:r>
          </a:p>
          <a:p>
            <a:r>
              <a:rPr lang="en-US" sz="2000" b="0" dirty="0">
                <a:solidFill>
                  <a:srgbClr val="292929"/>
                </a:solidFill>
                <a:effectLst/>
                <a:latin typeface="Consolas" panose="020B0609020204030204" pitchFamily="49" charset="0"/>
              </a:rPr>
              <a:t>x 334.500000 y 226.500000 </a:t>
            </a:r>
            <a:r>
              <a:rPr lang="en-US" sz="2000" b="0" dirty="0" err="1">
                <a:solidFill>
                  <a:srgbClr val="292929"/>
                </a:solidFill>
                <a:effectLst/>
                <a:latin typeface="Consolas" panose="020B0609020204030204" pitchFamily="49" charset="0"/>
              </a:rPr>
              <a:t>xleft</a:t>
            </a:r>
            <a:r>
              <a:rPr lang="en-US" sz="2000" b="0" dirty="0">
                <a:solidFill>
                  <a:srgbClr val="292929"/>
                </a:solidFill>
                <a:effectLst/>
                <a:latin typeface="Consolas" panose="020B0609020204030204" pitchFamily="49" charset="0"/>
              </a:rPr>
              <a:t>   116.259999999999991 </a:t>
            </a:r>
            <a:r>
              <a:rPr lang="en-US" sz="2000" b="0" dirty="0" err="1">
                <a:solidFill>
                  <a:srgbClr val="292929"/>
                </a:solidFill>
                <a:effectLst/>
                <a:latin typeface="Consolas" panose="020B0609020204030204" pitchFamily="49" charset="0"/>
              </a:rPr>
              <a:t>xright</a:t>
            </a:r>
            <a:r>
              <a:rPr lang="en-US" sz="2000" b="0" dirty="0">
                <a:solidFill>
                  <a:srgbClr val="292929"/>
                </a:solidFill>
                <a:effectLst/>
                <a:latin typeface="Consolas" panose="020B0609020204030204" pitchFamily="49" charset="0"/>
              </a:rPr>
              <a:t>   334.500000000000057</a:t>
            </a:r>
          </a:p>
          <a:p>
            <a:r>
              <a:rPr lang="en-US" sz="2000" b="0" dirty="0">
                <a:solidFill>
                  <a:srgbClr val="292929"/>
                </a:solidFill>
                <a:effectLst/>
                <a:latin typeface="Consolas" panose="020B0609020204030204" pitchFamily="49" charset="0"/>
              </a:rPr>
              <a:t>x 344.500000 y 217.500000 </a:t>
            </a:r>
            <a:r>
              <a:rPr lang="en-US" sz="2000" b="0" dirty="0" err="1">
                <a:solidFill>
                  <a:srgbClr val="292929"/>
                </a:solidFill>
                <a:effectLst/>
                <a:latin typeface="Consolas" panose="020B0609020204030204" pitchFamily="49" charset="0"/>
              </a:rPr>
              <a:t>xleft</a:t>
            </a:r>
            <a:r>
              <a:rPr lang="en-US" sz="2000" b="0" dirty="0">
                <a:solidFill>
                  <a:srgbClr val="292929"/>
                </a:solidFill>
                <a:effectLst/>
                <a:latin typeface="Consolas" panose="020B0609020204030204" pitchFamily="49" charset="0"/>
              </a:rPr>
              <a:t>   106.419999999999987 </a:t>
            </a:r>
            <a:r>
              <a:rPr lang="en-US" sz="2000" b="0" dirty="0" err="1">
                <a:solidFill>
                  <a:srgbClr val="292929"/>
                </a:solidFill>
                <a:effectLst/>
                <a:latin typeface="Consolas" panose="020B0609020204030204" pitchFamily="49" charset="0"/>
              </a:rPr>
              <a:t>xright</a:t>
            </a:r>
            <a:r>
              <a:rPr lang="en-US" sz="2000" b="0" dirty="0">
                <a:solidFill>
                  <a:srgbClr val="292929"/>
                </a:solidFill>
                <a:effectLst/>
                <a:latin typeface="Consolas" panose="020B0609020204030204" pitchFamily="49" charset="0"/>
              </a:rPr>
              <a:t>   344.500000000000057</a:t>
            </a:r>
          </a:p>
          <a:p>
            <a:r>
              <a:rPr lang="en-US" sz="2000" b="0" dirty="0">
                <a:solidFill>
                  <a:srgbClr val="292929"/>
                </a:solidFill>
                <a:effectLst/>
                <a:latin typeface="Consolas" panose="020B0609020204030204" pitchFamily="49" charset="0"/>
              </a:rPr>
              <a:t>x 354.500000 y 208.500000 </a:t>
            </a:r>
            <a:r>
              <a:rPr lang="en-US" sz="2000" b="0" dirty="0" err="1">
                <a:solidFill>
                  <a:srgbClr val="292929"/>
                </a:solidFill>
                <a:effectLst/>
                <a:latin typeface="Consolas" panose="020B0609020204030204" pitchFamily="49" charset="0"/>
              </a:rPr>
              <a:t>xleft</a:t>
            </a:r>
            <a:r>
              <a:rPr lang="en-US" sz="2000" b="0" dirty="0">
                <a:solidFill>
                  <a:srgbClr val="292929"/>
                </a:solidFill>
                <a:effectLst/>
                <a:latin typeface="Consolas" panose="020B0609020204030204" pitchFamily="49" charset="0"/>
              </a:rPr>
              <a:t>   96.5799999999999841 </a:t>
            </a:r>
            <a:r>
              <a:rPr lang="en-US" sz="2000" b="0" dirty="0" err="1">
                <a:solidFill>
                  <a:srgbClr val="292929"/>
                </a:solidFill>
                <a:effectLst/>
                <a:latin typeface="Consolas" panose="020B0609020204030204" pitchFamily="49" charset="0"/>
              </a:rPr>
              <a:t>xright</a:t>
            </a:r>
            <a:r>
              <a:rPr lang="en-US" sz="2000" b="0" dirty="0">
                <a:solidFill>
                  <a:srgbClr val="292929"/>
                </a:solidFill>
                <a:effectLst/>
                <a:latin typeface="Consolas" panose="020B0609020204030204" pitchFamily="49" charset="0"/>
              </a:rPr>
              <a:t>   354.500000000000057</a:t>
            </a:r>
          </a:p>
          <a:p>
            <a:r>
              <a:rPr lang="en-US" sz="2000" b="0" dirty="0">
                <a:solidFill>
                  <a:srgbClr val="292929"/>
                </a:solidFill>
                <a:effectLst/>
                <a:latin typeface="Consolas" panose="020B0609020204030204" pitchFamily="49" charset="0"/>
              </a:rPr>
              <a:t>x 364.500000 y 199.500000 </a:t>
            </a:r>
            <a:r>
              <a:rPr lang="en-US" sz="2000" b="0" dirty="0" err="1">
                <a:solidFill>
                  <a:srgbClr val="292929"/>
                </a:solidFill>
                <a:effectLst/>
                <a:latin typeface="Consolas" panose="020B0609020204030204" pitchFamily="49" charset="0"/>
              </a:rPr>
              <a:t>xleft</a:t>
            </a:r>
            <a:r>
              <a:rPr lang="en-US" sz="2000" b="0" dirty="0">
                <a:solidFill>
                  <a:srgbClr val="292929"/>
                </a:solidFill>
                <a:effectLst/>
                <a:latin typeface="Consolas" panose="020B0609020204030204" pitchFamily="49" charset="0"/>
              </a:rPr>
              <a:t>   86.7399999999999807 </a:t>
            </a:r>
            <a:r>
              <a:rPr lang="en-US" sz="2000" b="0" dirty="0" err="1">
                <a:solidFill>
                  <a:srgbClr val="292929"/>
                </a:solidFill>
                <a:effectLst/>
                <a:latin typeface="Consolas" panose="020B0609020204030204" pitchFamily="49" charset="0"/>
              </a:rPr>
              <a:t>xright</a:t>
            </a:r>
            <a:r>
              <a:rPr lang="en-US" sz="2000" b="0" dirty="0">
                <a:solidFill>
                  <a:srgbClr val="292929"/>
                </a:solidFill>
                <a:effectLst/>
                <a:latin typeface="Consolas" panose="020B0609020204030204" pitchFamily="49" charset="0"/>
              </a:rPr>
              <a:t>   364.500000000000057</a:t>
            </a:r>
          </a:p>
          <a:p>
            <a:endParaRPr lang="en-US" sz="2000" b="0" dirty="0">
              <a:solidFill>
                <a:srgbClr val="292929"/>
              </a:solidFill>
              <a:effectLst/>
              <a:latin typeface="Consolas" panose="020B0609020204030204" pitchFamily="49" charset="0"/>
            </a:endParaRPr>
          </a:p>
          <a:p>
            <a:endParaRPr lang="en-US" sz="2000" dirty="0"/>
          </a:p>
        </p:txBody>
      </p:sp>
    </p:spTree>
    <p:extLst>
      <p:ext uri="{BB962C8B-B14F-4D97-AF65-F5344CB8AC3E}">
        <p14:creationId xmlns:p14="http://schemas.microsoft.com/office/powerpoint/2010/main" val="3408951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159E40-E0AD-4FCD-9BCE-FF8D6C8D2D6F}"/>
              </a:ext>
            </a:extLst>
          </p:cNvPr>
          <p:cNvSpPr txBox="1"/>
          <p:nvPr/>
        </p:nvSpPr>
        <p:spPr>
          <a:xfrm>
            <a:off x="259979" y="289932"/>
            <a:ext cx="11842375" cy="6555641"/>
          </a:xfrm>
          <a:prstGeom prst="rect">
            <a:avLst/>
          </a:prstGeom>
          <a:noFill/>
        </p:spPr>
        <p:txBody>
          <a:bodyPr wrap="square" rtlCol="0">
            <a:spAutoFit/>
          </a:bodyPr>
          <a:lstStyle/>
          <a:p>
            <a:r>
              <a:rPr lang="en-US" sz="2000" dirty="0">
                <a:solidFill>
                  <a:srgbClr val="0F4A85"/>
                </a:solidFill>
                <a:latin typeface="Consolas" panose="020B0609020204030204" pitchFamily="49" charset="0"/>
              </a:rPr>
              <a:t>Triangle BEC drawn last, so prints from doubled pixels show its data</a:t>
            </a:r>
          </a:p>
          <a:p>
            <a:endParaRPr lang="en-US" sz="2000" b="1" dirty="0">
              <a:solidFill>
                <a:srgbClr val="0F4A85"/>
              </a:solidFill>
              <a:latin typeface="Consolas" panose="020B0609020204030204" pitchFamily="49" charset="0"/>
            </a:endParaRPr>
          </a:p>
          <a:p>
            <a:r>
              <a:rPr lang="en-US" sz="2000" dirty="0" err="1">
                <a:solidFill>
                  <a:srgbClr val="0F4A85"/>
                </a:solidFill>
                <a:latin typeface="Consolas" panose="020B0609020204030204" pitchFamily="49" charset="0"/>
              </a:rPr>
              <a:t>i</a:t>
            </a:r>
            <a:r>
              <a:rPr lang="en-US" sz="2000" dirty="0">
                <a:solidFill>
                  <a:srgbClr val="0F4A85"/>
                </a:solidFill>
                <a:latin typeface="Consolas" panose="020B0609020204030204" pitchFamily="49" charset="0"/>
              </a:rPr>
              <a:t> 2 j 0 index 1 B vertex 224.500000 325.500000</a:t>
            </a:r>
          </a:p>
          <a:p>
            <a:r>
              <a:rPr lang="en-US" sz="2000" dirty="0" err="1">
                <a:solidFill>
                  <a:srgbClr val="0F4A85"/>
                </a:solidFill>
                <a:latin typeface="Consolas" panose="020B0609020204030204" pitchFamily="49" charset="0"/>
              </a:rPr>
              <a:t>i</a:t>
            </a:r>
            <a:r>
              <a:rPr lang="en-US" sz="2000" dirty="0">
                <a:solidFill>
                  <a:srgbClr val="0F4A85"/>
                </a:solidFill>
                <a:latin typeface="Consolas" panose="020B0609020204030204" pitchFamily="49" charset="0"/>
              </a:rPr>
              <a:t> 2 j 1 index 4 E vertex 350.500000 300.500000</a:t>
            </a:r>
          </a:p>
          <a:p>
            <a:r>
              <a:rPr lang="en-US" sz="2000" dirty="0" err="1">
                <a:solidFill>
                  <a:srgbClr val="0F4A85"/>
                </a:solidFill>
                <a:latin typeface="Consolas" panose="020B0609020204030204" pitchFamily="49" charset="0"/>
              </a:rPr>
              <a:t>i</a:t>
            </a:r>
            <a:r>
              <a:rPr lang="en-US" sz="2000" dirty="0">
                <a:solidFill>
                  <a:srgbClr val="0F4A85"/>
                </a:solidFill>
                <a:latin typeface="Consolas" panose="020B0609020204030204" pitchFamily="49" charset="0"/>
              </a:rPr>
              <a:t> 2 j 2 index 2 C vertex 374.500000 190.500000</a:t>
            </a:r>
          </a:p>
          <a:p>
            <a:r>
              <a:rPr lang="en-US" sz="2000" dirty="0">
                <a:solidFill>
                  <a:srgbClr val="0F4A85"/>
                </a:solidFill>
                <a:latin typeface="Consolas" panose="020B0609020204030204" pitchFamily="49" charset="0"/>
              </a:rPr>
              <a:t>x 234.500000 y 316.500000 </a:t>
            </a:r>
            <a:r>
              <a:rPr lang="en-US" sz="2000" dirty="0" err="1">
                <a:solidFill>
                  <a:srgbClr val="0F4A85"/>
                </a:solidFill>
                <a:latin typeface="Consolas" panose="020B0609020204030204" pitchFamily="49" charset="0"/>
              </a:rPr>
              <a:t>xleft</a:t>
            </a:r>
            <a:r>
              <a:rPr lang="en-US" sz="2000" dirty="0">
                <a:solidFill>
                  <a:srgbClr val="0F4A85"/>
                </a:solidFill>
                <a:latin typeface="Consolas" panose="020B0609020204030204" pitchFamily="49" charset="0"/>
              </a:rPr>
              <a:t>                 234.5 </a:t>
            </a:r>
            <a:r>
              <a:rPr lang="en-US" sz="2000" dirty="0" err="1">
                <a:solidFill>
                  <a:srgbClr val="0F4A85"/>
                </a:solidFill>
                <a:latin typeface="Consolas" panose="020B0609020204030204" pitchFamily="49" charset="0"/>
              </a:rPr>
              <a:t>xright</a:t>
            </a:r>
            <a:r>
              <a:rPr lang="en-US" sz="2000" dirty="0">
                <a:solidFill>
                  <a:srgbClr val="0F4A85"/>
                </a:solidFill>
                <a:latin typeface="Consolas" panose="020B0609020204030204" pitchFamily="49" charset="0"/>
              </a:rPr>
              <a:t>   269.859999999999900</a:t>
            </a:r>
          </a:p>
          <a:p>
            <a:r>
              <a:rPr lang="en-US" sz="2000" dirty="0">
                <a:solidFill>
                  <a:srgbClr val="0F4A85"/>
                </a:solidFill>
                <a:latin typeface="Consolas" panose="020B0609020204030204" pitchFamily="49" charset="0"/>
              </a:rPr>
              <a:t>x 244.500000 y 307.500000 </a:t>
            </a:r>
            <a:r>
              <a:rPr lang="en-US" sz="2000" dirty="0" err="1">
                <a:solidFill>
                  <a:srgbClr val="0F4A85"/>
                </a:solidFill>
                <a:latin typeface="Consolas" panose="020B0609020204030204" pitchFamily="49" charset="0"/>
              </a:rPr>
              <a:t>xleft</a:t>
            </a:r>
            <a:r>
              <a:rPr lang="en-US" sz="2000" dirty="0">
                <a:solidFill>
                  <a:srgbClr val="0F4A85"/>
                </a:solidFill>
                <a:latin typeface="Consolas" panose="020B0609020204030204" pitchFamily="49" charset="0"/>
              </a:rPr>
              <a:t>                 244.5 </a:t>
            </a:r>
            <a:r>
              <a:rPr lang="en-US" sz="2000" dirty="0" err="1">
                <a:solidFill>
                  <a:srgbClr val="0F4A85"/>
                </a:solidFill>
                <a:latin typeface="Consolas" panose="020B0609020204030204" pitchFamily="49" charset="0"/>
              </a:rPr>
              <a:t>xright</a:t>
            </a:r>
            <a:r>
              <a:rPr lang="en-US" sz="2000" dirty="0">
                <a:solidFill>
                  <a:srgbClr val="0F4A85"/>
                </a:solidFill>
                <a:latin typeface="Consolas" panose="020B0609020204030204" pitchFamily="49" charset="0"/>
              </a:rPr>
              <a:t>   315.220000000000027</a:t>
            </a:r>
          </a:p>
          <a:p>
            <a:r>
              <a:rPr lang="en-US" sz="2000" dirty="0">
                <a:solidFill>
                  <a:srgbClr val="0F4A85"/>
                </a:solidFill>
                <a:latin typeface="Consolas" panose="020B0609020204030204" pitchFamily="49" charset="0"/>
              </a:rPr>
              <a:t>x 254.500000 y 298.500000 </a:t>
            </a:r>
            <a:r>
              <a:rPr lang="en-US" sz="2000" dirty="0" err="1">
                <a:solidFill>
                  <a:srgbClr val="0F4A85"/>
                </a:solidFill>
                <a:latin typeface="Consolas" panose="020B0609020204030204" pitchFamily="49" charset="0"/>
              </a:rPr>
              <a:t>xleft</a:t>
            </a:r>
            <a:r>
              <a:rPr lang="en-US" sz="2000" dirty="0">
                <a:solidFill>
                  <a:srgbClr val="0F4A85"/>
                </a:solidFill>
                <a:latin typeface="Consolas" panose="020B0609020204030204" pitchFamily="49" charset="0"/>
              </a:rPr>
              <a:t>   254.499999999999943 </a:t>
            </a:r>
            <a:r>
              <a:rPr lang="en-US" sz="2000" dirty="0" err="1">
                <a:solidFill>
                  <a:srgbClr val="0F4A85"/>
                </a:solidFill>
                <a:latin typeface="Consolas" panose="020B0609020204030204" pitchFamily="49" charset="0"/>
              </a:rPr>
              <a:t>xright</a:t>
            </a:r>
            <a:r>
              <a:rPr lang="en-US" sz="2000" dirty="0">
                <a:solidFill>
                  <a:srgbClr val="0F4A85"/>
                </a:solidFill>
                <a:latin typeface="Consolas" panose="020B0609020204030204" pitchFamily="49" charset="0"/>
              </a:rPr>
              <a:t>   350.936363636363637</a:t>
            </a:r>
          </a:p>
          <a:p>
            <a:r>
              <a:rPr lang="en-US" sz="2000" dirty="0">
                <a:solidFill>
                  <a:srgbClr val="0F4A85"/>
                </a:solidFill>
                <a:latin typeface="Consolas" panose="020B0609020204030204" pitchFamily="49" charset="0"/>
              </a:rPr>
              <a:t>x 264.500000 y 289.500000 </a:t>
            </a:r>
            <a:r>
              <a:rPr lang="en-US" sz="2000" dirty="0" err="1">
                <a:solidFill>
                  <a:srgbClr val="0F4A85"/>
                </a:solidFill>
                <a:latin typeface="Consolas" panose="020B0609020204030204" pitchFamily="49" charset="0"/>
              </a:rPr>
              <a:t>xleft</a:t>
            </a:r>
            <a:r>
              <a:rPr lang="en-US" sz="2000" dirty="0">
                <a:solidFill>
                  <a:srgbClr val="0F4A85"/>
                </a:solidFill>
                <a:latin typeface="Consolas" panose="020B0609020204030204" pitchFamily="49" charset="0"/>
              </a:rPr>
              <a:t>   264.499999999999943 </a:t>
            </a:r>
            <a:r>
              <a:rPr lang="en-US" sz="2000" dirty="0" err="1">
                <a:solidFill>
                  <a:srgbClr val="0F4A85"/>
                </a:solidFill>
                <a:latin typeface="Consolas" panose="020B0609020204030204" pitchFamily="49" charset="0"/>
              </a:rPr>
              <a:t>xright</a:t>
            </a:r>
            <a:r>
              <a:rPr lang="en-US" sz="2000" dirty="0">
                <a:solidFill>
                  <a:srgbClr val="0F4A85"/>
                </a:solidFill>
                <a:latin typeface="Consolas" panose="020B0609020204030204" pitchFamily="49" charset="0"/>
              </a:rPr>
              <a:t>   352.899999999999977</a:t>
            </a:r>
          </a:p>
          <a:p>
            <a:r>
              <a:rPr lang="en-US" sz="2000" dirty="0">
                <a:solidFill>
                  <a:srgbClr val="0F4A85"/>
                </a:solidFill>
                <a:latin typeface="Consolas" panose="020B0609020204030204" pitchFamily="49" charset="0"/>
              </a:rPr>
              <a:t>x 274.500000 y 280.500000 </a:t>
            </a:r>
            <a:r>
              <a:rPr lang="en-US" sz="2000" dirty="0" err="1">
                <a:solidFill>
                  <a:srgbClr val="0F4A85"/>
                </a:solidFill>
                <a:latin typeface="Consolas" panose="020B0609020204030204" pitchFamily="49" charset="0"/>
              </a:rPr>
              <a:t>xleft</a:t>
            </a:r>
            <a:r>
              <a:rPr lang="en-US" sz="2000" dirty="0">
                <a:solidFill>
                  <a:srgbClr val="0F4A85"/>
                </a:solidFill>
                <a:latin typeface="Consolas" panose="020B0609020204030204" pitchFamily="49" charset="0"/>
              </a:rPr>
              <a:t>   274.499999999999943 </a:t>
            </a:r>
            <a:r>
              <a:rPr lang="en-US" sz="2000" dirty="0" err="1">
                <a:solidFill>
                  <a:srgbClr val="0F4A85"/>
                </a:solidFill>
                <a:latin typeface="Consolas" panose="020B0609020204030204" pitchFamily="49" charset="0"/>
              </a:rPr>
              <a:t>xright</a:t>
            </a:r>
            <a:r>
              <a:rPr lang="en-US" sz="2000" dirty="0">
                <a:solidFill>
                  <a:srgbClr val="0F4A85"/>
                </a:solidFill>
                <a:latin typeface="Consolas" panose="020B0609020204030204" pitchFamily="49" charset="0"/>
              </a:rPr>
              <a:t>   354.863636363636374</a:t>
            </a:r>
          </a:p>
          <a:p>
            <a:r>
              <a:rPr lang="en-US" sz="2000" dirty="0">
                <a:solidFill>
                  <a:srgbClr val="0F4A85"/>
                </a:solidFill>
                <a:latin typeface="Consolas" panose="020B0609020204030204" pitchFamily="49" charset="0"/>
              </a:rPr>
              <a:t>x 284.500000 y 271.500000 </a:t>
            </a:r>
            <a:r>
              <a:rPr lang="en-US" sz="2000" dirty="0" err="1">
                <a:solidFill>
                  <a:srgbClr val="0F4A85"/>
                </a:solidFill>
                <a:latin typeface="Consolas" panose="020B0609020204030204" pitchFamily="49" charset="0"/>
              </a:rPr>
              <a:t>xleft</a:t>
            </a:r>
            <a:r>
              <a:rPr lang="en-US" sz="2000" dirty="0">
                <a:solidFill>
                  <a:srgbClr val="0F4A85"/>
                </a:solidFill>
                <a:latin typeface="Consolas" panose="020B0609020204030204" pitchFamily="49" charset="0"/>
              </a:rPr>
              <a:t>   284.499999999999943 </a:t>
            </a:r>
            <a:r>
              <a:rPr lang="en-US" sz="2000" dirty="0" err="1">
                <a:solidFill>
                  <a:srgbClr val="0F4A85"/>
                </a:solidFill>
                <a:latin typeface="Consolas" panose="020B0609020204030204" pitchFamily="49" charset="0"/>
              </a:rPr>
              <a:t>xright</a:t>
            </a:r>
            <a:r>
              <a:rPr lang="en-US" sz="2000" dirty="0">
                <a:solidFill>
                  <a:srgbClr val="0F4A85"/>
                </a:solidFill>
                <a:latin typeface="Consolas" panose="020B0609020204030204" pitchFamily="49" charset="0"/>
              </a:rPr>
              <a:t>   356.827272727272714</a:t>
            </a:r>
          </a:p>
          <a:p>
            <a:r>
              <a:rPr lang="en-US" sz="2000" dirty="0">
                <a:solidFill>
                  <a:srgbClr val="0F4A85"/>
                </a:solidFill>
                <a:latin typeface="Consolas" panose="020B0609020204030204" pitchFamily="49" charset="0"/>
              </a:rPr>
              <a:t>x 294.500000 y 262.500000 </a:t>
            </a:r>
            <a:r>
              <a:rPr lang="en-US" sz="2000" dirty="0" err="1">
                <a:solidFill>
                  <a:srgbClr val="0F4A85"/>
                </a:solidFill>
                <a:latin typeface="Consolas" panose="020B0609020204030204" pitchFamily="49" charset="0"/>
              </a:rPr>
              <a:t>xleft</a:t>
            </a:r>
            <a:r>
              <a:rPr lang="en-US" sz="2000" dirty="0">
                <a:solidFill>
                  <a:srgbClr val="0F4A85"/>
                </a:solidFill>
                <a:latin typeface="Consolas" panose="020B0609020204030204" pitchFamily="49" charset="0"/>
              </a:rPr>
              <a:t>   294.499999999999943 </a:t>
            </a:r>
            <a:r>
              <a:rPr lang="en-US" sz="2000" dirty="0" err="1">
                <a:solidFill>
                  <a:srgbClr val="0F4A85"/>
                </a:solidFill>
                <a:latin typeface="Consolas" panose="020B0609020204030204" pitchFamily="49" charset="0"/>
              </a:rPr>
              <a:t>xright</a:t>
            </a:r>
            <a:r>
              <a:rPr lang="en-US" sz="2000" dirty="0">
                <a:solidFill>
                  <a:srgbClr val="0F4A85"/>
                </a:solidFill>
                <a:latin typeface="Consolas" panose="020B0609020204030204" pitchFamily="49" charset="0"/>
              </a:rPr>
              <a:t>   358.790909090909111</a:t>
            </a:r>
          </a:p>
          <a:p>
            <a:r>
              <a:rPr lang="en-US" sz="2000" dirty="0">
                <a:solidFill>
                  <a:srgbClr val="0F4A85"/>
                </a:solidFill>
                <a:latin typeface="Consolas" panose="020B0609020204030204" pitchFamily="49" charset="0"/>
              </a:rPr>
              <a:t>x 304.500000 y 253.500000 </a:t>
            </a:r>
            <a:r>
              <a:rPr lang="en-US" sz="2000" dirty="0" err="1">
                <a:solidFill>
                  <a:srgbClr val="0F4A85"/>
                </a:solidFill>
                <a:latin typeface="Consolas" panose="020B0609020204030204" pitchFamily="49" charset="0"/>
              </a:rPr>
              <a:t>xleft</a:t>
            </a:r>
            <a:r>
              <a:rPr lang="en-US" sz="2000" dirty="0">
                <a:solidFill>
                  <a:srgbClr val="0F4A85"/>
                </a:solidFill>
                <a:latin typeface="Consolas" panose="020B0609020204030204" pitchFamily="49" charset="0"/>
              </a:rPr>
              <a:t>   304.499999999999943 </a:t>
            </a:r>
            <a:r>
              <a:rPr lang="en-US" sz="2000" dirty="0" err="1">
                <a:solidFill>
                  <a:srgbClr val="0F4A85"/>
                </a:solidFill>
                <a:latin typeface="Consolas" panose="020B0609020204030204" pitchFamily="49" charset="0"/>
              </a:rPr>
              <a:t>xright</a:t>
            </a:r>
            <a:r>
              <a:rPr lang="en-US" sz="2000" dirty="0">
                <a:solidFill>
                  <a:srgbClr val="0F4A85"/>
                </a:solidFill>
                <a:latin typeface="Consolas" panose="020B0609020204030204" pitchFamily="49" charset="0"/>
              </a:rPr>
              <a:t>   360.754545454545450</a:t>
            </a:r>
          </a:p>
          <a:p>
            <a:r>
              <a:rPr lang="en-US" sz="2000" dirty="0">
                <a:solidFill>
                  <a:srgbClr val="0F4A85"/>
                </a:solidFill>
                <a:latin typeface="Consolas" panose="020B0609020204030204" pitchFamily="49" charset="0"/>
              </a:rPr>
              <a:t>x 314.500000 y 244.500000 </a:t>
            </a:r>
            <a:r>
              <a:rPr lang="en-US" sz="2000" dirty="0" err="1">
                <a:solidFill>
                  <a:srgbClr val="0F4A85"/>
                </a:solidFill>
                <a:latin typeface="Consolas" panose="020B0609020204030204" pitchFamily="49" charset="0"/>
              </a:rPr>
              <a:t>xleft</a:t>
            </a:r>
            <a:r>
              <a:rPr lang="en-US" sz="2000" dirty="0">
                <a:solidFill>
                  <a:srgbClr val="0F4A85"/>
                </a:solidFill>
                <a:latin typeface="Consolas" panose="020B0609020204030204" pitchFamily="49" charset="0"/>
              </a:rPr>
              <a:t>   314.499999999999943 </a:t>
            </a:r>
            <a:r>
              <a:rPr lang="en-US" sz="2000" dirty="0" err="1">
                <a:solidFill>
                  <a:srgbClr val="0F4A85"/>
                </a:solidFill>
                <a:latin typeface="Consolas" panose="020B0609020204030204" pitchFamily="49" charset="0"/>
              </a:rPr>
              <a:t>xright</a:t>
            </a:r>
            <a:r>
              <a:rPr lang="en-US" sz="2000" dirty="0">
                <a:solidFill>
                  <a:srgbClr val="0F4A85"/>
                </a:solidFill>
                <a:latin typeface="Consolas" panose="020B0609020204030204" pitchFamily="49" charset="0"/>
              </a:rPr>
              <a:t>   362.718181818181847</a:t>
            </a:r>
          </a:p>
          <a:p>
            <a:r>
              <a:rPr lang="en-US" sz="2000" dirty="0">
                <a:solidFill>
                  <a:srgbClr val="0F4A85"/>
                </a:solidFill>
                <a:latin typeface="Consolas" panose="020B0609020204030204" pitchFamily="49" charset="0"/>
              </a:rPr>
              <a:t>x 324.500000 y 235.500000 </a:t>
            </a:r>
            <a:r>
              <a:rPr lang="en-US" sz="2000" dirty="0" err="1">
                <a:solidFill>
                  <a:srgbClr val="0F4A85"/>
                </a:solidFill>
                <a:latin typeface="Consolas" panose="020B0609020204030204" pitchFamily="49" charset="0"/>
              </a:rPr>
              <a:t>xleft</a:t>
            </a:r>
            <a:r>
              <a:rPr lang="en-US" sz="2000" dirty="0">
                <a:solidFill>
                  <a:srgbClr val="0F4A85"/>
                </a:solidFill>
                <a:latin typeface="Consolas" panose="020B0609020204030204" pitchFamily="49" charset="0"/>
              </a:rPr>
              <a:t>   324.499999999999943 </a:t>
            </a:r>
            <a:r>
              <a:rPr lang="en-US" sz="2000" dirty="0" err="1">
                <a:solidFill>
                  <a:srgbClr val="0F4A85"/>
                </a:solidFill>
                <a:latin typeface="Consolas" panose="020B0609020204030204" pitchFamily="49" charset="0"/>
              </a:rPr>
              <a:t>xright</a:t>
            </a:r>
            <a:r>
              <a:rPr lang="en-US" sz="2000" dirty="0">
                <a:solidFill>
                  <a:srgbClr val="0F4A85"/>
                </a:solidFill>
                <a:latin typeface="Consolas" panose="020B0609020204030204" pitchFamily="49" charset="0"/>
              </a:rPr>
              <a:t>   364.681818181818187</a:t>
            </a:r>
          </a:p>
          <a:p>
            <a:r>
              <a:rPr lang="en-US" sz="2000" dirty="0">
                <a:solidFill>
                  <a:srgbClr val="0F4A85"/>
                </a:solidFill>
                <a:latin typeface="Consolas" panose="020B0609020204030204" pitchFamily="49" charset="0"/>
              </a:rPr>
              <a:t>x 334.500000 y 226.500000 </a:t>
            </a:r>
            <a:r>
              <a:rPr lang="en-US" sz="2000" dirty="0" err="1">
                <a:solidFill>
                  <a:srgbClr val="0F4A85"/>
                </a:solidFill>
                <a:latin typeface="Consolas" panose="020B0609020204030204" pitchFamily="49" charset="0"/>
              </a:rPr>
              <a:t>xleft</a:t>
            </a:r>
            <a:r>
              <a:rPr lang="en-US" sz="2000" dirty="0">
                <a:solidFill>
                  <a:srgbClr val="0F4A85"/>
                </a:solidFill>
                <a:latin typeface="Consolas" panose="020B0609020204030204" pitchFamily="49" charset="0"/>
              </a:rPr>
              <a:t>   334.499999999999943 </a:t>
            </a:r>
            <a:r>
              <a:rPr lang="en-US" sz="2000" dirty="0" err="1">
                <a:solidFill>
                  <a:srgbClr val="0F4A85"/>
                </a:solidFill>
                <a:latin typeface="Consolas" panose="020B0609020204030204" pitchFamily="49" charset="0"/>
              </a:rPr>
              <a:t>xright</a:t>
            </a:r>
            <a:r>
              <a:rPr lang="en-US" sz="2000" dirty="0">
                <a:solidFill>
                  <a:srgbClr val="0F4A85"/>
                </a:solidFill>
                <a:latin typeface="Consolas" panose="020B0609020204030204" pitchFamily="49" charset="0"/>
              </a:rPr>
              <a:t>   366.645454545454527</a:t>
            </a:r>
          </a:p>
          <a:p>
            <a:r>
              <a:rPr lang="en-US" sz="2000" dirty="0">
                <a:solidFill>
                  <a:srgbClr val="0F4A85"/>
                </a:solidFill>
                <a:latin typeface="Consolas" panose="020B0609020204030204" pitchFamily="49" charset="0"/>
              </a:rPr>
              <a:t>x 344.500000 y 217.500000 </a:t>
            </a:r>
            <a:r>
              <a:rPr lang="en-US" sz="2000" dirty="0" err="1">
                <a:solidFill>
                  <a:srgbClr val="0F4A85"/>
                </a:solidFill>
                <a:latin typeface="Consolas" panose="020B0609020204030204" pitchFamily="49" charset="0"/>
              </a:rPr>
              <a:t>xleft</a:t>
            </a:r>
            <a:r>
              <a:rPr lang="en-US" sz="2000" dirty="0">
                <a:solidFill>
                  <a:srgbClr val="0F4A85"/>
                </a:solidFill>
                <a:latin typeface="Consolas" panose="020B0609020204030204" pitchFamily="49" charset="0"/>
              </a:rPr>
              <a:t>   344.499999999999943 </a:t>
            </a:r>
            <a:r>
              <a:rPr lang="en-US" sz="2000" dirty="0" err="1">
                <a:solidFill>
                  <a:srgbClr val="0F4A85"/>
                </a:solidFill>
                <a:latin typeface="Consolas" panose="020B0609020204030204" pitchFamily="49" charset="0"/>
              </a:rPr>
              <a:t>xright</a:t>
            </a:r>
            <a:r>
              <a:rPr lang="en-US" sz="2000" dirty="0">
                <a:solidFill>
                  <a:srgbClr val="0F4A85"/>
                </a:solidFill>
                <a:latin typeface="Consolas" panose="020B0609020204030204" pitchFamily="49" charset="0"/>
              </a:rPr>
              <a:t>   368.609090909090924</a:t>
            </a:r>
          </a:p>
          <a:p>
            <a:r>
              <a:rPr lang="en-US" sz="2000" dirty="0">
                <a:solidFill>
                  <a:srgbClr val="0F4A85"/>
                </a:solidFill>
                <a:latin typeface="Consolas" panose="020B0609020204030204" pitchFamily="49" charset="0"/>
              </a:rPr>
              <a:t>x 354.500000 y 208.500000 </a:t>
            </a:r>
            <a:r>
              <a:rPr lang="en-US" sz="2000" dirty="0" err="1">
                <a:solidFill>
                  <a:srgbClr val="0F4A85"/>
                </a:solidFill>
                <a:latin typeface="Consolas" panose="020B0609020204030204" pitchFamily="49" charset="0"/>
              </a:rPr>
              <a:t>xleft</a:t>
            </a:r>
            <a:r>
              <a:rPr lang="en-US" sz="2000" dirty="0">
                <a:solidFill>
                  <a:srgbClr val="0F4A85"/>
                </a:solidFill>
                <a:latin typeface="Consolas" panose="020B0609020204030204" pitchFamily="49" charset="0"/>
              </a:rPr>
              <a:t>   354.499999999999943 </a:t>
            </a:r>
            <a:r>
              <a:rPr lang="en-US" sz="2000" dirty="0" err="1">
                <a:solidFill>
                  <a:srgbClr val="0F4A85"/>
                </a:solidFill>
                <a:latin typeface="Consolas" panose="020B0609020204030204" pitchFamily="49" charset="0"/>
              </a:rPr>
              <a:t>xright</a:t>
            </a:r>
            <a:r>
              <a:rPr lang="en-US" sz="2000" dirty="0">
                <a:solidFill>
                  <a:srgbClr val="0F4A85"/>
                </a:solidFill>
                <a:latin typeface="Consolas" panose="020B0609020204030204" pitchFamily="49" charset="0"/>
              </a:rPr>
              <a:t>   370.572727272727263</a:t>
            </a:r>
          </a:p>
          <a:p>
            <a:r>
              <a:rPr lang="en-US" sz="2000" dirty="0">
                <a:solidFill>
                  <a:srgbClr val="0F4A85"/>
                </a:solidFill>
                <a:latin typeface="Consolas" panose="020B0609020204030204" pitchFamily="49" charset="0"/>
              </a:rPr>
              <a:t>x 364.500000 y 199.500000 </a:t>
            </a:r>
            <a:r>
              <a:rPr lang="en-US" sz="2000" dirty="0" err="1">
                <a:solidFill>
                  <a:srgbClr val="0F4A85"/>
                </a:solidFill>
                <a:latin typeface="Consolas" panose="020B0609020204030204" pitchFamily="49" charset="0"/>
              </a:rPr>
              <a:t>xleft</a:t>
            </a:r>
            <a:r>
              <a:rPr lang="en-US" sz="2000" dirty="0">
                <a:solidFill>
                  <a:srgbClr val="0F4A85"/>
                </a:solidFill>
                <a:latin typeface="Consolas" panose="020B0609020204030204" pitchFamily="49" charset="0"/>
              </a:rPr>
              <a:t>   364.499999999999886 </a:t>
            </a:r>
            <a:r>
              <a:rPr lang="en-US" sz="2000" dirty="0" err="1">
                <a:solidFill>
                  <a:srgbClr val="0F4A85"/>
                </a:solidFill>
                <a:latin typeface="Consolas" panose="020B0609020204030204" pitchFamily="49" charset="0"/>
              </a:rPr>
              <a:t>xright</a:t>
            </a:r>
            <a:r>
              <a:rPr lang="en-US" sz="2000" dirty="0">
                <a:solidFill>
                  <a:srgbClr val="0F4A85"/>
                </a:solidFill>
                <a:latin typeface="Consolas" panose="020B0609020204030204" pitchFamily="49" charset="0"/>
              </a:rPr>
              <a:t>   372.536363636363660</a:t>
            </a:r>
            <a:br>
              <a:rPr lang="en-US" sz="2000" b="0" dirty="0">
                <a:solidFill>
                  <a:srgbClr val="292929"/>
                </a:solidFill>
                <a:effectLst/>
                <a:latin typeface="Consolas" panose="020B0609020204030204" pitchFamily="49" charset="0"/>
              </a:rPr>
            </a:br>
            <a:endParaRPr lang="en-US" sz="2000" b="0" dirty="0">
              <a:solidFill>
                <a:srgbClr val="292929"/>
              </a:solidFill>
              <a:effectLst/>
              <a:latin typeface="Consolas" panose="020B0609020204030204" pitchFamily="49" charset="0"/>
            </a:endParaRPr>
          </a:p>
          <a:p>
            <a:endParaRPr lang="en-US" sz="2000" dirty="0"/>
          </a:p>
        </p:txBody>
      </p:sp>
    </p:spTree>
    <p:extLst>
      <p:ext uri="{BB962C8B-B14F-4D97-AF65-F5344CB8AC3E}">
        <p14:creationId xmlns:p14="http://schemas.microsoft.com/office/powerpoint/2010/main" val="1873334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2733</TotalTime>
  <Words>4893</Words>
  <Application>Microsoft Office PowerPoint</Application>
  <PresentationFormat>Widescreen</PresentationFormat>
  <Paragraphs>409</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Consolas</vt:lpstr>
      <vt:lpstr>Office Theme</vt:lpstr>
      <vt:lpstr>PowerPoint Presentation</vt:lpstr>
      <vt:lpstr>PowerPoint Presentation</vt:lpstr>
      <vt:lpstr>The are bright pixels that are composited twice. Why?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When dividing a general triangle in two by a horizontal line, interpolate the attributes to Qmiddle.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Announcements</vt:lpstr>
      <vt:lpstr>I will explain my ZbufferTriangles.cpp code.</vt:lpstr>
      <vt:lpstr>Output of ZBufferTriangles.cpp:</vt:lpstr>
      <vt:lpstr>Desired output for homework 4:</vt:lpstr>
      <vt:lpstr>Outline of ZBufferTriangles.cpp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are bright pixels that are composited twice. Why?</dc:title>
  <dc:creator>Nelson Lee Max</dc:creator>
  <cp:lastModifiedBy>Nelson Lee Max</cp:lastModifiedBy>
  <cp:revision>10</cp:revision>
  <dcterms:created xsi:type="dcterms:W3CDTF">2022-10-05T11:20:17Z</dcterms:created>
  <dcterms:modified xsi:type="dcterms:W3CDTF">2022-10-07T08:55:15Z</dcterms:modified>
</cp:coreProperties>
</file>