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  <p:sldId id="258" r:id="rId3"/>
    <p:sldId id="259" r:id="rId4"/>
    <p:sldId id="260" r:id="rId5"/>
    <p:sldId id="261" r:id="rId6"/>
    <p:sldId id="262" r:id="rId7"/>
    <p:sldId id="444" r:id="rId8"/>
    <p:sldId id="446" r:id="rId9"/>
    <p:sldId id="263" r:id="rId10"/>
    <p:sldId id="384" r:id="rId11"/>
    <p:sldId id="383" r:id="rId12"/>
    <p:sldId id="385" r:id="rId13"/>
    <p:sldId id="386" r:id="rId14"/>
    <p:sldId id="390" r:id="rId15"/>
    <p:sldId id="387" r:id="rId16"/>
    <p:sldId id="388" r:id="rId17"/>
    <p:sldId id="389" r:id="rId18"/>
    <p:sldId id="443" r:id="rId19"/>
    <p:sldId id="281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0D67-F8B1-440F-8C41-4F6A119D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236D0-1C1B-4578-ADB1-816E2D0A5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9516-0C26-4A57-8719-DF794FCD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70B0-74C9-4956-A19D-FE4B87C0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4B27-1D6F-4B01-8B3F-0C3C4BB8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458E-6D29-4F66-906A-94DCD924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E90F2-7564-4A55-87BD-D6C7B3B75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197B-77B6-47A3-A776-AD25B658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EA68-6EAC-4AA8-8453-76B213C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2704-5C2B-4EC6-9D08-47331D04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6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B171A-809B-4C97-BC2A-582D74829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B1819-48E2-4283-959D-813C5F34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849F-BC8E-4281-BDAD-C47755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CE25-C35D-4A80-B0E5-AC55C867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F1CE-E984-40A5-9DBF-0F8929F6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5397-F727-4DE0-8521-C5527E73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9FB6-561D-4B26-B1E1-76A0D87F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A7DE-7FDB-4F4D-9417-2EA028C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2BAC0-6FE8-48D8-8B4B-C9D87A6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285C7-50D1-4CD5-B293-0C28DF78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7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A0C-029C-4D8D-8779-C85352DD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7198C-D18C-4AB6-8544-26ACFAD7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418FC-1944-472C-A792-FEF4569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22D7-7B3A-425E-A835-48FA43A9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384F-0C11-4D73-BDBF-D8C0CBB7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B0D7-7810-4666-B0B9-6615AB9E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B8C7-C275-41FE-905A-0187A477D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93F6-52EC-4477-B89B-B5B26ED8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81C5-C1F1-4212-8171-2DA2B679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AB53-13B9-4354-A31A-BFC64730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3609-6A80-4496-89B4-BBDC4354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2B8D-7CE9-478E-85EC-EC08CDD7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AD18-87D1-483B-B2BF-E009E19F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EE6BC-4C14-4EEE-852F-F0E0E1D5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947F9-A299-44E8-904B-4220E1815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68C20-6E17-4496-AE17-FDA0068FB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50911-9D4D-464F-A1F6-869F96D1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D921C-0F0C-4258-ABCB-4F03582B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451B6-2C74-4714-89A0-9069439C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008F-4201-4975-98E4-B24A5EDD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FEA77-617F-41FA-A174-D4948458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1CA4D-0D7D-4A90-992A-0AA38EA1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CFA3-35DA-4888-86AB-0A513291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02B30-B2DC-4187-A426-ECDEB4D7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9B451-2900-4031-B2F9-E8864776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FF70-0003-4202-BA5C-A3A010DB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FC9E-735A-4257-81A1-9E2C700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2769-7974-4D1D-9D47-AFE6F686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60097-7434-4D1C-B226-7EC85FF0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2E217-C734-474D-8100-1C2E0C6C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7E70-4C3A-43A7-9FCF-B2115BDF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CED7-7077-4171-AC06-E4B5CF57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C855-11A3-48B6-8DDB-B20B831C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657F9-E099-47D8-A357-FA0BE3F26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B7C09-C215-4BF6-AFBB-57E4E43A4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F48A5-608C-459A-8680-AD6B2920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AABE-74ED-4E26-AF0D-7567E23A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591-4E13-4476-99F4-7307718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F1FAF-0844-48A3-A57F-C0B25C35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D3E8-40C9-48E2-9771-451651B2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998D-D15C-4254-A0C8-20E7E7078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BEE3-1F43-4C14-8E9E-3492889D7FF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95CF-62EF-41C7-99AF-8E81CFF8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C045-26A4-4719-A3A6-2F0268E1C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7F1A-737F-44C1-B92A-CB3F7DAF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0DAE-6E2E-41A0-913D-DD9039D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22EF-C33B-4386-A805-8EEEFBE58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5269584"/>
          </a:xfrm>
        </p:spPr>
        <p:txBody>
          <a:bodyPr>
            <a:normAutofit/>
          </a:bodyPr>
          <a:lstStyle/>
          <a:p>
            <a:r>
              <a:rPr lang="en-US" dirty="0"/>
              <a:t>Do not mark yourself present unless you can stay until I reconcile the attendance claims with the count of students actually present.</a:t>
            </a:r>
          </a:p>
          <a:p>
            <a:r>
              <a:rPr lang="en-US" dirty="0"/>
              <a:t>If you miss a class, please make it up by looking at the recorded video, at least up to the time that the in-class exercises begin, and email me when you have done so.</a:t>
            </a:r>
          </a:p>
          <a:p>
            <a:r>
              <a:rPr lang="en-US" dirty="0"/>
              <a:t>I will enforce the &lt; 10% missed classes attendance policy by looking at the attendance from the beginning of class </a:t>
            </a:r>
            <a:r>
              <a:rPr lang="en-US" dirty="0">
                <a:highlight>
                  <a:srgbClr val="FFFF00"/>
                </a:highlight>
              </a:rPr>
              <a:t>up to two weeks before the date when I look</a:t>
            </a:r>
            <a:r>
              <a:rPr lang="en-US" dirty="0"/>
              <a:t>, and if I find three missed classes, not made up and noted in an email, you will not be allowed to take the final exam.</a:t>
            </a:r>
          </a:p>
          <a:p>
            <a:r>
              <a:rPr lang="en-US" dirty="0"/>
              <a:t>Attendance in person is strongly encouraged, to be able to ask questions, and show me in-class exercises or get help with them. </a:t>
            </a:r>
          </a:p>
        </p:txBody>
      </p:sp>
    </p:spTree>
    <p:extLst>
      <p:ext uri="{BB962C8B-B14F-4D97-AF65-F5344CB8AC3E}">
        <p14:creationId xmlns:p14="http://schemas.microsoft.com/office/powerpoint/2010/main" val="244456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B0F1C-0112-471F-B17E-B260C233F7C8}"/>
              </a:ext>
            </a:extLst>
          </p:cNvPr>
          <p:cNvSpPr txBox="1"/>
          <p:nvPr/>
        </p:nvSpPr>
        <p:spPr>
          <a:xfrm>
            <a:off x="707010" y="641023"/>
            <a:ext cx="108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D793A-4D92-45D5-9A63-2ABB4A6D9F1C}"/>
              </a:ext>
            </a:extLst>
          </p:cNvPr>
          <p:cNvSpPr txBox="1"/>
          <p:nvPr/>
        </p:nvSpPr>
        <p:spPr>
          <a:xfrm>
            <a:off x="358219" y="273377"/>
            <a:ext cx="1171751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MultiAttributeColor.js (c) 2012 Matsuda, modified by Nelson Max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Vertex shader program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VSHADER_SOURCE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'attribute vec4 </a:t>
            </a:r>
            <a:r>
              <a:rPr lang="en-US" sz="2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'attribute vec4 </a:t>
            </a:r>
            <a:r>
              <a:rPr lang="en-US" sz="2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a_Color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'varying vec4 </a:t>
            </a:r>
            <a:r>
              <a:rPr lang="en-US" sz="22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v_Color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2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varying variable</a:t>
            </a:r>
            <a:endParaRPr lang="en-US" sz="22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 </a:t>
            </a:r>
            <a:r>
              <a:rPr lang="en-US" sz="22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v_Color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a_Color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2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</a:t>
            </a:r>
            <a:r>
              <a:rPr lang="en-US" sz="22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Pass the data to the fragment shader</a:t>
            </a:r>
            <a:endParaRPr lang="en-US" sz="22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Fragment shader program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FSHADER_SOURCE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'precision </a:t>
            </a:r>
            <a:r>
              <a:rPr lang="en-US" sz="22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mediump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float;</a:t>
            </a:r>
            <a:r>
              <a:rPr lang="en-US" sz="22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Precision qualifier (See Chapter 6)</a:t>
            </a:r>
            <a:endParaRPr lang="en-US" sz="22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'varying vec4 </a:t>
            </a:r>
            <a:r>
              <a:rPr lang="en-US" sz="22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v_Color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2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  </a:t>
            </a:r>
            <a:r>
              <a:rPr lang="en-US" sz="22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Interpolated data from vertex shader</a:t>
            </a:r>
            <a:endParaRPr lang="en-US" sz="22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v_Color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B0F1C-0112-471F-B17E-B260C233F7C8}"/>
              </a:ext>
            </a:extLst>
          </p:cNvPr>
          <p:cNvSpPr txBox="1"/>
          <p:nvPr/>
        </p:nvSpPr>
        <p:spPr>
          <a:xfrm>
            <a:off x="707010" y="641023"/>
            <a:ext cx="108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D793A-4D92-45D5-9A63-2ABB4A6D9F1C}"/>
              </a:ext>
            </a:extLst>
          </p:cNvPr>
          <p:cNvSpPr txBox="1"/>
          <p:nvPr/>
        </p:nvSpPr>
        <p:spPr>
          <a:xfrm>
            <a:off x="395926" y="329938"/>
            <a:ext cx="11576115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original MultiAttributeColor.js (c) 2012 </a:t>
            </a:r>
            <a:r>
              <a:rPr lang="en-US" sz="2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matsuda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Vertex shader program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VSHADER_SOURCE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'attribute vec4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'attribute vec4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a_Color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'varying vec4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v_Color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varying variable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gl_PointSize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10.0;</a:t>
            </a:r>
            <a:r>
              <a:rPr lang="en-US" sz="20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’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  // not necessary for drawing a triangle</a:t>
            </a:r>
            <a:endParaRPr lang="en-US" sz="20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v_Color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a_Color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Pass the data to the fragment shader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Fragment shader program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FSHADER_SOURCE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'#ifdef GL_ES</a:t>
            </a:r>
            <a:r>
              <a:rPr lang="en-US" sz="20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’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 // this does not work in modern browsers</a:t>
            </a:r>
            <a:endParaRPr lang="en-US" sz="20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'precision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mediump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float;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Precision qualifier (See Chapter 6)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'#endif GL_ES</a:t>
            </a:r>
            <a:r>
              <a:rPr lang="en-US" sz="20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’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 // this does not work in modern browsers</a:t>
            </a:r>
            <a:endParaRPr lang="en-US" sz="20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'varying vec4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v_Color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Receive the data from the vertex shader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v_Color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5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B0F1C-0112-471F-B17E-B260C233F7C8}"/>
              </a:ext>
            </a:extLst>
          </p:cNvPr>
          <p:cNvSpPr txBox="1"/>
          <p:nvPr/>
        </p:nvSpPr>
        <p:spPr>
          <a:xfrm>
            <a:off x="707010" y="641023"/>
            <a:ext cx="108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D793A-4D92-45D5-9A63-2ABB4A6D9F1C}"/>
              </a:ext>
            </a:extLst>
          </p:cNvPr>
          <p:cNvSpPr txBox="1"/>
          <p:nvPr/>
        </p:nvSpPr>
        <p:spPr>
          <a:xfrm>
            <a:off x="336223" y="226242"/>
            <a:ext cx="11796074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initVertexBuffers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verticesColors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Float32Array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Vertex coordinates and color</a:t>
            </a:r>
            <a:endParaRPr lang="en-US" sz="2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The number of vertices</a:t>
            </a:r>
            <a:b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Create a buffer object</a:t>
            </a:r>
            <a:endParaRPr lang="en-US" sz="2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vertexColorBuffer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createBuffer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vertexColorBuffer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'Failed to create the buffer object'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Write the vertex coordinates and colors to the buffer object</a:t>
            </a:r>
            <a:endParaRPr lang="en-US" sz="2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bindBuffer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ARRAY_BUFFER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vertexColorBuffer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bufferData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ARRAY_BUFFER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verticesColors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STATIC_DRAW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4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B0F1C-0112-471F-B17E-B260C233F7C8}"/>
              </a:ext>
            </a:extLst>
          </p:cNvPr>
          <p:cNvSpPr txBox="1"/>
          <p:nvPr/>
        </p:nvSpPr>
        <p:spPr>
          <a:xfrm>
            <a:off x="707010" y="641023"/>
            <a:ext cx="108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D793A-4D92-45D5-9A63-2ABB4A6D9F1C}"/>
              </a:ext>
            </a:extLst>
          </p:cNvPr>
          <p:cNvSpPr txBox="1"/>
          <p:nvPr/>
        </p:nvSpPr>
        <p:spPr>
          <a:xfrm>
            <a:off x="245098" y="226242"/>
            <a:ext cx="1193433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FSIZE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verticesColors</a:t>
            </a:r>
            <a:r>
              <a:rPr lang="en-US" sz="23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BYTES_PER_ELEMENT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//Get the storage location of </a:t>
            </a:r>
            <a:r>
              <a:rPr lang="en-US" sz="23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3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assign and enable buffer</a:t>
            </a:r>
            <a:endParaRPr lang="en-US" sz="23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getAttribLocation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3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3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vertexAttribPointer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FSIZE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sz="23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en-US" sz="23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enableVertexAttribArray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sz="23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Enable the assignment of 	buffer object</a:t>
            </a:r>
            <a:endParaRPr lang="en-US" sz="23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Get the storage location of </a:t>
            </a:r>
            <a:r>
              <a:rPr lang="en-US" sz="23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3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assign buffer and enable</a:t>
            </a:r>
            <a:endParaRPr lang="en-US" sz="23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3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a_Color</a:t>
            </a:r>
            <a:r>
              <a:rPr lang="en-US" sz="23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getAttribLocation</a:t>
            </a:r>
            <a:r>
              <a:rPr lang="en-US" sz="23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program</a:t>
            </a:r>
            <a:r>
              <a:rPr lang="en-US" sz="23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3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a_Color</a:t>
            </a:r>
            <a:r>
              <a:rPr lang="en-US" sz="23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3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vertexAttribPointer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a_Color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FSIZE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sz="23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en-US" sz="23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FSIZE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sz="23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3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enableVertexAttribArray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a_Color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sz="23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Enable the assignment of 	buffer object</a:t>
            </a:r>
            <a:endParaRPr lang="en-US" sz="23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3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9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23B-FBEF-428C-83A7-9B16B4B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645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result of examples/ch05/ColoredTriangle.js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C37F0-93C8-45AA-BD15-CAA6D75D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5868" y="1436033"/>
            <a:ext cx="5392206" cy="54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4115-19F6-4D3E-8E13-4D6258A0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US" dirty="0"/>
              <a:t>Class Exercises a) Make a color hexagon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446C-183C-4167-AC4D-3645E274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210014" cy="1433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Draw a hexagon as a fan of six triangles. The center vertex of the fan is a gray color (.4, .4, .4). The outer 6 vertex colors are shown below. The colors are interpolated linearly across each triangle of the fan.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96A8-645E-4644-9D40-B7D5F4A18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2543175"/>
            <a:ext cx="4467788" cy="4340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58E03-FB7D-430B-BD54-6CD772DE82CB}"/>
              </a:ext>
            </a:extLst>
          </p:cNvPr>
          <p:cNvSpPr txBox="1"/>
          <p:nvPr/>
        </p:nvSpPr>
        <p:spPr>
          <a:xfrm>
            <a:off x="7551165" y="4426428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red: (.9, 0., 0.)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54CCC-26BC-4C13-A5D6-710118F508C5}"/>
              </a:ext>
            </a:extLst>
          </p:cNvPr>
          <p:cNvSpPr txBox="1"/>
          <p:nvPr/>
        </p:nvSpPr>
        <p:spPr>
          <a:xfrm>
            <a:off x="6757808" y="6034725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magenta: (.6, 0., .6)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FD629-D3E0-4B49-B032-53D7C35A2AEC}"/>
              </a:ext>
            </a:extLst>
          </p:cNvPr>
          <p:cNvSpPr txBox="1"/>
          <p:nvPr/>
        </p:nvSpPr>
        <p:spPr>
          <a:xfrm>
            <a:off x="2605658" y="6027416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blue: (0., 0., 1.)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4B3CF-59AE-4F0E-A1C7-24E17C7608E2}"/>
              </a:ext>
            </a:extLst>
          </p:cNvPr>
          <p:cNvSpPr txBox="1"/>
          <p:nvPr/>
        </p:nvSpPr>
        <p:spPr>
          <a:xfrm>
            <a:off x="1793380" y="4426876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cyan: (0., .6, .6)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AD5E6-4CD4-49C0-8694-8BA1D7722AC1}"/>
              </a:ext>
            </a:extLst>
          </p:cNvPr>
          <p:cNvSpPr txBox="1"/>
          <p:nvPr/>
        </p:nvSpPr>
        <p:spPr>
          <a:xfrm>
            <a:off x="2443831" y="2827558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green: (0., .8, 0.)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1C7E7-D9A7-468A-AEE8-3435A3C3E6A0}"/>
              </a:ext>
            </a:extLst>
          </p:cNvPr>
          <p:cNvSpPr txBox="1"/>
          <p:nvPr/>
        </p:nvSpPr>
        <p:spPr>
          <a:xfrm>
            <a:off x="6710312" y="2827558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yellow: (.6, .6. 0.)</a:t>
            </a:r>
          </a:p>
        </p:txBody>
      </p:sp>
    </p:spTree>
    <p:extLst>
      <p:ext uri="{BB962C8B-B14F-4D97-AF65-F5344CB8AC3E}">
        <p14:creationId xmlns:p14="http://schemas.microsoft.com/office/powerpoint/2010/main" val="260397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4115-19F6-4D3E-8E13-4D6258A0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US" dirty="0"/>
              <a:t>Class Exercises b) Make a color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446C-183C-4167-AC4D-3645E274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210014" cy="1433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Draw a circle as a fan of 360 triangles. The center vertex of the fan is a gray color (.4, .4, .4). The outer 360 vertex colors are interpolated between the hexagon vertex colors, linearly in arclength on the circle.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96A8-645E-4644-9D40-B7D5F4A18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3325" y="2600325"/>
            <a:ext cx="4229256" cy="4253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58E03-FB7D-430B-BD54-6CD772DE82CB}"/>
              </a:ext>
            </a:extLst>
          </p:cNvPr>
          <p:cNvSpPr txBox="1"/>
          <p:nvPr/>
        </p:nvSpPr>
        <p:spPr>
          <a:xfrm>
            <a:off x="7551165" y="4426428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red: (.9, 0., 0.)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54CCC-26BC-4C13-A5D6-710118F508C5}"/>
              </a:ext>
            </a:extLst>
          </p:cNvPr>
          <p:cNvSpPr txBox="1"/>
          <p:nvPr/>
        </p:nvSpPr>
        <p:spPr>
          <a:xfrm>
            <a:off x="6757808" y="6034725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magenta: (.6, 0., .6)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FD629-D3E0-4B49-B032-53D7C35A2AEC}"/>
              </a:ext>
            </a:extLst>
          </p:cNvPr>
          <p:cNvSpPr txBox="1"/>
          <p:nvPr/>
        </p:nvSpPr>
        <p:spPr>
          <a:xfrm>
            <a:off x="2605658" y="6027416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blue: (0., 0., 1.)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4B3CF-59AE-4F0E-A1C7-24E17C7608E2}"/>
              </a:ext>
            </a:extLst>
          </p:cNvPr>
          <p:cNvSpPr txBox="1"/>
          <p:nvPr/>
        </p:nvSpPr>
        <p:spPr>
          <a:xfrm>
            <a:off x="1793380" y="4426876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cyan: (0., .6, .6)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AD5E6-4CD4-49C0-8694-8BA1D7722AC1}"/>
              </a:ext>
            </a:extLst>
          </p:cNvPr>
          <p:cNvSpPr txBox="1"/>
          <p:nvPr/>
        </p:nvSpPr>
        <p:spPr>
          <a:xfrm>
            <a:off x="2443831" y="2827558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green: (0., .8, 0.)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1C7E7-D9A7-468A-AEE8-3435A3C3E6A0}"/>
              </a:ext>
            </a:extLst>
          </p:cNvPr>
          <p:cNvSpPr txBox="1"/>
          <p:nvPr/>
        </p:nvSpPr>
        <p:spPr>
          <a:xfrm>
            <a:off x="6710312" y="2827558"/>
            <a:ext cx="311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yellow: (.6, .6. 0.)</a:t>
            </a:r>
          </a:p>
        </p:txBody>
      </p:sp>
    </p:spTree>
    <p:extLst>
      <p:ext uri="{BB962C8B-B14F-4D97-AF65-F5344CB8AC3E}">
        <p14:creationId xmlns:p14="http://schemas.microsoft.com/office/powerpoint/2010/main" val="122866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4115-19F6-4D3E-8E13-4D6258A0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US" dirty="0"/>
              <a:t>Class Exercises b) Make a color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446C-183C-4167-AC4D-3645E274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210014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Draw a circle as a fan of 360 triangles. The center vertex of the fan is a gray color (.6, .6, .6). The outer 360 vertex colors are interpolated between the hexagon vertex colors, linearly in arclength on the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360;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r = 6*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/360; // varies from 0 to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k = </a:t>
            </a:r>
            <a:r>
              <a:rPr lang="en-US" dirty="0" err="1">
                <a:latin typeface="Consolas" panose="020B0609020204030204" pitchFamily="49" charset="0"/>
              </a:rPr>
              <a:t>Math.floor</a:t>
            </a:r>
            <a:r>
              <a:rPr lang="en-US" dirty="0">
                <a:latin typeface="Consolas" panose="020B0609020204030204" pitchFamily="49" charset="0"/>
              </a:rPr>
              <a:t>(r);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fac = r – k; // varies from 0 to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...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Use 1 - fac and fac to interpolate between hexagon colors k and k+1.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5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3888-626F-4EDF-A312-2CB8D680E111}"/>
              </a:ext>
            </a:extLst>
          </p:cNvPr>
          <p:cNvSpPr txBox="1"/>
          <p:nvPr/>
        </p:nvSpPr>
        <p:spPr>
          <a:xfrm>
            <a:off x="307429" y="449580"/>
            <a:ext cx="11658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 Exercise: Draw a triangle-fan polygon with an outline using mouse clicks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92269-2186-4042-AB36-73E7EAFC8C9D}"/>
              </a:ext>
            </a:extLst>
          </p:cNvPr>
          <p:cNvSpPr txBox="1"/>
          <p:nvPr/>
        </p:nvSpPr>
        <p:spPr>
          <a:xfrm>
            <a:off x="467710" y="1190297"/>
            <a:ext cx="10954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Combine the three WebGL / JavaScript examples files ClickedPoints.js and ColoredPoints.js from ch02, and HelloQuadFan.js and HelloQuad_LINE_LOOP.js from ch03 to draw a polygon with a fill color, together with its outline in another color, over a background in a third color.  Create a fixed size</a:t>
            </a:r>
            <a:r>
              <a:rPr lang="en-US" sz="2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new</a:t>
            </a:r>
            <a:r>
              <a:rPr lang="en-US" sz="2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Float32Array</a:t>
            </a:r>
            <a:r>
              <a:rPr lang="en-US" sz="2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(100)</a:t>
            </a:r>
            <a:r>
              <a:rPr lang="en-US" sz="2100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room for 50 vertex pairs from clicked points and pass it as the vertex attribute buffer.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7138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1090-74B9-4719-8BA3-CD5DE84B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7" y="129993"/>
            <a:ext cx="11051177" cy="108485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exercise: rotating a triangle around a vertex.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D855-399C-49BA-8214-707D154D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7" y="1214845"/>
            <a:ext cx="10515600" cy="51728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-US" dirty="0"/>
              <a:t>Write a JavaScript WebGL program to rotate the triangle with vertices at A = (-.5. -.5), B = (.5, -.5) and C = (0, .5) by 30 degrees counterclockwise around its top vertex 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-US" dirty="0"/>
              <a:t>Do this using the Matrix4 functions in cuon-matrix.js, by modifying the code in examples/ch04/RotatedTranslatedTriangle.js to include the three transformations in Steps 1, Step 2, and Step 3 above, instead of just two. Be careful of the distinction between </a:t>
            </a:r>
            <a:r>
              <a:rPr lang="en-US" dirty="0" err="1"/>
              <a:t>modelMatrix.setTranslate</a:t>
            </a:r>
            <a:r>
              <a:rPr lang="en-US" dirty="0"/>
              <a:t>(), which sets </a:t>
            </a:r>
            <a:r>
              <a:rPr lang="en-US" dirty="0" err="1"/>
              <a:t>modelMatrix</a:t>
            </a:r>
            <a:r>
              <a:rPr lang="en-US" dirty="0"/>
              <a:t> to a translation, and </a:t>
            </a:r>
            <a:r>
              <a:rPr lang="en-US" dirty="0" err="1"/>
              <a:t>modelMatrix.translate</a:t>
            </a:r>
            <a:r>
              <a:rPr lang="en-US" dirty="0"/>
              <a:t>, which multiplies an existing </a:t>
            </a:r>
            <a:r>
              <a:rPr lang="en-US" dirty="0" err="1"/>
              <a:t>modelMatrix</a:t>
            </a:r>
            <a:r>
              <a:rPr lang="en-US" dirty="0"/>
              <a:t> on the right by a translation. Also be careful to multiply the matrices in the correct order, by calling these function in the correct order. </a:t>
            </a:r>
          </a:p>
        </p:txBody>
      </p:sp>
    </p:spTree>
    <p:extLst>
      <p:ext uri="{BB962C8B-B14F-4D97-AF65-F5344CB8AC3E}">
        <p14:creationId xmlns:p14="http://schemas.microsoft.com/office/powerpoint/2010/main" val="4291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99DA-14D3-429A-A2C7-CA1F950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C648-ADC7-449B-A2AD-D2D04FDC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call a function to redraw in image</a:t>
            </a:r>
          </a:p>
          <a:p>
            <a:r>
              <a:rPr lang="en-US" dirty="0"/>
              <a:t>For each redraw</a:t>
            </a:r>
          </a:p>
          <a:p>
            <a:pPr marL="0" indent="0">
              <a:buNone/>
            </a:pPr>
            <a:r>
              <a:rPr lang="en-US" dirty="0"/>
              <a:t>	Clear the screen</a:t>
            </a:r>
          </a:p>
          <a:p>
            <a:pPr marL="0" indent="0">
              <a:buNone/>
            </a:pPr>
            <a:r>
              <a:rPr lang="en-US" dirty="0"/>
              <a:t>	Draw the image using the current time parameter</a:t>
            </a:r>
          </a:p>
        </p:txBody>
      </p:sp>
    </p:spTree>
    <p:extLst>
      <p:ext uri="{BB962C8B-B14F-4D97-AF65-F5344CB8AC3E}">
        <p14:creationId xmlns:p14="http://schemas.microsoft.com/office/powerpoint/2010/main" val="104063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F2C0-A942-4AC7-BD14-CD97295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Appearance after </a:t>
            </a:r>
            <a:r>
              <a:rPr lang="en-US" dirty="0"/>
              <a:t>each of the 3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2F5F-5763-4D86-84C0-426EF24B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8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Initial                     After step1             After step 2             After step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7977C1CB-852B-4D80-AE22-06B8CA7CF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9" y="2513198"/>
            <a:ext cx="1828971" cy="1825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37CAF-AE70-4683-B8F7-5CD328532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6224" y="2515606"/>
            <a:ext cx="1825440" cy="182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9471C-3D93-48FE-9CE3-C739073A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4999" y="2517008"/>
            <a:ext cx="1818378" cy="1825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4CFF84-26BA-4118-9B1C-3CD8B6392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6711" y="2517288"/>
            <a:ext cx="1821351" cy="1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2EB5A-A80E-414A-B6DB-8D65A4FB0FBD}"/>
              </a:ext>
            </a:extLst>
          </p:cNvPr>
          <p:cNvSpPr txBox="1"/>
          <p:nvPr/>
        </p:nvSpPr>
        <p:spPr>
          <a:xfrm>
            <a:off x="612742" y="669303"/>
            <a:ext cx="1068999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RotatingTriangle.js (c) 2012 </a:t>
            </a:r>
            <a:r>
              <a:rPr lang="en-US" sz="27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matsuda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Vertex shader program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VSHADER_SOURCE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'attribute vec4 </a:t>
            </a:r>
            <a:r>
              <a:rPr lang="en-US" sz="27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7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'uniform mat4 </a:t>
            </a:r>
            <a:r>
              <a:rPr lang="en-US" sz="27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u_ModelMatrix</a:t>
            </a:r>
            <a:r>
              <a:rPr lang="en-US" sz="27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7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7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7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endParaRPr lang="en-US" sz="27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7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7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u_ModelMatrix</a:t>
            </a:r>
            <a:r>
              <a:rPr lang="en-US" sz="27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* </a:t>
            </a:r>
            <a:r>
              <a:rPr lang="en-US" sz="27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7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Fragment shader program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FSHADER_SOURCE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7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vec4(1.0, 0.0, 0.0, 1.0);</a:t>
            </a:r>
            <a:r>
              <a:rPr lang="en-US" sz="2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7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7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7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7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2EB5A-A80E-414A-B6DB-8D65A4FB0FBD}"/>
              </a:ext>
            </a:extLst>
          </p:cNvPr>
          <p:cNvSpPr txBox="1"/>
          <p:nvPr/>
        </p:nvSpPr>
        <p:spPr>
          <a:xfrm>
            <a:off x="395926" y="329938"/>
            <a:ext cx="114724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Rotation angle (degrees/second)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ANGLE_STEP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45.0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200" dirty="0">
                <a:solidFill>
                  <a:srgbClr val="292929"/>
                </a:solidFill>
                <a:latin typeface="Consolas" panose="020B0609020204030204" pitchFamily="49" charset="0"/>
              </a:rPr>
              <a:t>...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Specify the color for clearing &lt;canvas&gt;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clearColor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Get storage location of </a:t>
            </a:r>
            <a:r>
              <a:rPr lang="en-US" sz="22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u_ModelMatrix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u_ModelMatrix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2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getUniformLocation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2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program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2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u_ModelMatrix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u_ModelMatrix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'Failed to get the storage location of </a:t>
            </a:r>
            <a:r>
              <a:rPr lang="en-US" sz="2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u_ModelMatrix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modelMatrix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Matrix4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B0F1C-0112-471F-B17E-B260C233F7C8}"/>
              </a:ext>
            </a:extLst>
          </p:cNvPr>
          <p:cNvSpPr txBox="1"/>
          <p:nvPr/>
        </p:nvSpPr>
        <p:spPr>
          <a:xfrm>
            <a:off x="461911" y="207390"/>
            <a:ext cx="114504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Start drawing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tick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{ 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// anonymous function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currentAngle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animate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Update the rotation angle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draw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currentAngle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modelMatrix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u_ModelMatrix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endParaRPr lang="en-US" sz="22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requestAnimationFrame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tick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canvas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Make the browser calls tick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tick</a:t>
            </a:r>
            <a:r>
              <a:rPr lang="en-US" sz="22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 // end of main()</a:t>
            </a:r>
          </a:p>
          <a:p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g_last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 // time in milliseconds at start of program</a:t>
            </a:r>
          </a:p>
          <a:p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Calculate the elapsed time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  // time in milliseconds at current iteration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elapsed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g_last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// elapsed time in milliseconds since start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Compute the current rotation angle, proportional to elapsed time 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currentAngle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ANGLE_STEP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elapsed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1000.0)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currentAngle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B0F1C-0112-471F-B17E-B260C233F7C8}"/>
              </a:ext>
            </a:extLst>
          </p:cNvPr>
          <p:cNvSpPr txBox="1"/>
          <p:nvPr/>
        </p:nvSpPr>
        <p:spPr>
          <a:xfrm>
            <a:off x="707010" y="641023"/>
            <a:ext cx="108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36A83-8100-493B-A359-949F1CD47B0C}"/>
              </a:ext>
            </a:extLst>
          </p:cNvPr>
          <p:cNvSpPr txBox="1"/>
          <p:nvPr/>
        </p:nvSpPr>
        <p:spPr>
          <a:xfrm>
            <a:off x="301658" y="843677"/>
            <a:ext cx="117269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currentAngle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modelMatrix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u_ModelMatrix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5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5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Set the rotation matrix</a:t>
            </a:r>
            <a:endParaRPr lang="en-US" sz="25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5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modelMatrix</a:t>
            </a:r>
            <a:r>
              <a:rPr lang="en-US" sz="25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setRotate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5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currentAngle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5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Pass the rotation matrix to the vertex shader</a:t>
            </a:r>
            <a:endParaRPr lang="en-US" sz="25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5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500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uniformMatrix4fv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5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u_ModelMatrix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5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modelMatrix</a:t>
            </a:r>
            <a:r>
              <a:rPr lang="en-US" sz="25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elements</a:t>
            </a:r>
            <a:r>
              <a:rPr lang="en-US" sz="25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5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Clear &lt;canvas&gt;</a:t>
            </a:r>
            <a:endParaRPr lang="en-US" sz="25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5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5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COLOR_BUFFER_BIT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5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 the triangle</a:t>
            </a:r>
            <a:endParaRPr lang="en-US" sz="25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5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drawArrays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5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TRIANGLES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5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4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5DD9F-C31B-48F0-A763-04FA4EB6D958}"/>
              </a:ext>
            </a:extLst>
          </p:cNvPr>
          <p:cNvSpPr txBox="1"/>
          <p:nvPr/>
        </p:nvSpPr>
        <p:spPr>
          <a:xfrm>
            <a:off x="567267" y="440267"/>
            <a:ext cx="1075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Interpolating color in conceptual GPU data flow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51DA8-3E4A-4B15-A04C-39423FAB6E71}"/>
              </a:ext>
            </a:extLst>
          </p:cNvPr>
          <p:cNvSpPr/>
          <p:nvPr/>
        </p:nvSpPr>
        <p:spPr>
          <a:xfrm>
            <a:off x="1764029" y="1462791"/>
            <a:ext cx="1225785" cy="11168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2D2B2-C78E-409B-924B-0562F02571EA}"/>
              </a:ext>
            </a:extLst>
          </p:cNvPr>
          <p:cNvSpPr/>
          <p:nvPr/>
        </p:nvSpPr>
        <p:spPr>
          <a:xfrm>
            <a:off x="5309148" y="3881404"/>
            <a:ext cx="1575391" cy="1015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C9A89-ADFD-45E9-9C83-9231BA91DFDE}"/>
              </a:ext>
            </a:extLst>
          </p:cNvPr>
          <p:cNvSpPr/>
          <p:nvPr/>
        </p:nvSpPr>
        <p:spPr>
          <a:xfrm>
            <a:off x="1768257" y="3429000"/>
            <a:ext cx="1221558" cy="11168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0B876-B276-4BA9-9F90-F1C7E8750712}"/>
              </a:ext>
            </a:extLst>
          </p:cNvPr>
          <p:cNvSpPr/>
          <p:nvPr/>
        </p:nvSpPr>
        <p:spPr>
          <a:xfrm>
            <a:off x="5310911" y="1462790"/>
            <a:ext cx="2176134" cy="11168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E2FE8-A2FF-4EAE-82C5-839633D6091D}"/>
              </a:ext>
            </a:extLst>
          </p:cNvPr>
          <p:cNvSpPr/>
          <p:nvPr/>
        </p:nvSpPr>
        <p:spPr>
          <a:xfrm>
            <a:off x="9085362" y="4672820"/>
            <a:ext cx="1089595" cy="101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FD034-7FD6-43A1-9DF5-DCFBD658F0B1}"/>
              </a:ext>
            </a:extLst>
          </p:cNvPr>
          <p:cNvSpPr/>
          <p:nvPr/>
        </p:nvSpPr>
        <p:spPr>
          <a:xfrm>
            <a:off x="9085361" y="5860676"/>
            <a:ext cx="1089595" cy="7987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067C4-2517-47B5-A131-37C8F5ADEC26}"/>
              </a:ext>
            </a:extLst>
          </p:cNvPr>
          <p:cNvSpPr/>
          <p:nvPr/>
        </p:nvSpPr>
        <p:spPr>
          <a:xfrm>
            <a:off x="9068745" y="3412565"/>
            <a:ext cx="1106211" cy="11168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3A6B28-C5D9-4872-905B-F414D786DA97}"/>
              </a:ext>
            </a:extLst>
          </p:cNvPr>
          <p:cNvCxnSpPr>
            <a:cxnSpLocks/>
          </p:cNvCxnSpPr>
          <p:nvPr/>
        </p:nvCxnSpPr>
        <p:spPr>
          <a:xfrm>
            <a:off x="204025" y="1979750"/>
            <a:ext cx="154497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4CCAB-E19C-4E50-936D-46340673818C}"/>
              </a:ext>
            </a:extLst>
          </p:cNvPr>
          <p:cNvSpPr txBox="1"/>
          <p:nvPr/>
        </p:nvSpPr>
        <p:spPr>
          <a:xfrm>
            <a:off x="374082" y="1610069"/>
            <a:ext cx="126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per-vertex</a:t>
            </a:r>
          </a:p>
          <a:p>
            <a:r>
              <a:rPr lang="en-US" sz="2000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8FA5DE-2420-4353-8987-A8B1E5797C25}"/>
              </a:ext>
            </a:extLst>
          </p:cNvPr>
          <p:cNvSpPr txBox="1"/>
          <p:nvPr/>
        </p:nvSpPr>
        <p:spPr>
          <a:xfrm>
            <a:off x="1880748" y="1513370"/>
            <a:ext cx="1072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Vertex </a:t>
            </a:r>
          </a:p>
          <a:p>
            <a:r>
              <a:rPr lang="en-US" sz="2000" dirty="0"/>
              <a:t>Shader</a:t>
            </a:r>
          </a:p>
          <a:p>
            <a:r>
              <a:rPr lang="en-US" sz="2000" dirty="0"/>
              <a:t>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FD42B-BE56-4365-BB59-3638433F10D2}"/>
              </a:ext>
            </a:extLst>
          </p:cNvPr>
          <p:cNvSpPr txBox="1"/>
          <p:nvPr/>
        </p:nvSpPr>
        <p:spPr>
          <a:xfrm>
            <a:off x="5430513" y="1508417"/>
            <a:ext cx="209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Scan conversion </a:t>
            </a:r>
          </a:p>
          <a:p>
            <a:r>
              <a:rPr lang="en-US" sz="2000" dirty="0">
                <a:highlight>
                  <a:srgbClr val="FFFF00"/>
                </a:highlight>
              </a:rPr>
              <a:t>and variable</a:t>
            </a:r>
          </a:p>
          <a:p>
            <a:r>
              <a:rPr lang="en-US" sz="2000" dirty="0">
                <a:highlight>
                  <a:srgbClr val="FFFF00"/>
                </a:highlight>
              </a:rPr>
              <a:t>data interpolation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E012F-2938-488D-9E7F-E448031CF09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989814" y="2021202"/>
            <a:ext cx="2321097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91924C-E10B-453A-AC6E-8801926C8C26}"/>
              </a:ext>
            </a:extLst>
          </p:cNvPr>
          <p:cNvSpPr txBox="1"/>
          <p:nvPr/>
        </p:nvSpPr>
        <p:spPr>
          <a:xfrm>
            <a:off x="3216771" y="1656688"/>
            <a:ext cx="1788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transformed</a:t>
            </a:r>
          </a:p>
          <a:p>
            <a:r>
              <a:rPr lang="en-US" sz="2000" dirty="0"/>
              <a:t>per-vertex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A29FA2-030B-4312-860F-3E5D350B7C68}"/>
              </a:ext>
            </a:extLst>
          </p:cNvPr>
          <p:cNvSpPr txBox="1"/>
          <p:nvPr/>
        </p:nvSpPr>
        <p:spPr>
          <a:xfrm>
            <a:off x="1793978" y="3479579"/>
            <a:ext cx="124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Fragment </a:t>
            </a:r>
          </a:p>
          <a:p>
            <a:r>
              <a:rPr lang="en-US" sz="2000" dirty="0"/>
              <a:t>Shader</a:t>
            </a:r>
          </a:p>
          <a:p>
            <a:r>
              <a:rPr lang="en-US" sz="2000" dirty="0"/>
              <a:t>program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554EC9-1B11-4C3C-BF7B-ACCA8AC0ACD4}"/>
              </a:ext>
            </a:extLst>
          </p:cNvPr>
          <p:cNvSpPr txBox="1"/>
          <p:nvPr/>
        </p:nvSpPr>
        <p:spPr>
          <a:xfrm>
            <a:off x="3213759" y="2644537"/>
            <a:ext cx="231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fragments </a:t>
            </a:r>
            <a:r>
              <a:rPr lang="en-US" sz="2000" dirty="0">
                <a:highlight>
                  <a:srgbClr val="FFFF00"/>
                </a:highlight>
              </a:rPr>
              <a:t>with</a:t>
            </a:r>
          </a:p>
          <a:p>
            <a:r>
              <a:rPr lang="en-US" sz="2000" dirty="0">
                <a:highlight>
                  <a:srgbClr val="FFFF00"/>
                </a:highlight>
              </a:rPr>
              <a:t>per-fragment data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820D7-D647-44AF-B560-B00718B45536}"/>
              </a:ext>
            </a:extLst>
          </p:cNvPr>
          <p:cNvSpPr txBox="1"/>
          <p:nvPr/>
        </p:nvSpPr>
        <p:spPr>
          <a:xfrm>
            <a:off x="9081706" y="3627025"/>
            <a:ext cx="124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Texture</a:t>
            </a:r>
          </a:p>
          <a:p>
            <a:r>
              <a:rPr lang="en-US" sz="2000" dirty="0"/>
              <a:t>Memory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9A2F0A-70BC-4B24-AC81-700430C40B1C}"/>
              </a:ext>
            </a:extLst>
          </p:cNvPr>
          <p:cNvCxnSpPr>
            <a:cxnSpLocks/>
          </p:cNvCxnSpPr>
          <p:nvPr/>
        </p:nvCxnSpPr>
        <p:spPr>
          <a:xfrm>
            <a:off x="2981977" y="3701151"/>
            <a:ext cx="611262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117C8-AAF6-48C0-A7A6-A9EBA0680B3F}"/>
              </a:ext>
            </a:extLst>
          </p:cNvPr>
          <p:cNvSpPr txBox="1"/>
          <p:nvPr/>
        </p:nvSpPr>
        <p:spPr>
          <a:xfrm>
            <a:off x="7134082" y="4722009"/>
            <a:ext cx="231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address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B2BE93-7909-4533-8275-2B3BEEAD809E}"/>
              </a:ext>
            </a:extLst>
          </p:cNvPr>
          <p:cNvCxnSpPr>
            <a:cxnSpLocks/>
          </p:cNvCxnSpPr>
          <p:nvPr/>
        </p:nvCxnSpPr>
        <p:spPr>
          <a:xfrm flipH="1">
            <a:off x="6884539" y="4318877"/>
            <a:ext cx="219716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9817ED0-51E6-48B2-9C00-FAA77C1960EB}"/>
              </a:ext>
            </a:extLst>
          </p:cNvPr>
          <p:cNvSpPr txBox="1"/>
          <p:nvPr/>
        </p:nvSpPr>
        <p:spPr>
          <a:xfrm>
            <a:off x="5398714" y="3888809"/>
            <a:ext cx="165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Bilinear</a:t>
            </a:r>
          </a:p>
          <a:p>
            <a:r>
              <a:rPr lang="en-US" sz="2000" dirty="0"/>
              <a:t>texture</a:t>
            </a:r>
          </a:p>
          <a:p>
            <a:r>
              <a:rPr lang="en-US" sz="2000" dirty="0"/>
              <a:t>interpolation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F7D78-7693-4136-A6CC-65342FD226C8}"/>
              </a:ext>
            </a:extLst>
          </p:cNvPr>
          <p:cNvSpPr txBox="1"/>
          <p:nvPr/>
        </p:nvSpPr>
        <p:spPr>
          <a:xfrm>
            <a:off x="7363660" y="3973899"/>
            <a:ext cx="123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from</a:t>
            </a:r>
          </a:p>
          <a:p>
            <a:r>
              <a:rPr lang="en-US" sz="2000" dirty="0"/>
              <a:t>4 texels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445029-15D7-4B11-A0AA-2466B37D7641}"/>
              </a:ext>
            </a:extLst>
          </p:cNvPr>
          <p:cNvCxnSpPr>
            <a:cxnSpLocks/>
          </p:cNvCxnSpPr>
          <p:nvPr/>
        </p:nvCxnSpPr>
        <p:spPr>
          <a:xfrm flipH="1">
            <a:off x="3010007" y="4275844"/>
            <a:ext cx="229914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41ADDC-D3C1-49A6-882A-FFC0FA092A8A}"/>
              </a:ext>
            </a:extLst>
          </p:cNvPr>
          <p:cNvSpPr txBox="1"/>
          <p:nvPr/>
        </p:nvSpPr>
        <p:spPr>
          <a:xfrm>
            <a:off x="3214717" y="3921901"/>
            <a:ext cx="123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texel</a:t>
            </a:r>
          </a:p>
          <a:p>
            <a:r>
              <a:rPr lang="en-US" sz="2000" dirty="0"/>
              <a:t>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19A26E-0D36-4CF7-A4C9-A22CB4BF7D9F}"/>
              </a:ext>
            </a:extLst>
          </p:cNvPr>
          <p:cNvSpPr/>
          <p:nvPr/>
        </p:nvSpPr>
        <p:spPr>
          <a:xfrm>
            <a:off x="5310744" y="5411726"/>
            <a:ext cx="1579540" cy="12476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1D3399-0353-44D2-AA4A-EE6590BC78C2}"/>
              </a:ext>
            </a:extLst>
          </p:cNvPr>
          <p:cNvSpPr txBox="1"/>
          <p:nvPr/>
        </p:nvSpPr>
        <p:spPr>
          <a:xfrm>
            <a:off x="5403790" y="5531352"/>
            <a:ext cx="189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Compositing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Depth Test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FF484B-BD8C-426A-B104-46EBCB574B25}"/>
              </a:ext>
            </a:extLst>
          </p:cNvPr>
          <p:cNvCxnSpPr>
            <a:cxnSpLocks/>
          </p:cNvCxnSpPr>
          <p:nvPr/>
        </p:nvCxnSpPr>
        <p:spPr>
          <a:xfrm>
            <a:off x="2788984" y="4566130"/>
            <a:ext cx="5306" cy="5294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462986-BCE1-4671-90AD-E202AB66F9EA}"/>
              </a:ext>
            </a:extLst>
          </p:cNvPr>
          <p:cNvCxnSpPr>
            <a:cxnSpLocks/>
          </p:cNvCxnSpPr>
          <p:nvPr/>
        </p:nvCxnSpPr>
        <p:spPr>
          <a:xfrm>
            <a:off x="2788984" y="5080569"/>
            <a:ext cx="629637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67BDD8-EB5E-4BCA-B8B7-3D9A014883D7}"/>
              </a:ext>
            </a:extLst>
          </p:cNvPr>
          <p:cNvCxnSpPr>
            <a:cxnSpLocks/>
          </p:cNvCxnSpPr>
          <p:nvPr/>
        </p:nvCxnSpPr>
        <p:spPr>
          <a:xfrm>
            <a:off x="2089150" y="4533900"/>
            <a:ext cx="0" cy="18224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A28D3F-7A19-4D27-B310-794D2BB8BB4B}"/>
              </a:ext>
            </a:extLst>
          </p:cNvPr>
          <p:cNvCxnSpPr>
            <a:cxnSpLocks/>
          </p:cNvCxnSpPr>
          <p:nvPr/>
        </p:nvCxnSpPr>
        <p:spPr>
          <a:xfrm flipV="1">
            <a:off x="2399227" y="5567082"/>
            <a:ext cx="2925808" cy="475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B76A45-C0D0-4E63-92EE-DF48BC075A88}"/>
              </a:ext>
            </a:extLst>
          </p:cNvPr>
          <p:cNvCxnSpPr>
            <a:cxnSpLocks/>
          </p:cNvCxnSpPr>
          <p:nvPr/>
        </p:nvCxnSpPr>
        <p:spPr>
          <a:xfrm flipV="1">
            <a:off x="2088814" y="6333832"/>
            <a:ext cx="3220334" cy="923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832E0F-0C5E-4BF8-B155-3506320A01EF}"/>
              </a:ext>
            </a:extLst>
          </p:cNvPr>
          <p:cNvSpPr txBox="1"/>
          <p:nvPr/>
        </p:nvSpPr>
        <p:spPr>
          <a:xfrm>
            <a:off x="9186985" y="4685650"/>
            <a:ext cx="1274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dirty="0"/>
              <a:t>Frame</a:t>
            </a:r>
          </a:p>
          <a:p>
            <a:r>
              <a:rPr lang="en-US" sz="2000" dirty="0"/>
              <a:t>Buffer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176F9D-F184-469B-820C-DDD2BF15D4C7}"/>
              </a:ext>
            </a:extLst>
          </p:cNvPr>
          <p:cNvCxnSpPr>
            <a:cxnSpLocks/>
          </p:cNvCxnSpPr>
          <p:nvPr/>
        </p:nvCxnSpPr>
        <p:spPr>
          <a:xfrm>
            <a:off x="6884539" y="5571837"/>
            <a:ext cx="2200823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904F3C9-E7C0-4532-9098-EDBB59878449}"/>
              </a:ext>
            </a:extLst>
          </p:cNvPr>
          <p:cNvSpPr txBox="1"/>
          <p:nvPr/>
        </p:nvSpPr>
        <p:spPr>
          <a:xfrm>
            <a:off x="7107031" y="3341559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texel address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1732D2-81DF-429F-B893-F142B98928F2}"/>
              </a:ext>
            </a:extLst>
          </p:cNvPr>
          <p:cNvSpPr txBox="1"/>
          <p:nvPr/>
        </p:nvSpPr>
        <p:spPr>
          <a:xfrm>
            <a:off x="9186985" y="5881147"/>
            <a:ext cx="127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  <a:p>
            <a:r>
              <a:rPr lang="en-US" sz="2000" dirty="0"/>
              <a:t>Buffer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30DCA5-FAD8-46CC-9F71-6E2A7B454AF3}"/>
              </a:ext>
            </a:extLst>
          </p:cNvPr>
          <p:cNvSpPr txBox="1"/>
          <p:nvPr/>
        </p:nvSpPr>
        <p:spPr>
          <a:xfrm>
            <a:off x="3215287" y="5967510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F7998B-97C7-4EEE-B4BC-51E1434B9F37}"/>
              </a:ext>
            </a:extLst>
          </p:cNvPr>
          <p:cNvSpPr txBox="1"/>
          <p:nvPr/>
        </p:nvSpPr>
        <p:spPr>
          <a:xfrm>
            <a:off x="3219635" y="5199489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RGBA color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4C2C67-119C-4426-AF38-DD2F59A46AE5}"/>
              </a:ext>
            </a:extLst>
          </p:cNvPr>
          <p:cNvCxnSpPr>
            <a:cxnSpLocks/>
          </p:cNvCxnSpPr>
          <p:nvPr/>
        </p:nvCxnSpPr>
        <p:spPr>
          <a:xfrm>
            <a:off x="8817154" y="5620186"/>
            <a:ext cx="615" cy="4436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C1F38C9-2361-4763-AE57-33ED7E3C255F}"/>
              </a:ext>
            </a:extLst>
          </p:cNvPr>
          <p:cNvCxnSpPr>
            <a:cxnSpLocks/>
          </p:cNvCxnSpPr>
          <p:nvPr/>
        </p:nvCxnSpPr>
        <p:spPr>
          <a:xfrm>
            <a:off x="8819535" y="6049818"/>
            <a:ext cx="275062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E04ED-5252-437A-B492-62AB846ED921}"/>
              </a:ext>
            </a:extLst>
          </p:cNvPr>
          <p:cNvCxnSpPr>
            <a:cxnSpLocks/>
          </p:cNvCxnSpPr>
          <p:nvPr/>
        </p:nvCxnSpPr>
        <p:spPr>
          <a:xfrm>
            <a:off x="6884539" y="6333832"/>
            <a:ext cx="2186970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C6EFF4F-50CD-4107-B25C-ADB74B2EFC96}"/>
              </a:ext>
            </a:extLst>
          </p:cNvPr>
          <p:cNvSpPr txBox="1"/>
          <p:nvPr/>
        </p:nvSpPr>
        <p:spPr>
          <a:xfrm>
            <a:off x="7520113" y="5215042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RGBA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4BAE5B-C827-4E7B-8370-6F263A6634EF}"/>
              </a:ext>
            </a:extLst>
          </p:cNvPr>
          <p:cNvSpPr txBox="1"/>
          <p:nvPr/>
        </p:nvSpPr>
        <p:spPr>
          <a:xfrm>
            <a:off x="7569643" y="5967510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A1E393-C6F6-4C93-9B11-4C8BBA9D1BBD}"/>
              </a:ext>
            </a:extLst>
          </p:cNvPr>
          <p:cNvCxnSpPr>
            <a:cxnSpLocks/>
          </p:cNvCxnSpPr>
          <p:nvPr/>
        </p:nvCxnSpPr>
        <p:spPr>
          <a:xfrm>
            <a:off x="8819535" y="5093449"/>
            <a:ext cx="0" cy="4437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DA1AFF5-4A6A-446B-B1E8-F41AFAB0DD05}"/>
              </a:ext>
            </a:extLst>
          </p:cNvPr>
          <p:cNvCxnSpPr>
            <a:cxnSpLocks/>
          </p:cNvCxnSpPr>
          <p:nvPr/>
        </p:nvCxnSpPr>
        <p:spPr>
          <a:xfrm>
            <a:off x="2401146" y="4558302"/>
            <a:ext cx="0" cy="10233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D7D04D8-99CE-4E3F-9563-2236A2C77F0A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964314" y="994336"/>
            <a:ext cx="849386" cy="4019942"/>
          </a:xfrm>
          <a:prstGeom prst="bentConnector3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3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23B-FBEF-428C-83A7-9B16B4B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186012"/>
            <a:ext cx="1126503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Interpolating color: examples/ch05/ColoredTriangle.js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C37F0-93C8-45AA-BD15-CAA6D75D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5868" y="1436033"/>
            <a:ext cx="5392206" cy="54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99DA-14D3-429A-A2C7-CA1F950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color across a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C648-ADC7-449B-A2AD-D2D04FDC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a possibly different color for each vertex of a triangle to the vertex shader using an attribute </a:t>
            </a:r>
            <a:r>
              <a:rPr lang="en-US" dirty="0" err="1"/>
              <a:t>a_color</a:t>
            </a:r>
            <a:r>
              <a:rPr lang="en-US" dirty="0"/>
              <a:t>.</a:t>
            </a:r>
          </a:p>
          <a:p>
            <a:r>
              <a:rPr lang="en-US" dirty="0"/>
              <a:t>In the vertex shader, copy that attribute color </a:t>
            </a:r>
            <a:r>
              <a:rPr lang="en-US" dirty="0" err="1"/>
              <a:t>a_color</a:t>
            </a:r>
            <a:r>
              <a:rPr lang="en-US" dirty="0"/>
              <a:t> to a “varying” color </a:t>
            </a:r>
            <a:r>
              <a:rPr lang="en-US" dirty="0" err="1"/>
              <a:t>v_color</a:t>
            </a:r>
            <a:r>
              <a:rPr lang="en-US" dirty="0"/>
              <a:t>.</a:t>
            </a:r>
          </a:p>
          <a:p>
            <a:r>
              <a:rPr lang="en-US" dirty="0"/>
              <a:t>The varying color is interpolated as the triangle is scan converted.</a:t>
            </a:r>
          </a:p>
          <a:p>
            <a:r>
              <a:rPr lang="en-US" dirty="0"/>
              <a:t>The fragment program uses the same varying parameter name </a:t>
            </a:r>
            <a:r>
              <a:rPr lang="en-US" dirty="0" err="1"/>
              <a:t>v_color</a:t>
            </a:r>
            <a:r>
              <a:rPr lang="en-US" dirty="0"/>
              <a:t> to get the interpolated color and assign it to </a:t>
            </a:r>
            <a:r>
              <a:rPr lang="en-US" dirty="0" err="1"/>
              <a:t>v_FragColor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75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2150</Words>
  <Application>Microsoft Office PowerPoint</Application>
  <PresentationFormat>Widescreen</PresentationFormat>
  <Paragraphs>229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Attendance policy</vt:lpstr>
      <vt:lpstr>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Interpolating color: examples/ch05/ColoredTriangle.js</vt:lpstr>
      <vt:lpstr>Interpolating color across a triangle</vt:lpstr>
      <vt:lpstr>PowerPoint Presentation</vt:lpstr>
      <vt:lpstr>PowerPoint Presentation</vt:lpstr>
      <vt:lpstr>PowerPoint Presentation</vt:lpstr>
      <vt:lpstr>PowerPoint Presentation</vt:lpstr>
      <vt:lpstr>The result of examples/ch05/ColoredTriangle.js</vt:lpstr>
      <vt:lpstr>Class Exercises a) Make a color hexagon</vt:lpstr>
      <vt:lpstr>Class Exercises b) Make a color circle</vt:lpstr>
      <vt:lpstr>Class Exercises b) Make a color circle</vt:lpstr>
      <vt:lpstr>PowerPoint Presentation</vt:lpstr>
      <vt:lpstr>Class exercise: rotating a triangle around a vertex.</vt:lpstr>
      <vt:lpstr>Appearance after each of the 3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</dc:title>
  <dc:creator>Nelson Lee Max</dc:creator>
  <cp:lastModifiedBy>Nelson Lee Max</cp:lastModifiedBy>
  <cp:revision>15</cp:revision>
  <dcterms:created xsi:type="dcterms:W3CDTF">2022-09-22T08:07:23Z</dcterms:created>
  <dcterms:modified xsi:type="dcterms:W3CDTF">2022-09-26T06:21:38Z</dcterms:modified>
</cp:coreProperties>
</file>