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7" r:id="rId3"/>
    <p:sldId id="258" r:id="rId4"/>
    <p:sldId id="259" r:id="rId5"/>
    <p:sldId id="261" r:id="rId6"/>
    <p:sldId id="262" r:id="rId7"/>
    <p:sldId id="263" r:id="rId8"/>
    <p:sldId id="264" r:id="rId9"/>
    <p:sldId id="284" r:id="rId10"/>
    <p:sldId id="265" r:id="rId11"/>
    <p:sldId id="283" r:id="rId12"/>
    <p:sldId id="273" r:id="rId13"/>
    <p:sldId id="274" r:id="rId14"/>
    <p:sldId id="266" r:id="rId15"/>
    <p:sldId id="269" r:id="rId16"/>
    <p:sldId id="267" r:id="rId17"/>
    <p:sldId id="286" r:id="rId18"/>
    <p:sldId id="285" r:id="rId19"/>
    <p:sldId id="268" r:id="rId20"/>
    <p:sldId id="275" r:id="rId21"/>
    <p:sldId id="276" r:id="rId22"/>
    <p:sldId id="277" r:id="rId23"/>
    <p:sldId id="271" r:id="rId24"/>
    <p:sldId id="272" r:id="rId25"/>
    <p:sldId id="278" r:id="rId26"/>
    <p:sldId id="280" r:id="rId27"/>
    <p:sldId id="279"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45" d="100"/>
          <a:sy n="45" d="100"/>
        </p:scale>
        <p:origin x="48" y="835"/>
      </p:cViewPr>
      <p:guideLst/>
    </p:cSldViewPr>
  </p:slideViewPr>
  <p:notesTextViewPr>
    <p:cViewPr>
      <p:scale>
        <a:sx n="1" d="1"/>
        <a:sy n="1" d="1"/>
      </p:scale>
      <p:origin x="0" y="0"/>
    </p:cViewPr>
  </p:notesText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6DD6-F60D-4CE8-AAF5-4897BC01E1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A1ABDB-624A-4811-AFD0-2BE9DB472A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479210-FFCB-4618-9A94-F532A69FE096}"/>
              </a:ext>
            </a:extLst>
          </p:cNvPr>
          <p:cNvSpPr>
            <a:spLocks noGrp="1"/>
          </p:cNvSpPr>
          <p:nvPr>
            <p:ph type="dt" sz="half" idx="10"/>
          </p:nvPr>
        </p:nvSpPr>
        <p:spPr/>
        <p:txBody>
          <a:bodyPr/>
          <a:lstStyle/>
          <a:p>
            <a:fld id="{F0BF46A4-0CFC-45E0-9419-2F44EE44F874}" type="datetimeFigureOut">
              <a:rPr lang="en-US" smtClean="0"/>
              <a:t>9/20/2022</a:t>
            </a:fld>
            <a:endParaRPr lang="en-US"/>
          </a:p>
        </p:txBody>
      </p:sp>
      <p:sp>
        <p:nvSpPr>
          <p:cNvPr id="5" name="Footer Placeholder 4">
            <a:extLst>
              <a:ext uri="{FF2B5EF4-FFF2-40B4-BE49-F238E27FC236}">
                <a16:creationId xmlns:a16="http://schemas.microsoft.com/office/drawing/2014/main" id="{6588E04A-7562-4FA5-957D-DBBAB0614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BC618-AADE-405B-8909-4BD9B241532C}"/>
              </a:ext>
            </a:extLst>
          </p:cNvPr>
          <p:cNvSpPr>
            <a:spLocks noGrp="1"/>
          </p:cNvSpPr>
          <p:nvPr>
            <p:ph type="sldNum" sz="quarter" idx="12"/>
          </p:nvPr>
        </p:nvSpPr>
        <p:spPr/>
        <p:txBody>
          <a:bodyPr/>
          <a:lstStyle/>
          <a:p>
            <a:fld id="{3DB7CD89-18DF-44D6-8646-507C23F91737}" type="slidenum">
              <a:rPr lang="en-US" smtClean="0"/>
              <a:t>‹#›</a:t>
            </a:fld>
            <a:endParaRPr lang="en-US"/>
          </a:p>
        </p:txBody>
      </p:sp>
    </p:spTree>
    <p:extLst>
      <p:ext uri="{BB962C8B-B14F-4D97-AF65-F5344CB8AC3E}">
        <p14:creationId xmlns:p14="http://schemas.microsoft.com/office/powerpoint/2010/main" val="275610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3233-A305-4BB9-80E8-366154BBA0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70FF24-872E-4D3C-B044-811C750E77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8ADD2-6366-45C7-93BD-422D34BFCA2A}"/>
              </a:ext>
            </a:extLst>
          </p:cNvPr>
          <p:cNvSpPr>
            <a:spLocks noGrp="1"/>
          </p:cNvSpPr>
          <p:nvPr>
            <p:ph type="dt" sz="half" idx="10"/>
          </p:nvPr>
        </p:nvSpPr>
        <p:spPr/>
        <p:txBody>
          <a:bodyPr/>
          <a:lstStyle/>
          <a:p>
            <a:fld id="{F0BF46A4-0CFC-45E0-9419-2F44EE44F874}" type="datetimeFigureOut">
              <a:rPr lang="en-US" smtClean="0"/>
              <a:t>9/20/2022</a:t>
            </a:fld>
            <a:endParaRPr lang="en-US"/>
          </a:p>
        </p:txBody>
      </p:sp>
      <p:sp>
        <p:nvSpPr>
          <p:cNvPr id="5" name="Footer Placeholder 4">
            <a:extLst>
              <a:ext uri="{FF2B5EF4-FFF2-40B4-BE49-F238E27FC236}">
                <a16:creationId xmlns:a16="http://schemas.microsoft.com/office/drawing/2014/main" id="{9C0F9DF5-65EC-4947-AF9A-511D687D4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20A7A-7BFD-4C14-B385-3F1EB2009B45}"/>
              </a:ext>
            </a:extLst>
          </p:cNvPr>
          <p:cNvSpPr>
            <a:spLocks noGrp="1"/>
          </p:cNvSpPr>
          <p:nvPr>
            <p:ph type="sldNum" sz="quarter" idx="12"/>
          </p:nvPr>
        </p:nvSpPr>
        <p:spPr/>
        <p:txBody>
          <a:bodyPr/>
          <a:lstStyle/>
          <a:p>
            <a:fld id="{3DB7CD89-18DF-44D6-8646-507C23F91737}" type="slidenum">
              <a:rPr lang="en-US" smtClean="0"/>
              <a:t>‹#›</a:t>
            </a:fld>
            <a:endParaRPr lang="en-US"/>
          </a:p>
        </p:txBody>
      </p:sp>
    </p:spTree>
    <p:extLst>
      <p:ext uri="{BB962C8B-B14F-4D97-AF65-F5344CB8AC3E}">
        <p14:creationId xmlns:p14="http://schemas.microsoft.com/office/powerpoint/2010/main" val="3009111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A67CF4-CB5E-4F3B-99B8-2A94347FBB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96C649-6F97-4D0B-A551-4478A920AC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6F2F2-F59A-457E-BE09-CB2063AA2ECD}"/>
              </a:ext>
            </a:extLst>
          </p:cNvPr>
          <p:cNvSpPr>
            <a:spLocks noGrp="1"/>
          </p:cNvSpPr>
          <p:nvPr>
            <p:ph type="dt" sz="half" idx="10"/>
          </p:nvPr>
        </p:nvSpPr>
        <p:spPr/>
        <p:txBody>
          <a:bodyPr/>
          <a:lstStyle/>
          <a:p>
            <a:fld id="{F0BF46A4-0CFC-45E0-9419-2F44EE44F874}" type="datetimeFigureOut">
              <a:rPr lang="en-US" smtClean="0"/>
              <a:t>9/20/2022</a:t>
            </a:fld>
            <a:endParaRPr lang="en-US"/>
          </a:p>
        </p:txBody>
      </p:sp>
      <p:sp>
        <p:nvSpPr>
          <p:cNvPr id="5" name="Footer Placeholder 4">
            <a:extLst>
              <a:ext uri="{FF2B5EF4-FFF2-40B4-BE49-F238E27FC236}">
                <a16:creationId xmlns:a16="http://schemas.microsoft.com/office/drawing/2014/main" id="{80F55CA3-FCBF-4368-AB3D-10CDBCB62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38E8A-FF67-4846-8AD0-8430D3C4F778}"/>
              </a:ext>
            </a:extLst>
          </p:cNvPr>
          <p:cNvSpPr>
            <a:spLocks noGrp="1"/>
          </p:cNvSpPr>
          <p:nvPr>
            <p:ph type="sldNum" sz="quarter" idx="12"/>
          </p:nvPr>
        </p:nvSpPr>
        <p:spPr/>
        <p:txBody>
          <a:bodyPr/>
          <a:lstStyle/>
          <a:p>
            <a:fld id="{3DB7CD89-18DF-44D6-8646-507C23F91737}" type="slidenum">
              <a:rPr lang="en-US" smtClean="0"/>
              <a:t>‹#›</a:t>
            </a:fld>
            <a:endParaRPr lang="en-US"/>
          </a:p>
        </p:txBody>
      </p:sp>
    </p:spTree>
    <p:extLst>
      <p:ext uri="{BB962C8B-B14F-4D97-AF65-F5344CB8AC3E}">
        <p14:creationId xmlns:p14="http://schemas.microsoft.com/office/powerpoint/2010/main" val="416875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E545-B451-4A49-AA9C-640A5E7BC0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B32DB1-F003-4100-AB3E-8AA2F6B5DF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A9AEC-BC8C-420B-97EE-2DDA677BA3C1}"/>
              </a:ext>
            </a:extLst>
          </p:cNvPr>
          <p:cNvSpPr>
            <a:spLocks noGrp="1"/>
          </p:cNvSpPr>
          <p:nvPr>
            <p:ph type="dt" sz="half" idx="10"/>
          </p:nvPr>
        </p:nvSpPr>
        <p:spPr/>
        <p:txBody>
          <a:bodyPr/>
          <a:lstStyle/>
          <a:p>
            <a:fld id="{F0BF46A4-0CFC-45E0-9419-2F44EE44F874}" type="datetimeFigureOut">
              <a:rPr lang="en-US" smtClean="0"/>
              <a:t>9/20/2022</a:t>
            </a:fld>
            <a:endParaRPr lang="en-US"/>
          </a:p>
        </p:txBody>
      </p:sp>
      <p:sp>
        <p:nvSpPr>
          <p:cNvPr id="5" name="Footer Placeholder 4">
            <a:extLst>
              <a:ext uri="{FF2B5EF4-FFF2-40B4-BE49-F238E27FC236}">
                <a16:creationId xmlns:a16="http://schemas.microsoft.com/office/drawing/2014/main" id="{74E1852B-204F-4611-9B48-1204B5C01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B2EC5-6EC3-4653-AD78-2D9D1F3C216D}"/>
              </a:ext>
            </a:extLst>
          </p:cNvPr>
          <p:cNvSpPr>
            <a:spLocks noGrp="1"/>
          </p:cNvSpPr>
          <p:nvPr>
            <p:ph type="sldNum" sz="quarter" idx="12"/>
          </p:nvPr>
        </p:nvSpPr>
        <p:spPr/>
        <p:txBody>
          <a:bodyPr/>
          <a:lstStyle/>
          <a:p>
            <a:fld id="{3DB7CD89-18DF-44D6-8646-507C23F91737}" type="slidenum">
              <a:rPr lang="en-US" smtClean="0"/>
              <a:t>‹#›</a:t>
            </a:fld>
            <a:endParaRPr lang="en-US"/>
          </a:p>
        </p:txBody>
      </p:sp>
    </p:spTree>
    <p:extLst>
      <p:ext uri="{BB962C8B-B14F-4D97-AF65-F5344CB8AC3E}">
        <p14:creationId xmlns:p14="http://schemas.microsoft.com/office/powerpoint/2010/main" val="275823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BDFB-EBEC-4598-A277-FA03E7D0E0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841075-BCBC-4D10-AE40-333B6F9BF0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5E8893-635C-410B-B5EF-32A506138F27}"/>
              </a:ext>
            </a:extLst>
          </p:cNvPr>
          <p:cNvSpPr>
            <a:spLocks noGrp="1"/>
          </p:cNvSpPr>
          <p:nvPr>
            <p:ph type="dt" sz="half" idx="10"/>
          </p:nvPr>
        </p:nvSpPr>
        <p:spPr/>
        <p:txBody>
          <a:bodyPr/>
          <a:lstStyle/>
          <a:p>
            <a:fld id="{F0BF46A4-0CFC-45E0-9419-2F44EE44F874}" type="datetimeFigureOut">
              <a:rPr lang="en-US" smtClean="0"/>
              <a:t>9/20/2022</a:t>
            </a:fld>
            <a:endParaRPr lang="en-US"/>
          </a:p>
        </p:txBody>
      </p:sp>
      <p:sp>
        <p:nvSpPr>
          <p:cNvPr id="5" name="Footer Placeholder 4">
            <a:extLst>
              <a:ext uri="{FF2B5EF4-FFF2-40B4-BE49-F238E27FC236}">
                <a16:creationId xmlns:a16="http://schemas.microsoft.com/office/drawing/2014/main" id="{83E23E09-1EC7-430A-8A2A-8864030DD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05163-60F4-45C5-9302-AF793B67561D}"/>
              </a:ext>
            </a:extLst>
          </p:cNvPr>
          <p:cNvSpPr>
            <a:spLocks noGrp="1"/>
          </p:cNvSpPr>
          <p:nvPr>
            <p:ph type="sldNum" sz="quarter" idx="12"/>
          </p:nvPr>
        </p:nvSpPr>
        <p:spPr/>
        <p:txBody>
          <a:bodyPr/>
          <a:lstStyle/>
          <a:p>
            <a:fld id="{3DB7CD89-18DF-44D6-8646-507C23F91737}" type="slidenum">
              <a:rPr lang="en-US" smtClean="0"/>
              <a:t>‹#›</a:t>
            </a:fld>
            <a:endParaRPr lang="en-US"/>
          </a:p>
        </p:txBody>
      </p:sp>
    </p:spTree>
    <p:extLst>
      <p:ext uri="{BB962C8B-B14F-4D97-AF65-F5344CB8AC3E}">
        <p14:creationId xmlns:p14="http://schemas.microsoft.com/office/powerpoint/2010/main" val="141199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CEA4-D782-475D-B862-F76166CBF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9F568E-D552-4AEE-AD4C-12EB1E7CB3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11334D-3684-4563-9494-AE0B4BE5C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F5EA49-8C58-49D3-927A-8D1E5FC7B1E3}"/>
              </a:ext>
            </a:extLst>
          </p:cNvPr>
          <p:cNvSpPr>
            <a:spLocks noGrp="1"/>
          </p:cNvSpPr>
          <p:nvPr>
            <p:ph type="dt" sz="half" idx="10"/>
          </p:nvPr>
        </p:nvSpPr>
        <p:spPr/>
        <p:txBody>
          <a:bodyPr/>
          <a:lstStyle/>
          <a:p>
            <a:fld id="{F0BF46A4-0CFC-45E0-9419-2F44EE44F874}" type="datetimeFigureOut">
              <a:rPr lang="en-US" smtClean="0"/>
              <a:t>9/20/2022</a:t>
            </a:fld>
            <a:endParaRPr lang="en-US"/>
          </a:p>
        </p:txBody>
      </p:sp>
      <p:sp>
        <p:nvSpPr>
          <p:cNvPr id="6" name="Footer Placeholder 5">
            <a:extLst>
              <a:ext uri="{FF2B5EF4-FFF2-40B4-BE49-F238E27FC236}">
                <a16:creationId xmlns:a16="http://schemas.microsoft.com/office/drawing/2014/main" id="{49458C13-35F6-4EE5-A0BF-AB9C6E7461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7ECC8-7849-4612-926B-CF6112609D3C}"/>
              </a:ext>
            </a:extLst>
          </p:cNvPr>
          <p:cNvSpPr>
            <a:spLocks noGrp="1"/>
          </p:cNvSpPr>
          <p:nvPr>
            <p:ph type="sldNum" sz="quarter" idx="12"/>
          </p:nvPr>
        </p:nvSpPr>
        <p:spPr/>
        <p:txBody>
          <a:bodyPr/>
          <a:lstStyle/>
          <a:p>
            <a:fld id="{3DB7CD89-18DF-44D6-8646-507C23F91737}" type="slidenum">
              <a:rPr lang="en-US" smtClean="0"/>
              <a:t>‹#›</a:t>
            </a:fld>
            <a:endParaRPr lang="en-US"/>
          </a:p>
        </p:txBody>
      </p:sp>
    </p:spTree>
    <p:extLst>
      <p:ext uri="{BB962C8B-B14F-4D97-AF65-F5344CB8AC3E}">
        <p14:creationId xmlns:p14="http://schemas.microsoft.com/office/powerpoint/2010/main" val="1561417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A016-8BC2-4449-84D7-D881F5FBEF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EE5BFD-DBF7-45E1-9F94-F8AA1EEBD3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F2F1DD-F66C-42EC-990B-2235302395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14D4EF-7389-4B27-9124-5FAEAEF87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2BD395-5423-4C50-8035-AD51D633CC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56C54-0A3D-49DE-8575-6181EC6947F7}"/>
              </a:ext>
            </a:extLst>
          </p:cNvPr>
          <p:cNvSpPr>
            <a:spLocks noGrp="1"/>
          </p:cNvSpPr>
          <p:nvPr>
            <p:ph type="dt" sz="half" idx="10"/>
          </p:nvPr>
        </p:nvSpPr>
        <p:spPr/>
        <p:txBody>
          <a:bodyPr/>
          <a:lstStyle/>
          <a:p>
            <a:fld id="{F0BF46A4-0CFC-45E0-9419-2F44EE44F874}" type="datetimeFigureOut">
              <a:rPr lang="en-US" smtClean="0"/>
              <a:t>9/20/2022</a:t>
            </a:fld>
            <a:endParaRPr lang="en-US"/>
          </a:p>
        </p:txBody>
      </p:sp>
      <p:sp>
        <p:nvSpPr>
          <p:cNvPr id="8" name="Footer Placeholder 7">
            <a:extLst>
              <a:ext uri="{FF2B5EF4-FFF2-40B4-BE49-F238E27FC236}">
                <a16:creationId xmlns:a16="http://schemas.microsoft.com/office/drawing/2014/main" id="{868BD3B2-C374-40E7-94F0-4C029FE5D0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F31228-06A6-4C27-9256-20535AF46DD4}"/>
              </a:ext>
            </a:extLst>
          </p:cNvPr>
          <p:cNvSpPr>
            <a:spLocks noGrp="1"/>
          </p:cNvSpPr>
          <p:nvPr>
            <p:ph type="sldNum" sz="quarter" idx="12"/>
          </p:nvPr>
        </p:nvSpPr>
        <p:spPr/>
        <p:txBody>
          <a:bodyPr/>
          <a:lstStyle/>
          <a:p>
            <a:fld id="{3DB7CD89-18DF-44D6-8646-507C23F91737}" type="slidenum">
              <a:rPr lang="en-US" smtClean="0"/>
              <a:t>‹#›</a:t>
            </a:fld>
            <a:endParaRPr lang="en-US"/>
          </a:p>
        </p:txBody>
      </p:sp>
    </p:spTree>
    <p:extLst>
      <p:ext uri="{BB962C8B-B14F-4D97-AF65-F5344CB8AC3E}">
        <p14:creationId xmlns:p14="http://schemas.microsoft.com/office/powerpoint/2010/main" val="216854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2067-F091-43E2-8729-E9B64E7D4E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72ADDB-3A11-45E7-9EC0-6CA7298824FD}"/>
              </a:ext>
            </a:extLst>
          </p:cNvPr>
          <p:cNvSpPr>
            <a:spLocks noGrp="1"/>
          </p:cNvSpPr>
          <p:nvPr>
            <p:ph type="dt" sz="half" idx="10"/>
          </p:nvPr>
        </p:nvSpPr>
        <p:spPr/>
        <p:txBody>
          <a:bodyPr/>
          <a:lstStyle/>
          <a:p>
            <a:fld id="{F0BF46A4-0CFC-45E0-9419-2F44EE44F874}" type="datetimeFigureOut">
              <a:rPr lang="en-US" smtClean="0"/>
              <a:t>9/20/2022</a:t>
            </a:fld>
            <a:endParaRPr lang="en-US"/>
          </a:p>
        </p:txBody>
      </p:sp>
      <p:sp>
        <p:nvSpPr>
          <p:cNvPr id="4" name="Footer Placeholder 3">
            <a:extLst>
              <a:ext uri="{FF2B5EF4-FFF2-40B4-BE49-F238E27FC236}">
                <a16:creationId xmlns:a16="http://schemas.microsoft.com/office/drawing/2014/main" id="{917A8407-4090-42CB-A150-35B5A03ACB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798ED0-230C-4C5A-B66F-B2534EB84B3E}"/>
              </a:ext>
            </a:extLst>
          </p:cNvPr>
          <p:cNvSpPr>
            <a:spLocks noGrp="1"/>
          </p:cNvSpPr>
          <p:nvPr>
            <p:ph type="sldNum" sz="quarter" idx="12"/>
          </p:nvPr>
        </p:nvSpPr>
        <p:spPr/>
        <p:txBody>
          <a:bodyPr/>
          <a:lstStyle/>
          <a:p>
            <a:fld id="{3DB7CD89-18DF-44D6-8646-507C23F91737}" type="slidenum">
              <a:rPr lang="en-US" smtClean="0"/>
              <a:t>‹#›</a:t>
            </a:fld>
            <a:endParaRPr lang="en-US"/>
          </a:p>
        </p:txBody>
      </p:sp>
    </p:spTree>
    <p:extLst>
      <p:ext uri="{BB962C8B-B14F-4D97-AF65-F5344CB8AC3E}">
        <p14:creationId xmlns:p14="http://schemas.microsoft.com/office/powerpoint/2010/main" val="59062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A13534-1AB3-4105-B391-A0E3D6E49838}"/>
              </a:ext>
            </a:extLst>
          </p:cNvPr>
          <p:cNvSpPr>
            <a:spLocks noGrp="1"/>
          </p:cNvSpPr>
          <p:nvPr>
            <p:ph type="dt" sz="half" idx="10"/>
          </p:nvPr>
        </p:nvSpPr>
        <p:spPr/>
        <p:txBody>
          <a:bodyPr/>
          <a:lstStyle/>
          <a:p>
            <a:fld id="{F0BF46A4-0CFC-45E0-9419-2F44EE44F874}" type="datetimeFigureOut">
              <a:rPr lang="en-US" smtClean="0"/>
              <a:t>9/20/2022</a:t>
            </a:fld>
            <a:endParaRPr lang="en-US"/>
          </a:p>
        </p:txBody>
      </p:sp>
      <p:sp>
        <p:nvSpPr>
          <p:cNvPr id="3" name="Footer Placeholder 2">
            <a:extLst>
              <a:ext uri="{FF2B5EF4-FFF2-40B4-BE49-F238E27FC236}">
                <a16:creationId xmlns:a16="http://schemas.microsoft.com/office/drawing/2014/main" id="{13065D21-88E0-4DDB-A5B2-A352C425D6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30559E-5AEE-487F-914A-B8DCEEEDBEFB}"/>
              </a:ext>
            </a:extLst>
          </p:cNvPr>
          <p:cNvSpPr>
            <a:spLocks noGrp="1"/>
          </p:cNvSpPr>
          <p:nvPr>
            <p:ph type="sldNum" sz="quarter" idx="12"/>
          </p:nvPr>
        </p:nvSpPr>
        <p:spPr/>
        <p:txBody>
          <a:bodyPr/>
          <a:lstStyle/>
          <a:p>
            <a:fld id="{3DB7CD89-18DF-44D6-8646-507C23F91737}" type="slidenum">
              <a:rPr lang="en-US" smtClean="0"/>
              <a:t>‹#›</a:t>
            </a:fld>
            <a:endParaRPr lang="en-US"/>
          </a:p>
        </p:txBody>
      </p:sp>
    </p:spTree>
    <p:extLst>
      <p:ext uri="{BB962C8B-B14F-4D97-AF65-F5344CB8AC3E}">
        <p14:creationId xmlns:p14="http://schemas.microsoft.com/office/powerpoint/2010/main" val="2401416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67CD-A42A-4971-B5EA-08953E49F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929277-540F-4C59-ACC5-0DEADE4406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FE85D0-FFB8-492B-BE61-0069D7801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2B96A6-01A7-46F0-A95F-7B84E9AE2466}"/>
              </a:ext>
            </a:extLst>
          </p:cNvPr>
          <p:cNvSpPr>
            <a:spLocks noGrp="1"/>
          </p:cNvSpPr>
          <p:nvPr>
            <p:ph type="dt" sz="half" idx="10"/>
          </p:nvPr>
        </p:nvSpPr>
        <p:spPr/>
        <p:txBody>
          <a:bodyPr/>
          <a:lstStyle/>
          <a:p>
            <a:fld id="{F0BF46A4-0CFC-45E0-9419-2F44EE44F874}" type="datetimeFigureOut">
              <a:rPr lang="en-US" smtClean="0"/>
              <a:t>9/20/2022</a:t>
            </a:fld>
            <a:endParaRPr lang="en-US"/>
          </a:p>
        </p:txBody>
      </p:sp>
      <p:sp>
        <p:nvSpPr>
          <p:cNvPr id="6" name="Footer Placeholder 5">
            <a:extLst>
              <a:ext uri="{FF2B5EF4-FFF2-40B4-BE49-F238E27FC236}">
                <a16:creationId xmlns:a16="http://schemas.microsoft.com/office/drawing/2014/main" id="{E2125A31-29E4-4F4B-9513-2A142F5A7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F0CE4-D8F3-4668-8349-288BBC56210D}"/>
              </a:ext>
            </a:extLst>
          </p:cNvPr>
          <p:cNvSpPr>
            <a:spLocks noGrp="1"/>
          </p:cNvSpPr>
          <p:nvPr>
            <p:ph type="sldNum" sz="quarter" idx="12"/>
          </p:nvPr>
        </p:nvSpPr>
        <p:spPr/>
        <p:txBody>
          <a:bodyPr/>
          <a:lstStyle/>
          <a:p>
            <a:fld id="{3DB7CD89-18DF-44D6-8646-507C23F91737}" type="slidenum">
              <a:rPr lang="en-US" smtClean="0"/>
              <a:t>‹#›</a:t>
            </a:fld>
            <a:endParaRPr lang="en-US"/>
          </a:p>
        </p:txBody>
      </p:sp>
    </p:spTree>
    <p:extLst>
      <p:ext uri="{BB962C8B-B14F-4D97-AF65-F5344CB8AC3E}">
        <p14:creationId xmlns:p14="http://schemas.microsoft.com/office/powerpoint/2010/main" val="3093443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418D-6FCC-4749-9D04-2C1D50831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5CC1D6-2571-4CD5-B55F-6C661A8B87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68F5A5-894A-43AA-8C8E-9EE03AF5B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55DD0E-7C80-44EA-8F06-5FB95E47D102}"/>
              </a:ext>
            </a:extLst>
          </p:cNvPr>
          <p:cNvSpPr>
            <a:spLocks noGrp="1"/>
          </p:cNvSpPr>
          <p:nvPr>
            <p:ph type="dt" sz="half" idx="10"/>
          </p:nvPr>
        </p:nvSpPr>
        <p:spPr/>
        <p:txBody>
          <a:bodyPr/>
          <a:lstStyle/>
          <a:p>
            <a:fld id="{F0BF46A4-0CFC-45E0-9419-2F44EE44F874}" type="datetimeFigureOut">
              <a:rPr lang="en-US" smtClean="0"/>
              <a:t>9/20/2022</a:t>
            </a:fld>
            <a:endParaRPr lang="en-US"/>
          </a:p>
        </p:txBody>
      </p:sp>
      <p:sp>
        <p:nvSpPr>
          <p:cNvPr id="6" name="Footer Placeholder 5">
            <a:extLst>
              <a:ext uri="{FF2B5EF4-FFF2-40B4-BE49-F238E27FC236}">
                <a16:creationId xmlns:a16="http://schemas.microsoft.com/office/drawing/2014/main" id="{41BB2F39-3395-474B-A016-D64AFD44B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15DDA-0755-40DF-85B9-9864E8F511E0}"/>
              </a:ext>
            </a:extLst>
          </p:cNvPr>
          <p:cNvSpPr>
            <a:spLocks noGrp="1"/>
          </p:cNvSpPr>
          <p:nvPr>
            <p:ph type="sldNum" sz="quarter" idx="12"/>
          </p:nvPr>
        </p:nvSpPr>
        <p:spPr/>
        <p:txBody>
          <a:bodyPr/>
          <a:lstStyle/>
          <a:p>
            <a:fld id="{3DB7CD89-18DF-44D6-8646-507C23F91737}" type="slidenum">
              <a:rPr lang="en-US" smtClean="0"/>
              <a:t>‹#›</a:t>
            </a:fld>
            <a:endParaRPr lang="en-US"/>
          </a:p>
        </p:txBody>
      </p:sp>
    </p:spTree>
    <p:extLst>
      <p:ext uri="{BB962C8B-B14F-4D97-AF65-F5344CB8AC3E}">
        <p14:creationId xmlns:p14="http://schemas.microsoft.com/office/powerpoint/2010/main" val="2281813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77AF2C-B40E-4314-9416-9D0160BE9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270133-8D72-4956-87E7-1F6F30E965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BF6E2-7C9E-4C1E-96B6-986FFB51B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F46A4-0CFC-45E0-9419-2F44EE44F874}" type="datetimeFigureOut">
              <a:rPr lang="en-US" smtClean="0"/>
              <a:t>9/20/2022</a:t>
            </a:fld>
            <a:endParaRPr lang="en-US"/>
          </a:p>
        </p:txBody>
      </p:sp>
      <p:sp>
        <p:nvSpPr>
          <p:cNvPr id="5" name="Footer Placeholder 4">
            <a:extLst>
              <a:ext uri="{FF2B5EF4-FFF2-40B4-BE49-F238E27FC236}">
                <a16:creationId xmlns:a16="http://schemas.microsoft.com/office/drawing/2014/main" id="{384AAB95-2656-4FB5-A0F7-EA1430380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37EE2A-D006-4683-BC54-21F862E9E9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7CD89-18DF-44D6-8646-507C23F91737}" type="slidenum">
              <a:rPr lang="en-US" smtClean="0"/>
              <a:t>‹#›</a:t>
            </a:fld>
            <a:endParaRPr lang="en-US"/>
          </a:p>
        </p:txBody>
      </p:sp>
    </p:spTree>
    <p:extLst>
      <p:ext uri="{BB962C8B-B14F-4D97-AF65-F5344CB8AC3E}">
        <p14:creationId xmlns:p14="http://schemas.microsoft.com/office/powerpoint/2010/main" val="197852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845B59-85DC-4B1C-A8F9-B73A41633303}"/>
              </a:ext>
            </a:extLst>
          </p:cNvPr>
          <p:cNvSpPr txBox="1"/>
          <p:nvPr/>
        </p:nvSpPr>
        <p:spPr>
          <a:xfrm flipH="1">
            <a:off x="677315" y="791852"/>
            <a:ext cx="10883089" cy="5693866"/>
          </a:xfrm>
          <a:prstGeom prst="rect">
            <a:avLst/>
          </a:prstGeom>
          <a:noFill/>
        </p:spPr>
        <p:txBody>
          <a:bodyPr wrap="square" rtlCol="0">
            <a:spAutoFit/>
          </a:bodyPr>
          <a:lstStyle/>
          <a:p>
            <a:r>
              <a:rPr lang="en-US" sz="2800" dirty="0"/>
              <a:t>Plagiarism policy: Your homework must be your own individual work (if it is not a group assignment). If you get help (which is permitted), you must acknowledge it in a README file. I have already found 4 students who submitted identical or almost identical code on Homework 1. The penalty for a first plagiarism offense is a zero on the assignment. For a second offense, it is an F in the course.</a:t>
            </a:r>
          </a:p>
          <a:p>
            <a:endParaRPr lang="en-US" sz="2800" dirty="0"/>
          </a:p>
          <a:p>
            <a:r>
              <a:rPr lang="en-US" sz="2800" dirty="0"/>
              <a:t>In grading the second assignment, I found that many students hard-coded which was the top and bottom vertex of each of the 5 triangles, and which were the left and right edges, and almost all students hard-coded the fact that only triangle ADG needed subdivision, and how to subdivide it. I took off points for this, because I wanted code to process a general triangle. You will need such code for Homework 4.</a:t>
            </a:r>
          </a:p>
        </p:txBody>
      </p:sp>
    </p:spTree>
    <p:extLst>
      <p:ext uri="{BB962C8B-B14F-4D97-AF65-F5344CB8AC3E}">
        <p14:creationId xmlns:p14="http://schemas.microsoft.com/office/powerpoint/2010/main" val="217565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a:bodyPr>
          <a:lstStyle/>
          <a:p>
            <a:r>
              <a:rPr lang="en-US" dirty="0"/>
              <a:t>Rotating an object around an arbitrary center C</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Let C = (</a:t>
            </a:r>
            <a:r>
              <a:rPr lang="en-US" dirty="0" err="1"/>
              <a:t>Cx</a:t>
            </a:r>
            <a:r>
              <a:rPr lang="en-US" dirty="0"/>
              <a:t>, Cy) be the center of rotation. It should stay fixed, and other points should rotate around it. This can be done in three steps:</a:t>
            </a:r>
          </a:p>
          <a:p>
            <a:pPr marL="0" indent="0">
              <a:lnSpc>
                <a:spcPct val="100000"/>
              </a:lnSpc>
              <a:spcBef>
                <a:spcPts val="0"/>
              </a:spcBef>
              <a:spcAft>
                <a:spcPts val="1700"/>
              </a:spcAft>
              <a:buNone/>
            </a:pPr>
            <a:r>
              <a:rPr lang="en-US" dirty="0"/>
              <a:t>Step 1. Translate by (-</a:t>
            </a:r>
            <a:r>
              <a:rPr lang="en-US" dirty="0" err="1"/>
              <a:t>Cx</a:t>
            </a:r>
            <a:r>
              <a:rPr lang="en-US" dirty="0"/>
              <a:t>, -Cy) to move (</a:t>
            </a:r>
            <a:r>
              <a:rPr lang="en-US" dirty="0" err="1"/>
              <a:t>Cx</a:t>
            </a:r>
            <a:r>
              <a:rPr lang="en-US" dirty="0"/>
              <a:t>, Cy) to the origin O = (0, 0).</a:t>
            </a:r>
          </a:p>
          <a:p>
            <a:pPr marL="0" indent="0">
              <a:lnSpc>
                <a:spcPct val="150000"/>
              </a:lnSpc>
              <a:spcBef>
                <a:spcPts val="0"/>
              </a:spcBef>
              <a:spcAft>
                <a:spcPts val="1700"/>
              </a:spcAft>
              <a:buNone/>
            </a:pPr>
            <a:endParaRPr lang="en-US" dirty="0"/>
          </a:p>
        </p:txBody>
      </p:sp>
      <p:cxnSp>
        <p:nvCxnSpPr>
          <p:cNvPr id="6" name="Straight Connector 5">
            <a:extLst>
              <a:ext uri="{FF2B5EF4-FFF2-40B4-BE49-F238E27FC236}">
                <a16:creationId xmlns:a16="http://schemas.microsoft.com/office/drawing/2014/main" id="{9F8E7E49-7925-426E-9D03-56BCFF89E872}"/>
              </a:ext>
            </a:extLst>
          </p:cNvPr>
          <p:cNvCxnSpPr>
            <a:cxnSpLocks/>
          </p:cNvCxnSpPr>
          <p:nvPr/>
        </p:nvCxnSpPr>
        <p:spPr>
          <a:xfrm flipH="1">
            <a:off x="1525807" y="5259705"/>
            <a:ext cx="7325962"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54821741-A9E9-45A2-9572-6FD603CFEFAD}"/>
              </a:ext>
            </a:extLst>
          </p:cNvPr>
          <p:cNvSpPr/>
          <p:nvPr/>
        </p:nvSpPr>
        <p:spPr>
          <a:xfrm>
            <a:off x="4271016" y="4343854"/>
            <a:ext cx="1821174" cy="913944"/>
          </a:xfrm>
          <a:prstGeom prst="triangl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249619-3DF8-4437-83DA-B4D5718AE17A}"/>
              </a:ext>
            </a:extLst>
          </p:cNvPr>
          <p:cNvSpPr/>
          <p:nvPr/>
        </p:nvSpPr>
        <p:spPr>
          <a:xfrm>
            <a:off x="6974205" y="4305304"/>
            <a:ext cx="74288" cy="761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1B285D-B4A1-4376-82F0-98B1FEDAE6FB}"/>
              </a:ext>
            </a:extLst>
          </p:cNvPr>
          <p:cNvSpPr txBox="1"/>
          <p:nvPr/>
        </p:nvSpPr>
        <p:spPr>
          <a:xfrm>
            <a:off x="6974842" y="3824696"/>
            <a:ext cx="914400" cy="461665"/>
          </a:xfrm>
          <a:prstGeom prst="rect">
            <a:avLst/>
          </a:prstGeom>
          <a:noFill/>
        </p:spPr>
        <p:txBody>
          <a:bodyPr wrap="square" rtlCol="0">
            <a:spAutoFit/>
          </a:bodyPr>
          <a:lstStyle/>
          <a:p>
            <a:r>
              <a:rPr lang="en-US" sz="2400" dirty="0"/>
              <a:t>C</a:t>
            </a:r>
          </a:p>
        </p:txBody>
      </p:sp>
      <p:sp>
        <p:nvSpPr>
          <p:cNvPr id="13" name="TextBox 12">
            <a:extLst>
              <a:ext uri="{FF2B5EF4-FFF2-40B4-BE49-F238E27FC236}">
                <a16:creationId xmlns:a16="http://schemas.microsoft.com/office/drawing/2014/main" id="{8B04DB45-544A-4B5F-9F35-FD6DBD2941A9}"/>
              </a:ext>
            </a:extLst>
          </p:cNvPr>
          <p:cNvSpPr txBox="1"/>
          <p:nvPr/>
        </p:nvSpPr>
        <p:spPr>
          <a:xfrm>
            <a:off x="4821192" y="5201967"/>
            <a:ext cx="914400" cy="461665"/>
          </a:xfrm>
          <a:prstGeom prst="rect">
            <a:avLst/>
          </a:prstGeom>
          <a:noFill/>
        </p:spPr>
        <p:txBody>
          <a:bodyPr wrap="square" rtlCol="0">
            <a:spAutoFit/>
          </a:bodyPr>
          <a:lstStyle/>
          <a:p>
            <a:r>
              <a:rPr lang="en-US" sz="2400" dirty="0"/>
              <a:t>O</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5204" y="3012944"/>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812537" y="5026965"/>
            <a:ext cx="914400" cy="461665"/>
          </a:xfrm>
          <a:prstGeom prst="rect">
            <a:avLst/>
          </a:prstGeom>
          <a:noFill/>
        </p:spPr>
        <p:txBody>
          <a:bodyPr wrap="square" rtlCol="0">
            <a:spAutoFit/>
          </a:bodyPr>
          <a:lstStyle/>
          <a:p>
            <a:r>
              <a:rPr lang="en-US" sz="2400" dirty="0"/>
              <a:t>X</a:t>
            </a:r>
          </a:p>
        </p:txBody>
      </p:sp>
      <p:cxnSp>
        <p:nvCxnSpPr>
          <p:cNvPr id="5" name="Straight Connector 4">
            <a:extLst>
              <a:ext uri="{FF2B5EF4-FFF2-40B4-BE49-F238E27FC236}">
                <a16:creationId xmlns:a16="http://schemas.microsoft.com/office/drawing/2014/main" id="{672BC542-14DA-4ECE-88F6-2AB9FEAA5457}"/>
              </a:ext>
            </a:extLst>
          </p:cNvPr>
          <p:cNvCxnSpPr/>
          <p:nvPr/>
        </p:nvCxnSpPr>
        <p:spPr>
          <a:xfrm>
            <a:off x="5181597" y="3429000"/>
            <a:ext cx="0" cy="273558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44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a:bodyPr>
          <a:lstStyle/>
          <a:p>
            <a:r>
              <a:rPr lang="en-US" dirty="0"/>
              <a:t>Rotating an object around an arbitrary center C</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Let C = (</a:t>
            </a:r>
            <a:r>
              <a:rPr lang="en-US" dirty="0" err="1"/>
              <a:t>Cx</a:t>
            </a:r>
            <a:r>
              <a:rPr lang="en-US" dirty="0"/>
              <a:t>, Cy) be the center of rotation. It should stay fixed, and other points should rotate around it. This can be done in three steps:</a:t>
            </a:r>
          </a:p>
          <a:p>
            <a:pPr marL="0" indent="0">
              <a:lnSpc>
                <a:spcPct val="100000"/>
              </a:lnSpc>
              <a:spcBef>
                <a:spcPts val="0"/>
              </a:spcBef>
              <a:spcAft>
                <a:spcPts val="1700"/>
              </a:spcAft>
              <a:buNone/>
            </a:pPr>
            <a:r>
              <a:rPr lang="en-US" dirty="0"/>
              <a:t>Step 1. Translate by (-</a:t>
            </a:r>
            <a:r>
              <a:rPr lang="en-US" dirty="0" err="1"/>
              <a:t>Cx</a:t>
            </a:r>
            <a:r>
              <a:rPr lang="en-US" dirty="0"/>
              <a:t>, -Cy) to move (</a:t>
            </a:r>
            <a:r>
              <a:rPr lang="en-US" dirty="0" err="1"/>
              <a:t>Cx</a:t>
            </a:r>
            <a:r>
              <a:rPr lang="en-US" dirty="0"/>
              <a:t>, Cy) to the origin O = (0, 0).</a:t>
            </a:r>
          </a:p>
          <a:p>
            <a:pPr marL="0" indent="0">
              <a:lnSpc>
                <a:spcPct val="150000"/>
              </a:lnSpc>
              <a:spcBef>
                <a:spcPts val="0"/>
              </a:spcBef>
              <a:spcAft>
                <a:spcPts val="1700"/>
              </a:spcAft>
              <a:buNone/>
            </a:pPr>
            <a:endParaRPr lang="en-US" dirty="0"/>
          </a:p>
        </p:txBody>
      </p:sp>
      <p:cxnSp>
        <p:nvCxnSpPr>
          <p:cNvPr id="6" name="Straight Connector 5">
            <a:extLst>
              <a:ext uri="{FF2B5EF4-FFF2-40B4-BE49-F238E27FC236}">
                <a16:creationId xmlns:a16="http://schemas.microsoft.com/office/drawing/2014/main" id="{9F8E7E49-7925-426E-9D03-56BCFF89E872}"/>
              </a:ext>
            </a:extLst>
          </p:cNvPr>
          <p:cNvCxnSpPr>
            <a:cxnSpLocks/>
          </p:cNvCxnSpPr>
          <p:nvPr/>
        </p:nvCxnSpPr>
        <p:spPr>
          <a:xfrm flipH="1">
            <a:off x="1525807" y="5259705"/>
            <a:ext cx="7325962"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54821741-A9E9-45A2-9572-6FD603CFEFAD}"/>
              </a:ext>
            </a:extLst>
          </p:cNvPr>
          <p:cNvSpPr/>
          <p:nvPr/>
        </p:nvSpPr>
        <p:spPr>
          <a:xfrm>
            <a:off x="4271016" y="4343854"/>
            <a:ext cx="1821174" cy="913944"/>
          </a:xfrm>
          <a:prstGeom prst="triangl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249619-3DF8-4437-83DA-B4D5718AE17A}"/>
              </a:ext>
            </a:extLst>
          </p:cNvPr>
          <p:cNvSpPr/>
          <p:nvPr/>
        </p:nvSpPr>
        <p:spPr>
          <a:xfrm>
            <a:off x="6974205" y="4305304"/>
            <a:ext cx="74288" cy="761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1B285D-B4A1-4376-82F0-98B1FEDAE6FB}"/>
              </a:ext>
            </a:extLst>
          </p:cNvPr>
          <p:cNvSpPr txBox="1"/>
          <p:nvPr/>
        </p:nvSpPr>
        <p:spPr>
          <a:xfrm>
            <a:off x="6974842" y="3824696"/>
            <a:ext cx="914400" cy="461665"/>
          </a:xfrm>
          <a:prstGeom prst="rect">
            <a:avLst/>
          </a:prstGeom>
          <a:noFill/>
        </p:spPr>
        <p:txBody>
          <a:bodyPr wrap="square" rtlCol="0">
            <a:spAutoFit/>
          </a:bodyPr>
          <a:lstStyle/>
          <a:p>
            <a:r>
              <a:rPr lang="en-US" sz="2400" dirty="0"/>
              <a:t>C</a:t>
            </a:r>
          </a:p>
        </p:txBody>
      </p:sp>
      <p:sp>
        <p:nvSpPr>
          <p:cNvPr id="13" name="TextBox 12">
            <a:extLst>
              <a:ext uri="{FF2B5EF4-FFF2-40B4-BE49-F238E27FC236}">
                <a16:creationId xmlns:a16="http://schemas.microsoft.com/office/drawing/2014/main" id="{8B04DB45-544A-4B5F-9F35-FD6DBD2941A9}"/>
              </a:ext>
            </a:extLst>
          </p:cNvPr>
          <p:cNvSpPr txBox="1"/>
          <p:nvPr/>
        </p:nvSpPr>
        <p:spPr>
          <a:xfrm>
            <a:off x="4821192" y="5201967"/>
            <a:ext cx="914400" cy="461665"/>
          </a:xfrm>
          <a:prstGeom prst="rect">
            <a:avLst/>
          </a:prstGeom>
          <a:noFill/>
        </p:spPr>
        <p:txBody>
          <a:bodyPr wrap="square" rtlCol="0">
            <a:spAutoFit/>
          </a:bodyPr>
          <a:lstStyle/>
          <a:p>
            <a:r>
              <a:rPr lang="en-US" sz="2400" dirty="0"/>
              <a:t>O</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5204" y="3012944"/>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812537" y="5026965"/>
            <a:ext cx="914400" cy="461665"/>
          </a:xfrm>
          <a:prstGeom prst="rect">
            <a:avLst/>
          </a:prstGeom>
          <a:noFill/>
        </p:spPr>
        <p:txBody>
          <a:bodyPr wrap="square" rtlCol="0">
            <a:spAutoFit/>
          </a:bodyPr>
          <a:lstStyle/>
          <a:p>
            <a:r>
              <a:rPr lang="en-US" sz="2400" dirty="0"/>
              <a:t>X</a:t>
            </a:r>
          </a:p>
        </p:txBody>
      </p:sp>
      <p:cxnSp>
        <p:nvCxnSpPr>
          <p:cNvPr id="16" name="Straight Connector 15">
            <a:extLst>
              <a:ext uri="{FF2B5EF4-FFF2-40B4-BE49-F238E27FC236}">
                <a16:creationId xmlns:a16="http://schemas.microsoft.com/office/drawing/2014/main" id="{99917A64-22A4-4807-BE26-1699044F4370}"/>
              </a:ext>
            </a:extLst>
          </p:cNvPr>
          <p:cNvCxnSpPr>
            <a:cxnSpLocks/>
          </p:cNvCxnSpPr>
          <p:nvPr/>
        </p:nvCxnSpPr>
        <p:spPr>
          <a:xfrm flipV="1">
            <a:off x="5181237" y="4343400"/>
            <a:ext cx="1831068" cy="913812"/>
          </a:xfrm>
          <a:prstGeom prst="line">
            <a:avLst/>
          </a:prstGeom>
          <a:ln w="28575">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72BC542-14DA-4ECE-88F6-2AB9FEAA5457}"/>
              </a:ext>
            </a:extLst>
          </p:cNvPr>
          <p:cNvCxnSpPr/>
          <p:nvPr/>
        </p:nvCxnSpPr>
        <p:spPr>
          <a:xfrm>
            <a:off x="5181597" y="3429000"/>
            <a:ext cx="0" cy="273558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53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a:bodyPr>
          <a:lstStyle/>
          <a:p>
            <a:r>
              <a:rPr lang="en-US" dirty="0"/>
              <a:t>Rotating an object around an arbitrary center C</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Let C = (</a:t>
            </a:r>
            <a:r>
              <a:rPr lang="en-US" dirty="0" err="1"/>
              <a:t>Cx</a:t>
            </a:r>
            <a:r>
              <a:rPr lang="en-US" dirty="0"/>
              <a:t>, Cy) be the center of rotation. It should stay fixed, and other points should rotate around it. This can be done in three steps:</a:t>
            </a:r>
          </a:p>
          <a:p>
            <a:pPr marL="0" indent="0">
              <a:lnSpc>
                <a:spcPct val="100000"/>
              </a:lnSpc>
              <a:spcBef>
                <a:spcPts val="0"/>
              </a:spcBef>
              <a:spcAft>
                <a:spcPts val="1700"/>
              </a:spcAft>
              <a:buNone/>
            </a:pPr>
            <a:r>
              <a:rPr lang="en-US" dirty="0"/>
              <a:t>Step 1. Translate by (-</a:t>
            </a:r>
            <a:r>
              <a:rPr lang="en-US" dirty="0" err="1"/>
              <a:t>Cx</a:t>
            </a:r>
            <a:r>
              <a:rPr lang="en-US" dirty="0"/>
              <a:t>, -Cy) to move (</a:t>
            </a:r>
            <a:r>
              <a:rPr lang="en-US" dirty="0" err="1"/>
              <a:t>Cx</a:t>
            </a:r>
            <a:r>
              <a:rPr lang="en-US" dirty="0"/>
              <a:t>, Cy) to the origin O = (0, 0).</a:t>
            </a:r>
          </a:p>
          <a:p>
            <a:pPr marL="0" indent="0">
              <a:lnSpc>
                <a:spcPct val="150000"/>
              </a:lnSpc>
              <a:spcBef>
                <a:spcPts val="0"/>
              </a:spcBef>
              <a:spcAft>
                <a:spcPts val="1700"/>
              </a:spcAft>
              <a:buNone/>
            </a:pPr>
            <a:endParaRPr lang="en-US" dirty="0"/>
          </a:p>
        </p:txBody>
      </p:sp>
      <p:cxnSp>
        <p:nvCxnSpPr>
          <p:cNvPr id="6" name="Straight Connector 5">
            <a:extLst>
              <a:ext uri="{FF2B5EF4-FFF2-40B4-BE49-F238E27FC236}">
                <a16:creationId xmlns:a16="http://schemas.microsoft.com/office/drawing/2014/main" id="{9F8E7E49-7925-426E-9D03-56BCFF89E872}"/>
              </a:ext>
            </a:extLst>
          </p:cNvPr>
          <p:cNvCxnSpPr>
            <a:cxnSpLocks/>
          </p:cNvCxnSpPr>
          <p:nvPr/>
        </p:nvCxnSpPr>
        <p:spPr>
          <a:xfrm flipH="1">
            <a:off x="1525807" y="5259705"/>
            <a:ext cx="7325962"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54821741-A9E9-45A2-9572-6FD603CFEFAD}"/>
              </a:ext>
            </a:extLst>
          </p:cNvPr>
          <p:cNvSpPr/>
          <p:nvPr/>
        </p:nvSpPr>
        <p:spPr>
          <a:xfrm>
            <a:off x="4271016" y="4343854"/>
            <a:ext cx="1821174" cy="913944"/>
          </a:xfrm>
          <a:prstGeom prst="triangl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1B285D-B4A1-4376-82F0-98B1FEDAE6FB}"/>
              </a:ext>
            </a:extLst>
          </p:cNvPr>
          <p:cNvSpPr txBox="1"/>
          <p:nvPr/>
        </p:nvSpPr>
        <p:spPr>
          <a:xfrm>
            <a:off x="6974842" y="3824696"/>
            <a:ext cx="914400" cy="461665"/>
          </a:xfrm>
          <a:prstGeom prst="rect">
            <a:avLst/>
          </a:prstGeom>
          <a:noFill/>
        </p:spPr>
        <p:txBody>
          <a:bodyPr wrap="square" rtlCol="0">
            <a:spAutoFit/>
          </a:bodyPr>
          <a:lstStyle/>
          <a:p>
            <a:r>
              <a:rPr lang="en-US" sz="2400" dirty="0"/>
              <a:t>C</a:t>
            </a:r>
          </a:p>
        </p:txBody>
      </p:sp>
      <p:sp>
        <p:nvSpPr>
          <p:cNvPr id="13" name="TextBox 12">
            <a:extLst>
              <a:ext uri="{FF2B5EF4-FFF2-40B4-BE49-F238E27FC236}">
                <a16:creationId xmlns:a16="http://schemas.microsoft.com/office/drawing/2014/main" id="{8B04DB45-544A-4B5F-9F35-FD6DBD2941A9}"/>
              </a:ext>
            </a:extLst>
          </p:cNvPr>
          <p:cNvSpPr txBox="1"/>
          <p:nvPr/>
        </p:nvSpPr>
        <p:spPr>
          <a:xfrm>
            <a:off x="4821192" y="5201967"/>
            <a:ext cx="914400" cy="461665"/>
          </a:xfrm>
          <a:prstGeom prst="rect">
            <a:avLst/>
          </a:prstGeom>
          <a:noFill/>
        </p:spPr>
        <p:txBody>
          <a:bodyPr wrap="square" rtlCol="0">
            <a:spAutoFit/>
          </a:bodyPr>
          <a:lstStyle/>
          <a:p>
            <a:r>
              <a:rPr lang="en-US" sz="2400" dirty="0"/>
              <a:t>O</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5204" y="3012944"/>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812537" y="5026965"/>
            <a:ext cx="914400" cy="461665"/>
          </a:xfrm>
          <a:prstGeom prst="rect">
            <a:avLst/>
          </a:prstGeom>
          <a:noFill/>
        </p:spPr>
        <p:txBody>
          <a:bodyPr wrap="square" rtlCol="0">
            <a:spAutoFit/>
          </a:bodyPr>
          <a:lstStyle/>
          <a:p>
            <a:r>
              <a:rPr lang="en-US" sz="2400" dirty="0"/>
              <a:t>X</a:t>
            </a:r>
          </a:p>
        </p:txBody>
      </p:sp>
      <p:cxnSp>
        <p:nvCxnSpPr>
          <p:cNvPr id="16" name="Straight Connector 15">
            <a:extLst>
              <a:ext uri="{FF2B5EF4-FFF2-40B4-BE49-F238E27FC236}">
                <a16:creationId xmlns:a16="http://schemas.microsoft.com/office/drawing/2014/main" id="{99917A64-22A4-4807-BE26-1699044F4370}"/>
              </a:ext>
            </a:extLst>
          </p:cNvPr>
          <p:cNvCxnSpPr>
            <a:cxnSpLocks/>
          </p:cNvCxnSpPr>
          <p:nvPr/>
        </p:nvCxnSpPr>
        <p:spPr>
          <a:xfrm flipV="1">
            <a:off x="5181237" y="4343400"/>
            <a:ext cx="1831068" cy="913812"/>
          </a:xfrm>
          <a:prstGeom prst="line">
            <a:avLst/>
          </a:prstGeom>
          <a:ln w="28575">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72BC542-14DA-4ECE-88F6-2AB9FEAA5457}"/>
              </a:ext>
            </a:extLst>
          </p:cNvPr>
          <p:cNvCxnSpPr/>
          <p:nvPr/>
        </p:nvCxnSpPr>
        <p:spPr>
          <a:xfrm>
            <a:off x="5181597" y="3429000"/>
            <a:ext cx="0" cy="273558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CD03405-E954-499C-922E-DFFB294A947D}"/>
              </a:ext>
            </a:extLst>
          </p:cNvPr>
          <p:cNvCxnSpPr>
            <a:cxnSpLocks/>
          </p:cNvCxnSpPr>
          <p:nvPr/>
        </p:nvCxnSpPr>
        <p:spPr>
          <a:xfrm flipV="1">
            <a:off x="3349398" y="4343656"/>
            <a:ext cx="1831068" cy="913812"/>
          </a:xfrm>
          <a:prstGeom prst="line">
            <a:avLst/>
          </a:prstGeom>
          <a:ln w="28575">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FEFD57-5BBB-419F-8BF0-8528A0B8812F}"/>
              </a:ext>
            </a:extLst>
          </p:cNvPr>
          <p:cNvCxnSpPr>
            <a:cxnSpLocks/>
          </p:cNvCxnSpPr>
          <p:nvPr/>
        </p:nvCxnSpPr>
        <p:spPr>
          <a:xfrm flipV="1">
            <a:off x="2437674" y="5259705"/>
            <a:ext cx="1831068" cy="913812"/>
          </a:xfrm>
          <a:prstGeom prst="line">
            <a:avLst/>
          </a:prstGeom>
          <a:ln w="28575">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A5E67C-D849-4A8C-BFBC-78D35957B166}"/>
              </a:ext>
            </a:extLst>
          </p:cNvPr>
          <p:cNvCxnSpPr>
            <a:cxnSpLocks/>
          </p:cNvCxnSpPr>
          <p:nvPr/>
        </p:nvCxnSpPr>
        <p:spPr>
          <a:xfrm flipV="1">
            <a:off x="4266949" y="5259705"/>
            <a:ext cx="1831068" cy="913812"/>
          </a:xfrm>
          <a:prstGeom prst="line">
            <a:avLst/>
          </a:prstGeom>
          <a:ln w="28575">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A249619-3DF8-4437-83DA-B4D5718AE17A}"/>
              </a:ext>
            </a:extLst>
          </p:cNvPr>
          <p:cNvSpPr/>
          <p:nvPr/>
        </p:nvSpPr>
        <p:spPr>
          <a:xfrm>
            <a:off x="6974205" y="4307209"/>
            <a:ext cx="74288" cy="761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99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CA241302-23A3-4871-9D96-234914AC4EBE}"/>
              </a:ext>
            </a:extLst>
          </p:cNvPr>
          <p:cNvSpPr/>
          <p:nvPr/>
        </p:nvSpPr>
        <p:spPr>
          <a:xfrm>
            <a:off x="2444018" y="5260794"/>
            <a:ext cx="1821174" cy="913944"/>
          </a:xfrm>
          <a:prstGeom prst="triangl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a:bodyPr>
          <a:lstStyle/>
          <a:p>
            <a:r>
              <a:rPr lang="en-US" dirty="0"/>
              <a:t>Rotating an object around an arbitrary center C</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Let C = (</a:t>
            </a:r>
            <a:r>
              <a:rPr lang="en-US" dirty="0" err="1"/>
              <a:t>Cx</a:t>
            </a:r>
            <a:r>
              <a:rPr lang="en-US" dirty="0"/>
              <a:t>, Cy) be the center of rotation. It should stay fixed, and other points should rotate around it. This can be done in three steps:</a:t>
            </a:r>
          </a:p>
          <a:p>
            <a:pPr marL="0" indent="0">
              <a:lnSpc>
                <a:spcPct val="100000"/>
              </a:lnSpc>
              <a:spcBef>
                <a:spcPts val="0"/>
              </a:spcBef>
              <a:spcAft>
                <a:spcPts val="1700"/>
              </a:spcAft>
              <a:buNone/>
            </a:pPr>
            <a:r>
              <a:rPr lang="en-US" dirty="0"/>
              <a:t>Step 1. Translate by (-</a:t>
            </a:r>
            <a:r>
              <a:rPr lang="en-US" dirty="0" err="1"/>
              <a:t>Cx</a:t>
            </a:r>
            <a:r>
              <a:rPr lang="en-US" dirty="0"/>
              <a:t>, -Cy) to move (</a:t>
            </a:r>
            <a:r>
              <a:rPr lang="en-US" dirty="0" err="1"/>
              <a:t>Cx</a:t>
            </a:r>
            <a:r>
              <a:rPr lang="en-US" dirty="0"/>
              <a:t>, Cy) to the origin O = (0, 0).</a:t>
            </a:r>
          </a:p>
          <a:p>
            <a:pPr marL="0" indent="0">
              <a:lnSpc>
                <a:spcPct val="150000"/>
              </a:lnSpc>
              <a:spcBef>
                <a:spcPts val="0"/>
              </a:spcBef>
              <a:spcAft>
                <a:spcPts val="1700"/>
              </a:spcAft>
              <a:buNone/>
            </a:pPr>
            <a:endParaRPr lang="en-US" dirty="0"/>
          </a:p>
        </p:txBody>
      </p:sp>
      <p:cxnSp>
        <p:nvCxnSpPr>
          <p:cNvPr id="6" name="Straight Connector 5">
            <a:extLst>
              <a:ext uri="{FF2B5EF4-FFF2-40B4-BE49-F238E27FC236}">
                <a16:creationId xmlns:a16="http://schemas.microsoft.com/office/drawing/2014/main" id="{9F8E7E49-7925-426E-9D03-56BCFF89E872}"/>
              </a:ext>
            </a:extLst>
          </p:cNvPr>
          <p:cNvCxnSpPr>
            <a:cxnSpLocks/>
          </p:cNvCxnSpPr>
          <p:nvPr/>
        </p:nvCxnSpPr>
        <p:spPr>
          <a:xfrm flipH="1">
            <a:off x="1525807" y="5259705"/>
            <a:ext cx="7325962"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F1B285D-B4A1-4376-82F0-98B1FEDAE6FB}"/>
              </a:ext>
            </a:extLst>
          </p:cNvPr>
          <p:cNvSpPr txBox="1"/>
          <p:nvPr/>
        </p:nvSpPr>
        <p:spPr>
          <a:xfrm>
            <a:off x="6974842" y="3824696"/>
            <a:ext cx="914400" cy="461665"/>
          </a:xfrm>
          <a:prstGeom prst="rect">
            <a:avLst/>
          </a:prstGeom>
          <a:noFill/>
        </p:spPr>
        <p:txBody>
          <a:bodyPr wrap="square" rtlCol="0">
            <a:spAutoFit/>
          </a:bodyPr>
          <a:lstStyle/>
          <a:p>
            <a:r>
              <a:rPr lang="en-US" sz="2400" dirty="0"/>
              <a:t>C</a:t>
            </a:r>
          </a:p>
        </p:txBody>
      </p:sp>
      <p:sp>
        <p:nvSpPr>
          <p:cNvPr id="13" name="TextBox 12">
            <a:extLst>
              <a:ext uri="{FF2B5EF4-FFF2-40B4-BE49-F238E27FC236}">
                <a16:creationId xmlns:a16="http://schemas.microsoft.com/office/drawing/2014/main" id="{8B04DB45-544A-4B5F-9F35-FD6DBD2941A9}"/>
              </a:ext>
            </a:extLst>
          </p:cNvPr>
          <p:cNvSpPr txBox="1"/>
          <p:nvPr/>
        </p:nvSpPr>
        <p:spPr>
          <a:xfrm>
            <a:off x="4821192" y="5201967"/>
            <a:ext cx="914400" cy="461665"/>
          </a:xfrm>
          <a:prstGeom prst="rect">
            <a:avLst/>
          </a:prstGeom>
          <a:noFill/>
        </p:spPr>
        <p:txBody>
          <a:bodyPr wrap="square" rtlCol="0">
            <a:spAutoFit/>
          </a:bodyPr>
          <a:lstStyle/>
          <a:p>
            <a:r>
              <a:rPr lang="en-US" sz="2400" dirty="0"/>
              <a:t>O</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5204" y="3012944"/>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812537" y="5026965"/>
            <a:ext cx="914400" cy="461665"/>
          </a:xfrm>
          <a:prstGeom prst="rect">
            <a:avLst/>
          </a:prstGeom>
          <a:noFill/>
        </p:spPr>
        <p:txBody>
          <a:bodyPr wrap="square" rtlCol="0">
            <a:spAutoFit/>
          </a:bodyPr>
          <a:lstStyle/>
          <a:p>
            <a:r>
              <a:rPr lang="en-US" sz="2400" dirty="0"/>
              <a:t>X</a:t>
            </a:r>
          </a:p>
        </p:txBody>
      </p:sp>
      <p:cxnSp>
        <p:nvCxnSpPr>
          <p:cNvPr id="16" name="Straight Connector 15">
            <a:extLst>
              <a:ext uri="{FF2B5EF4-FFF2-40B4-BE49-F238E27FC236}">
                <a16:creationId xmlns:a16="http://schemas.microsoft.com/office/drawing/2014/main" id="{99917A64-22A4-4807-BE26-1699044F4370}"/>
              </a:ext>
            </a:extLst>
          </p:cNvPr>
          <p:cNvCxnSpPr>
            <a:cxnSpLocks/>
          </p:cNvCxnSpPr>
          <p:nvPr/>
        </p:nvCxnSpPr>
        <p:spPr>
          <a:xfrm flipV="1">
            <a:off x="5181237" y="4343400"/>
            <a:ext cx="1831068" cy="913812"/>
          </a:xfrm>
          <a:prstGeom prst="line">
            <a:avLst/>
          </a:prstGeom>
          <a:ln w="28575">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72BC542-14DA-4ECE-88F6-2AB9FEAA5457}"/>
              </a:ext>
            </a:extLst>
          </p:cNvPr>
          <p:cNvCxnSpPr/>
          <p:nvPr/>
        </p:nvCxnSpPr>
        <p:spPr>
          <a:xfrm>
            <a:off x="5181597" y="3429000"/>
            <a:ext cx="0" cy="273558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CD03405-E954-499C-922E-DFFB294A947D}"/>
              </a:ext>
            </a:extLst>
          </p:cNvPr>
          <p:cNvCxnSpPr>
            <a:cxnSpLocks/>
          </p:cNvCxnSpPr>
          <p:nvPr/>
        </p:nvCxnSpPr>
        <p:spPr>
          <a:xfrm flipV="1">
            <a:off x="3349398" y="4343656"/>
            <a:ext cx="1831068" cy="913812"/>
          </a:xfrm>
          <a:prstGeom prst="line">
            <a:avLst/>
          </a:prstGeom>
          <a:ln w="28575">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FEFD57-5BBB-419F-8BF0-8528A0B8812F}"/>
              </a:ext>
            </a:extLst>
          </p:cNvPr>
          <p:cNvCxnSpPr>
            <a:cxnSpLocks/>
          </p:cNvCxnSpPr>
          <p:nvPr/>
        </p:nvCxnSpPr>
        <p:spPr>
          <a:xfrm flipV="1">
            <a:off x="2437674" y="5259705"/>
            <a:ext cx="1831068" cy="913812"/>
          </a:xfrm>
          <a:prstGeom prst="line">
            <a:avLst/>
          </a:prstGeom>
          <a:ln w="28575">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A5E67C-D849-4A8C-BFBC-78D35957B166}"/>
              </a:ext>
            </a:extLst>
          </p:cNvPr>
          <p:cNvCxnSpPr>
            <a:cxnSpLocks/>
          </p:cNvCxnSpPr>
          <p:nvPr/>
        </p:nvCxnSpPr>
        <p:spPr>
          <a:xfrm flipV="1">
            <a:off x="4266949" y="5259705"/>
            <a:ext cx="1831068" cy="913812"/>
          </a:xfrm>
          <a:prstGeom prst="line">
            <a:avLst/>
          </a:prstGeom>
          <a:ln w="28575">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A249619-3DF8-4437-83DA-B4D5718AE17A}"/>
              </a:ext>
            </a:extLst>
          </p:cNvPr>
          <p:cNvSpPr/>
          <p:nvPr/>
        </p:nvSpPr>
        <p:spPr>
          <a:xfrm>
            <a:off x="5145405" y="5221609"/>
            <a:ext cx="74288" cy="761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63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a:bodyPr>
          <a:lstStyle/>
          <a:p>
            <a:r>
              <a:rPr lang="en-US" dirty="0"/>
              <a:t>Rotating an object around an arbitrary center C</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Let C = (</a:t>
            </a:r>
            <a:r>
              <a:rPr lang="en-US" dirty="0" err="1"/>
              <a:t>Cx</a:t>
            </a:r>
            <a:r>
              <a:rPr lang="en-US" dirty="0"/>
              <a:t>, Cy) be the center of rotation. It should stay fixed, and other points should rotate around it. This can be done in three steps:</a:t>
            </a:r>
          </a:p>
          <a:p>
            <a:pPr marL="0" indent="0">
              <a:lnSpc>
                <a:spcPct val="100000"/>
              </a:lnSpc>
              <a:spcBef>
                <a:spcPts val="0"/>
              </a:spcBef>
              <a:spcAft>
                <a:spcPts val="1700"/>
              </a:spcAft>
              <a:buNone/>
            </a:pPr>
            <a:r>
              <a:rPr lang="en-US" dirty="0"/>
              <a:t>Step 1. Translate by (-</a:t>
            </a:r>
            <a:r>
              <a:rPr lang="en-US" dirty="0" err="1"/>
              <a:t>Cx</a:t>
            </a:r>
            <a:r>
              <a:rPr lang="en-US" dirty="0"/>
              <a:t>, -Cy) to move (</a:t>
            </a:r>
            <a:r>
              <a:rPr lang="en-US" dirty="0" err="1"/>
              <a:t>Cx</a:t>
            </a:r>
            <a:r>
              <a:rPr lang="en-US" dirty="0"/>
              <a:t>, Cy) to the origin O = (0, 0).</a:t>
            </a:r>
          </a:p>
          <a:p>
            <a:pPr marL="0" indent="0">
              <a:lnSpc>
                <a:spcPct val="150000"/>
              </a:lnSpc>
              <a:spcBef>
                <a:spcPts val="0"/>
              </a:spcBef>
              <a:spcAft>
                <a:spcPts val="1700"/>
              </a:spcAft>
              <a:buNone/>
            </a:pPr>
            <a:endParaRPr lang="en-US" dirty="0"/>
          </a:p>
        </p:txBody>
      </p:sp>
      <p:cxnSp>
        <p:nvCxnSpPr>
          <p:cNvPr id="5" name="Straight Connector 4">
            <a:extLst>
              <a:ext uri="{FF2B5EF4-FFF2-40B4-BE49-F238E27FC236}">
                <a16:creationId xmlns:a16="http://schemas.microsoft.com/office/drawing/2014/main" id="{672BC542-14DA-4ECE-88F6-2AB9FEAA5457}"/>
              </a:ext>
            </a:extLst>
          </p:cNvPr>
          <p:cNvCxnSpPr/>
          <p:nvPr/>
        </p:nvCxnSpPr>
        <p:spPr>
          <a:xfrm>
            <a:off x="5181597" y="3429000"/>
            <a:ext cx="0" cy="273558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F8E7E49-7925-426E-9D03-56BCFF89E872}"/>
              </a:ext>
            </a:extLst>
          </p:cNvPr>
          <p:cNvCxnSpPr>
            <a:cxnSpLocks/>
          </p:cNvCxnSpPr>
          <p:nvPr/>
        </p:nvCxnSpPr>
        <p:spPr>
          <a:xfrm flipH="1">
            <a:off x="1525807" y="5259705"/>
            <a:ext cx="7325962"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54821741-A9E9-45A2-9572-6FD603CFEFAD}"/>
              </a:ext>
            </a:extLst>
          </p:cNvPr>
          <p:cNvSpPr/>
          <p:nvPr/>
        </p:nvSpPr>
        <p:spPr>
          <a:xfrm>
            <a:off x="2444018" y="5260794"/>
            <a:ext cx="1821174" cy="913944"/>
          </a:xfrm>
          <a:prstGeom prst="triangl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249619-3DF8-4437-83DA-B4D5718AE17A}"/>
              </a:ext>
            </a:extLst>
          </p:cNvPr>
          <p:cNvSpPr/>
          <p:nvPr/>
        </p:nvSpPr>
        <p:spPr>
          <a:xfrm>
            <a:off x="5147207" y="5222244"/>
            <a:ext cx="74288" cy="761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1B285D-B4A1-4376-82F0-98B1FEDAE6FB}"/>
              </a:ext>
            </a:extLst>
          </p:cNvPr>
          <p:cNvSpPr txBox="1"/>
          <p:nvPr/>
        </p:nvSpPr>
        <p:spPr>
          <a:xfrm>
            <a:off x="5147844" y="4741636"/>
            <a:ext cx="914400" cy="461665"/>
          </a:xfrm>
          <a:prstGeom prst="rect">
            <a:avLst/>
          </a:prstGeom>
          <a:noFill/>
        </p:spPr>
        <p:txBody>
          <a:bodyPr wrap="square" rtlCol="0">
            <a:spAutoFit/>
          </a:bodyPr>
          <a:lstStyle/>
          <a:p>
            <a:r>
              <a:rPr lang="en-US" sz="2400" dirty="0"/>
              <a:t>C</a:t>
            </a:r>
          </a:p>
        </p:txBody>
      </p:sp>
      <p:sp>
        <p:nvSpPr>
          <p:cNvPr id="13" name="TextBox 12">
            <a:extLst>
              <a:ext uri="{FF2B5EF4-FFF2-40B4-BE49-F238E27FC236}">
                <a16:creationId xmlns:a16="http://schemas.microsoft.com/office/drawing/2014/main" id="{8B04DB45-544A-4B5F-9F35-FD6DBD2941A9}"/>
              </a:ext>
            </a:extLst>
          </p:cNvPr>
          <p:cNvSpPr txBox="1"/>
          <p:nvPr/>
        </p:nvSpPr>
        <p:spPr>
          <a:xfrm>
            <a:off x="4821192" y="5201967"/>
            <a:ext cx="914400" cy="461665"/>
          </a:xfrm>
          <a:prstGeom prst="rect">
            <a:avLst/>
          </a:prstGeom>
          <a:noFill/>
        </p:spPr>
        <p:txBody>
          <a:bodyPr wrap="square" rtlCol="0">
            <a:spAutoFit/>
          </a:bodyPr>
          <a:lstStyle/>
          <a:p>
            <a:r>
              <a:rPr lang="en-US" sz="2400" dirty="0"/>
              <a:t>O</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5204" y="3012944"/>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812537" y="5026965"/>
            <a:ext cx="914400" cy="461665"/>
          </a:xfrm>
          <a:prstGeom prst="rect">
            <a:avLst/>
          </a:prstGeom>
          <a:noFill/>
        </p:spPr>
        <p:txBody>
          <a:bodyPr wrap="square" rtlCol="0">
            <a:spAutoFit/>
          </a:bodyPr>
          <a:lstStyle/>
          <a:p>
            <a:r>
              <a:rPr lang="en-US" sz="2400" dirty="0"/>
              <a:t>X</a:t>
            </a:r>
          </a:p>
        </p:txBody>
      </p:sp>
    </p:spTree>
    <p:extLst>
      <p:ext uri="{BB962C8B-B14F-4D97-AF65-F5344CB8AC3E}">
        <p14:creationId xmlns:p14="http://schemas.microsoft.com/office/powerpoint/2010/main" val="1521851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a:bodyPr>
          <a:lstStyle/>
          <a:p>
            <a:r>
              <a:rPr lang="en-US" dirty="0"/>
              <a:t>Rotating an object around an arbitrary center C</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Let C = (</a:t>
            </a:r>
            <a:r>
              <a:rPr lang="en-US" dirty="0" err="1"/>
              <a:t>Cx</a:t>
            </a:r>
            <a:r>
              <a:rPr lang="en-US" dirty="0"/>
              <a:t>, Cy) be the center of rotation. It should stay fixed, and other points should rotate around it. This can be done in three steps:</a:t>
            </a:r>
          </a:p>
          <a:p>
            <a:pPr marL="0" indent="0">
              <a:lnSpc>
                <a:spcPct val="100000"/>
              </a:lnSpc>
              <a:spcBef>
                <a:spcPts val="0"/>
              </a:spcBef>
              <a:spcAft>
                <a:spcPts val="1700"/>
              </a:spcAft>
              <a:buNone/>
            </a:pPr>
            <a:r>
              <a:rPr lang="en-US" dirty="0"/>
              <a:t>Step 2. Rotate by </a:t>
            </a:r>
            <a:r>
              <a:rPr lang="en-US" dirty="0">
                <a:latin typeface="Symbol" panose="05050102010706020507" pitchFamily="18" charset="2"/>
              </a:rPr>
              <a:t>q</a:t>
            </a:r>
            <a:r>
              <a:rPr lang="en-US" dirty="0"/>
              <a:t> around (0, 0). </a:t>
            </a:r>
          </a:p>
        </p:txBody>
      </p:sp>
      <p:cxnSp>
        <p:nvCxnSpPr>
          <p:cNvPr id="5" name="Straight Connector 4">
            <a:extLst>
              <a:ext uri="{FF2B5EF4-FFF2-40B4-BE49-F238E27FC236}">
                <a16:creationId xmlns:a16="http://schemas.microsoft.com/office/drawing/2014/main" id="{672BC542-14DA-4ECE-88F6-2AB9FEAA5457}"/>
              </a:ext>
            </a:extLst>
          </p:cNvPr>
          <p:cNvCxnSpPr/>
          <p:nvPr/>
        </p:nvCxnSpPr>
        <p:spPr>
          <a:xfrm>
            <a:off x="5181597" y="3429000"/>
            <a:ext cx="0" cy="273558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F8E7E49-7925-426E-9D03-56BCFF89E872}"/>
              </a:ext>
            </a:extLst>
          </p:cNvPr>
          <p:cNvCxnSpPr>
            <a:cxnSpLocks/>
          </p:cNvCxnSpPr>
          <p:nvPr/>
        </p:nvCxnSpPr>
        <p:spPr>
          <a:xfrm flipH="1">
            <a:off x="1525807" y="5259705"/>
            <a:ext cx="7325962"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54821741-A9E9-45A2-9572-6FD603CFEFAD}"/>
              </a:ext>
            </a:extLst>
          </p:cNvPr>
          <p:cNvSpPr/>
          <p:nvPr/>
        </p:nvSpPr>
        <p:spPr>
          <a:xfrm>
            <a:off x="2444018" y="5260794"/>
            <a:ext cx="1821174" cy="913944"/>
          </a:xfrm>
          <a:prstGeom prst="triangl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249619-3DF8-4437-83DA-B4D5718AE17A}"/>
              </a:ext>
            </a:extLst>
          </p:cNvPr>
          <p:cNvSpPr/>
          <p:nvPr/>
        </p:nvSpPr>
        <p:spPr>
          <a:xfrm>
            <a:off x="5147207" y="5222244"/>
            <a:ext cx="74288" cy="761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1B285D-B4A1-4376-82F0-98B1FEDAE6FB}"/>
              </a:ext>
            </a:extLst>
          </p:cNvPr>
          <p:cNvSpPr txBox="1"/>
          <p:nvPr/>
        </p:nvSpPr>
        <p:spPr>
          <a:xfrm>
            <a:off x="5147844" y="4741636"/>
            <a:ext cx="914400" cy="461665"/>
          </a:xfrm>
          <a:prstGeom prst="rect">
            <a:avLst/>
          </a:prstGeom>
          <a:noFill/>
        </p:spPr>
        <p:txBody>
          <a:bodyPr wrap="square" rtlCol="0">
            <a:spAutoFit/>
          </a:bodyPr>
          <a:lstStyle/>
          <a:p>
            <a:r>
              <a:rPr lang="en-US" sz="2400" dirty="0"/>
              <a:t>C</a:t>
            </a:r>
          </a:p>
        </p:txBody>
      </p:sp>
      <p:sp>
        <p:nvSpPr>
          <p:cNvPr id="13" name="TextBox 12">
            <a:extLst>
              <a:ext uri="{FF2B5EF4-FFF2-40B4-BE49-F238E27FC236}">
                <a16:creationId xmlns:a16="http://schemas.microsoft.com/office/drawing/2014/main" id="{8B04DB45-544A-4B5F-9F35-FD6DBD2941A9}"/>
              </a:ext>
            </a:extLst>
          </p:cNvPr>
          <p:cNvSpPr txBox="1"/>
          <p:nvPr/>
        </p:nvSpPr>
        <p:spPr>
          <a:xfrm>
            <a:off x="4821192" y="5201967"/>
            <a:ext cx="914400" cy="461665"/>
          </a:xfrm>
          <a:prstGeom prst="rect">
            <a:avLst/>
          </a:prstGeom>
          <a:noFill/>
        </p:spPr>
        <p:txBody>
          <a:bodyPr wrap="square" rtlCol="0">
            <a:spAutoFit/>
          </a:bodyPr>
          <a:lstStyle/>
          <a:p>
            <a:r>
              <a:rPr lang="en-US" sz="2400" dirty="0"/>
              <a:t>O</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5204" y="3012944"/>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812537" y="5026965"/>
            <a:ext cx="914400" cy="461665"/>
          </a:xfrm>
          <a:prstGeom prst="rect">
            <a:avLst/>
          </a:prstGeom>
          <a:noFill/>
        </p:spPr>
        <p:txBody>
          <a:bodyPr wrap="square" rtlCol="0">
            <a:spAutoFit/>
          </a:bodyPr>
          <a:lstStyle/>
          <a:p>
            <a:r>
              <a:rPr lang="en-US" sz="2400" dirty="0"/>
              <a:t>X</a:t>
            </a:r>
          </a:p>
        </p:txBody>
      </p:sp>
    </p:spTree>
    <p:extLst>
      <p:ext uri="{BB962C8B-B14F-4D97-AF65-F5344CB8AC3E}">
        <p14:creationId xmlns:p14="http://schemas.microsoft.com/office/powerpoint/2010/main" val="1864050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a:bodyPr>
          <a:lstStyle/>
          <a:p>
            <a:r>
              <a:rPr lang="en-US" dirty="0"/>
              <a:t>Rotating an object around an arbitrary center C</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Let C = (</a:t>
            </a:r>
            <a:r>
              <a:rPr lang="en-US" dirty="0" err="1"/>
              <a:t>Cx</a:t>
            </a:r>
            <a:r>
              <a:rPr lang="en-US" dirty="0"/>
              <a:t>, Cy) be the center of rotation. It should stay fixed, and other points should rotate around it. This can be done in three steps:</a:t>
            </a:r>
          </a:p>
          <a:p>
            <a:pPr marL="0" indent="0">
              <a:lnSpc>
                <a:spcPct val="100000"/>
              </a:lnSpc>
              <a:spcBef>
                <a:spcPts val="0"/>
              </a:spcBef>
              <a:spcAft>
                <a:spcPts val="1700"/>
              </a:spcAft>
              <a:buNone/>
            </a:pPr>
            <a:r>
              <a:rPr lang="en-US" dirty="0"/>
              <a:t>Step 2. Rotate by </a:t>
            </a:r>
            <a:r>
              <a:rPr lang="en-US" dirty="0">
                <a:latin typeface="Symbol" panose="05050102010706020507" pitchFamily="18" charset="2"/>
              </a:rPr>
              <a:t>q</a:t>
            </a:r>
            <a:r>
              <a:rPr lang="en-US" dirty="0"/>
              <a:t> around (0, 0).  (Here </a:t>
            </a:r>
            <a:r>
              <a:rPr lang="en-US" dirty="0">
                <a:latin typeface="Symbol" panose="05050102010706020507" pitchFamily="18" charset="2"/>
              </a:rPr>
              <a:t>q</a:t>
            </a:r>
            <a:r>
              <a:rPr lang="en-US" dirty="0"/>
              <a:t> is negative.)</a:t>
            </a:r>
          </a:p>
          <a:p>
            <a:pPr marL="0" indent="0">
              <a:lnSpc>
                <a:spcPct val="150000"/>
              </a:lnSpc>
              <a:spcBef>
                <a:spcPts val="0"/>
              </a:spcBef>
              <a:spcAft>
                <a:spcPts val="1700"/>
              </a:spcAft>
              <a:buNone/>
            </a:pPr>
            <a:endParaRPr lang="en-US" dirty="0"/>
          </a:p>
        </p:txBody>
      </p:sp>
      <p:cxnSp>
        <p:nvCxnSpPr>
          <p:cNvPr id="5" name="Straight Connector 4">
            <a:extLst>
              <a:ext uri="{FF2B5EF4-FFF2-40B4-BE49-F238E27FC236}">
                <a16:creationId xmlns:a16="http://schemas.microsoft.com/office/drawing/2014/main" id="{672BC542-14DA-4ECE-88F6-2AB9FEAA5457}"/>
              </a:ext>
            </a:extLst>
          </p:cNvPr>
          <p:cNvCxnSpPr>
            <a:cxnSpLocks/>
          </p:cNvCxnSpPr>
          <p:nvPr/>
        </p:nvCxnSpPr>
        <p:spPr>
          <a:xfrm>
            <a:off x="5181597" y="3429000"/>
            <a:ext cx="0" cy="301371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F8E7E49-7925-426E-9D03-56BCFF89E872}"/>
              </a:ext>
            </a:extLst>
          </p:cNvPr>
          <p:cNvCxnSpPr>
            <a:cxnSpLocks/>
          </p:cNvCxnSpPr>
          <p:nvPr/>
        </p:nvCxnSpPr>
        <p:spPr>
          <a:xfrm flipH="1">
            <a:off x="1525807" y="5259705"/>
            <a:ext cx="7325962"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A249619-3DF8-4437-83DA-B4D5718AE17A}"/>
              </a:ext>
            </a:extLst>
          </p:cNvPr>
          <p:cNvSpPr/>
          <p:nvPr/>
        </p:nvSpPr>
        <p:spPr>
          <a:xfrm>
            <a:off x="5147207" y="5222244"/>
            <a:ext cx="74288" cy="761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1B285D-B4A1-4376-82F0-98B1FEDAE6FB}"/>
              </a:ext>
            </a:extLst>
          </p:cNvPr>
          <p:cNvSpPr txBox="1"/>
          <p:nvPr/>
        </p:nvSpPr>
        <p:spPr>
          <a:xfrm>
            <a:off x="5147844" y="4741636"/>
            <a:ext cx="914400" cy="461665"/>
          </a:xfrm>
          <a:prstGeom prst="rect">
            <a:avLst/>
          </a:prstGeom>
          <a:noFill/>
        </p:spPr>
        <p:txBody>
          <a:bodyPr wrap="square" rtlCol="0">
            <a:spAutoFit/>
          </a:bodyPr>
          <a:lstStyle/>
          <a:p>
            <a:r>
              <a:rPr lang="en-US" sz="2400" dirty="0"/>
              <a:t>C</a:t>
            </a:r>
          </a:p>
        </p:txBody>
      </p:sp>
      <p:sp>
        <p:nvSpPr>
          <p:cNvPr id="13" name="TextBox 12">
            <a:extLst>
              <a:ext uri="{FF2B5EF4-FFF2-40B4-BE49-F238E27FC236}">
                <a16:creationId xmlns:a16="http://schemas.microsoft.com/office/drawing/2014/main" id="{8B04DB45-544A-4B5F-9F35-FD6DBD2941A9}"/>
              </a:ext>
            </a:extLst>
          </p:cNvPr>
          <p:cNvSpPr txBox="1"/>
          <p:nvPr/>
        </p:nvSpPr>
        <p:spPr>
          <a:xfrm>
            <a:off x="4821192" y="5201967"/>
            <a:ext cx="914400" cy="461665"/>
          </a:xfrm>
          <a:prstGeom prst="rect">
            <a:avLst/>
          </a:prstGeom>
          <a:noFill/>
        </p:spPr>
        <p:txBody>
          <a:bodyPr wrap="square" rtlCol="0">
            <a:spAutoFit/>
          </a:bodyPr>
          <a:lstStyle/>
          <a:p>
            <a:r>
              <a:rPr lang="en-US" sz="2400" dirty="0"/>
              <a:t>O</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5204" y="3012944"/>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812537" y="5026965"/>
            <a:ext cx="914400" cy="461665"/>
          </a:xfrm>
          <a:prstGeom prst="rect">
            <a:avLst/>
          </a:prstGeom>
          <a:noFill/>
        </p:spPr>
        <p:txBody>
          <a:bodyPr wrap="square" rtlCol="0">
            <a:spAutoFit/>
          </a:bodyPr>
          <a:lstStyle/>
          <a:p>
            <a:r>
              <a:rPr lang="en-US" sz="2400" dirty="0"/>
              <a:t>X</a:t>
            </a:r>
          </a:p>
        </p:txBody>
      </p:sp>
      <p:cxnSp>
        <p:nvCxnSpPr>
          <p:cNvPr id="7" name="Straight Connector 6">
            <a:extLst>
              <a:ext uri="{FF2B5EF4-FFF2-40B4-BE49-F238E27FC236}">
                <a16:creationId xmlns:a16="http://schemas.microsoft.com/office/drawing/2014/main" id="{36A9B7DC-C2A5-4657-9441-E8FCA32AAA06}"/>
              </a:ext>
            </a:extLst>
          </p:cNvPr>
          <p:cNvCxnSpPr>
            <a:cxnSpLocks/>
          </p:cNvCxnSpPr>
          <p:nvPr/>
        </p:nvCxnSpPr>
        <p:spPr>
          <a:xfrm>
            <a:off x="3889760" y="3966406"/>
            <a:ext cx="2583430" cy="2582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27B0B6D-4BE0-43F3-B6F0-15640A8BA619}"/>
              </a:ext>
            </a:extLst>
          </p:cNvPr>
          <p:cNvSpPr txBox="1"/>
          <p:nvPr/>
        </p:nvSpPr>
        <p:spPr>
          <a:xfrm>
            <a:off x="5715183" y="5320293"/>
            <a:ext cx="914400" cy="461665"/>
          </a:xfrm>
          <a:prstGeom prst="rect">
            <a:avLst/>
          </a:prstGeom>
          <a:noFill/>
        </p:spPr>
        <p:txBody>
          <a:bodyPr wrap="square" rtlCol="0">
            <a:spAutoFit/>
          </a:bodyPr>
          <a:lstStyle/>
          <a:p>
            <a:r>
              <a:rPr lang="en-US" sz="2400" dirty="0">
                <a:latin typeface="Symbol" panose="05050102010706020507" pitchFamily="18" charset="2"/>
              </a:rPr>
              <a:t>q</a:t>
            </a:r>
          </a:p>
        </p:txBody>
      </p:sp>
      <p:sp>
        <p:nvSpPr>
          <p:cNvPr id="18" name="Isosceles Triangle 17">
            <a:extLst>
              <a:ext uri="{FF2B5EF4-FFF2-40B4-BE49-F238E27FC236}">
                <a16:creationId xmlns:a16="http://schemas.microsoft.com/office/drawing/2014/main" id="{0DAFB9FF-D913-4596-871F-6F49D9B729CF}"/>
              </a:ext>
            </a:extLst>
          </p:cNvPr>
          <p:cNvSpPr/>
          <p:nvPr/>
        </p:nvSpPr>
        <p:spPr>
          <a:xfrm>
            <a:off x="2444018" y="5260794"/>
            <a:ext cx="1821174" cy="913944"/>
          </a:xfrm>
          <a:prstGeom prst="triangl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2730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a:bodyPr>
          <a:lstStyle/>
          <a:p>
            <a:r>
              <a:rPr lang="en-US" dirty="0"/>
              <a:t>Rotating an object around an arbitrary center C</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Let C = (</a:t>
            </a:r>
            <a:r>
              <a:rPr lang="en-US" dirty="0" err="1"/>
              <a:t>Cx</a:t>
            </a:r>
            <a:r>
              <a:rPr lang="en-US" dirty="0"/>
              <a:t>, Cy) be the center of rotation. It should stay fixed, and other points should rotate around it. This can be done in three steps:</a:t>
            </a:r>
          </a:p>
          <a:p>
            <a:pPr marL="0" indent="0">
              <a:lnSpc>
                <a:spcPct val="100000"/>
              </a:lnSpc>
              <a:spcBef>
                <a:spcPts val="0"/>
              </a:spcBef>
              <a:spcAft>
                <a:spcPts val="1700"/>
              </a:spcAft>
              <a:buNone/>
            </a:pPr>
            <a:r>
              <a:rPr lang="en-US" dirty="0"/>
              <a:t>Step 2. Rotate by </a:t>
            </a:r>
            <a:r>
              <a:rPr lang="en-US" dirty="0">
                <a:latin typeface="Symbol" panose="05050102010706020507" pitchFamily="18" charset="2"/>
              </a:rPr>
              <a:t>q</a:t>
            </a:r>
            <a:r>
              <a:rPr lang="en-US" dirty="0"/>
              <a:t> around (0, 0).  (Here </a:t>
            </a:r>
            <a:r>
              <a:rPr lang="en-US" dirty="0">
                <a:latin typeface="Symbol" panose="05050102010706020507" pitchFamily="18" charset="2"/>
              </a:rPr>
              <a:t>q</a:t>
            </a:r>
            <a:r>
              <a:rPr lang="en-US" dirty="0"/>
              <a:t> is negative.)</a:t>
            </a:r>
          </a:p>
          <a:p>
            <a:pPr marL="0" indent="0">
              <a:lnSpc>
                <a:spcPct val="150000"/>
              </a:lnSpc>
              <a:spcBef>
                <a:spcPts val="0"/>
              </a:spcBef>
              <a:spcAft>
                <a:spcPts val="1700"/>
              </a:spcAft>
              <a:buNone/>
            </a:pPr>
            <a:endParaRPr lang="en-US" dirty="0"/>
          </a:p>
        </p:txBody>
      </p:sp>
      <p:sp>
        <p:nvSpPr>
          <p:cNvPr id="11" name="Oval 10">
            <a:extLst>
              <a:ext uri="{FF2B5EF4-FFF2-40B4-BE49-F238E27FC236}">
                <a16:creationId xmlns:a16="http://schemas.microsoft.com/office/drawing/2014/main" id="{8A249619-3DF8-4437-83DA-B4D5718AE17A}"/>
              </a:ext>
            </a:extLst>
          </p:cNvPr>
          <p:cNvSpPr/>
          <p:nvPr/>
        </p:nvSpPr>
        <p:spPr>
          <a:xfrm>
            <a:off x="5147207" y="5222244"/>
            <a:ext cx="74288" cy="761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1B285D-B4A1-4376-82F0-98B1FEDAE6FB}"/>
              </a:ext>
            </a:extLst>
          </p:cNvPr>
          <p:cNvSpPr txBox="1"/>
          <p:nvPr/>
        </p:nvSpPr>
        <p:spPr>
          <a:xfrm>
            <a:off x="5147844" y="4741636"/>
            <a:ext cx="914400" cy="461665"/>
          </a:xfrm>
          <a:prstGeom prst="rect">
            <a:avLst/>
          </a:prstGeom>
          <a:noFill/>
        </p:spPr>
        <p:txBody>
          <a:bodyPr wrap="square" rtlCol="0">
            <a:spAutoFit/>
          </a:bodyPr>
          <a:lstStyle/>
          <a:p>
            <a:r>
              <a:rPr lang="en-US" sz="2400" dirty="0"/>
              <a:t>C</a:t>
            </a:r>
          </a:p>
        </p:txBody>
      </p:sp>
      <p:sp>
        <p:nvSpPr>
          <p:cNvPr id="13" name="TextBox 12">
            <a:extLst>
              <a:ext uri="{FF2B5EF4-FFF2-40B4-BE49-F238E27FC236}">
                <a16:creationId xmlns:a16="http://schemas.microsoft.com/office/drawing/2014/main" id="{8B04DB45-544A-4B5F-9F35-FD6DBD2941A9}"/>
              </a:ext>
            </a:extLst>
          </p:cNvPr>
          <p:cNvSpPr txBox="1"/>
          <p:nvPr/>
        </p:nvSpPr>
        <p:spPr>
          <a:xfrm>
            <a:off x="4821192" y="5201967"/>
            <a:ext cx="914400" cy="461665"/>
          </a:xfrm>
          <a:prstGeom prst="rect">
            <a:avLst/>
          </a:prstGeom>
          <a:noFill/>
        </p:spPr>
        <p:txBody>
          <a:bodyPr wrap="square" rtlCol="0">
            <a:spAutoFit/>
          </a:bodyPr>
          <a:lstStyle/>
          <a:p>
            <a:r>
              <a:rPr lang="en-US" sz="2400" dirty="0"/>
              <a:t>O</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5204" y="3012944"/>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812537" y="5026965"/>
            <a:ext cx="914400" cy="461665"/>
          </a:xfrm>
          <a:prstGeom prst="rect">
            <a:avLst/>
          </a:prstGeom>
          <a:noFill/>
        </p:spPr>
        <p:txBody>
          <a:bodyPr wrap="square" rtlCol="0">
            <a:spAutoFit/>
          </a:bodyPr>
          <a:lstStyle/>
          <a:p>
            <a:r>
              <a:rPr lang="en-US" sz="2400" dirty="0"/>
              <a:t>X</a:t>
            </a:r>
          </a:p>
        </p:txBody>
      </p:sp>
      <p:sp>
        <p:nvSpPr>
          <p:cNvPr id="16" name="TextBox 15">
            <a:extLst>
              <a:ext uri="{FF2B5EF4-FFF2-40B4-BE49-F238E27FC236}">
                <a16:creationId xmlns:a16="http://schemas.microsoft.com/office/drawing/2014/main" id="{427B0B6D-4BE0-43F3-B6F0-15640A8BA619}"/>
              </a:ext>
            </a:extLst>
          </p:cNvPr>
          <p:cNvSpPr txBox="1"/>
          <p:nvPr/>
        </p:nvSpPr>
        <p:spPr>
          <a:xfrm>
            <a:off x="5715183" y="5320293"/>
            <a:ext cx="914400" cy="461665"/>
          </a:xfrm>
          <a:prstGeom prst="rect">
            <a:avLst/>
          </a:prstGeom>
          <a:noFill/>
        </p:spPr>
        <p:txBody>
          <a:bodyPr wrap="square" rtlCol="0">
            <a:spAutoFit/>
          </a:bodyPr>
          <a:lstStyle/>
          <a:p>
            <a:r>
              <a:rPr lang="en-US" sz="2400" dirty="0">
                <a:latin typeface="Symbol" panose="05050102010706020507" pitchFamily="18" charset="2"/>
              </a:rPr>
              <a:t>q</a:t>
            </a:r>
          </a:p>
        </p:txBody>
      </p:sp>
      <p:sp>
        <p:nvSpPr>
          <p:cNvPr id="18" name="Isosceles Triangle 17">
            <a:extLst>
              <a:ext uri="{FF2B5EF4-FFF2-40B4-BE49-F238E27FC236}">
                <a16:creationId xmlns:a16="http://schemas.microsoft.com/office/drawing/2014/main" id="{0DAFB9FF-D913-4596-871F-6F49D9B729CF}"/>
              </a:ext>
            </a:extLst>
          </p:cNvPr>
          <p:cNvSpPr/>
          <p:nvPr/>
        </p:nvSpPr>
        <p:spPr>
          <a:xfrm>
            <a:off x="2444018" y="5260794"/>
            <a:ext cx="1821174" cy="913944"/>
          </a:xfrm>
          <a:prstGeom prst="triangl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artial Circle 3">
            <a:extLst>
              <a:ext uri="{FF2B5EF4-FFF2-40B4-BE49-F238E27FC236}">
                <a16:creationId xmlns:a16="http://schemas.microsoft.com/office/drawing/2014/main" id="{1A2A5C18-E9C3-4CCD-B84D-9A4D9C650364}"/>
              </a:ext>
            </a:extLst>
          </p:cNvPr>
          <p:cNvSpPr/>
          <p:nvPr/>
        </p:nvSpPr>
        <p:spPr>
          <a:xfrm rot="10800000">
            <a:off x="3354991" y="3429000"/>
            <a:ext cx="3652931" cy="3659948"/>
          </a:xfrm>
          <a:prstGeom prst="pie">
            <a:avLst>
              <a:gd name="adj1" fmla="val 0"/>
              <a:gd name="adj2" fmla="val 2700592"/>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9F8E7E49-7925-426E-9D03-56BCFF89E872}"/>
              </a:ext>
            </a:extLst>
          </p:cNvPr>
          <p:cNvCxnSpPr>
            <a:cxnSpLocks/>
          </p:cNvCxnSpPr>
          <p:nvPr/>
        </p:nvCxnSpPr>
        <p:spPr>
          <a:xfrm flipH="1">
            <a:off x="1525807" y="5259705"/>
            <a:ext cx="7325962"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72BC542-14DA-4ECE-88F6-2AB9FEAA5457}"/>
              </a:ext>
            </a:extLst>
          </p:cNvPr>
          <p:cNvCxnSpPr>
            <a:cxnSpLocks/>
          </p:cNvCxnSpPr>
          <p:nvPr/>
        </p:nvCxnSpPr>
        <p:spPr>
          <a:xfrm>
            <a:off x="5181597" y="3429000"/>
            <a:ext cx="0" cy="301371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6A9B7DC-C2A5-4657-9441-E8FCA32AAA06}"/>
              </a:ext>
            </a:extLst>
          </p:cNvPr>
          <p:cNvCxnSpPr>
            <a:cxnSpLocks/>
          </p:cNvCxnSpPr>
          <p:nvPr/>
        </p:nvCxnSpPr>
        <p:spPr>
          <a:xfrm>
            <a:off x="3889760" y="3966406"/>
            <a:ext cx="2583430" cy="2582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542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a:bodyPr>
          <a:lstStyle/>
          <a:p>
            <a:r>
              <a:rPr lang="en-US" dirty="0"/>
              <a:t>Rotating an object around an arbitrary center C</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Let C = (</a:t>
            </a:r>
            <a:r>
              <a:rPr lang="en-US" dirty="0" err="1"/>
              <a:t>Cx</a:t>
            </a:r>
            <a:r>
              <a:rPr lang="en-US" dirty="0"/>
              <a:t>, Cy) be the center of rotation. It should stay fixed, and other points should rotate around it. This can be done in three steps:</a:t>
            </a:r>
          </a:p>
          <a:p>
            <a:pPr marL="0" indent="0">
              <a:lnSpc>
                <a:spcPct val="100000"/>
              </a:lnSpc>
              <a:spcBef>
                <a:spcPts val="0"/>
              </a:spcBef>
              <a:spcAft>
                <a:spcPts val="1700"/>
              </a:spcAft>
              <a:buNone/>
            </a:pPr>
            <a:r>
              <a:rPr lang="en-US" dirty="0"/>
              <a:t>Step 2. Rotate by </a:t>
            </a:r>
            <a:r>
              <a:rPr lang="en-US" dirty="0">
                <a:latin typeface="Symbol" panose="05050102010706020507" pitchFamily="18" charset="2"/>
              </a:rPr>
              <a:t>q</a:t>
            </a:r>
            <a:r>
              <a:rPr lang="en-US" dirty="0"/>
              <a:t> around (0, 0).  (Here </a:t>
            </a:r>
            <a:r>
              <a:rPr lang="en-US" dirty="0">
                <a:latin typeface="Symbol" panose="05050102010706020507" pitchFamily="18" charset="2"/>
              </a:rPr>
              <a:t>q</a:t>
            </a:r>
            <a:r>
              <a:rPr lang="en-US" dirty="0"/>
              <a:t> is negative.)</a:t>
            </a:r>
          </a:p>
          <a:p>
            <a:pPr marL="0" indent="0">
              <a:lnSpc>
                <a:spcPct val="150000"/>
              </a:lnSpc>
              <a:spcBef>
                <a:spcPts val="0"/>
              </a:spcBef>
              <a:spcAft>
                <a:spcPts val="1700"/>
              </a:spcAft>
              <a:buNone/>
            </a:pPr>
            <a:endParaRPr lang="en-US" dirty="0"/>
          </a:p>
        </p:txBody>
      </p:sp>
      <p:cxnSp>
        <p:nvCxnSpPr>
          <p:cNvPr id="5" name="Straight Connector 4">
            <a:extLst>
              <a:ext uri="{FF2B5EF4-FFF2-40B4-BE49-F238E27FC236}">
                <a16:creationId xmlns:a16="http://schemas.microsoft.com/office/drawing/2014/main" id="{672BC542-14DA-4ECE-88F6-2AB9FEAA5457}"/>
              </a:ext>
            </a:extLst>
          </p:cNvPr>
          <p:cNvCxnSpPr>
            <a:cxnSpLocks/>
          </p:cNvCxnSpPr>
          <p:nvPr/>
        </p:nvCxnSpPr>
        <p:spPr>
          <a:xfrm>
            <a:off x="5181597" y="3429000"/>
            <a:ext cx="0" cy="301371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F8E7E49-7925-426E-9D03-56BCFF89E872}"/>
              </a:ext>
            </a:extLst>
          </p:cNvPr>
          <p:cNvCxnSpPr>
            <a:cxnSpLocks/>
          </p:cNvCxnSpPr>
          <p:nvPr/>
        </p:nvCxnSpPr>
        <p:spPr>
          <a:xfrm flipH="1">
            <a:off x="1525807" y="5259705"/>
            <a:ext cx="7325962"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54821741-A9E9-45A2-9572-6FD603CFEFAD}"/>
              </a:ext>
            </a:extLst>
          </p:cNvPr>
          <p:cNvSpPr/>
          <p:nvPr/>
        </p:nvSpPr>
        <p:spPr>
          <a:xfrm rot="2689622">
            <a:off x="2657022" y="3833536"/>
            <a:ext cx="1821174" cy="913944"/>
          </a:xfrm>
          <a:prstGeom prst="triangl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249619-3DF8-4437-83DA-B4D5718AE17A}"/>
              </a:ext>
            </a:extLst>
          </p:cNvPr>
          <p:cNvSpPr/>
          <p:nvPr/>
        </p:nvSpPr>
        <p:spPr>
          <a:xfrm>
            <a:off x="5147207" y="5222244"/>
            <a:ext cx="74288" cy="761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1B285D-B4A1-4376-82F0-98B1FEDAE6FB}"/>
              </a:ext>
            </a:extLst>
          </p:cNvPr>
          <p:cNvSpPr txBox="1"/>
          <p:nvPr/>
        </p:nvSpPr>
        <p:spPr>
          <a:xfrm>
            <a:off x="5147844" y="4741636"/>
            <a:ext cx="914400" cy="461665"/>
          </a:xfrm>
          <a:prstGeom prst="rect">
            <a:avLst/>
          </a:prstGeom>
          <a:noFill/>
        </p:spPr>
        <p:txBody>
          <a:bodyPr wrap="square" rtlCol="0">
            <a:spAutoFit/>
          </a:bodyPr>
          <a:lstStyle/>
          <a:p>
            <a:r>
              <a:rPr lang="en-US" sz="2400" dirty="0"/>
              <a:t>C</a:t>
            </a:r>
          </a:p>
        </p:txBody>
      </p:sp>
      <p:sp>
        <p:nvSpPr>
          <p:cNvPr id="13" name="TextBox 12">
            <a:extLst>
              <a:ext uri="{FF2B5EF4-FFF2-40B4-BE49-F238E27FC236}">
                <a16:creationId xmlns:a16="http://schemas.microsoft.com/office/drawing/2014/main" id="{8B04DB45-544A-4B5F-9F35-FD6DBD2941A9}"/>
              </a:ext>
            </a:extLst>
          </p:cNvPr>
          <p:cNvSpPr txBox="1"/>
          <p:nvPr/>
        </p:nvSpPr>
        <p:spPr>
          <a:xfrm>
            <a:off x="4821192" y="5201967"/>
            <a:ext cx="914400" cy="461665"/>
          </a:xfrm>
          <a:prstGeom prst="rect">
            <a:avLst/>
          </a:prstGeom>
          <a:noFill/>
        </p:spPr>
        <p:txBody>
          <a:bodyPr wrap="square" rtlCol="0">
            <a:spAutoFit/>
          </a:bodyPr>
          <a:lstStyle/>
          <a:p>
            <a:r>
              <a:rPr lang="en-US" sz="2400" dirty="0"/>
              <a:t>O</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5204" y="3012944"/>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812537" y="5026965"/>
            <a:ext cx="914400" cy="461665"/>
          </a:xfrm>
          <a:prstGeom prst="rect">
            <a:avLst/>
          </a:prstGeom>
          <a:noFill/>
        </p:spPr>
        <p:txBody>
          <a:bodyPr wrap="square" rtlCol="0">
            <a:spAutoFit/>
          </a:bodyPr>
          <a:lstStyle/>
          <a:p>
            <a:r>
              <a:rPr lang="en-US" sz="2400" dirty="0"/>
              <a:t>X</a:t>
            </a:r>
          </a:p>
        </p:txBody>
      </p:sp>
      <p:cxnSp>
        <p:nvCxnSpPr>
          <p:cNvPr id="7" name="Straight Connector 6">
            <a:extLst>
              <a:ext uri="{FF2B5EF4-FFF2-40B4-BE49-F238E27FC236}">
                <a16:creationId xmlns:a16="http://schemas.microsoft.com/office/drawing/2014/main" id="{36A9B7DC-C2A5-4657-9441-E8FCA32AAA06}"/>
              </a:ext>
            </a:extLst>
          </p:cNvPr>
          <p:cNvCxnSpPr>
            <a:cxnSpLocks/>
            <a:stCxn id="10" idx="0"/>
          </p:cNvCxnSpPr>
          <p:nvPr/>
        </p:nvCxnSpPr>
        <p:spPr>
          <a:xfrm>
            <a:off x="3889760" y="3966406"/>
            <a:ext cx="2583430" cy="2582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27B0B6D-4BE0-43F3-B6F0-15640A8BA619}"/>
              </a:ext>
            </a:extLst>
          </p:cNvPr>
          <p:cNvSpPr txBox="1"/>
          <p:nvPr/>
        </p:nvSpPr>
        <p:spPr>
          <a:xfrm>
            <a:off x="5715183" y="5320293"/>
            <a:ext cx="914400"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138970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a:bodyPr>
          <a:lstStyle/>
          <a:p>
            <a:r>
              <a:rPr lang="en-US" dirty="0"/>
              <a:t>Rotating an object around an arbitrary center C</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Let C = (</a:t>
            </a:r>
            <a:r>
              <a:rPr lang="en-US" dirty="0" err="1"/>
              <a:t>Cx</a:t>
            </a:r>
            <a:r>
              <a:rPr lang="en-US" dirty="0"/>
              <a:t>, Cy) be the center of rotation. It should stay fixed, and other points should rotate around it. This can be done in three steps:</a:t>
            </a:r>
          </a:p>
          <a:p>
            <a:pPr marL="0" indent="0">
              <a:lnSpc>
                <a:spcPct val="100000"/>
              </a:lnSpc>
              <a:spcBef>
                <a:spcPts val="0"/>
              </a:spcBef>
              <a:spcAft>
                <a:spcPts val="1700"/>
              </a:spcAft>
              <a:buNone/>
            </a:pPr>
            <a:r>
              <a:rPr lang="en-US" dirty="0"/>
              <a:t>Step 3. Translate by (</a:t>
            </a:r>
            <a:r>
              <a:rPr lang="en-US" dirty="0" err="1"/>
              <a:t>Cx</a:t>
            </a:r>
            <a:r>
              <a:rPr lang="en-US" dirty="0"/>
              <a:t>, Cy) to bring C back to its original position.</a:t>
            </a:r>
          </a:p>
        </p:txBody>
      </p:sp>
      <p:cxnSp>
        <p:nvCxnSpPr>
          <p:cNvPr id="5" name="Straight Connector 4">
            <a:extLst>
              <a:ext uri="{FF2B5EF4-FFF2-40B4-BE49-F238E27FC236}">
                <a16:creationId xmlns:a16="http://schemas.microsoft.com/office/drawing/2014/main" id="{672BC542-14DA-4ECE-88F6-2AB9FEAA5457}"/>
              </a:ext>
            </a:extLst>
          </p:cNvPr>
          <p:cNvCxnSpPr>
            <a:cxnSpLocks/>
          </p:cNvCxnSpPr>
          <p:nvPr/>
        </p:nvCxnSpPr>
        <p:spPr>
          <a:xfrm>
            <a:off x="5181597" y="3429000"/>
            <a:ext cx="0" cy="301371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F8E7E49-7925-426E-9D03-56BCFF89E872}"/>
              </a:ext>
            </a:extLst>
          </p:cNvPr>
          <p:cNvCxnSpPr>
            <a:cxnSpLocks/>
          </p:cNvCxnSpPr>
          <p:nvPr/>
        </p:nvCxnSpPr>
        <p:spPr>
          <a:xfrm flipH="1">
            <a:off x="1525807" y="5259705"/>
            <a:ext cx="7325962"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54821741-A9E9-45A2-9572-6FD603CFEFAD}"/>
              </a:ext>
            </a:extLst>
          </p:cNvPr>
          <p:cNvSpPr/>
          <p:nvPr/>
        </p:nvSpPr>
        <p:spPr>
          <a:xfrm rot="2689622">
            <a:off x="2657022" y="3833536"/>
            <a:ext cx="1821174" cy="913944"/>
          </a:xfrm>
          <a:prstGeom prst="triangl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249619-3DF8-4437-83DA-B4D5718AE17A}"/>
              </a:ext>
            </a:extLst>
          </p:cNvPr>
          <p:cNvSpPr/>
          <p:nvPr/>
        </p:nvSpPr>
        <p:spPr>
          <a:xfrm>
            <a:off x="5147207" y="5222244"/>
            <a:ext cx="74288" cy="761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1B285D-B4A1-4376-82F0-98B1FEDAE6FB}"/>
              </a:ext>
            </a:extLst>
          </p:cNvPr>
          <p:cNvSpPr txBox="1"/>
          <p:nvPr/>
        </p:nvSpPr>
        <p:spPr>
          <a:xfrm>
            <a:off x="5147844" y="4741636"/>
            <a:ext cx="914400" cy="461665"/>
          </a:xfrm>
          <a:prstGeom prst="rect">
            <a:avLst/>
          </a:prstGeom>
          <a:noFill/>
        </p:spPr>
        <p:txBody>
          <a:bodyPr wrap="square" rtlCol="0">
            <a:spAutoFit/>
          </a:bodyPr>
          <a:lstStyle/>
          <a:p>
            <a:r>
              <a:rPr lang="en-US" sz="2400" dirty="0"/>
              <a:t>C</a:t>
            </a:r>
          </a:p>
        </p:txBody>
      </p:sp>
      <p:sp>
        <p:nvSpPr>
          <p:cNvPr id="13" name="TextBox 12">
            <a:extLst>
              <a:ext uri="{FF2B5EF4-FFF2-40B4-BE49-F238E27FC236}">
                <a16:creationId xmlns:a16="http://schemas.microsoft.com/office/drawing/2014/main" id="{8B04DB45-544A-4B5F-9F35-FD6DBD2941A9}"/>
              </a:ext>
            </a:extLst>
          </p:cNvPr>
          <p:cNvSpPr txBox="1"/>
          <p:nvPr/>
        </p:nvSpPr>
        <p:spPr>
          <a:xfrm>
            <a:off x="4821192" y="5201967"/>
            <a:ext cx="914400" cy="461665"/>
          </a:xfrm>
          <a:prstGeom prst="rect">
            <a:avLst/>
          </a:prstGeom>
          <a:noFill/>
        </p:spPr>
        <p:txBody>
          <a:bodyPr wrap="square" rtlCol="0">
            <a:spAutoFit/>
          </a:bodyPr>
          <a:lstStyle/>
          <a:p>
            <a:r>
              <a:rPr lang="en-US" sz="2400" dirty="0"/>
              <a:t>O</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5204" y="3012944"/>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812537" y="5026965"/>
            <a:ext cx="914400" cy="461665"/>
          </a:xfrm>
          <a:prstGeom prst="rect">
            <a:avLst/>
          </a:prstGeom>
          <a:noFill/>
        </p:spPr>
        <p:txBody>
          <a:bodyPr wrap="square" rtlCol="0">
            <a:spAutoFit/>
          </a:bodyPr>
          <a:lstStyle/>
          <a:p>
            <a:r>
              <a:rPr lang="en-US" sz="2400" dirty="0"/>
              <a:t>X</a:t>
            </a:r>
          </a:p>
        </p:txBody>
      </p:sp>
      <p:cxnSp>
        <p:nvCxnSpPr>
          <p:cNvPr id="7" name="Straight Connector 6">
            <a:extLst>
              <a:ext uri="{FF2B5EF4-FFF2-40B4-BE49-F238E27FC236}">
                <a16:creationId xmlns:a16="http://schemas.microsoft.com/office/drawing/2014/main" id="{36A9B7DC-C2A5-4657-9441-E8FCA32AAA06}"/>
              </a:ext>
            </a:extLst>
          </p:cNvPr>
          <p:cNvCxnSpPr>
            <a:cxnSpLocks/>
            <a:stCxn id="10" idx="0"/>
          </p:cNvCxnSpPr>
          <p:nvPr/>
        </p:nvCxnSpPr>
        <p:spPr>
          <a:xfrm>
            <a:off x="3889760" y="3966406"/>
            <a:ext cx="2583430" cy="2582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27B0B6D-4BE0-43F3-B6F0-15640A8BA619}"/>
              </a:ext>
            </a:extLst>
          </p:cNvPr>
          <p:cNvSpPr txBox="1"/>
          <p:nvPr/>
        </p:nvSpPr>
        <p:spPr>
          <a:xfrm>
            <a:off x="5715183" y="5320293"/>
            <a:ext cx="914400" cy="461665"/>
          </a:xfrm>
          <a:prstGeom prst="rect">
            <a:avLst/>
          </a:prstGeom>
          <a:noFill/>
        </p:spPr>
        <p:txBody>
          <a:bodyPr wrap="square" rtlCol="0">
            <a:spAutoFit/>
          </a:bodyPr>
          <a:lstStyle/>
          <a:p>
            <a:r>
              <a:rPr lang="en-US" sz="2400" dirty="0">
                <a:latin typeface="Symbol" panose="05050102010706020507" pitchFamily="18" charset="2"/>
              </a:rPr>
              <a:t>q</a:t>
            </a:r>
          </a:p>
        </p:txBody>
      </p:sp>
      <p:cxnSp>
        <p:nvCxnSpPr>
          <p:cNvPr id="8" name="Straight Connector 7">
            <a:extLst>
              <a:ext uri="{FF2B5EF4-FFF2-40B4-BE49-F238E27FC236}">
                <a16:creationId xmlns:a16="http://schemas.microsoft.com/office/drawing/2014/main" id="{725DC78A-0FB4-49AB-8A61-A4D0F4BE07AE}"/>
              </a:ext>
            </a:extLst>
          </p:cNvPr>
          <p:cNvCxnSpPr>
            <a:cxnSpLocks/>
          </p:cNvCxnSpPr>
          <p:nvPr/>
        </p:nvCxnSpPr>
        <p:spPr>
          <a:xfrm flipV="1">
            <a:off x="5181237" y="4343400"/>
            <a:ext cx="1831068" cy="913812"/>
          </a:xfrm>
          <a:prstGeom prst="line">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878CAEE-3F19-4B26-A3CB-B8FEA4A19934}"/>
              </a:ext>
            </a:extLst>
          </p:cNvPr>
          <p:cNvSpPr txBox="1"/>
          <p:nvPr/>
        </p:nvSpPr>
        <p:spPr>
          <a:xfrm>
            <a:off x="6982121" y="4038691"/>
            <a:ext cx="1121789" cy="461665"/>
          </a:xfrm>
          <a:prstGeom prst="rect">
            <a:avLst/>
          </a:prstGeom>
          <a:noFill/>
        </p:spPr>
        <p:txBody>
          <a:bodyPr wrap="square" rtlCol="0">
            <a:spAutoFit/>
          </a:bodyPr>
          <a:lstStyle/>
          <a:p>
            <a:r>
              <a:rPr lang="en-US" sz="2400" dirty="0"/>
              <a:t>(</a:t>
            </a:r>
            <a:r>
              <a:rPr lang="en-US" sz="2400" dirty="0" err="1"/>
              <a:t>Cx</a:t>
            </a:r>
            <a:r>
              <a:rPr lang="en-US" sz="2400" dirty="0"/>
              <a:t>, Cy)</a:t>
            </a:r>
          </a:p>
        </p:txBody>
      </p:sp>
    </p:spTree>
    <p:extLst>
      <p:ext uri="{BB962C8B-B14F-4D97-AF65-F5344CB8AC3E}">
        <p14:creationId xmlns:p14="http://schemas.microsoft.com/office/powerpoint/2010/main" val="247673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p:txBody>
          <a:bodyPr/>
          <a:lstStyle/>
          <a:p>
            <a:r>
              <a:rPr lang="en-US" dirty="0"/>
              <a:t>Doing multiple transformations</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p:txBody>
          <a:bodyPr/>
          <a:lstStyle/>
          <a:p>
            <a:pPr marL="0" indent="0">
              <a:buNone/>
            </a:pPr>
            <a:r>
              <a:rPr lang="en-US" dirty="0"/>
              <a:t>Suppose a triangle PQR is translated, so that vertex P is moved to P’ by</a:t>
            </a:r>
          </a:p>
          <a:p>
            <a:pPr marL="0" indent="0" algn="ctr">
              <a:buNone/>
            </a:pPr>
            <a:r>
              <a:rPr lang="en-US" dirty="0"/>
              <a:t>P’ = </a:t>
            </a:r>
            <a:r>
              <a:rPr lang="en-US" dirty="0" err="1"/>
              <a:t>M</a:t>
            </a:r>
            <a:r>
              <a:rPr lang="en-US" sz="3600" baseline="-25000" dirty="0" err="1"/>
              <a:t>trans</a:t>
            </a:r>
            <a:r>
              <a:rPr lang="en-US" dirty="0"/>
              <a:t> P</a:t>
            </a:r>
          </a:p>
          <a:p>
            <a:pPr marL="0" indent="0">
              <a:buNone/>
            </a:pPr>
            <a:r>
              <a:rPr lang="en-US" dirty="0"/>
              <a:t>where P and P’ have 4d homogeneous coordinates, and </a:t>
            </a:r>
            <a:r>
              <a:rPr lang="en-US" dirty="0" err="1"/>
              <a:t>M</a:t>
            </a:r>
            <a:r>
              <a:rPr lang="en-US" sz="2800" baseline="-25000" dirty="0" err="1"/>
              <a:t>trans</a:t>
            </a:r>
            <a:r>
              <a:rPr lang="en-US" dirty="0"/>
              <a:t> is a 4 x 4 matrix. Then suppose the translated triangle P’Q’R’ is rotated, so that P’ is moved to P’’ by</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 =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sz="3600" b="0" i="0" u="none" strike="noStrike" kern="1200" cap="none" spc="0" normalizeH="0" baseline="-25000" noProof="0" dirty="0" err="1">
                <a:ln>
                  <a:noFill/>
                </a:ln>
                <a:solidFill>
                  <a:prstClr val="black"/>
                </a:solidFill>
                <a:effectLst/>
                <a:uLnTx/>
                <a:uFillTx/>
                <a:latin typeface="Calibri" panose="020F0502020204030204"/>
                <a:ea typeface="+mn-ea"/>
                <a:cs typeface="+mn-cs"/>
              </a:rPr>
              <a:t>rot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a:t>
            </a:r>
          </a:p>
          <a:p>
            <a:pPr marL="0" indent="0" algn="ctr">
              <a:buNone/>
              <a:defRPr/>
            </a:pPr>
            <a:r>
              <a:rPr lang="en-US" dirty="0"/>
              <a:t>                    =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sz="3600" b="0" i="0" u="none" strike="noStrike" kern="1200" cap="none" spc="0" normalizeH="0" baseline="-25000" noProof="0" dirty="0" err="1">
                <a:ln>
                  <a:noFill/>
                </a:ln>
                <a:solidFill>
                  <a:prstClr val="black"/>
                </a:solidFill>
                <a:effectLst/>
                <a:uLnTx/>
                <a:uFillTx/>
                <a:latin typeface="Calibri" panose="020F0502020204030204"/>
                <a:ea typeface="+mn-ea"/>
                <a:cs typeface="+mn-cs"/>
              </a:rPr>
              <a:t>rot</a:t>
            </a:r>
            <a:r>
              <a:rPr kumimoji="0" lang="en-US" sz="3600" b="0" i="0" u="none" strike="noStrike" kern="1200" cap="none" spc="0" normalizeH="0" baseline="-25000" noProof="0" dirty="0">
                <a:ln>
                  <a:noFill/>
                </a:ln>
                <a:solidFill>
                  <a:prstClr val="black"/>
                </a:solidFill>
                <a:effectLst/>
                <a:uLnTx/>
                <a:uFillTx/>
                <a:latin typeface="Calibri" panose="020F0502020204030204"/>
                <a:ea typeface="+mn-ea"/>
                <a:cs typeface="+mn-cs"/>
              </a:rPr>
              <a:t> </a:t>
            </a:r>
            <a:r>
              <a:rPr lang="en-US" dirty="0"/>
              <a:t>(</a:t>
            </a:r>
            <a:r>
              <a:rPr lang="en-US" dirty="0" err="1"/>
              <a:t>M</a:t>
            </a:r>
            <a:r>
              <a:rPr lang="en-US" sz="3600" baseline="-25000" dirty="0" err="1"/>
              <a:t>trans</a:t>
            </a:r>
            <a:r>
              <a:rPr lang="en-US" dirty="0"/>
              <a:t> P)</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sz="3600" b="0" i="0" u="none" strike="noStrike" kern="1200" cap="none" spc="0" normalizeH="0" baseline="-25000" noProof="0" dirty="0" err="1">
                <a:ln>
                  <a:noFill/>
                </a:ln>
                <a:solidFill>
                  <a:prstClr val="black"/>
                </a:solidFill>
                <a:effectLst/>
                <a:uLnTx/>
                <a:uFillTx/>
                <a:latin typeface="Calibri" panose="020F0502020204030204"/>
                <a:ea typeface="+mn-ea"/>
                <a:cs typeface="+mn-cs"/>
              </a:rPr>
              <a:t>rot</a:t>
            </a:r>
            <a:r>
              <a:rPr lang="en-US" dirty="0"/>
              <a:t> </a:t>
            </a:r>
            <a:r>
              <a:rPr lang="en-US" dirty="0" err="1"/>
              <a:t>M</a:t>
            </a:r>
            <a:r>
              <a:rPr lang="en-US" sz="3600" baseline="-25000" dirty="0" err="1"/>
              <a:t>trans</a:t>
            </a:r>
            <a:r>
              <a:rPr lang="en-US" dirty="0"/>
              <a:t>) P</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by the associative law for matrix multiplication.</a:t>
            </a:r>
          </a:p>
          <a:p>
            <a:pPr marL="0" indent="0">
              <a:buNone/>
            </a:pPr>
            <a:endParaRPr lang="en-US" dirty="0"/>
          </a:p>
        </p:txBody>
      </p:sp>
    </p:spTree>
    <p:extLst>
      <p:ext uri="{BB962C8B-B14F-4D97-AF65-F5344CB8AC3E}">
        <p14:creationId xmlns:p14="http://schemas.microsoft.com/office/powerpoint/2010/main" val="2655029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a:bodyPr>
          <a:lstStyle/>
          <a:p>
            <a:r>
              <a:rPr lang="en-US" dirty="0"/>
              <a:t>Rotating an object around an arbitrary center C</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Let C = (</a:t>
            </a:r>
            <a:r>
              <a:rPr lang="en-US" dirty="0" err="1"/>
              <a:t>Cx</a:t>
            </a:r>
            <a:r>
              <a:rPr lang="en-US" dirty="0"/>
              <a:t>, Cy) be the center of rotation. It should stay fixed, and other points should rotate around it. This can be done in three steps:</a:t>
            </a:r>
          </a:p>
          <a:p>
            <a:pPr marL="0" indent="0">
              <a:lnSpc>
                <a:spcPct val="100000"/>
              </a:lnSpc>
              <a:spcBef>
                <a:spcPts val="0"/>
              </a:spcBef>
              <a:spcAft>
                <a:spcPts val="1700"/>
              </a:spcAft>
              <a:buNone/>
            </a:pPr>
            <a:r>
              <a:rPr lang="en-US" dirty="0"/>
              <a:t>Step 3. Translate by (</a:t>
            </a:r>
            <a:r>
              <a:rPr lang="en-US" dirty="0" err="1"/>
              <a:t>Cx</a:t>
            </a:r>
            <a:r>
              <a:rPr lang="en-US" dirty="0"/>
              <a:t>, Cy) to bring C back to its original position.</a:t>
            </a:r>
          </a:p>
        </p:txBody>
      </p:sp>
      <p:cxnSp>
        <p:nvCxnSpPr>
          <p:cNvPr id="5" name="Straight Connector 4">
            <a:extLst>
              <a:ext uri="{FF2B5EF4-FFF2-40B4-BE49-F238E27FC236}">
                <a16:creationId xmlns:a16="http://schemas.microsoft.com/office/drawing/2014/main" id="{672BC542-14DA-4ECE-88F6-2AB9FEAA5457}"/>
              </a:ext>
            </a:extLst>
          </p:cNvPr>
          <p:cNvCxnSpPr>
            <a:cxnSpLocks/>
          </p:cNvCxnSpPr>
          <p:nvPr/>
        </p:nvCxnSpPr>
        <p:spPr>
          <a:xfrm>
            <a:off x="5181597" y="3429000"/>
            <a:ext cx="0" cy="301371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F8E7E49-7925-426E-9D03-56BCFF89E872}"/>
              </a:ext>
            </a:extLst>
          </p:cNvPr>
          <p:cNvCxnSpPr>
            <a:cxnSpLocks/>
          </p:cNvCxnSpPr>
          <p:nvPr/>
        </p:nvCxnSpPr>
        <p:spPr>
          <a:xfrm flipH="1">
            <a:off x="1525807" y="5259705"/>
            <a:ext cx="7325962"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54821741-A9E9-45A2-9572-6FD603CFEFAD}"/>
              </a:ext>
            </a:extLst>
          </p:cNvPr>
          <p:cNvSpPr/>
          <p:nvPr/>
        </p:nvSpPr>
        <p:spPr>
          <a:xfrm rot="2689622">
            <a:off x="2657022" y="3833536"/>
            <a:ext cx="1821174" cy="913944"/>
          </a:xfrm>
          <a:prstGeom prst="triangl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249619-3DF8-4437-83DA-B4D5718AE17A}"/>
              </a:ext>
            </a:extLst>
          </p:cNvPr>
          <p:cNvSpPr/>
          <p:nvPr/>
        </p:nvSpPr>
        <p:spPr>
          <a:xfrm>
            <a:off x="5147207" y="5222244"/>
            <a:ext cx="74288" cy="761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1B285D-B4A1-4376-82F0-98B1FEDAE6FB}"/>
              </a:ext>
            </a:extLst>
          </p:cNvPr>
          <p:cNvSpPr txBox="1"/>
          <p:nvPr/>
        </p:nvSpPr>
        <p:spPr>
          <a:xfrm>
            <a:off x="5147844" y="4741636"/>
            <a:ext cx="914400" cy="461665"/>
          </a:xfrm>
          <a:prstGeom prst="rect">
            <a:avLst/>
          </a:prstGeom>
          <a:noFill/>
        </p:spPr>
        <p:txBody>
          <a:bodyPr wrap="square" rtlCol="0">
            <a:spAutoFit/>
          </a:bodyPr>
          <a:lstStyle/>
          <a:p>
            <a:r>
              <a:rPr lang="en-US" sz="2400" dirty="0"/>
              <a:t>C</a:t>
            </a:r>
          </a:p>
        </p:txBody>
      </p:sp>
      <p:sp>
        <p:nvSpPr>
          <p:cNvPr id="13" name="TextBox 12">
            <a:extLst>
              <a:ext uri="{FF2B5EF4-FFF2-40B4-BE49-F238E27FC236}">
                <a16:creationId xmlns:a16="http://schemas.microsoft.com/office/drawing/2014/main" id="{8B04DB45-544A-4B5F-9F35-FD6DBD2941A9}"/>
              </a:ext>
            </a:extLst>
          </p:cNvPr>
          <p:cNvSpPr txBox="1"/>
          <p:nvPr/>
        </p:nvSpPr>
        <p:spPr>
          <a:xfrm>
            <a:off x="4821192" y="5201967"/>
            <a:ext cx="914400" cy="461665"/>
          </a:xfrm>
          <a:prstGeom prst="rect">
            <a:avLst/>
          </a:prstGeom>
          <a:noFill/>
        </p:spPr>
        <p:txBody>
          <a:bodyPr wrap="square" rtlCol="0">
            <a:spAutoFit/>
          </a:bodyPr>
          <a:lstStyle/>
          <a:p>
            <a:r>
              <a:rPr lang="en-US" sz="2400" dirty="0"/>
              <a:t>O</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5204" y="3012944"/>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812537" y="5026965"/>
            <a:ext cx="914400" cy="461665"/>
          </a:xfrm>
          <a:prstGeom prst="rect">
            <a:avLst/>
          </a:prstGeom>
          <a:noFill/>
        </p:spPr>
        <p:txBody>
          <a:bodyPr wrap="square" rtlCol="0">
            <a:spAutoFit/>
          </a:bodyPr>
          <a:lstStyle/>
          <a:p>
            <a:r>
              <a:rPr lang="en-US" sz="2400" dirty="0"/>
              <a:t>X</a:t>
            </a:r>
          </a:p>
        </p:txBody>
      </p:sp>
      <p:cxnSp>
        <p:nvCxnSpPr>
          <p:cNvPr id="7" name="Straight Connector 6">
            <a:extLst>
              <a:ext uri="{FF2B5EF4-FFF2-40B4-BE49-F238E27FC236}">
                <a16:creationId xmlns:a16="http://schemas.microsoft.com/office/drawing/2014/main" id="{36A9B7DC-C2A5-4657-9441-E8FCA32AAA06}"/>
              </a:ext>
            </a:extLst>
          </p:cNvPr>
          <p:cNvCxnSpPr>
            <a:cxnSpLocks/>
            <a:stCxn id="10" idx="0"/>
          </p:cNvCxnSpPr>
          <p:nvPr/>
        </p:nvCxnSpPr>
        <p:spPr>
          <a:xfrm>
            <a:off x="3889760" y="3966406"/>
            <a:ext cx="2583430" cy="2582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27B0B6D-4BE0-43F3-B6F0-15640A8BA619}"/>
              </a:ext>
            </a:extLst>
          </p:cNvPr>
          <p:cNvSpPr txBox="1"/>
          <p:nvPr/>
        </p:nvSpPr>
        <p:spPr>
          <a:xfrm>
            <a:off x="5715183" y="5320293"/>
            <a:ext cx="914400" cy="461665"/>
          </a:xfrm>
          <a:prstGeom prst="rect">
            <a:avLst/>
          </a:prstGeom>
          <a:noFill/>
        </p:spPr>
        <p:txBody>
          <a:bodyPr wrap="square" rtlCol="0">
            <a:spAutoFit/>
          </a:bodyPr>
          <a:lstStyle/>
          <a:p>
            <a:r>
              <a:rPr lang="en-US" sz="2400" dirty="0">
                <a:latin typeface="Symbol" panose="05050102010706020507" pitchFamily="18" charset="2"/>
              </a:rPr>
              <a:t>q</a:t>
            </a:r>
          </a:p>
        </p:txBody>
      </p:sp>
      <p:cxnSp>
        <p:nvCxnSpPr>
          <p:cNvPr id="8" name="Straight Connector 7">
            <a:extLst>
              <a:ext uri="{FF2B5EF4-FFF2-40B4-BE49-F238E27FC236}">
                <a16:creationId xmlns:a16="http://schemas.microsoft.com/office/drawing/2014/main" id="{725DC78A-0FB4-49AB-8A61-A4D0F4BE07AE}"/>
              </a:ext>
            </a:extLst>
          </p:cNvPr>
          <p:cNvCxnSpPr>
            <a:cxnSpLocks/>
          </p:cNvCxnSpPr>
          <p:nvPr/>
        </p:nvCxnSpPr>
        <p:spPr>
          <a:xfrm flipV="1">
            <a:off x="5181237" y="4343400"/>
            <a:ext cx="1831068" cy="913812"/>
          </a:xfrm>
          <a:prstGeom prst="line">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878CAEE-3F19-4B26-A3CB-B8FEA4A19934}"/>
              </a:ext>
            </a:extLst>
          </p:cNvPr>
          <p:cNvSpPr txBox="1"/>
          <p:nvPr/>
        </p:nvSpPr>
        <p:spPr>
          <a:xfrm>
            <a:off x="6982121" y="4038691"/>
            <a:ext cx="1121789" cy="461665"/>
          </a:xfrm>
          <a:prstGeom prst="rect">
            <a:avLst/>
          </a:prstGeom>
          <a:noFill/>
        </p:spPr>
        <p:txBody>
          <a:bodyPr wrap="square" rtlCol="0">
            <a:spAutoFit/>
          </a:bodyPr>
          <a:lstStyle/>
          <a:p>
            <a:r>
              <a:rPr lang="en-US" sz="2400" dirty="0"/>
              <a:t>(</a:t>
            </a:r>
            <a:r>
              <a:rPr lang="en-US" sz="2400" dirty="0" err="1"/>
              <a:t>Cx</a:t>
            </a:r>
            <a:r>
              <a:rPr lang="en-US" sz="2400" dirty="0"/>
              <a:t>, Cy)</a:t>
            </a:r>
          </a:p>
        </p:txBody>
      </p:sp>
      <p:cxnSp>
        <p:nvCxnSpPr>
          <p:cNvPr id="17" name="Straight Connector 16">
            <a:extLst>
              <a:ext uri="{FF2B5EF4-FFF2-40B4-BE49-F238E27FC236}">
                <a16:creationId xmlns:a16="http://schemas.microsoft.com/office/drawing/2014/main" id="{77FACCCC-5FFF-4DE0-AAE9-2D20C37CDEB7}"/>
              </a:ext>
            </a:extLst>
          </p:cNvPr>
          <p:cNvCxnSpPr>
            <a:cxnSpLocks/>
          </p:cNvCxnSpPr>
          <p:nvPr/>
        </p:nvCxnSpPr>
        <p:spPr>
          <a:xfrm flipV="1">
            <a:off x="3885448" y="3048469"/>
            <a:ext cx="1831068" cy="913812"/>
          </a:xfrm>
          <a:prstGeom prst="line">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2D4E1A-3A0C-4865-91A2-6D44F0289DAA}"/>
              </a:ext>
            </a:extLst>
          </p:cNvPr>
          <p:cNvCxnSpPr>
            <a:cxnSpLocks/>
          </p:cNvCxnSpPr>
          <p:nvPr/>
        </p:nvCxnSpPr>
        <p:spPr>
          <a:xfrm flipV="1">
            <a:off x="3889833" y="4339565"/>
            <a:ext cx="1831068" cy="913812"/>
          </a:xfrm>
          <a:prstGeom prst="line">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34E15F-5F2D-467B-834A-247EB630837D}"/>
              </a:ext>
            </a:extLst>
          </p:cNvPr>
          <p:cNvCxnSpPr>
            <a:cxnSpLocks/>
          </p:cNvCxnSpPr>
          <p:nvPr/>
        </p:nvCxnSpPr>
        <p:spPr>
          <a:xfrm flipV="1">
            <a:off x="2607254" y="3057674"/>
            <a:ext cx="1831068" cy="913812"/>
          </a:xfrm>
          <a:prstGeom prst="line">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866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sosceles Triangle 19">
            <a:extLst>
              <a:ext uri="{FF2B5EF4-FFF2-40B4-BE49-F238E27FC236}">
                <a16:creationId xmlns:a16="http://schemas.microsoft.com/office/drawing/2014/main" id="{7E5DC85A-4352-40C8-894B-DB1E182FFD9A}"/>
              </a:ext>
            </a:extLst>
          </p:cNvPr>
          <p:cNvSpPr/>
          <p:nvPr/>
        </p:nvSpPr>
        <p:spPr>
          <a:xfrm rot="2689622">
            <a:off x="4485819" y="2919136"/>
            <a:ext cx="1821174" cy="913944"/>
          </a:xfrm>
          <a:prstGeom prst="triangl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a:bodyPr>
          <a:lstStyle/>
          <a:p>
            <a:r>
              <a:rPr lang="en-US" dirty="0"/>
              <a:t>Rotating an object around an arbitrary center C</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Let C = (</a:t>
            </a:r>
            <a:r>
              <a:rPr lang="en-US" dirty="0" err="1"/>
              <a:t>Cx</a:t>
            </a:r>
            <a:r>
              <a:rPr lang="en-US" dirty="0"/>
              <a:t>, Cy) be the center of rotation. It should stay fixed, and other points should rotate around it. This can be done in three steps:</a:t>
            </a:r>
          </a:p>
          <a:p>
            <a:pPr marL="0" indent="0">
              <a:lnSpc>
                <a:spcPct val="100000"/>
              </a:lnSpc>
              <a:spcBef>
                <a:spcPts val="0"/>
              </a:spcBef>
              <a:spcAft>
                <a:spcPts val="1700"/>
              </a:spcAft>
              <a:buNone/>
            </a:pPr>
            <a:r>
              <a:rPr lang="en-US" dirty="0"/>
              <a:t>Step 3. Translate by (</a:t>
            </a:r>
            <a:r>
              <a:rPr lang="en-US" dirty="0" err="1"/>
              <a:t>Cx</a:t>
            </a:r>
            <a:r>
              <a:rPr lang="en-US" dirty="0"/>
              <a:t>, Cy) to bring C back to its original position.</a:t>
            </a:r>
          </a:p>
        </p:txBody>
      </p:sp>
      <p:sp>
        <p:nvSpPr>
          <p:cNvPr id="11" name="Oval 10">
            <a:extLst>
              <a:ext uri="{FF2B5EF4-FFF2-40B4-BE49-F238E27FC236}">
                <a16:creationId xmlns:a16="http://schemas.microsoft.com/office/drawing/2014/main" id="{8A249619-3DF8-4437-83DA-B4D5718AE17A}"/>
              </a:ext>
            </a:extLst>
          </p:cNvPr>
          <p:cNvSpPr/>
          <p:nvPr/>
        </p:nvSpPr>
        <p:spPr>
          <a:xfrm>
            <a:off x="6975457" y="4307180"/>
            <a:ext cx="74288" cy="761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1B285D-B4A1-4376-82F0-98B1FEDAE6FB}"/>
              </a:ext>
            </a:extLst>
          </p:cNvPr>
          <p:cNvSpPr txBox="1"/>
          <p:nvPr/>
        </p:nvSpPr>
        <p:spPr>
          <a:xfrm>
            <a:off x="5147844" y="4741636"/>
            <a:ext cx="914400" cy="461665"/>
          </a:xfrm>
          <a:prstGeom prst="rect">
            <a:avLst/>
          </a:prstGeom>
          <a:noFill/>
        </p:spPr>
        <p:txBody>
          <a:bodyPr wrap="square" rtlCol="0">
            <a:spAutoFit/>
          </a:bodyPr>
          <a:lstStyle/>
          <a:p>
            <a:r>
              <a:rPr lang="en-US" sz="2400" dirty="0"/>
              <a:t>C</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5204" y="3012944"/>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812537" y="5026965"/>
            <a:ext cx="914400" cy="461665"/>
          </a:xfrm>
          <a:prstGeom prst="rect">
            <a:avLst/>
          </a:prstGeom>
          <a:noFill/>
        </p:spPr>
        <p:txBody>
          <a:bodyPr wrap="square" rtlCol="0">
            <a:spAutoFit/>
          </a:bodyPr>
          <a:lstStyle/>
          <a:p>
            <a:r>
              <a:rPr lang="en-US" sz="2400" dirty="0"/>
              <a:t>X</a:t>
            </a:r>
          </a:p>
        </p:txBody>
      </p:sp>
      <p:sp>
        <p:nvSpPr>
          <p:cNvPr id="16" name="TextBox 15">
            <a:extLst>
              <a:ext uri="{FF2B5EF4-FFF2-40B4-BE49-F238E27FC236}">
                <a16:creationId xmlns:a16="http://schemas.microsoft.com/office/drawing/2014/main" id="{427B0B6D-4BE0-43F3-B6F0-15640A8BA619}"/>
              </a:ext>
            </a:extLst>
          </p:cNvPr>
          <p:cNvSpPr txBox="1"/>
          <p:nvPr/>
        </p:nvSpPr>
        <p:spPr>
          <a:xfrm>
            <a:off x="5715183" y="5320293"/>
            <a:ext cx="914400" cy="461665"/>
          </a:xfrm>
          <a:prstGeom prst="rect">
            <a:avLst/>
          </a:prstGeom>
          <a:noFill/>
        </p:spPr>
        <p:txBody>
          <a:bodyPr wrap="square" rtlCol="0">
            <a:spAutoFit/>
          </a:bodyPr>
          <a:lstStyle/>
          <a:p>
            <a:r>
              <a:rPr lang="en-US" sz="2400" dirty="0">
                <a:latin typeface="Symbol" panose="05050102010706020507" pitchFamily="18" charset="2"/>
              </a:rPr>
              <a:t>q</a:t>
            </a:r>
          </a:p>
        </p:txBody>
      </p:sp>
      <p:sp>
        <p:nvSpPr>
          <p:cNvPr id="28" name="TextBox 27">
            <a:extLst>
              <a:ext uri="{FF2B5EF4-FFF2-40B4-BE49-F238E27FC236}">
                <a16:creationId xmlns:a16="http://schemas.microsoft.com/office/drawing/2014/main" id="{2878CAEE-3F19-4B26-A3CB-B8FEA4A19934}"/>
              </a:ext>
            </a:extLst>
          </p:cNvPr>
          <p:cNvSpPr txBox="1"/>
          <p:nvPr/>
        </p:nvSpPr>
        <p:spPr>
          <a:xfrm>
            <a:off x="6982121" y="4038691"/>
            <a:ext cx="1121789" cy="461665"/>
          </a:xfrm>
          <a:prstGeom prst="rect">
            <a:avLst/>
          </a:prstGeom>
          <a:noFill/>
        </p:spPr>
        <p:txBody>
          <a:bodyPr wrap="square" rtlCol="0">
            <a:spAutoFit/>
          </a:bodyPr>
          <a:lstStyle/>
          <a:p>
            <a:r>
              <a:rPr lang="en-US" sz="2400" dirty="0"/>
              <a:t>(</a:t>
            </a:r>
            <a:r>
              <a:rPr lang="en-US" sz="2400" dirty="0" err="1"/>
              <a:t>Cx</a:t>
            </a:r>
            <a:r>
              <a:rPr lang="en-US" sz="2400" dirty="0"/>
              <a:t>, Cy)</a:t>
            </a:r>
          </a:p>
        </p:txBody>
      </p:sp>
      <p:cxnSp>
        <p:nvCxnSpPr>
          <p:cNvPr id="17" name="Straight Connector 16">
            <a:extLst>
              <a:ext uri="{FF2B5EF4-FFF2-40B4-BE49-F238E27FC236}">
                <a16:creationId xmlns:a16="http://schemas.microsoft.com/office/drawing/2014/main" id="{77FACCCC-5FFF-4DE0-AAE9-2D20C37CDEB7}"/>
              </a:ext>
            </a:extLst>
          </p:cNvPr>
          <p:cNvCxnSpPr>
            <a:cxnSpLocks/>
          </p:cNvCxnSpPr>
          <p:nvPr/>
        </p:nvCxnSpPr>
        <p:spPr>
          <a:xfrm flipV="1">
            <a:off x="3885448" y="3048469"/>
            <a:ext cx="1831068" cy="913812"/>
          </a:xfrm>
          <a:prstGeom prst="line">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2D4E1A-3A0C-4865-91A2-6D44F0289DAA}"/>
              </a:ext>
            </a:extLst>
          </p:cNvPr>
          <p:cNvCxnSpPr>
            <a:cxnSpLocks/>
          </p:cNvCxnSpPr>
          <p:nvPr/>
        </p:nvCxnSpPr>
        <p:spPr>
          <a:xfrm flipV="1">
            <a:off x="3889833" y="4339565"/>
            <a:ext cx="1831068" cy="913812"/>
          </a:xfrm>
          <a:prstGeom prst="line">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34E15F-5F2D-467B-834A-247EB630837D}"/>
              </a:ext>
            </a:extLst>
          </p:cNvPr>
          <p:cNvCxnSpPr>
            <a:cxnSpLocks/>
          </p:cNvCxnSpPr>
          <p:nvPr/>
        </p:nvCxnSpPr>
        <p:spPr>
          <a:xfrm flipV="1">
            <a:off x="2607254" y="3057674"/>
            <a:ext cx="1831068" cy="913812"/>
          </a:xfrm>
          <a:prstGeom prst="line">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B41CF03-886F-4524-A780-96CA161905F9}"/>
              </a:ext>
            </a:extLst>
          </p:cNvPr>
          <p:cNvCxnSpPr>
            <a:cxnSpLocks/>
          </p:cNvCxnSpPr>
          <p:nvPr/>
        </p:nvCxnSpPr>
        <p:spPr>
          <a:xfrm>
            <a:off x="5181597" y="3429000"/>
            <a:ext cx="0" cy="301371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5F0C2A5-E5DE-483A-978D-523DD392E2F3}"/>
              </a:ext>
            </a:extLst>
          </p:cNvPr>
          <p:cNvCxnSpPr>
            <a:cxnSpLocks/>
          </p:cNvCxnSpPr>
          <p:nvPr/>
        </p:nvCxnSpPr>
        <p:spPr>
          <a:xfrm flipH="1">
            <a:off x="1525807" y="5259705"/>
            <a:ext cx="7325962"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3E71348-FC3E-43E1-A2C6-7E61ECE4A69D}"/>
              </a:ext>
            </a:extLst>
          </p:cNvPr>
          <p:cNvSpPr txBox="1"/>
          <p:nvPr/>
        </p:nvSpPr>
        <p:spPr>
          <a:xfrm>
            <a:off x="4821192" y="5201967"/>
            <a:ext cx="914400" cy="461665"/>
          </a:xfrm>
          <a:prstGeom prst="rect">
            <a:avLst/>
          </a:prstGeom>
          <a:noFill/>
        </p:spPr>
        <p:txBody>
          <a:bodyPr wrap="square" rtlCol="0">
            <a:spAutoFit/>
          </a:bodyPr>
          <a:lstStyle/>
          <a:p>
            <a:r>
              <a:rPr lang="en-US" sz="2400" dirty="0"/>
              <a:t>O</a:t>
            </a:r>
          </a:p>
        </p:txBody>
      </p:sp>
      <p:cxnSp>
        <p:nvCxnSpPr>
          <p:cNvPr id="24" name="Straight Connector 23">
            <a:extLst>
              <a:ext uri="{FF2B5EF4-FFF2-40B4-BE49-F238E27FC236}">
                <a16:creationId xmlns:a16="http://schemas.microsoft.com/office/drawing/2014/main" id="{C1E03C29-E28E-46A3-909A-C867297D8328}"/>
              </a:ext>
            </a:extLst>
          </p:cNvPr>
          <p:cNvCxnSpPr>
            <a:cxnSpLocks/>
          </p:cNvCxnSpPr>
          <p:nvPr/>
        </p:nvCxnSpPr>
        <p:spPr>
          <a:xfrm>
            <a:off x="3889760" y="3966406"/>
            <a:ext cx="2583430" cy="2582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16DE659-77D9-4A21-B07C-AA4FEFD68920}"/>
              </a:ext>
            </a:extLst>
          </p:cNvPr>
          <p:cNvCxnSpPr>
            <a:cxnSpLocks/>
          </p:cNvCxnSpPr>
          <p:nvPr/>
        </p:nvCxnSpPr>
        <p:spPr>
          <a:xfrm flipV="1">
            <a:off x="5181237" y="4343400"/>
            <a:ext cx="1831068" cy="913812"/>
          </a:xfrm>
          <a:prstGeom prst="line">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961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sosceles Triangle 19">
            <a:extLst>
              <a:ext uri="{FF2B5EF4-FFF2-40B4-BE49-F238E27FC236}">
                <a16:creationId xmlns:a16="http://schemas.microsoft.com/office/drawing/2014/main" id="{7E5DC85A-4352-40C8-894B-DB1E182FFD9A}"/>
              </a:ext>
            </a:extLst>
          </p:cNvPr>
          <p:cNvSpPr/>
          <p:nvPr/>
        </p:nvSpPr>
        <p:spPr>
          <a:xfrm rot="2689622">
            <a:off x="4485819" y="2919136"/>
            <a:ext cx="1821174" cy="913944"/>
          </a:xfrm>
          <a:prstGeom prst="triangl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a:bodyPr>
          <a:lstStyle/>
          <a:p>
            <a:r>
              <a:rPr lang="en-US" dirty="0"/>
              <a:t>Rotating an object around an arbitrary center C</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Let C = (</a:t>
            </a:r>
            <a:r>
              <a:rPr lang="en-US" dirty="0" err="1"/>
              <a:t>Cx</a:t>
            </a:r>
            <a:r>
              <a:rPr lang="en-US" dirty="0"/>
              <a:t>, Cy) be the center of rotation. It should stay fixed, and other points should rotate around it. This can be done in three steps:</a:t>
            </a:r>
          </a:p>
          <a:p>
            <a:pPr marL="0" indent="0">
              <a:lnSpc>
                <a:spcPct val="100000"/>
              </a:lnSpc>
              <a:spcBef>
                <a:spcPts val="0"/>
              </a:spcBef>
              <a:spcAft>
                <a:spcPts val="1700"/>
              </a:spcAft>
              <a:buNone/>
            </a:pPr>
            <a:r>
              <a:rPr lang="en-US" dirty="0"/>
              <a:t>Step 3. Translate by (</a:t>
            </a:r>
            <a:r>
              <a:rPr lang="en-US" dirty="0" err="1"/>
              <a:t>Cx</a:t>
            </a:r>
            <a:r>
              <a:rPr lang="en-US" dirty="0"/>
              <a:t>, Cy) to bring C back to its original position.</a:t>
            </a:r>
          </a:p>
        </p:txBody>
      </p:sp>
      <p:sp>
        <p:nvSpPr>
          <p:cNvPr id="11" name="Oval 10">
            <a:extLst>
              <a:ext uri="{FF2B5EF4-FFF2-40B4-BE49-F238E27FC236}">
                <a16:creationId xmlns:a16="http://schemas.microsoft.com/office/drawing/2014/main" id="{8A249619-3DF8-4437-83DA-B4D5718AE17A}"/>
              </a:ext>
            </a:extLst>
          </p:cNvPr>
          <p:cNvSpPr/>
          <p:nvPr/>
        </p:nvSpPr>
        <p:spPr>
          <a:xfrm>
            <a:off x="6975457" y="4304051"/>
            <a:ext cx="74288" cy="761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1B285D-B4A1-4376-82F0-98B1FEDAE6FB}"/>
              </a:ext>
            </a:extLst>
          </p:cNvPr>
          <p:cNvSpPr txBox="1"/>
          <p:nvPr/>
        </p:nvSpPr>
        <p:spPr>
          <a:xfrm>
            <a:off x="5147844" y="4741636"/>
            <a:ext cx="914400" cy="461665"/>
          </a:xfrm>
          <a:prstGeom prst="rect">
            <a:avLst/>
          </a:prstGeom>
          <a:noFill/>
        </p:spPr>
        <p:txBody>
          <a:bodyPr wrap="square" rtlCol="0">
            <a:spAutoFit/>
          </a:bodyPr>
          <a:lstStyle/>
          <a:p>
            <a:r>
              <a:rPr lang="en-US" sz="2400" dirty="0"/>
              <a:t>C</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5204" y="3012944"/>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812537" y="5026965"/>
            <a:ext cx="914400" cy="461665"/>
          </a:xfrm>
          <a:prstGeom prst="rect">
            <a:avLst/>
          </a:prstGeom>
          <a:noFill/>
        </p:spPr>
        <p:txBody>
          <a:bodyPr wrap="square" rtlCol="0">
            <a:spAutoFit/>
          </a:bodyPr>
          <a:lstStyle/>
          <a:p>
            <a:r>
              <a:rPr lang="en-US" sz="2400" dirty="0"/>
              <a:t>X</a:t>
            </a:r>
          </a:p>
        </p:txBody>
      </p:sp>
      <p:sp>
        <p:nvSpPr>
          <p:cNvPr id="16" name="TextBox 15">
            <a:extLst>
              <a:ext uri="{FF2B5EF4-FFF2-40B4-BE49-F238E27FC236}">
                <a16:creationId xmlns:a16="http://schemas.microsoft.com/office/drawing/2014/main" id="{427B0B6D-4BE0-43F3-B6F0-15640A8BA619}"/>
              </a:ext>
            </a:extLst>
          </p:cNvPr>
          <p:cNvSpPr txBox="1"/>
          <p:nvPr/>
        </p:nvSpPr>
        <p:spPr>
          <a:xfrm>
            <a:off x="5715183" y="5320293"/>
            <a:ext cx="914400" cy="461665"/>
          </a:xfrm>
          <a:prstGeom prst="rect">
            <a:avLst/>
          </a:prstGeom>
          <a:noFill/>
        </p:spPr>
        <p:txBody>
          <a:bodyPr wrap="square" rtlCol="0">
            <a:spAutoFit/>
          </a:bodyPr>
          <a:lstStyle/>
          <a:p>
            <a:r>
              <a:rPr lang="en-US" sz="2400" dirty="0">
                <a:latin typeface="Symbol" panose="05050102010706020507" pitchFamily="18" charset="2"/>
              </a:rPr>
              <a:t>q</a:t>
            </a:r>
          </a:p>
        </p:txBody>
      </p:sp>
      <p:sp>
        <p:nvSpPr>
          <p:cNvPr id="28" name="TextBox 27">
            <a:extLst>
              <a:ext uri="{FF2B5EF4-FFF2-40B4-BE49-F238E27FC236}">
                <a16:creationId xmlns:a16="http://schemas.microsoft.com/office/drawing/2014/main" id="{2878CAEE-3F19-4B26-A3CB-B8FEA4A19934}"/>
              </a:ext>
            </a:extLst>
          </p:cNvPr>
          <p:cNvSpPr txBox="1"/>
          <p:nvPr/>
        </p:nvSpPr>
        <p:spPr>
          <a:xfrm>
            <a:off x="6982121" y="4038691"/>
            <a:ext cx="1121789" cy="461665"/>
          </a:xfrm>
          <a:prstGeom prst="rect">
            <a:avLst/>
          </a:prstGeom>
          <a:noFill/>
        </p:spPr>
        <p:txBody>
          <a:bodyPr wrap="square" rtlCol="0">
            <a:spAutoFit/>
          </a:bodyPr>
          <a:lstStyle/>
          <a:p>
            <a:r>
              <a:rPr lang="en-US" sz="2400" dirty="0"/>
              <a:t>(</a:t>
            </a:r>
            <a:r>
              <a:rPr lang="en-US" sz="2400" dirty="0" err="1"/>
              <a:t>Cx</a:t>
            </a:r>
            <a:r>
              <a:rPr lang="en-US" sz="2400" dirty="0"/>
              <a:t>, Cy)</a:t>
            </a:r>
          </a:p>
        </p:txBody>
      </p:sp>
      <p:cxnSp>
        <p:nvCxnSpPr>
          <p:cNvPr id="21" name="Straight Connector 20">
            <a:extLst>
              <a:ext uri="{FF2B5EF4-FFF2-40B4-BE49-F238E27FC236}">
                <a16:creationId xmlns:a16="http://schemas.microsoft.com/office/drawing/2014/main" id="{14C978CA-A6DC-4990-9631-3786C3CA9417}"/>
              </a:ext>
            </a:extLst>
          </p:cNvPr>
          <p:cNvCxnSpPr>
            <a:cxnSpLocks/>
          </p:cNvCxnSpPr>
          <p:nvPr/>
        </p:nvCxnSpPr>
        <p:spPr>
          <a:xfrm>
            <a:off x="5181597" y="3429000"/>
            <a:ext cx="0" cy="301371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5211EC-D21D-4998-88B5-A22E27473821}"/>
              </a:ext>
            </a:extLst>
          </p:cNvPr>
          <p:cNvCxnSpPr>
            <a:cxnSpLocks/>
          </p:cNvCxnSpPr>
          <p:nvPr/>
        </p:nvCxnSpPr>
        <p:spPr>
          <a:xfrm flipH="1">
            <a:off x="1525807" y="5259705"/>
            <a:ext cx="7325962"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B8A6ADD-6D4C-4292-976F-C42E8EADB7CC}"/>
              </a:ext>
            </a:extLst>
          </p:cNvPr>
          <p:cNvCxnSpPr>
            <a:cxnSpLocks/>
          </p:cNvCxnSpPr>
          <p:nvPr/>
        </p:nvCxnSpPr>
        <p:spPr>
          <a:xfrm>
            <a:off x="3889760" y="3966406"/>
            <a:ext cx="2583430" cy="2582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CA4B2D2-4082-4DE4-8130-D5C02E49E906}"/>
              </a:ext>
            </a:extLst>
          </p:cNvPr>
          <p:cNvCxnSpPr>
            <a:cxnSpLocks/>
          </p:cNvCxnSpPr>
          <p:nvPr/>
        </p:nvCxnSpPr>
        <p:spPr>
          <a:xfrm flipV="1">
            <a:off x="5181237" y="4343400"/>
            <a:ext cx="1831068" cy="913812"/>
          </a:xfrm>
          <a:prstGeom prst="line">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DA48D46-6D03-4C90-A82E-27C78B31F311}"/>
              </a:ext>
            </a:extLst>
          </p:cNvPr>
          <p:cNvSpPr txBox="1"/>
          <p:nvPr/>
        </p:nvSpPr>
        <p:spPr>
          <a:xfrm>
            <a:off x="4821192" y="5201967"/>
            <a:ext cx="914400" cy="461665"/>
          </a:xfrm>
          <a:prstGeom prst="rect">
            <a:avLst/>
          </a:prstGeom>
          <a:noFill/>
        </p:spPr>
        <p:txBody>
          <a:bodyPr wrap="square" rtlCol="0">
            <a:spAutoFit/>
          </a:bodyPr>
          <a:lstStyle/>
          <a:p>
            <a:r>
              <a:rPr lang="en-US" sz="2400" dirty="0"/>
              <a:t>O</a:t>
            </a:r>
          </a:p>
        </p:txBody>
      </p:sp>
    </p:spTree>
    <p:extLst>
      <p:ext uri="{BB962C8B-B14F-4D97-AF65-F5344CB8AC3E}">
        <p14:creationId xmlns:p14="http://schemas.microsoft.com/office/powerpoint/2010/main" val="1689849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Isosceles Triangle 23">
            <a:extLst>
              <a:ext uri="{FF2B5EF4-FFF2-40B4-BE49-F238E27FC236}">
                <a16:creationId xmlns:a16="http://schemas.microsoft.com/office/drawing/2014/main" id="{68AA157A-12DD-406C-A26D-6034A8D93AD2}"/>
              </a:ext>
            </a:extLst>
          </p:cNvPr>
          <p:cNvSpPr/>
          <p:nvPr/>
        </p:nvSpPr>
        <p:spPr>
          <a:xfrm>
            <a:off x="4271016" y="4343854"/>
            <a:ext cx="1821174" cy="913944"/>
          </a:xfrm>
          <a:prstGeom prst="triangle">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a:bodyPr>
          <a:lstStyle/>
          <a:p>
            <a:r>
              <a:rPr lang="en-US" dirty="0"/>
              <a:t>Rotating an object around an arbitrary center C</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Let C = (</a:t>
            </a:r>
            <a:r>
              <a:rPr lang="en-US" dirty="0" err="1"/>
              <a:t>Cx</a:t>
            </a:r>
            <a:r>
              <a:rPr lang="en-US" dirty="0"/>
              <a:t>, Cy) be the center of rotation. It should stay fixed, and other points should rotate around it. This can be done in three steps:</a:t>
            </a:r>
          </a:p>
          <a:p>
            <a:pPr marL="0" indent="0">
              <a:lnSpc>
                <a:spcPct val="100000"/>
              </a:lnSpc>
              <a:spcBef>
                <a:spcPts val="0"/>
              </a:spcBef>
              <a:spcAft>
                <a:spcPts val="1700"/>
              </a:spcAft>
              <a:buNone/>
            </a:pPr>
            <a:r>
              <a:rPr lang="en-US" dirty="0"/>
              <a:t>Step 3. Translate by (</a:t>
            </a:r>
            <a:r>
              <a:rPr lang="en-US" dirty="0" err="1"/>
              <a:t>Cx</a:t>
            </a:r>
            <a:r>
              <a:rPr lang="en-US" dirty="0"/>
              <a:t>, Cy) to bring C back to its original position.</a:t>
            </a:r>
          </a:p>
        </p:txBody>
      </p:sp>
      <p:sp>
        <p:nvSpPr>
          <p:cNvPr id="10" name="Isosceles Triangle 9">
            <a:extLst>
              <a:ext uri="{FF2B5EF4-FFF2-40B4-BE49-F238E27FC236}">
                <a16:creationId xmlns:a16="http://schemas.microsoft.com/office/drawing/2014/main" id="{54821741-A9E9-45A2-9572-6FD603CFEFAD}"/>
              </a:ext>
            </a:extLst>
          </p:cNvPr>
          <p:cNvSpPr/>
          <p:nvPr/>
        </p:nvSpPr>
        <p:spPr>
          <a:xfrm rot="2689622">
            <a:off x="4485819" y="2919136"/>
            <a:ext cx="1821174" cy="913944"/>
          </a:xfrm>
          <a:prstGeom prst="triangl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1B285D-B4A1-4376-82F0-98B1FEDAE6FB}"/>
              </a:ext>
            </a:extLst>
          </p:cNvPr>
          <p:cNvSpPr txBox="1"/>
          <p:nvPr/>
        </p:nvSpPr>
        <p:spPr>
          <a:xfrm>
            <a:off x="6976641" y="3827236"/>
            <a:ext cx="914400" cy="461665"/>
          </a:xfrm>
          <a:prstGeom prst="rect">
            <a:avLst/>
          </a:prstGeom>
          <a:noFill/>
        </p:spPr>
        <p:txBody>
          <a:bodyPr wrap="square" rtlCol="0">
            <a:spAutoFit/>
          </a:bodyPr>
          <a:lstStyle/>
          <a:p>
            <a:r>
              <a:rPr lang="en-US" sz="2400" dirty="0"/>
              <a:t>C</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5204" y="3012944"/>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812537" y="5026965"/>
            <a:ext cx="914400" cy="461665"/>
          </a:xfrm>
          <a:prstGeom prst="rect">
            <a:avLst/>
          </a:prstGeom>
          <a:noFill/>
        </p:spPr>
        <p:txBody>
          <a:bodyPr wrap="square" rtlCol="0">
            <a:spAutoFit/>
          </a:bodyPr>
          <a:lstStyle/>
          <a:p>
            <a:r>
              <a:rPr lang="en-US" sz="2400" dirty="0"/>
              <a:t>X</a:t>
            </a:r>
          </a:p>
        </p:txBody>
      </p:sp>
      <p:cxnSp>
        <p:nvCxnSpPr>
          <p:cNvPr id="7" name="Straight Connector 6">
            <a:extLst>
              <a:ext uri="{FF2B5EF4-FFF2-40B4-BE49-F238E27FC236}">
                <a16:creationId xmlns:a16="http://schemas.microsoft.com/office/drawing/2014/main" id="{36A9B7DC-C2A5-4657-9441-E8FCA32AAA06}"/>
              </a:ext>
            </a:extLst>
          </p:cNvPr>
          <p:cNvCxnSpPr>
            <a:cxnSpLocks/>
            <a:stCxn id="10" idx="0"/>
          </p:cNvCxnSpPr>
          <p:nvPr/>
        </p:nvCxnSpPr>
        <p:spPr>
          <a:xfrm>
            <a:off x="5718557" y="3052006"/>
            <a:ext cx="2583430" cy="2582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27B0B6D-4BE0-43F3-B6F0-15640A8BA619}"/>
              </a:ext>
            </a:extLst>
          </p:cNvPr>
          <p:cNvSpPr txBox="1"/>
          <p:nvPr/>
        </p:nvSpPr>
        <p:spPr>
          <a:xfrm>
            <a:off x="7543980" y="4405893"/>
            <a:ext cx="914400" cy="461665"/>
          </a:xfrm>
          <a:prstGeom prst="rect">
            <a:avLst/>
          </a:prstGeom>
          <a:noFill/>
        </p:spPr>
        <p:txBody>
          <a:bodyPr wrap="square" rtlCol="0">
            <a:spAutoFit/>
          </a:bodyPr>
          <a:lstStyle/>
          <a:p>
            <a:r>
              <a:rPr lang="en-US" sz="2400" dirty="0">
                <a:latin typeface="Symbol" panose="05050102010706020507" pitchFamily="18" charset="2"/>
              </a:rPr>
              <a:t>q</a:t>
            </a:r>
          </a:p>
        </p:txBody>
      </p:sp>
      <p:cxnSp>
        <p:nvCxnSpPr>
          <p:cNvPr id="9" name="Straight Connector 8">
            <a:extLst>
              <a:ext uri="{FF2B5EF4-FFF2-40B4-BE49-F238E27FC236}">
                <a16:creationId xmlns:a16="http://schemas.microsoft.com/office/drawing/2014/main" id="{694B8D27-EB11-482A-9038-CA788CC4B2F0}"/>
              </a:ext>
            </a:extLst>
          </p:cNvPr>
          <p:cNvCxnSpPr>
            <a:cxnSpLocks/>
            <a:stCxn id="24" idx="0"/>
          </p:cNvCxnSpPr>
          <p:nvPr/>
        </p:nvCxnSpPr>
        <p:spPr>
          <a:xfrm flipV="1">
            <a:off x="5181603" y="4342079"/>
            <a:ext cx="3474717" cy="17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67A84FE-5D2F-4E32-BF95-7FD7D5F74004}"/>
              </a:ext>
            </a:extLst>
          </p:cNvPr>
          <p:cNvSpPr/>
          <p:nvPr/>
        </p:nvSpPr>
        <p:spPr>
          <a:xfrm>
            <a:off x="6974205" y="4305304"/>
            <a:ext cx="74288" cy="761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0580C108-87A9-486D-9F33-729089C4631D}"/>
              </a:ext>
            </a:extLst>
          </p:cNvPr>
          <p:cNvCxnSpPr>
            <a:cxnSpLocks/>
          </p:cNvCxnSpPr>
          <p:nvPr/>
        </p:nvCxnSpPr>
        <p:spPr>
          <a:xfrm flipH="1">
            <a:off x="1525807" y="5259705"/>
            <a:ext cx="7325962"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EE77700-3BB7-4DD4-BC8A-6E002EEC2CBA}"/>
              </a:ext>
            </a:extLst>
          </p:cNvPr>
          <p:cNvSpPr txBox="1"/>
          <p:nvPr/>
        </p:nvSpPr>
        <p:spPr>
          <a:xfrm>
            <a:off x="4821192" y="5201967"/>
            <a:ext cx="914400" cy="461665"/>
          </a:xfrm>
          <a:prstGeom prst="rect">
            <a:avLst/>
          </a:prstGeom>
          <a:noFill/>
        </p:spPr>
        <p:txBody>
          <a:bodyPr wrap="square" rtlCol="0">
            <a:spAutoFit/>
          </a:bodyPr>
          <a:lstStyle/>
          <a:p>
            <a:r>
              <a:rPr lang="en-US" sz="2400" dirty="0"/>
              <a:t>O</a:t>
            </a:r>
          </a:p>
        </p:txBody>
      </p:sp>
      <p:cxnSp>
        <p:nvCxnSpPr>
          <p:cNvPr id="19" name="Straight Connector 18">
            <a:extLst>
              <a:ext uri="{FF2B5EF4-FFF2-40B4-BE49-F238E27FC236}">
                <a16:creationId xmlns:a16="http://schemas.microsoft.com/office/drawing/2014/main" id="{495D30DF-B092-4378-8515-CB4D49E6577E}"/>
              </a:ext>
            </a:extLst>
          </p:cNvPr>
          <p:cNvCxnSpPr>
            <a:cxnSpLocks/>
          </p:cNvCxnSpPr>
          <p:nvPr/>
        </p:nvCxnSpPr>
        <p:spPr>
          <a:xfrm>
            <a:off x="5181597" y="3429000"/>
            <a:ext cx="0" cy="301371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68DB031-C4C2-4C4E-BCC1-273B3FD576C2}"/>
              </a:ext>
            </a:extLst>
          </p:cNvPr>
          <p:cNvCxnSpPr>
            <a:cxnSpLocks/>
          </p:cNvCxnSpPr>
          <p:nvPr/>
        </p:nvCxnSpPr>
        <p:spPr>
          <a:xfrm flipV="1">
            <a:off x="5181237" y="4343400"/>
            <a:ext cx="1831068" cy="913812"/>
          </a:xfrm>
          <a:prstGeom prst="line">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918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a:bodyPr>
          <a:lstStyle/>
          <a:p>
            <a:r>
              <a:rPr lang="en-US" dirty="0"/>
              <a:t>Rotating an object around an arbitrary center C</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Let C = (</a:t>
            </a:r>
            <a:r>
              <a:rPr lang="en-US" dirty="0" err="1"/>
              <a:t>Cx</a:t>
            </a:r>
            <a:r>
              <a:rPr lang="en-US" dirty="0"/>
              <a:t>, Cy) be the center of rotation. It should stay fixed, and other points should rotate around it. This can be done in three steps:</a:t>
            </a:r>
          </a:p>
          <a:p>
            <a:pPr marL="0" indent="0">
              <a:lnSpc>
                <a:spcPct val="100000"/>
              </a:lnSpc>
              <a:spcBef>
                <a:spcPts val="0"/>
              </a:spcBef>
              <a:spcAft>
                <a:spcPts val="1700"/>
              </a:spcAft>
              <a:buNone/>
            </a:pPr>
            <a:r>
              <a:rPr lang="en-US" dirty="0"/>
              <a:t>Step 3. Translate by (</a:t>
            </a:r>
            <a:r>
              <a:rPr lang="en-US" dirty="0" err="1"/>
              <a:t>Cx</a:t>
            </a:r>
            <a:r>
              <a:rPr lang="en-US" dirty="0"/>
              <a:t>, Cy) to bring C back to its original position.</a:t>
            </a:r>
          </a:p>
        </p:txBody>
      </p:sp>
      <p:sp>
        <p:nvSpPr>
          <p:cNvPr id="10" name="Isosceles Triangle 9">
            <a:extLst>
              <a:ext uri="{FF2B5EF4-FFF2-40B4-BE49-F238E27FC236}">
                <a16:creationId xmlns:a16="http://schemas.microsoft.com/office/drawing/2014/main" id="{54821741-A9E9-45A2-9572-6FD603CFEFAD}"/>
              </a:ext>
            </a:extLst>
          </p:cNvPr>
          <p:cNvSpPr/>
          <p:nvPr/>
        </p:nvSpPr>
        <p:spPr>
          <a:xfrm rot="2689622">
            <a:off x="4485819" y="2919136"/>
            <a:ext cx="1821174" cy="913944"/>
          </a:xfrm>
          <a:prstGeom prst="triangl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1B285D-B4A1-4376-82F0-98B1FEDAE6FB}"/>
              </a:ext>
            </a:extLst>
          </p:cNvPr>
          <p:cNvSpPr txBox="1"/>
          <p:nvPr/>
        </p:nvSpPr>
        <p:spPr>
          <a:xfrm>
            <a:off x="6976641" y="3827236"/>
            <a:ext cx="914400" cy="461665"/>
          </a:xfrm>
          <a:prstGeom prst="rect">
            <a:avLst/>
          </a:prstGeom>
          <a:noFill/>
        </p:spPr>
        <p:txBody>
          <a:bodyPr wrap="square" rtlCol="0">
            <a:spAutoFit/>
          </a:bodyPr>
          <a:lstStyle/>
          <a:p>
            <a:r>
              <a:rPr lang="en-US" sz="2400" dirty="0"/>
              <a:t>C</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5204" y="3012944"/>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812537" y="5026965"/>
            <a:ext cx="914400" cy="461665"/>
          </a:xfrm>
          <a:prstGeom prst="rect">
            <a:avLst/>
          </a:prstGeom>
          <a:noFill/>
        </p:spPr>
        <p:txBody>
          <a:bodyPr wrap="square" rtlCol="0">
            <a:spAutoFit/>
          </a:bodyPr>
          <a:lstStyle/>
          <a:p>
            <a:r>
              <a:rPr lang="en-US" sz="2400" dirty="0"/>
              <a:t>X</a:t>
            </a:r>
          </a:p>
        </p:txBody>
      </p:sp>
      <p:sp>
        <p:nvSpPr>
          <p:cNvPr id="21" name="Oval 20">
            <a:extLst>
              <a:ext uri="{FF2B5EF4-FFF2-40B4-BE49-F238E27FC236}">
                <a16:creationId xmlns:a16="http://schemas.microsoft.com/office/drawing/2014/main" id="{667A84FE-5D2F-4E32-BF95-7FD7D5F74004}"/>
              </a:ext>
            </a:extLst>
          </p:cNvPr>
          <p:cNvSpPr/>
          <p:nvPr/>
        </p:nvSpPr>
        <p:spPr>
          <a:xfrm>
            <a:off x="6974205" y="4305304"/>
            <a:ext cx="74288" cy="761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0580C108-87A9-486D-9F33-729089C4631D}"/>
              </a:ext>
            </a:extLst>
          </p:cNvPr>
          <p:cNvCxnSpPr>
            <a:cxnSpLocks/>
          </p:cNvCxnSpPr>
          <p:nvPr/>
        </p:nvCxnSpPr>
        <p:spPr>
          <a:xfrm flipH="1">
            <a:off x="1525807" y="5259705"/>
            <a:ext cx="7325962"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EE77700-3BB7-4DD4-BC8A-6E002EEC2CBA}"/>
              </a:ext>
            </a:extLst>
          </p:cNvPr>
          <p:cNvSpPr txBox="1"/>
          <p:nvPr/>
        </p:nvSpPr>
        <p:spPr>
          <a:xfrm>
            <a:off x="4821192" y="5201967"/>
            <a:ext cx="914400" cy="461665"/>
          </a:xfrm>
          <a:prstGeom prst="rect">
            <a:avLst/>
          </a:prstGeom>
          <a:noFill/>
        </p:spPr>
        <p:txBody>
          <a:bodyPr wrap="square" rtlCol="0">
            <a:spAutoFit/>
          </a:bodyPr>
          <a:lstStyle/>
          <a:p>
            <a:r>
              <a:rPr lang="en-US" sz="2400" dirty="0"/>
              <a:t>O</a:t>
            </a:r>
          </a:p>
        </p:txBody>
      </p:sp>
      <p:cxnSp>
        <p:nvCxnSpPr>
          <p:cNvPr id="19" name="Straight Connector 18">
            <a:extLst>
              <a:ext uri="{FF2B5EF4-FFF2-40B4-BE49-F238E27FC236}">
                <a16:creationId xmlns:a16="http://schemas.microsoft.com/office/drawing/2014/main" id="{495D30DF-B092-4378-8515-CB4D49E6577E}"/>
              </a:ext>
            </a:extLst>
          </p:cNvPr>
          <p:cNvCxnSpPr>
            <a:cxnSpLocks/>
          </p:cNvCxnSpPr>
          <p:nvPr/>
        </p:nvCxnSpPr>
        <p:spPr>
          <a:xfrm>
            <a:off x="5181597" y="3429000"/>
            <a:ext cx="0" cy="301371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541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a:bodyPr>
          <a:lstStyle/>
          <a:p>
            <a:r>
              <a:rPr lang="en-US" dirty="0"/>
              <a:t>Rotating an object around an arbitrary center C</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Let C = (</a:t>
            </a:r>
            <a:r>
              <a:rPr lang="en-US" dirty="0" err="1"/>
              <a:t>Cx</a:t>
            </a:r>
            <a:r>
              <a:rPr lang="en-US" dirty="0"/>
              <a:t>, Cy) be the center of rotation. It should stay fixed, and other points should rotate around it. This can be done in three steps:</a:t>
            </a:r>
          </a:p>
          <a:p>
            <a:pPr marL="0" indent="0">
              <a:lnSpc>
                <a:spcPct val="100000"/>
              </a:lnSpc>
              <a:spcBef>
                <a:spcPts val="0"/>
              </a:spcBef>
              <a:spcAft>
                <a:spcPts val="1700"/>
              </a:spcAft>
              <a:buNone/>
            </a:pPr>
            <a:r>
              <a:rPr lang="en-US" dirty="0"/>
              <a:t>Step 1. Translate by (-</a:t>
            </a:r>
            <a:r>
              <a:rPr lang="en-US" dirty="0" err="1"/>
              <a:t>Cx</a:t>
            </a:r>
            <a:r>
              <a:rPr lang="en-US" dirty="0"/>
              <a:t>, -Cy) to move (</a:t>
            </a:r>
            <a:r>
              <a:rPr lang="en-US" dirty="0" err="1"/>
              <a:t>Cx</a:t>
            </a:r>
            <a:r>
              <a:rPr lang="en-US" dirty="0"/>
              <a:t>, Cy) to the origin O = (0, 0).</a:t>
            </a:r>
          </a:p>
          <a:p>
            <a:pPr marL="0" indent="0">
              <a:lnSpc>
                <a:spcPct val="100000"/>
              </a:lnSpc>
              <a:spcBef>
                <a:spcPts val="0"/>
              </a:spcBef>
              <a:spcAft>
                <a:spcPts val="1700"/>
              </a:spcAft>
              <a:buNone/>
            </a:pPr>
            <a:r>
              <a:rPr lang="en-US" dirty="0"/>
              <a:t>Step 2. Rotate by </a:t>
            </a:r>
            <a:r>
              <a:rPr lang="en-US" dirty="0">
                <a:latin typeface="Symbol" panose="05050102010706020507" pitchFamily="18" charset="2"/>
              </a:rPr>
              <a:t>q</a:t>
            </a:r>
            <a:r>
              <a:rPr lang="en-US" dirty="0"/>
              <a:t> around (0, 0).</a:t>
            </a:r>
          </a:p>
          <a:p>
            <a:pPr marL="0" indent="0">
              <a:lnSpc>
                <a:spcPct val="100000"/>
              </a:lnSpc>
              <a:spcBef>
                <a:spcPts val="0"/>
              </a:spcBef>
              <a:spcAft>
                <a:spcPts val="1700"/>
              </a:spcAft>
              <a:buNone/>
            </a:pPr>
            <a:r>
              <a:rPr lang="en-US" dirty="0"/>
              <a:t>Step 3. Translate by (</a:t>
            </a:r>
            <a:r>
              <a:rPr lang="en-US" dirty="0" err="1"/>
              <a:t>Cx</a:t>
            </a:r>
            <a:r>
              <a:rPr lang="en-US" dirty="0"/>
              <a:t>, Cy) to bring C back to its original position.</a:t>
            </a:r>
          </a:p>
        </p:txBody>
      </p:sp>
      <p:sp>
        <p:nvSpPr>
          <p:cNvPr id="10" name="Isosceles Triangle 9">
            <a:extLst>
              <a:ext uri="{FF2B5EF4-FFF2-40B4-BE49-F238E27FC236}">
                <a16:creationId xmlns:a16="http://schemas.microsoft.com/office/drawing/2014/main" id="{54821741-A9E9-45A2-9572-6FD603CFEFAD}"/>
              </a:ext>
            </a:extLst>
          </p:cNvPr>
          <p:cNvSpPr/>
          <p:nvPr/>
        </p:nvSpPr>
        <p:spPr>
          <a:xfrm rot="2689622">
            <a:off x="4485819" y="4229456"/>
            <a:ext cx="1821174" cy="913944"/>
          </a:xfrm>
          <a:prstGeom prst="triangl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1B285D-B4A1-4376-82F0-98B1FEDAE6FB}"/>
              </a:ext>
            </a:extLst>
          </p:cNvPr>
          <p:cNvSpPr txBox="1"/>
          <p:nvPr/>
        </p:nvSpPr>
        <p:spPr>
          <a:xfrm>
            <a:off x="6976641" y="5137556"/>
            <a:ext cx="914400" cy="461665"/>
          </a:xfrm>
          <a:prstGeom prst="rect">
            <a:avLst/>
          </a:prstGeom>
          <a:noFill/>
        </p:spPr>
        <p:txBody>
          <a:bodyPr wrap="square" rtlCol="0">
            <a:spAutoFit/>
          </a:bodyPr>
          <a:lstStyle/>
          <a:p>
            <a:r>
              <a:rPr lang="en-US" sz="2400" dirty="0"/>
              <a:t>C</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5204" y="4323264"/>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812537" y="6337285"/>
            <a:ext cx="914400" cy="461665"/>
          </a:xfrm>
          <a:prstGeom prst="rect">
            <a:avLst/>
          </a:prstGeom>
          <a:noFill/>
        </p:spPr>
        <p:txBody>
          <a:bodyPr wrap="square" rtlCol="0">
            <a:spAutoFit/>
          </a:bodyPr>
          <a:lstStyle/>
          <a:p>
            <a:r>
              <a:rPr lang="en-US" sz="2400" dirty="0"/>
              <a:t>X</a:t>
            </a:r>
          </a:p>
        </p:txBody>
      </p:sp>
      <p:sp>
        <p:nvSpPr>
          <p:cNvPr id="21" name="Oval 20">
            <a:extLst>
              <a:ext uri="{FF2B5EF4-FFF2-40B4-BE49-F238E27FC236}">
                <a16:creationId xmlns:a16="http://schemas.microsoft.com/office/drawing/2014/main" id="{667A84FE-5D2F-4E32-BF95-7FD7D5F74004}"/>
              </a:ext>
            </a:extLst>
          </p:cNvPr>
          <p:cNvSpPr/>
          <p:nvPr/>
        </p:nvSpPr>
        <p:spPr>
          <a:xfrm>
            <a:off x="6974205" y="5615624"/>
            <a:ext cx="74288" cy="761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0580C108-87A9-486D-9F33-729089C4631D}"/>
              </a:ext>
            </a:extLst>
          </p:cNvPr>
          <p:cNvCxnSpPr>
            <a:cxnSpLocks/>
          </p:cNvCxnSpPr>
          <p:nvPr/>
        </p:nvCxnSpPr>
        <p:spPr>
          <a:xfrm flipH="1">
            <a:off x="1525807" y="6570025"/>
            <a:ext cx="7325962"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EE77700-3BB7-4DD4-BC8A-6E002EEC2CBA}"/>
              </a:ext>
            </a:extLst>
          </p:cNvPr>
          <p:cNvSpPr txBox="1"/>
          <p:nvPr/>
        </p:nvSpPr>
        <p:spPr>
          <a:xfrm>
            <a:off x="4821192" y="6512287"/>
            <a:ext cx="914400" cy="461665"/>
          </a:xfrm>
          <a:prstGeom prst="rect">
            <a:avLst/>
          </a:prstGeom>
          <a:noFill/>
        </p:spPr>
        <p:txBody>
          <a:bodyPr wrap="square" rtlCol="0">
            <a:spAutoFit/>
          </a:bodyPr>
          <a:lstStyle/>
          <a:p>
            <a:r>
              <a:rPr lang="en-US" sz="2400" dirty="0"/>
              <a:t>O</a:t>
            </a:r>
          </a:p>
        </p:txBody>
      </p:sp>
      <p:cxnSp>
        <p:nvCxnSpPr>
          <p:cNvPr id="19" name="Straight Connector 18">
            <a:extLst>
              <a:ext uri="{FF2B5EF4-FFF2-40B4-BE49-F238E27FC236}">
                <a16:creationId xmlns:a16="http://schemas.microsoft.com/office/drawing/2014/main" id="{495D30DF-B092-4378-8515-CB4D49E6577E}"/>
              </a:ext>
            </a:extLst>
          </p:cNvPr>
          <p:cNvCxnSpPr>
            <a:cxnSpLocks/>
          </p:cNvCxnSpPr>
          <p:nvPr/>
        </p:nvCxnSpPr>
        <p:spPr>
          <a:xfrm>
            <a:off x="5181597" y="4739320"/>
            <a:ext cx="0" cy="301371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788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BF6812ED-8CA3-4174-AA80-5C6F79B5A577}"/>
              </a:ext>
            </a:extLst>
          </p:cNvPr>
          <p:cNvSpPr/>
          <p:nvPr/>
        </p:nvSpPr>
        <p:spPr>
          <a:xfrm>
            <a:off x="4267200" y="4343411"/>
            <a:ext cx="1828800" cy="1828144"/>
          </a:xfrm>
          <a:prstGeom prst="triangle">
            <a:avLst>
              <a:gd name="adj" fmla="val 500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fontScale="90000"/>
          </a:bodyPr>
          <a:lstStyle/>
          <a:p>
            <a:r>
              <a:rPr lang="en-US" dirty="0"/>
              <a:t>Class exercise: rotating a triangle around a vertex.</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Write a JavaScript WebGL program to rotate the triangle shown below, with vertices at A = (-.5. -.5), B = (.5, -.5) and C = (0, .5) by 30 degrees counterclockwise around its top vertex C.</a:t>
            </a:r>
          </a:p>
        </p:txBody>
      </p:sp>
      <p:sp>
        <p:nvSpPr>
          <p:cNvPr id="12" name="TextBox 11">
            <a:extLst>
              <a:ext uri="{FF2B5EF4-FFF2-40B4-BE49-F238E27FC236}">
                <a16:creationId xmlns:a16="http://schemas.microsoft.com/office/drawing/2014/main" id="{0F1B285D-B4A1-4376-82F0-98B1FEDAE6FB}"/>
              </a:ext>
            </a:extLst>
          </p:cNvPr>
          <p:cNvSpPr txBox="1"/>
          <p:nvPr/>
        </p:nvSpPr>
        <p:spPr>
          <a:xfrm>
            <a:off x="4286748" y="3942902"/>
            <a:ext cx="1364374" cy="461665"/>
          </a:xfrm>
          <a:prstGeom prst="rect">
            <a:avLst/>
          </a:prstGeom>
          <a:noFill/>
        </p:spPr>
        <p:txBody>
          <a:bodyPr wrap="square" rtlCol="0">
            <a:spAutoFit/>
          </a:bodyPr>
          <a:lstStyle/>
          <a:p>
            <a:r>
              <a:rPr lang="en-US" sz="2400" dirty="0"/>
              <a:t>C = (0, .5)</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3006" y="2977449"/>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001949" y="5038293"/>
            <a:ext cx="914400" cy="461665"/>
          </a:xfrm>
          <a:prstGeom prst="rect">
            <a:avLst/>
          </a:prstGeom>
          <a:noFill/>
        </p:spPr>
        <p:txBody>
          <a:bodyPr wrap="square" rtlCol="0">
            <a:spAutoFit/>
          </a:bodyPr>
          <a:lstStyle/>
          <a:p>
            <a:r>
              <a:rPr lang="en-US" sz="2400" dirty="0"/>
              <a:t>X</a:t>
            </a:r>
          </a:p>
        </p:txBody>
      </p:sp>
      <p:cxnSp>
        <p:nvCxnSpPr>
          <p:cNvPr id="17" name="Straight Connector 16">
            <a:extLst>
              <a:ext uri="{FF2B5EF4-FFF2-40B4-BE49-F238E27FC236}">
                <a16:creationId xmlns:a16="http://schemas.microsoft.com/office/drawing/2014/main" id="{0580C108-87A9-486D-9F33-729089C4631D}"/>
              </a:ext>
            </a:extLst>
          </p:cNvPr>
          <p:cNvCxnSpPr>
            <a:cxnSpLocks/>
          </p:cNvCxnSpPr>
          <p:nvPr/>
        </p:nvCxnSpPr>
        <p:spPr>
          <a:xfrm flipH="1">
            <a:off x="2452540" y="5261506"/>
            <a:ext cx="5608948"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5D30DF-B092-4378-8515-CB4D49E6577E}"/>
              </a:ext>
            </a:extLst>
          </p:cNvPr>
          <p:cNvCxnSpPr>
            <a:cxnSpLocks/>
          </p:cNvCxnSpPr>
          <p:nvPr/>
        </p:nvCxnSpPr>
        <p:spPr>
          <a:xfrm>
            <a:off x="5181845" y="3408680"/>
            <a:ext cx="0" cy="342900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87E40CB-B799-4D7E-9940-40BF19E02D14}"/>
              </a:ext>
            </a:extLst>
          </p:cNvPr>
          <p:cNvSpPr txBox="1"/>
          <p:nvPr/>
        </p:nvSpPr>
        <p:spPr>
          <a:xfrm>
            <a:off x="3207638" y="6122523"/>
            <a:ext cx="1894783" cy="461665"/>
          </a:xfrm>
          <a:prstGeom prst="rect">
            <a:avLst/>
          </a:prstGeom>
          <a:noFill/>
        </p:spPr>
        <p:txBody>
          <a:bodyPr wrap="square" rtlCol="0">
            <a:spAutoFit/>
          </a:bodyPr>
          <a:lstStyle/>
          <a:p>
            <a:r>
              <a:rPr lang="en-US" sz="2400" dirty="0"/>
              <a:t>A = (-.5. -.5</a:t>
            </a:r>
            <a:r>
              <a:rPr lang="en-US" dirty="0"/>
              <a:t>)</a:t>
            </a:r>
          </a:p>
        </p:txBody>
      </p:sp>
      <p:sp>
        <p:nvSpPr>
          <p:cNvPr id="22" name="TextBox 21">
            <a:extLst>
              <a:ext uri="{FF2B5EF4-FFF2-40B4-BE49-F238E27FC236}">
                <a16:creationId xmlns:a16="http://schemas.microsoft.com/office/drawing/2014/main" id="{BE3D6946-954D-49D2-A0D1-EA81E598B404}"/>
              </a:ext>
            </a:extLst>
          </p:cNvPr>
          <p:cNvSpPr txBox="1"/>
          <p:nvPr/>
        </p:nvSpPr>
        <p:spPr>
          <a:xfrm>
            <a:off x="5711351" y="6152357"/>
            <a:ext cx="1894783" cy="461665"/>
          </a:xfrm>
          <a:prstGeom prst="rect">
            <a:avLst/>
          </a:prstGeom>
          <a:noFill/>
        </p:spPr>
        <p:txBody>
          <a:bodyPr wrap="square" rtlCol="0">
            <a:spAutoFit/>
          </a:bodyPr>
          <a:lstStyle/>
          <a:p>
            <a:r>
              <a:rPr lang="en-US" sz="2400" dirty="0"/>
              <a:t>B = (.5. -.5</a:t>
            </a:r>
            <a:r>
              <a:rPr lang="en-US" dirty="0"/>
              <a:t>)</a:t>
            </a:r>
          </a:p>
        </p:txBody>
      </p:sp>
    </p:spTree>
    <p:extLst>
      <p:ext uri="{BB962C8B-B14F-4D97-AF65-F5344CB8AC3E}">
        <p14:creationId xmlns:p14="http://schemas.microsoft.com/office/powerpoint/2010/main" val="1442354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BF6812ED-8CA3-4174-AA80-5C6F79B5A577}"/>
              </a:ext>
            </a:extLst>
          </p:cNvPr>
          <p:cNvSpPr/>
          <p:nvPr/>
        </p:nvSpPr>
        <p:spPr>
          <a:xfrm>
            <a:off x="4267200" y="4343411"/>
            <a:ext cx="1828800" cy="1828144"/>
          </a:xfrm>
          <a:prstGeom prst="triangle">
            <a:avLst>
              <a:gd name="adj" fmla="val 500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B920BCBC-49FE-406D-85B9-4328601FDDA2}"/>
              </a:ext>
            </a:extLst>
          </p:cNvPr>
          <p:cNvSpPr/>
          <p:nvPr/>
        </p:nvSpPr>
        <p:spPr>
          <a:xfrm rot="19400816">
            <a:off x="4816101" y="4176568"/>
            <a:ext cx="1828800" cy="1828144"/>
          </a:xfrm>
          <a:prstGeom prst="triangle">
            <a:avLst>
              <a:gd name="adj" fmla="val 5000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fontScale="90000"/>
          </a:bodyPr>
          <a:lstStyle/>
          <a:p>
            <a:r>
              <a:rPr lang="en-US" dirty="0"/>
              <a:t>Class exercise: rotating a triangle around a vertex.</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Write a JavaScript WebGL program to rotate the triangle shown below, with vertices at A = (-.5. -.5), B = (.5, -.5) and C = (0, .5) by 30 degrees counterclockwise around its top vertex C.</a:t>
            </a:r>
          </a:p>
        </p:txBody>
      </p:sp>
      <p:sp>
        <p:nvSpPr>
          <p:cNvPr id="12" name="TextBox 11">
            <a:extLst>
              <a:ext uri="{FF2B5EF4-FFF2-40B4-BE49-F238E27FC236}">
                <a16:creationId xmlns:a16="http://schemas.microsoft.com/office/drawing/2014/main" id="{0F1B285D-B4A1-4376-82F0-98B1FEDAE6FB}"/>
              </a:ext>
            </a:extLst>
          </p:cNvPr>
          <p:cNvSpPr txBox="1"/>
          <p:nvPr/>
        </p:nvSpPr>
        <p:spPr>
          <a:xfrm>
            <a:off x="4286748" y="3942902"/>
            <a:ext cx="1364374" cy="461665"/>
          </a:xfrm>
          <a:prstGeom prst="rect">
            <a:avLst/>
          </a:prstGeom>
          <a:noFill/>
        </p:spPr>
        <p:txBody>
          <a:bodyPr wrap="square" rtlCol="0">
            <a:spAutoFit/>
          </a:bodyPr>
          <a:lstStyle/>
          <a:p>
            <a:r>
              <a:rPr lang="en-US" sz="2400" dirty="0"/>
              <a:t>C = (0, .5)</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3006" y="2977449"/>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001949" y="5038293"/>
            <a:ext cx="914400" cy="461665"/>
          </a:xfrm>
          <a:prstGeom prst="rect">
            <a:avLst/>
          </a:prstGeom>
          <a:noFill/>
        </p:spPr>
        <p:txBody>
          <a:bodyPr wrap="square" rtlCol="0">
            <a:spAutoFit/>
          </a:bodyPr>
          <a:lstStyle/>
          <a:p>
            <a:r>
              <a:rPr lang="en-US" sz="2400" dirty="0"/>
              <a:t>X</a:t>
            </a:r>
          </a:p>
        </p:txBody>
      </p:sp>
      <p:cxnSp>
        <p:nvCxnSpPr>
          <p:cNvPr id="17" name="Straight Connector 16">
            <a:extLst>
              <a:ext uri="{FF2B5EF4-FFF2-40B4-BE49-F238E27FC236}">
                <a16:creationId xmlns:a16="http://schemas.microsoft.com/office/drawing/2014/main" id="{0580C108-87A9-486D-9F33-729089C4631D}"/>
              </a:ext>
            </a:extLst>
          </p:cNvPr>
          <p:cNvCxnSpPr>
            <a:cxnSpLocks/>
          </p:cNvCxnSpPr>
          <p:nvPr/>
        </p:nvCxnSpPr>
        <p:spPr>
          <a:xfrm flipH="1">
            <a:off x="2452540" y="5261506"/>
            <a:ext cx="5608948"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5D30DF-B092-4378-8515-CB4D49E6577E}"/>
              </a:ext>
            </a:extLst>
          </p:cNvPr>
          <p:cNvCxnSpPr>
            <a:cxnSpLocks/>
          </p:cNvCxnSpPr>
          <p:nvPr/>
        </p:nvCxnSpPr>
        <p:spPr>
          <a:xfrm>
            <a:off x="5181845" y="3408680"/>
            <a:ext cx="0" cy="342900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87E40CB-B799-4D7E-9940-40BF19E02D14}"/>
              </a:ext>
            </a:extLst>
          </p:cNvPr>
          <p:cNvSpPr txBox="1"/>
          <p:nvPr/>
        </p:nvSpPr>
        <p:spPr>
          <a:xfrm>
            <a:off x="3207638" y="6122523"/>
            <a:ext cx="1894783" cy="461665"/>
          </a:xfrm>
          <a:prstGeom prst="rect">
            <a:avLst/>
          </a:prstGeom>
          <a:noFill/>
        </p:spPr>
        <p:txBody>
          <a:bodyPr wrap="square" rtlCol="0">
            <a:spAutoFit/>
          </a:bodyPr>
          <a:lstStyle/>
          <a:p>
            <a:r>
              <a:rPr lang="en-US" sz="2400" dirty="0"/>
              <a:t>A = (-.5. -.5</a:t>
            </a:r>
            <a:r>
              <a:rPr lang="en-US" dirty="0"/>
              <a:t>)</a:t>
            </a:r>
          </a:p>
        </p:txBody>
      </p:sp>
      <p:sp>
        <p:nvSpPr>
          <p:cNvPr id="22" name="TextBox 21">
            <a:extLst>
              <a:ext uri="{FF2B5EF4-FFF2-40B4-BE49-F238E27FC236}">
                <a16:creationId xmlns:a16="http://schemas.microsoft.com/office/drawing/2014/main" id="{BE3D6946-954D-49D2-A0D1-EA81E598B404}"/>
              </a:ext>
            </a:extLst>
          </p:cNvPr>
          <p:cNvSpPr txBox="1"/>
          <p:nvPr/>
        </p:nvSpPr>
        <p:spPr>
          <a:xfrm>
            <a:off x="5711351" y="6152357"/>
            <a:ext cx="1894783" cy="461665"/>
          </a:xfrm>
          <a:prstGeom prst="rect">
            <a:avLst/>
          </a:prstGeom>
          <a:noFill/>
        </p:spPr>
        <p:txBody>
          <a:bodyPr wrap="square" rtlCol="0">
            <a:spAutoFit/>
          </a:bodyPr>
          <a:lstStyle/>
          <a:p>
            <a:r>
              <a:rPr lang="en-US" sz="2400" dirty="0"/>
              <a:t>B = (.5. -.5</a:t>
            </a:r>
            <a:r>
              <a:rPr lang="en-US" dirty="0"/>
              <a:t>)</a:t>
            </a:r>
          </a:p>
        </p:txBody>
      </p:sp>
    </p:spTree>
    <p:extLst>
      <p:ext uri="{BB962C8B-B14F-4D97-AF65-F5344CB8AC3E}">
        <p14:creationId xmlns:p14="http://schemas.microsoft.com/office/powerpoint/2010/main" val="3214168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fontScale="90000"/>
          </a:bodyPr>
          <a:lstStyle/>
          <a:p>
            <a:r>
              <a:rPr lang="en-US" dirty="0"/>
              <a:t>Class exercise: rotating a triangle around a vertex.</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Write a JavaScript WebGL program to rotate the triangle with vertices at A = (-.5. -.5), B = (.5, -.5) and C = (0, .5) by 30 degrees counterclockwise around its top vertex C.</a:t>
            </a:r>
          </a:p>
          <a:p>
            <a:pPr marL="0" indent="0">
              <a:lnSpc>
                <a:spcPct val="100000"/>
              </a:lnSpc>
              <a:spcBef>
                <a:spcPts val="0"/>
              </a:spcBef>
              <a:spcAft>
                <a:spcPts val="1700"/>
              </a:spcAft>
              <a:buNone/>
            </a:pPr>
            <a:r>
              <a:rPr lang="en-US" dirty="0"/>
              <a:t>Do this using the Matrix4 functions in cuon-matrix.js, by modifying the code in examples/ch04/RotatedTranslatedTriangle.js to include the three transformations in Steps 1, Step 2, and Step 3 above, instead of just two. Be careful of the distinction between </a:t>
            </a:r>
            <a:r>
              <a:rPr lang="en-US" dirty="0" err="1"/>
              <a:t>modelMatrix.setTranslate</a:t>
            </a:r>
            <a:r>
              <a:rPr lang="en-US" dirty="0"/>
              <a:t>(), which sets </a:t>
            </a:r>
            <a:r>
              <a:rPr lang="en-US" dirty="0" err="1"/>
              <a:t>modelMatrix</a:t>
            </a:r>
            <a:r>
              <a:rPr lang="en-US" dirty="0"/>
              <a:t> to a translation, and </a:t>
            </a:r>
            <a:r>
              <a:rPr lang="en-US" dirty="0" err="1"/>
              <a:t>modelMatrix.translate</a:t>
            </a:r>
            <a:r>
              <a:rPr lang="en-US" dirty="0"/>
              <a:t>, which multiplies an existing </a:t>
            </a:r>
            <a:r>
              <a:rPr lang="en-US" dirty="0" err="1"/>
              <a:t>modelMatrix</a:t>
            </a:r>
            <a:r>
              <a:rPr lang="en-US" dirty="0"/>
              <a:t> on the right by a translation. Also be careful to multiply the matrices in the correct order, by calling these function in the correct order. </a:t>
            </a:r>
          </a:p>
        </p:txBody>
      </p:sp>
    </p:spTree>
    <p:extLst>
      <p:ext uri="{BB962C8B-B14F-4D97-AF65-F5344CB8AC3E}">
        <p14:creationId xmlns:p14="http://schemas.microsoft.com/office/powerpoint/2010/main" val="42919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p:txBody>
          <a:bodyPr/>
          <a:lstStyle/>
          <a:p>
            <a:r>
              <a:rPr lang="en-US" dirty="0"/>
              <a:t>Order of matrices:</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p:txBody>
          <a:bodyPr>
            <a:normAutofit lnSpcReduction="10000"/>
          </a:bodyPr>
          <a:lstStyle/>
          <a:p>
            <a:pPr marL="0" indent="0">
              <a:spcBef>
                <a:spcPts val="0"/>
              </a:spcBef>
              <a:spcAft>
                <a:spcPts val="2000"/>
              </a:spcAft>
              <a:buNone/>
            </a:pPr>
            <a:r>
              <a:rPr lang="en-US" dirty="0"/>
              <a:t>In the equation </a:t>
            </a:r>
          </a:p>
          <a:p>
            <a:pPr marL="0" marR="0" lvl="0" indent="0" algn="ctr" defTabSz="914400" rtl="0" eaLnBrk="1" fontAlgn="auto" latinLnBrk="0" hangingPunct="1">
              <a:lnSpc>
                <a:spcPct val="90000"/>
              </a:lnSpc>
              <a:spcBef>
                <a:spcPts val="0"/>
              </a:spcBef>
              <a:spcAft>
                <a:spcPts val="200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 </a:t>
            </a:r>
            <a:r>
              <a:rPr lang="en-US" dirty="0"/>
              <a:t>=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sz="3600" b="0" i="0" u="none" strike="noStrike" kern="1200" cap="none" spc="0" normalizeH="0" baseline="-25000" noProof="0" dirty="0" err="1">
                <a:ln>
                  <a:noFill/>
                </a:ln>
                <a:solidFill>
                  <a:prstClr val="black"/>
                </a:solidFill>
                <a:effectLst/>
                <a:uLnTx/>
                <a:uFillTx/>
                <a:latin typeface="Calibri" panose="020F0502020204030204"/>
                <a:ea typeface="+mn-ea"/>
                <a:cs typeface="+mn-cs"/>
              </a:rPr>
              <a:t>rot</a:t>
            </a:r>
            <a:r>
              <a:rPr lang="en-US" dirty="0"/>
              <a:t> </a:t>
            </a:r>
            <a:r>
              <a:rPr lang="en-US" dirty="0" err="1"/>
              <a:t>M</a:t>
            </a:r>
            <a:r>
              <a:rPr lang="en-US" sz="3600" baseline="-25000" dirty="0" err="1"/>
              <a:t>trans</a:t>
            </a:r>
            <a:r>
              <a:rPr lang="en-US" dirty="0"/>
              <a:t>) P</a:t>
            </a:r>
          </a:p>
          <a:p>
            <a:pPr marL="0" indent="0">
              <a:lnSpc>
                <a:spcPct val="150000"/>
              </a:lnSpc>
              <a:spcBef>
                <a:spcPts val="0"/>
              </a:spcBef>
              <a:spcAft>
                <a:spcPts val="2000"/>
              </a:spcAft>
              <a:buNone/>
            </a:pP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sz="3600" b="0" i="0" u="none" strike="noStrike" kern="1200" cap="none" spc="0" normalizeH="0" baseline="-25000" noProof="0" dirty="0" err="1">
                <a:ln>
                  <a:noFill/>
                </a:ln>
                <a:solidFill>
                  <a:prstClr val="black"/>
                </a:solidFill>
                <a:effectLst/>
                <a:uLnTx/>
                <a:uFillTx/>
                <a:latin typeface="Calibri" panose="020F0502020204030204"/>
                <a:ea typeface="+mn-ea"/>
                <a:cs typeface="+mn-cs"/>
              </a:rPr>
              <a:t>rot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appears to the left of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sz="3600" b="0" i="0" u="none" strike="noStrike" kern="1200" cap="none" spc="0" normalizeH="0" baseline="-25000" noProof="0" dirty="0" err="1">
                <a:ln>
                  <a:noFill/>
                </a:ln>
                <a:solidFill>
                  <a:prstClr val="black"/>
                </a:solidFill>
                <a:effectLst/>
                <a:uLnTx/>
                <a:uFillTx/>
                <a:latin typeface="Calibri" panose="020F0502020204030204"/>
                <a:ea typeface="+mn-ea"/>
                <a:cs typeface="+mn-cs"/>
              </a:rPr>
              <a:t>trans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even though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sz="3600" b="0" i="0" u="none" strike="noStrike" kern="1200" cap="none" spc="0" normalizeH="0" baseline="-25000" noProof="0" dirty="0" err="1">
                <a:ln>
                  <a:noFill/>
                </a:ln>
                <a:solidFill>
                  <a:prstClr val="black"/>
                </a:solidFill>
                <a:effectLst/>
                <a:uLnTx/>
                <a:uFillTx/>
                <a:latin typeface="Calibri" panose="020F0502020204030204"/>
                <a:ea typeface="+mn-ea"/>
                <a:cs typeface="+mn-cs"/>
              </a:rPr>
              <a:t>trans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is done first. This is because the vectors are column vectors, appearing to the right of the matrices they are multiplied by, so the matrix closest to P, that multiplies it first, appears to the right.  That order is useful for hierarchical modelling, as of an arm, a hand, and fingers of a character.</a:t>
            </a:r>
            <a:endParaRPr lang="en-US" dirty="0"/>
          </a:p>
        </p:txBody>
      </p:sp>
    </p:spTree>
    <p:extLst>
      <p:ext uri="{BB962C8B-B14F-4D97-AF65-F5344CB8AC3E}">
        <p14:creationId xmlns:p14="http://schemas.microsoft.com/office/powerpoint/2010/main" val="27404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4E70DF-3884-49B8-AA9D-170B844EC910}"/>
              </a:ext>
            </a:extLst>
          </p:cNvPr>
          <p:cNvSpPr txBox="1"/>
          <p:nvPr/>
        </p:nvSpPr>
        <p:spPr>
          <a:xfrm>
            <a:off x="378823" y="209002"/>
            <a:ext cx="11652068" cy="6996787"/>
          </a:xfrm>
          <a:prstGeom prst="rect">
            <a:avLst/>
          </a:prstGeom>
          <a:noFill/>
        </p:spPr>
        <p:txBody>
          <a:bodyPr wrap="square" rtlCol="0">
            <a:spAutoFit/>
          </a:bodyPr>
          <a:lstStyle/>
          <a:p>
            <a:pPr>
              <a:spcAft>
                <a:spcPts val="2000"/>
              </a:spcAft>
            </a:pPr>
            <a:r>
              <a:rPr lang="en-US" sz="2800" dirty="0"/>
              <a:t>So in the code in lines 43 to 47 of examples/ch04/RotatedTranslatedTriangle.js:</a:t>
            </a:r>
          </a:p>
          <a:p>
            <a:r>
              <a:rPr lang="en-US" sz="2800" b="0" dirty="0">
                <a:solidFill>
                  <a:srgbClr val="515151"/>
                </a:solidFill>
                <a:effectLst/>
                <a:latin typeface="Consolas" panose="020B0609020204030204" pitchFamily="49" charset="0"/>
              </a:rPr>
              <a:t>// Calculate a model matrix</a:t>
            </a:r>
            <a:endParaRPr lang="en-US" sz="2800" b="0" dirty="0">
              <a:solidFill>
                <a:srgbClr val="292929"/>
              </a:solidFill>
              <a:effectLst/>
              <a:latin typeface="Consolas" panose="020B0609020204030204" pitchFamily="49" charset="0"/>
            </a:endParaRPr>
          </a:p>
          <a:p>
            <a:r>
              <a:rPr lang="en-US" sz="2800" b="0" dirty="0">
                <a:solidFill>
                  <a:srgbClr val="292929"/>
                </a:solidFill>
                <a:effectLst/>
                <a:latin typeface="Consolas" panose="020B0609020204030204" pitchFamily="49" charset="0"/>
              </a:rPr>
              <a:t>  </a:t>
            </a:r>
            <a:r>
              <a:rPr lang="en-US" sz="2800" b="0" dirty="0">
                <a:solidFill>
                  <a:srgbClr val="0F4A85"/>
                </a:solidFill>
                <a:effectLst/>
                <a:latin typeface="Consolas" panose="020B0609020204030204" pitchFamily="49" charset="0"/>
              </a:rPr>
              <a:t>var</a:t>
            </a:r>
            <a:r>
              <a:rPr lang="en-US" sz="2800" b="0" dirty="0">
                <a:solidFill>
                  <a:srgbClr val="292929"/>
                </a:solidFill>
                <a:effectLst/>
                <a:latin typeface="Consolas" panose="020B0609020204030204" pitchFamily="49" charset="0"/>
              </a:rPr>
              <a:t> </a:t>
            </a:r>
            <a:r>
              <a:rPr lang="en-US" sz="2800" b="0" dirty="0">
                <a:solidFill>
                  <a:srgbClr val="02715D"/>
                </a:solidFill>
                <a:effectLst/>
                <a:latin typeface="Consolas" panose="020B0609020204030204" pitchFamily="49" charset="0"/>
              </a:rPr>
              <a:t>ANGLE</a:t>
            </a:r>
            <a:r>
              <a:rPr lang="en-US" sz="2800" b="0" dirty="0">
                <a:solidFill>
                  <a:srgbClr val="292929"/>
                </a:solidFill>
                <a:effectLst/>
                <a:latin typeface="Consolas" panose="020B0609020204030204" pitchFamily="49" charset="0"/>
              </a:rPr>
              <a:t>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a:solidFill>
                  <a:srgbClr val="096D48"/>
                </a:solidFill>
                <a:effectLst/>
                <a:latin typeface="Consolas" panose="020B0609020204030204" pitchFamily="49" charset="0"/>
              </a:rPr>
              <a:t>60.0</a:t>
            </a:r>
            <a:r>
              <a:rPr lang="en-US" sz="2800" b="0" dirty="0">
                <a:solidFill>
                  <a:srgbClr val="292929"/>
                </a:solidFill>
                <a:effectLst/>
                <a:latin typeface="Consolas" panose="020B0609020204030204" pitchFamily="49" charset="0"/>
              </a:rPr>
              <a:t>; </a:t>
            </a:r>
            <a:r>
              <a:rPr lang="en-US" sz="2800" b="0" dirty="0">
                <a:solidFill>
                  <a:srgbClr val="515151"/>
                </a:solidFill>
                <a:effectLst/>
                <a:latin typeface="Consolas" panose="020B0609020204030204" pitchFamily="49" charset="0"/>
              </a:rPr>
              <a:t>// The rotation angle</a:t>
            </a:r>
            <a:endParaRPr lang="en-US" sz="2800" b="0" dirty="0">
              <a:solidFill>
                <a:srgbClr val="292929"/>
              </a:solidFill>
              <a:effectLst/>
              <a:latin typeface="Consolas" panose="020B0609020204030204" pitchFamily="49" charset="0"/>
            </a:endParaRPr>
          </a:p>
          <a:p>
            <a:r>
              <a:rPr lang="en-US" sz="2800" b="0" dirty="0">
                <a:solidFill>
                  <a:srgbClr val="292929"/>
                </a:solidFill>
                <a:effectLst/>
                <a:latin typeface="Consolas" panose="020B0609020204030204" pitchFamily="49" charset="0"/>
              </a:rPr>
              <a:t>  </a:t>
            </a:r>
            <a:r>
              <a:rPr lang="en-US" sz="2800" b="0" dirty="0">
                <a:solidFill>
                  <a:srgbClr val="0F4A85"/>
                </a:solidFill>
                <a:effectLst/>
                <a:latin typeface="Consolas" panose="020B0609020204030204" pitchFamily="49" charset="0"/>
              </a:rPr>
              <a:t>var</a:t>
            </a:r>
            <a:r>
              <a:rPr lang="en-US" sz="2800" b="0" dirty="0">
                <a:solidFill>
                  <a:srgbClr val="292929"/>
                </a:solidFill>
                <a:effectLst/>
                <a:latin typeface="Consolas" panose="020B0609020204030204" pitchFamily="49" charset="0"/>
              </a:rPr>
              <a:t> </a:t>
            </a:r>
            <a:r>
              <a:rPr lang="en-US" sz="2800" b="0" dirty="0">
                <a:solidFill>
                  <a:srgbClr val="001080"/>
                </a:solidFill>
                <a:effectLst/>
                <a:latin typeface="Consolas" panose="020B0609020204030204" pitchFamily="49" charset="0"/>
              </a:rPr>
              <a:t>Tx</a:t>
            </a:r>
            <a:r>
              <a:rPr lang="en-US" sz="2800" b="0" dirty="0">
                <a:solidFill>
                  <a:srgbClr val="292929"/>
                </a:solidFill>
                <a:effectLst/>
                <a:latin typeface="Consolas" panose="020B0609020204030204" pitchFamily="49" charset="0"/>
              </a:rPr>
              <a:t>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a:solidFill>
                  <a:srgbClr val="096D48"/>
                </a:solidFill>
                <a:effectLst/>
                <a:latin typeface="Consolas" panose="020B0609020204030204" pitchFamily="49" charset="0"/>
              </a:rPr>
              <a:t>0.5</a:t>
            </a:r>
            <a:r>
              <a:rPr lang="en-US" sz="2800" b="0" dirty="0">
                <a:solidFill>
                  <a:srgbClr val="292929"/>
                </a:solidFill>
                <a:effectLst/>
                <a:latin typeface="Consolas" panose="020B0609020204030204" pitchFamily="49" charset="0"/>
              </a:rPr>
              <a:t>;     </a:t>
            </a:r>
            <a:r>
              <a:rPr lang="en-US" sz="2800" b="0" dirty="0">
                <a:solidFill>
                  <a:srgbClr val="515151"/>
                </a:solidFill>
                <a:effectLst/>
                <a:latin typeface="Consolas" panose="020B0609020204030204" pitchFamily="49" charset="0"/>
              </a:rPr>
              <a:t>// Translation distance</a:t>
            </a:r>
            <a:endParaRPr lang="en-US" sz="2800" b="0" dirty="0">
              <a:solidFill>
                <a:srgbClr val="292929"/>
              </a:solidFill>
              <a:effectLst/>
              <a:latin typeface="Consolas" panose="020B0609020204030204" pitchFamily="49" charset="0"/>
            </a:endParaRPr>
          </a:p>
          <a:p>
            <a:r>
              <a:rPr lang="en-US" sz="2800" b="0" dirty="0">
                <a:solidFill>
                  <a:srgbClr val="292929"/>
                </a:solidFill>
                <a:effectLst/>
                <a:latin typeface="Consolas" panose="020B0609020204030204" pitchFamily="49" charset="0"/>
              </a:rPr>
              <a:t>  </a:t>
            </a:r>
            <a:r>
              <a:rPr lang="en-US" sz="2800" b="0" dirty="0" err="1">
                <a:solidFill>
                  <a:srgbClr val="001080"/>
                </a:solidFill>
                <a:effectLst/>
                <a:latin typeface="Consolas" panose="020B0609020204030204" pitchFamily="49" charset="0"/>
              </a:rPr>
              <a:t>modelMatrix</a:t>
            </a:r>
            <a:r>
              <a:rPr lang="en-US" sz="2800" b="0" dirty="0" err="1">
                <a:solidFill>
                  <a:srgbClr val="292929"/>
                </a:solidFill>
                <a:effectLst/>
                <a:latin typeface="Consolas" panose="020B0609020204030204" pitchFamily="49" charset="0"/>
              </a:rPr>
              <a:t>.</a:t>
            </a:r>
            <a:r>
              <a:rPr lang="en-US" sz="2800" b="0" dirty="0" err="1">
                <a:solidFill>
                  <a:srgbClr val="5E2CBC"/>
                </a:solidFill>
                <a:effectLst/>
                <a:latin typeface="Consolas" panose="020B0609020204030204" pitchFamily="49" charset="0"/>
              </a:rPr>
              <a:t>setRotate</a:t>
            </a:r>
            <a:r>
              <a:rPr lang="en-US" sz="2800" b="0" dirty="0">
                <a:solidFill>
                  <a:srgbClr val="292929"/>
                </a:solidFill>
                <a:effectLst/>
                <a:latin typeface="Consolas" panose="020B0609020204030204" pitchFamily="49" charset="0"/>
              </a:rPr>
              <a:t>(</a:t>
            </a:r>
            <a:r>
              <a:rPr lang="en-US" sz="2800" b="0" dirty="0">
                <a:solidFill>
                  <a:srgbClr val="02715D"/>
                </a:solidFill>
                <a:effectLst/>
                <a:latin typeface="Consolas" panose="020B0609020204030204" pitchFamily="49" charset="0"/>
              </a:rPr>
              <a:t>ANGLE</a:t>
            </a:r>
            <a:r>
              <a:rPr lang="en-US" sz="2800" b="0" dirty="0">
                <a:solidFill>
                  <a:srgbClr val="292929"/>
                </a:solidFill>
                <a:effectLst/>
                <a:latin typeface="Consolas" panose="020B0609020204030204" pitchFamily="49" charset="0"/>
              </a:rPr>
              <a:t>, </a:t>
            </a:r>
            <a:r>
              <a:rPr lang="en-US" sz="2800" b="0" dirty="0">
                <a:solidFill>
                  <a:srgbClr val="096D48"/>
                </a:solidFill>
                <a:effectLst/>
                <a:latin typeface="Consolas" panose="020B0609020204030204" pitchFamily="49" charset="0"/>
              </a:rPr>
              <a:t>0</a:t>
            </a:r>
            <a:r>
              <a:rPr lang="en-US" sz="2800" b="0" dirty="0">
                <a:solidFill>
                  <a:srgbClr val="292929"/>
                </a:solidFill>
                <a:effectLst/>
                <a:latin typeface="Consolas" panose="020B0609020204030204" pitchFamily="49" charset="0"/>
              </a:rPr>
              <a:t>, </a:t>
            </a:r>
            <a:r>
              <a:rPr lang="en-US" sz="2800" b="0" dirty="0">
                <a:solidFill>
                  <a:srgbClr val="096D48"/>
                </a:solidFill>
                <a:effectLst/>
                <a:latin typeface="Consolas" panose="020B0609020204030204" pitchFamily="49" charset="0"/>
              </a:rPr>
              <a:t>0</a:t>
            </a:r>
            <a:r>
              <a:rPr lang="en-US" sz="2800" b="0" dirty="0">
                <a:solidFill>
                  <a:srgbClr val="292929"/>
                </a:solidFill>
                <a:effectLst/>
                <a:latin typeface="Consolas" panose="020B0609020204030204" pitchFamily="49" charset="0"/>
              </a:rPr>
              <a:t>, </a:t>
            </a:r>
            <a:r>
              <a:rPr lang="en-US" sz="2800" b="0" dirty="0">
                <a:solidFill>
                  <a:srgbClr val="096D48"/>
                </a:solidFill>
                <a:effectLst/>
                <a:latin typeface="Consolas" panose="020B0609020204030204" pitchFamily="49" charset="0"/>
              </a:rPr>
              <a:t>1</a:t>
            </a:r>
            <a:r>
              <a:rPr lang="en-US" sz="2800" b="0" dirty="0">
                <a:solidFill>
                  <a:srgbClr val="292929"/>
                </a:solidFill>
                <a:effectLst/>
                <a:latin typeface="Consolas" panose="020B0609020204030204" pitchFamily="49" charset="0"/>
              </a:rPr>
              <a:t>);  </a:t>
            </a:r>
            <a:r>
              <a:rPr lang="en-US" sz="2800" b="0" dirty="0">
                <a:solidFill>
                  <a:srgbClr val="515151"/>
                </a:solidFill>
                <a:effectLst/>
                <a:latin typeface="Consolas" panose="020B0609020204030204" pitchFamily="49" charset="0"/>
              </a:rPr>
              <a:t>// Set rotation matrix</a:t>
            </a:r>
            <a:endParaRPr lang="en-US" sz="2800" b="0" dirty="0">
              <a:solidFill>
                <a:srgbClr val="292929"/>
              </a:solidFill>
              <a:effectLst/>
              <a:latin typeface="Consolas" panose="020B0609020204030204" pitchFamily="49" charset="0"/>
            </a:endParaRPr>
          </a:p>
          <a:p>
            <a:r>
              <a:rPr lang="en-US" sz="2800" b="0" dirty="0">
                <a:solidFill>
                  <a:srgbClr val="292929"/>
                </a:solidFill>
                <a:effectLst/>
                <a:latin typeface="Consolas" panose="020B0609020204030204" pitchFamily="49" charset="0"/>
              </a:rPr>
              <a:t>  </a:t>
            </a:r>
            <a:r>
              <a:rPr lang="en-US" sz="2800" b="0" dirty="0" err="1">
                <a:solidFill>
                  <a:srgbClr val="001080"/>
                </a:solidFill>
                <a:effectLst/>
                <a:latin typeface="Consolas" panose="020B0609020204030204" pitchFamily="49" charset="0"/>
              </a:rPr>
              <a:t>modelMatrix</a:t>
            </a:r>
            <a:r>
              <a:rPr lang="en-US" sz="2800" b="0" dirty="0" err="1">
                <a:solidFill>
                  <a:srgbClr val="292929"/>
                </a:solidFill>
                <a:effectLst/>
                <a:latin typeface="Consolas" panose="020B0609020204030204" pitchFamily="49" charset="0"/>
              </a:rPr>
              <a:t>.</a:t>
            </a:r>
            <a:r>
              <a:rPr lang="en-US" sz="2800" b="0" dirty="0" err="1">
                <a:solidFill>
                  <a:srgbClr val="5E2CBC"/>
                </a:solidFill>
                <a:effectLst/>
                <a:latin typeface="Consolas" panose="020B0609020204030204" pitchFamily="49" charset="0"/>
              </a:rPr>
              <a:t>translate</a:t>
            </a:r>
            <a:r>
              <a:rPr lang="en-US" sz="2800" b="0" dirty="0">
                <a:solidFill>
                  <a:srgbClr val="292929"/>
                </a:solidFill>
                <a:effectLst/>
                <a:latin typeface="Consolas" panose="020B0609020204030204" pitchFamily="49" charset="0"/>
              </a:rPr>
              <a:t>(</a:t>
            </a:r>
            <a:r>
              <a:rPr lang="en-US" sz="2800" b="0" dirty="0">
                <a:solidFill>
                  <a:srgbClr val="001080"/>
                </a:solidFill>
                <a:effectLst/>
                <a:latin typeface="Consolas" panose="020B0609020204030204" pitchFamily="49" charset="0"/>
              </a:rPr>
              <a:t>Tx</a:t>
            </a:r>
            <a:r>
              <a:rPr lang="en-US" sz="2800" b="0" dirty="0">
                <a:solidFill>
                  <a:srgbClr val="292929"/>
                </a:solidFill>
                <a:effectLst/>
                <a:latin typeface="Consolas" panose="020B0609020204030204" pitchFamily="49" charset="0"/>
              </a:rPr>
              <a:t>, </a:t>
            </a:r>
            <a:r>
              <a:rPr lang="en-US" sz="2800" b="0" dirty="0">
                <a:solidFill>
                  <a:srgbClr val="096D48"/>
                </a:solidFill>
                <a:effectLst/>
                <a:latin typeface="Consolas" panose="020B0609020204030204" pitchFamily="49" charset="0"/>
              </a:rPr>
              <a:t>0</a:t>
            </a:r>
            <a:r>
              <a:rPr lang="en-US" sz="2800" b="0" dirty="0">
                <a:solidFill>
                  <a:srgbClr val="292929"/>
                </a:solidFill>
                <a:effectLst/>
                <a:latin typeface="Consolas" panose="020B0609020204030204" pitchFamily="49" charset="0"/>
              </a:rPr>
              <a:t>, </a:t>
            </a:r>
            <a:r>
              <a:rPr lang="en-US" sz="2800" b="0" dirty="0">
                <a:solidFill>
                  <a:srgbClr val="096D48"/>
                </a:solidFill>
                <a:effectLst/>
                <a:latin typeface="Consolas" panose="020B0609020204030204" pitchFamily="49" charset="0"/>
              </a:rPr>
              <a:t>0</a:t>
            </a:r>
            <a:r>
              <a:rPr lang="en-US" sz="2800" b="0" dirty="0">
                <a:solidFill>
                  <a:srgbClr val="292929"/>
                </a:solidFill>
                <a:effectLst/>
                <a:latin typeface="Consolas" panose="020B0609020204030204" pitchFamily="49" charset="0"/>
              </a:rPr>
              <a:t>);        </a:t>
            </a:r>
            <a:r>
              <a:rPr lang="en-US" sz="2800" b="0" dirty="0">
                <a:solidFill>
                  <a:srgbClr val="515151"/>
                </a:solidFill>
                <a:effectLst/>
                <a:latin typeface="Consolas" panose="020B0609020204030204" pitchFamily="49" charset="0"/>
              </a:rPr>
              <a:t>// Multiply </a:t>
            </a:r>
            <a:r>
              <a:rPr lang="en-US" sz="2800" b="0" dirty="0" err="1">
                <a:solidFill>
                  <a:srgbClr val="515151"/>
                </a:solidFill>
                <a:effectLst/>
                <a:latin typeface="Consolas" panose="020B0609020204030204" pitchFamily="49" charset="0"/>
              </a:rPr>
              <a:t>modelMatrix</a:t>
            </a:r>
            <a:r>
              <a:rPr lang="en-US" sz="2800" b="0" dirty="0">
                <a:solidFill>
                  <a:srgbClr val="515151"/>
                </a:solidFill>
                <a:effectLst/>
                <a:latin typeface="Consolas" panose="020B0609020204030204" pitchFamily="49" charset="0"/>
              </a:rPr>
              <a:t> by the calculated translation matrix</a:t>
            </a:r>
            <a:endParaRPr lang="en-US" sz="2800" b="0" dirty="0">
              <a:solidFill>
                <a:srgbClr val="292929"/>
              </a:solidFill>
              <a:effectLst/>
              <a:latin typeface="Consolas" panose="020B0609020204030204" pitchFamily="49" charset="0"/>
            </a:endParaRPr>
          </a:p>
          <a:p>
            <a:endParaRPr lang="en-US" sz="1200" dirty="0">
              <a:solidFill>
                <a:srgbClr val="292929"/>
              </a:solidFill>
              <a:latin typeface="Consolas" panose="020B0609020204030204" pitchFamily="49" charset="0"/>
            </a:endParaRPr>
          </a:p>
          <a:p>
            <a:r>
              <a:rPr lang="en-US" sz="2800" dirty="0" err="1"/>
              <a:t>ModelMatrix.translate</a:t>
            </a:r>
            <a:r>
              <a:rPr lang="en-US" sz="2800" dirty="0"/>
              <a:t> multiplies the current </a:t>
            </a:r>
            <a:r>
              <a:rPr lang="en-US" sz="2800" dirty="0" err="1"/>
              <a:t>modelMatrix</a:t>
            </a:r>
            <a:r>
              <a:rPr lang="en-US" sz="2800" dirty="0"/>
              <a:t> on the right by the translation matrix. Sometimes, as when changing the camera viewing of a hierarchical model that is already built, it is useful to multiply current </a:t>
            </a:r>
            <a:r>
              <a:rPr lang="en-US" sz="2800" dirty="0" err="1"/>
              <a:t>modelMatrix</a:t>
            </a:r>
            <a:r>
              <a:rPr lang="en-US" sz="2800" dirty="0"/>
              <a:t> on the left by the new matrix, and I have uploaded to Moodle examples/lib a revised version of cuon_matrix.js called cuon_matrix_left.js with a function </a:t>
            </a:r>
            <a:r>
              <a:rPr lang="en-US" sz="2800" b="0" dirty="0">
                <a:solidFill>
                  <a:srgbClr val="185E73"/>
                </a:solidFill>
                <a:effectLst/>
                <a:latin typeface="Calibri" panose="020F0502020204030204" pitchFamily="34" charset="0"/>
                <a:cs typeface="Calibri" panose="020F0502020204030204" pitchFamily="34" charset="0"/>
              </a:rPr>
              <a:t>Matrix4</a:t>
            </a:r>
            <a:r>
              <a:rPr lang="en-US" sz="2800" b="0" dirty="0">
                <a:solidFill>
                  <a:srgbClr val="292929"/>
                </a:solidFill>
                <a:effectLst/>
                <a:latin typeface="Calibri" panose="020F0502020204030204" pitchFamily="34" charset="0"/>
                <a:cs typeface="Calibri" panose="020F0502020204030204" pitchFamily="34" charset="0"/>
              </a:rPr>
              <a:t>.</a:t>
            </a:r>
            <a:r>
              <a:rPr lang="en-US" sz="2800" b="0" dirty="0">
                <a:solidFill>
                  <a:srgbClr val="001080"/>
                </a:solidFill>
                <a:effectLst/>
                <a:latin typeface="Calibri" panose="020F0502020204030204" pitchFamily="34" charset="0"/>
                <a:cs typeface="Calibri" panose="020F0502020204030204" pitchFamily="34" charset="0"/>
              </a:rPr>
              <a:t>prototype</a:t>
            </a:r>
            <a:r>
              <a:rPr lang="en-US" sz="2800" b="0" dirty="0">
                <a:solidFill>
                  <a:srgbClr val="292929"/>
                </a:solidFill>
                <a:effectLst/>
                <a:latin typeface="Calibri" panose="020F0502020204030204" pitchFamily="34" charset="0"/>
                <a:cs typeface="Calibri" panose="020F0502020204030204" pitchFamily="34" charset="0"/>
              </a:rPr>
              <a:t>.</a:t>
            </a:r>
            <a:r>
              <a:rPr lang="en-US" sz="2800" b="0" dirty="0">
                <a:solidFill>
                  <a:srgbClr val="5E2CBC"/>
                </a:solidFill>
                <a:effectLst/>
                <a:latin typeface="Calibri" panose="020F0502020204030204" pitchFamily="34" charset="0"/>
                <a:cs typeface="Calibri" panose="020F0502020204030204" pitchFamily="34" charset="0"/>
              </a:rPr>
              <a:t>concat_left</a:t>
            </a:r>
            <a:r>
              <a:rPr lang="en-US" sz="2800" b="0" dirty="0">
                <a:solidFill>
                  <a:srgbClr val="292929"/>
                </a:solidFill>
                <a:effectLst/>
                <a:latin typeface="Calibri" panose="020F0502020204030204" pitchFamily="34" charset="0"/>
                <a:cs typeface="Calibri" panose="020F0502020204030204" pitchFamily="34" charset="0"/>
              </a:rPr>
              <a:t> </a:t>
            </a:r>
            <a:r>
              <a:rPr lang="en-US" sz="2800" b="0" dirty="0">
                <a:solidFill>
                  <a:srgbClr val="000000"/>
                </a:solidFill>
                <a:effectLst/>
                <a:latin typeface="Calibri" panose="020F0502020204030204" pitchFamily="34" charset="0"/>
                <a:cs typeface="Calibri" panose="020F0502020204030204" pitchFamily="34" charset="0"/>
              </a:rPr>
              <a:t>=</a:t>
            </a:r>
            <a:r>
              <a:rPr lang="en-US" sz="2800" b="0" dirty="0">
                <a:solidFill>
                  <a:srgbClr val="292929"/>
                </a:solidFill>
                <a:effectLst/>
                <a:latin typeface="Calibri" panose="020F0502020204030204" pitchFamily="34" charset="0"/>
                <a:cs typeface="Calibri" panose="020F0502020204030204" pitchFamily="34" charset="0"/>
              </a:rPr>
              <a:t> </a:t>
            </a:r>
            <a:r>
              <a:rPr lang="en-US" sz="2800" b="0" dirty="0">
                <a:solidFill>
                  <a:srgbClr val="0F4A85"/>
                </a:solidFill>
                <a:effectLst/>
                <a:latin typeface="Calibri" panose="020F0502020204030204" pitchFamily="34" charset="0"/>
                <a:cs typeface="Calibri" panose="020F0502020204030204" pitchFamily="34" charset="0"/>
              </a:rPr>
              <a:t>function</a:t>
            </a:r>
            <a:r>
              <a:rPr lang="en-US" sz="2800" b="0" dirty="0">
                <a:solidFill>
                  <a:srgbClr val="292929"/>
                </a:solidFill>
                <a:effectLst/>
                <a:latin typeface="Calibri" panose="020F0502020204030204" pitchFamily="34" charset="0"/>
                <a:cs typeface="Calibri" panose="020F0502020204030204" pitchFamily="34" charset="0"/>
              </a:rPr>
              <a:t>(</a:t>
            </a:r>
            <a:r>
              <a:rPr lang="en-US" sz="2800" b="0" dirty="0">
                <a:solidFill>
                  <a:srgbClr val="001080"/>
                </a:solidFill>
                <a:effectLst/>
                <a:latin typeface="Calibri" panose="020F0502020204030204" pitchFamily="34" charset="0"/>
                <a:cs typeface="Calibri" panose="020F0502020204030204" pitchFamily="34" charset="0"/>
              </a:rPr>
              <a:t>other</a:t>
            </a:r>
            <a:r>
              <a:rPr lang="en-US" sz="2800" b="0" dirty="0">
                <a:solidFill>
                  <a:srgbClr val="292929"/>
                </a:solidFill>
                <a:effectLst/>
                <a:latin typeface="Calibri" panose="020F0502020204030204" pitchFamily="34" charset="0"/>
                <a:cs typeface="Calibri" panose="020F0502020204030204" pitchFamily="34" charset="0"/>
              </a:rPr>
              <a:t>) that does this.</a:t>
            </a:r>
          </a:p>
          <a:p>
            <a:endParaRPr lang="en-US" sz="2800" b="0"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318320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744583" y="365126"/>
            <a:ext cx="10776857" cy="1084852"/>
          </a:xfrm>
        </p:spPr>
        <p:txBody>
          <a:bodyPr>
            <a:normAutofit fontScale="90000"/>
          </a:bodyPr>
          <a:lstStyle/>
          <a:p>
            <a:r>
              <a:rPr lang="en-US" dirty="0"/>
              <a:t>Cost of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P’’ </a:t>
            </a:r>
            <a:r>
              <a:rPr lang="en-US" dirty="0"/>
              <a:t>=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b="0" i="0" u="none" strike="noStrike" kern="1200" cap="none" spc="0" normalizeH="0" baseline="-25000" noProof="0" dirty="0" err="1">
                <a:ln>
                  <a:noFill/>
                </a:ln>
                <a:solidFill>
                  <a:prstClr val="black"/>
                </a:solidFill>
                <a:effectLst/>
                <a:uLnTx/>
                <a:uFillTx/>
                <a:latin typeface="Calibri" panose="020F0502020204030204"/>
                <a:ea typeface="+mn-ea"/>
                <a:cs typeface="+mn-cs"/>
              </a:rPr>
              <a:t>rot</a:t>
            </a:r>
            <a:r>
              <a:rPr lang="en-US" dirty="0"/>
              <a:t> </a:t>
            </a:r>
            <a:r>
              <a:rPr lang="en-US" dirty="0" err="1"/>
              <a:t>M</a:t>
            </a:r>
            <a:r>
              <a:rPr lang="en-US" baseline="-25000" dirty="0" err="1">
                <a:latin typeface="+mn-lt"/>
              </a:rPr>
              <a:t>trans</a:t>
            </a:r>
            <a:r>
              <a:rPr lang="en-US" dirty="0"/>
              <a:t>) P, for a model of n vertices</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838200" y="1449977"/>
            <a:ext cx="10515600" cy="5172891"/>
          </a:xfrm>
        </p:spPr>
        <p:txBody>
          <a:bodyPr>
            <a:noAutofit/>
          </a:bodyPr>
          <a:lstStyle/>
          <a:p>
            <a:pPr marL="514350" indent="-514350">
              <a:spcBef>
                <a:spcPts val="0"/>
              </a:spcBef>
              <a:spcAft>
                <a:spcPts val="2000"/>
              </a:spcAft>
              <a:buAutoNum type="alphaLcParenR"/>
            </a:pPr>
            <a:r>
              <a:rPr lang="en-US" dirty="0"/>
              <a:t>For one vertex P in equation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P’’ </a:t>
            </a:r>
            <a:r>
              <a:rPr lang="en-US" dirty="0"/>
              <a:t>=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b="0" i="0" u="none" strike="noStrike" kern="1200" cap="none" spc="0" normalizeH="0" baseline="-25000" noProof="0" dirty="0" err="1">
                <a:ln>
                  <a:noFill/>
                </a:ln>
                <a:solidFill>
                  <a:prstClr val="black"/>
                </a:solidFill>
                <a:effectLst/>
                <a:uLnTx/>
                <a:uFillTx/>
                <a:latin typeface="Calibri" panose="020F0502020204030204"/>
                <a:ea typeface="+mn-ea"/>
                <a:cs typeface="+mn-cs"/>
              </a:rPr>
              <a:t>rot</a:t>
            </a:r>
            <a:r>
              <a:rPr lang="en-US" dirty="0"/>
              <a:t> </a:t>
            </a:r>
            <a:r>
              <a:rPr lang="en-US" dirty="0" err="1"/>
              <a:t>M</a:t>
            </a:r>
            <a:r>
              <a:rPr lang="en-US" baseline="-25000" dirty="0" err="1"/>
              <a:t>trans</a:t>
            </a:r>
            <a:r>
              <a:rPr lang="en-US" dirty="0"/>
              <a:t>) P:</a:t>
            </a:r>
          </a:p>
          <a:p>
            <a:pPr marL="0" indent="0">
              <a:spcBef>
                <a:spcPts val="0"/>
              </a:spcBef>
              <a:spcAft>
                <a:spcPts val="2000"/>
              </a:spcAft>
              <a:buNone/>
            </a:pPr>
            <a:r>
              <a:rPr lang="en-US" dirty="0"/>
              <a:t>      matrix multiplication M =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b="0" i="0" u="none" strike="noStrike" kern="1200" cap="none" spc="0" normalizeH="0" baseline="-25000" noProof="0" dirty="0" err="1">
                <a:ln>
                  <a:noFill/>
                </a:ln>
                <a:solidFill>
                  <a:prstClr val="black"/>
                </a:solidFill>
                <a:effectLst/>
                <a:uLnTx/>
                <a:uFillTx/>
                <a:latin typeface="Calibri" panose="020F0502020204030204"/>
                <a:ea typeface="+mn-ea"/>
                <a:cs typeface="+mn-cs"/>
              </a:rPr>
              <a:t>rot</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b="0" i="0" u="none" strike="noStrike" kern="1200" cap="none" spc="0" normalizeH="0" baseline="-25000" noProof="0" dirty="0" err="1">
                <a:ln>
                  <a:noFill/>
                </a:ln>
                <a:solidFill>
                  <a:prstClr val="black"/>
                </a:solidFill>
                <a:effectLst/>
                <a:uLnTx/>
                <a:uFillTx/>
                <a:latin typeface="Calibri" panose="020F0502020204030204"/>
                <a:ea typeface="+mn-ea"/>
                <a:cs typeface="+mn-cs"/>
              </a:rPr>
              <a:t>trans</a:t>
            </a:r>
            <a:r>
              <a:rPr lang="en-US" dirty="0"/>
              <a:t> of two 4 x 4 general matrices:</a:t>
            </a:r>
          </a:p>
          <a:p>
            <a:pPr marL="0" indent="0">
              <a:spcBef>
                <a:spcPts val="0"/>
              </a:spcBef>
              <a:spcAft>
                <a:spcPts val="1000"/>
              </a:spcAft>
              <a:buNone/>
            </a:pPr>
            <a:r>
              <a:rPr lang="en-US" dirty="0"/>
              <a:t>           16 entries, each requiring 4 multiples and 3 adds, </a:t>
            </a:r>
          </a:p>
          <a:p>
            <a:pPr marL="0" indent="0">
              <a:spcBef>
                <a:spcPts val="0"/>
              </a:spcBef>
              <a:spcAft>
                <a:spcPts val="2000"/>
              </a:spcAft>
              <a:buNone/>
            </a:pPr>
            <a:r>
              <a:rPr lang="en-US" dirty="0"/>
              <a:t>           total: 64 multiples, and 48 adds.</a:t>
            </a:r>
          </a:p>
          <a:p>
            <a:pPr marL="0" indent="0">
              <a:spcBef>
                <a:spcPts val="0"/>
              </a:spcBef>
              <a:spcAft>
                <a:spcPts val="2000"/>
              </a:spcAft>
              <a:buNone/>
            </a:pPr>
            <a:r>
              <a:rPr lang="en-US" dirty="0"/>
              <a:t>      matrix times vector computation P’’ = M P:</a:t>
            </a:r>
          </a:p>
          <a:p>
            <a:pPr marL="0" indent="0">
              <a:spcBef>
                <a:spcPts val="0"/>
              </a:spcBef>
              <a:spcAft>
                <a:spcPts val="2000"/>
              </a:spcAft>
              <a:buNone/>
            </a:pPr>
            <a:r>
              <a:rPr lang="en-US" dirty="0"/>
              <a:t>	4 entries, each requiring 4 multiples and 3 adds, </a:t>
            </a:r>
          </a:p>
          <a:p>
            <a:pPr marL="0" indent="0">
              <a:spcBef>
                <a:spcPts val="0"/>
              </a:spcBef>
              <a:spcAft>
                <a:spcPts val="2000"/>
              </a:spcAft>
              <a:buNone/>
            </a:pPr>
            <a:r>
              <a:rPr lang="en-US" dirty="0"/>
              <a:t>	total: 16 multiplies and 12 adds.</a:t>
            </a:r>
          </a:p>
          <a:p>
            <a:pPr marL="0" indent="0">
              <a:spcBef>
                <a:spcPts val="0"/>
              </a:spcBef>
              <a:spcAft>
                <a:spcPts val="2000"/>
              </a:spcAft>
              <a:buNone/>
            </a:pPr>
            <a:r>
              <a:rPr lang="en-US" dirty="0"/>
              <a:t>b)   For n vertices, total 16n + 64 multiplies, and 12n + 48 adds.</a:t>
            </a:r>
          </a:p>
        </p:txBody>
      </p:sp>
    </p:spTree>
    <p:extLst>
      <p:ext uri="{BB962C8B-B14F-4D97-AF65-F5344CB8AC3E}">
        <p14:creationId xmlns:p14="http://schemas.microsoft.com/office/powerpoint/2010/main" val="183641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744583" y="273685"/>
            <a:ext cx="10776857" cy="1084852"/>
          </a:xfrm>
        </p:spPr>
        <p:txBody>
          <a:bodyPr>
            <a:normAutofit fontScale="90000"/>
          </a:bodyPr>
          <a:lstStyle/>
          <a:p>
            <a:r>
              <a:rPr lang="en-US" dirty="0"/>
              <a:t>Cost of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P’’ </a:t>
            </a:r>
            <a:r>
              <a:rPr lang="en-US" dirty="0"/>
              <a:t>=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b="0" i="0" u="none" strike="noStrike" kern="1200" cap="none" spc="0" normalizeH="0" baseline="-25000" noProof="0" dirty="0" err="1">
                <a:ln>
                  <a:noFill/>
                </a:ln>
                <a:solidFill>
                  <a:prstClr val="black"/>
                </a:solidFill>
                <a:effectLst/>
                <a:uLnTx/>
                <a:uFillTx/>
                <a:latin typeface="Calibri" panose="020F0502020204030204"/>
                <a:ea typeface="+mn-ea"/>
                <a:cs typeface="+mn-cs"/>
              </a:rPr>
              <a:t>rot</a:t>
            </a:r>
            <a:r>
              <a:rPr lang="en-US" dirty="0"/>
              <a:t> (</a:t>
            </a:r>
            <a:r>
              <a:rPr lang="en-US" dirty="0" err="1"/>
              <a:t>M</a:t>
            </a:r>
            <a:r>
              <a:rPr lang="en-US" baseline="-25000" dirty="0" err="1">
                <a:latin typeface="+mn-lt"/>
              </a:rPr>
              <a:t>trans</a:t>
            </a:r>
            <a:r>
              <a:rPr lang="en-US" dirty="0"/>
              <a:t> P), for a model of n vertices</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838200" y="1384662"/>
            <a:ext cx="10515600" cy="5172891"/>
          </a:xfrm>
        </p:spPr>
        <p:txBody>
          <a:bodyPr>
            <a:noAutofit/>
          </a:bodyPr>
          <a:lstStyle/>
          <a:p>
            <a:pPr marL="514350" indent="-514350">
              <a:spcBef>
                <a:spcPts val="0"/>
              </a:spcBef>
              <a:spcAft>
                <a:spcPts val="2000"/>
              </a:spcAft>
              <a:buAutoNum type="alphaLcParenR"/>
            </a:pPr>
            <a:r>
              <a:rPr lang="en-US" dirty="0"/>
              <a:t>For one vertex P in equation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P’’ </a:t>
            </a:r>
            <a:r>
              <a:rPr lang="en-US" dirty="0"/>
              <a:t>=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b="0" i="0" u="none" strike="noStrike" kern="1200" cap="none" spc="0" normalizeH="0" baseline="-25000" noProof="0" dirty="0" err="1">
                <a:ln>
                  <a:noFill/>
                </a:ln>
                <a:solidFill>
                  <a:prstClr val="black"/>
                </a:solidFill>
                <a:effectLst/>
                <a:uLnTx/>
                <a:uFillTx/>
                <a:latin typeface="Calibri" panose="020F0502020204030204"/>
                <a:ea typeface="+mn-ea"/>
                <a:cs typeface="+mn-cs"/>
              </a:rPr>
              <a:t>rot</a:t>
            </a:r>
            <a:r>
              <a:rPr lang="en-US" dirty="0"/>
              <a:t> </a:t>
            </a:r>
            <a:r>
              <a:rPr lang="en-US" dirty="0" err="1"/>
              <a:t>M</a:t>
            </a:r>
            <a:r>
              <a:rPr lang="en-US" baseline="-25000" dirty="0" err="1"/>
              <a:t>trans</a:t>
            </a:r>
            <a:r>
              <a:rPr lang="en-US" dirty="0"/>
              <a:t> P):</a:t>
            </a:r>
          </a:p>
          <a:p>
            <a:pPr marL="0" indent="0">
              <a:spcBef>
                <a:spcPts val="0"/>
              </a:spcBef>
              <a:spcAft>
                <a:spcPts val="2000"/>
              </a:spcAft>
              <a:buNone/>
            </a:pPr>
            <a:r>
              <a:rPr lang="en-US" dirty="0"/>
              <a:t>       matrix times vector computation P’ =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b="0" i="0" u="none" strike="noStrike" kern="1200" cap="none" spc="0" normalizeH="0" baseline="-25000" noProof="0" dirty="0" err="1">
                <a:ln>
                  <a:noFill/>
                </a:ln>
                <a:solidFill>
                  <a:prstClr val="black"/>
                </a:solidFill>
                <a:effectLst/>
                <a:uLnTx/>
                <a:uFillTx/>
                <a:latin typeface="Calibri" panose="020F0502020204030204"/>
                <a:ea typeface="+mn-ea"/>
                <a:cs typeface="+mn-cs"/>
              </a:rPr>
              <a:t>trans</a:t>
            </a:r>
            <a:r>
              <a:rPr kumimoji="0" lang="en-US" b="0" i="0" u="none" strike="noStrike" kern="1200" cap="none" spc="0" normalizeH="0" baseline="-25000" noProof="0" dirty="0">
                <a:ln>
                  <a:noFill/>
                </a:ln>
                <a:solidFill>
                  <a:prstClr val="black"/>
                </a:solidFill>
                <a:effectLst/>
                <a:uLnTx/>
                <a:uFillTx/>
                <a:latin typeface="Calibri" panose="020F0502020204030204"/>
                <a:ea typeface="+mn-ea"/>
                <a:cs typeface="+mn-cs"/>
              </a:rPr>
              <a:t> </a:t>
            </a:r>
            <a:r>
              <a:rPr lang="en-US" dirty="0"/>
              <a:t>P:</a:t>
            </a:r>
          </a:p>
          <a:p>
            <a:pPr marL="0" indent="0">
              <a:spcBef>
                <a:spcPts val="0"/>
              </a:spcBef>
              <a:spcAft>
                <a:spcPts val="1700"/>
              </a:spcAft>
              <a:buNone/>
            </a:pPr>
            <a:r>
              <a:rPr lang="en-US" dirty="0"/>
              <a:t>	4 entries, each requiring 4 multiples and 3 adds, </a:t>
            </a:r>
          </a:p>
          <a:p>
            <a:pPr marL="0" indent="0">
              <a:spcBef>
                <a:spcPts val="0"/>
              </a:spcBef>
              <a:spcAft>
                <a:spcPts val="1700"/>
              </a:spcAft>
              <a:buNone/>
            </a:pPr>
            <a:r>
              <a:rPr lang="en-US" dirty="0"/>
              <a:t>	total: 16 multiplies and 12 adds.</a:t>
            </a:r>
          </a:p>
          <a:p>
            <a:pPr marL="0" indent="0">
              <a:spcBef>
                <a:spcPts val="0"/>
              </a:spcBef>
              <a:spcAft>
                <a:spcPts val="1700"/>
              </a:spcAft>
              <a:buNone/>
            </a:pPr>
            <a:r>
              <a:rPr lang="en-US" dirty="0"/>
              <a:t>       matrix times vector computation P’’ =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b="0" i="0" u="none" strike="noStrike" kern="1200" cap="none" spc="0" normalizeH="0" baseline="-25000" noProof="0" dirty="0" err="1">
                <a:ln>
                  <a:noFill/>
                </a:ln>
                <a:solidFill>
                  <a:prstClr val="black"/>
                </a:solidFill>
                <a:effectLst/>
                <a:uLnTx/>
                <a:uFillTx/>
                <a:latin typeface="Calibri" panose="020F0502020204030204"/>
                <a:ea typeface="+mn-ea"/>
                <a:cs typeface="+mn-cs"/>
              </a:rPr>
              <a:t>rot</a:t>
            </a:r>
            <a:r>
              <a:rPr lang="en-US" dirty="0"/>
              <a:t> P’:</a:t>
            </a:r>
          </a:p>
          <a:p>
            <a:pPr marL="0" indent="0">
              <a:spcBef>
                <a:spcPts val="0"/>
              </a:spcBef>
              <a:spcAft>
                <a:spcPts val="1700"/>
              </a:spcAft>
              <a:buNone/>
            </a:pPr>
            <a:r>
              <a:rPr lang="en-US" dirty="0"/>
              <a:t>	4 entries, each requiring 4 multiples and 3 adds, </a:t>
            </a:r>
          </a:p>
          <a:p>
            <a:pPr marL="0" indent="0">
              <a:spcBef>
                <a:spcPts val="0"/>
              </a:spcBef>
              <a:spcAft>
                <a:spcPts val="1700"/>
              </a:spcAft>
              <a:buNone/>
            </a:pPr>
            <a:r>
              <a:rPr lang="en-US" dirty="0"/>
              <a:t>	total: 16 multiplies and 12 adds.</a:t>
            </a:r>
          </a:p>
          <a:p>
            <a:pPr marL="0" indent="0">
              <a:spcBef>
                <a:spcPts val="0"/>
              </a:spcBef>
              <a:spcAft>
                <a:spcPts val="1700"/>
              </a:spcAft>
              <a:buNone/>
            </a:pPr>
            <a:r>
              <a:rPr lang="en-US" dirty="0"/>
              <a:t>       total for both steps: 32 multiplies and 24 adds.</a:t>
            </a:r>
          </a:p>
          <a:p>
            <a:pPr marL="0" indent="0">
              <a:spcBef>
                <a:spcPts val="0"/>
              </a:spcBef>
              <a:spcAft>
                <a:spcPts val="1700"/>
              </a:spcAft>
              <a:buNone/>
            </a:pPr>
            <a:r>
              <a:rPr lang="en-US" dirty="0"/>
              <a:t>b)   For n vertices, total 32n multiplies and 24n adds.</a:t>
            </a:r>
          </a:p>
        </p:txBody>
      </p:sp>
    </p:spTree>
    <p:extLst>
      <p:ext uri="{BB962C8B-B14F-4D97-AF65-F5344CB8AC3E}">
        <p14:creationId xmlns:p14="http://schemas.microsoft.com/office/powerpoint/2010/main" val="135358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744583" y="273685"/>
            <a:ext cx="10776857" cy="1084852"/>
          </a:xfrm>
        </p:spPr>
        <p:txBody>
          <a:bodyPr>
            <a:normAutofit/>
          </a:bodyPr>
          <a:lstStyle/>
          <a:p>
            <a:r>
              <a:rPr lang="en-US" dirty="0"/>
              <a:t>Cost of </a:t>
            </a:r>
            <a:r>
              <a:rPr kumimoji="0" lang="en-US" b="0" i="0" u="none" strike="noStrike" kern="1200" cap="none" spc="0" normalizeH="0" baseline="0" noProof="0" dirty="0">
                <a:ln>
                  <a:noFill/>
                </a:ln>
                <a:solidFill>
                  <a:prstClr val="black"/>
                </a:solidFill>
                <a:effectLst/>
                <a:uLnTx/>
                <a:uFillTx/>
                <a:ea typeface="+mn-ea"/>
                <a:cs typeface="+mn-cs"/>
              </a:rPr>
              <a:t>comparison</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dirty="0"/>
              <a:t>for a model of n vertices</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838200" y="1384662"/>
            <a:ext cx="10515600" cy="5172891"/>
          </a:xfrm>
        </p:spPr>
        <p:txBody>
          <a:bodyPr>
            <a:noAutofit/>
          </a:bodyPr>
          <a:lstStyle/>
          <a:p>
            <a:pPr marL="514350" indent="-514350">
              <a:lnSpc>
                <a:spcPct val="80000"/>
              </a:lnSpc>
              <a:spcBef>
                <a:spcPts val="0"/>
              </a:spcBef>
              <a:spcAft>
                <a:spcPts val="2000"/>
              </a:spcAft>
              <a:buAutoNum type="alphaLcParenR"/>
            </a:pPr>
            <a:r>
              <a:rPr lang="en-US" sz="2400" dirty="0"/>
              <a:t>For n vertices in equation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 </a:t>
            </a:r>
            <a:r>
              <a:rPr lang="en-US" sz="2400" dirty="0"/>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sz="2400" b="0" i="0" u="none" strike="noStrike" kern="1200" cap="none" spc="0" normalizeH="0" baseline="-25000" noProof="0" dirty="0" err="1">
                <a:ln>
                  <a:noFill/>
                </a:ln>
                <a:solidFill>
                  <a:prstClr val="black"/>
                </a:solidFill>
                <a:effectLst/>
                <a:uLnTx/>
                <a:uFillTx/>
                <a:latin typeface="Calibri" panose="020F0502020204030204"/>
                <a:ea typeface="+mn-ea"/>
                <a:cs typeface="+mn-cs"/>
              </a:rPr>
              <a:t>rot</a:t>
            </a:r>
            <a:r>
              <a:rPr lang="en-US" sz="2400" dirty="0"/>
              <a:t> </a:t>
            </a:r>
            <a:r>
              <a:rPr lang="en-US" sz="2400" dirty="0" err="1"/>
              <a:t>M</a:t>
            </a:r>
            <a:r>
              <a:rPr lang="en-US" sz="2400" baseline="-25000" dirty="0" err="1"/>
              <a:t>trans</a:t>
            </a:r>
            <a:r>
              <a:rPr lang="en-US" sz="2400" dirty="0"/>
              <a:t> )P :</a:t>
            </a:r>
          </a:p>
          <a:p>
            <a:pPr marL="0" indent="0">
              <a:lnSpc>
                <a:spcPct val="80000"/>
              </a:lnSpc>
              <a:spcBef>
                <a:spcPts val="0"/>
              </a:spcBef>
              <a:spcAft>
                <a:spcPts val="2000"/>
              </a:spcAft>
              <a:buNone/>
            </a:pPr>
            <a:r>
              <a:rPr lang="en-US" sz="2400" dirty="0"/>
              <a:t>       16n + 64 multiplies, and 12n + 48 adds</a:t>
            </a:r>
          </a:p>
          <a:p>
            <a:pPr marL="0" indent="0">
              <a:lnSpc>
                <a:spcPct val="80000"/>
              </a:lnSpc>
              <a:spcBef>
                <a:spcPts val="0"/>
              </a:spcBef>
              <a:spcAft>
                <a:spcPts val="2000"/>
              </a:spcAft>
              <a:buNone/>
            </a:pPr>
            <a:r>
              <a:rPr lang="en-US" sz="2400" dirty="0"/>
              <a:t>       for n = 1:   16 + 64 = 80 multiplies and 12 + 48 = 60 adds</a:t>
            </a:r>
          </a:p>
          <a:p>
            <a:pPr marL="0" indent="0">
              <a:lnSpc>
                <a:spcPct val="80000"/>
              </a:lnSpc>
              <a:spcBef>
                <a:spcPts val="0"/>
              </a:spcBef>
              <a:spcAft>
                <a:spcPts val="2000"/>
              </a:spcAft>
              <a:buNone/>
            </a:pPr>
            <a:r>
              <a:rPr lang="en-US" sz="2400" dirty="0"/>
              <a:t>       for n = 3:   48 + 64 = 112 multiplies, and 36 + 48 = 84 adds</a:t>
            </a:r>
          </a:p>
          <a:p>
            <a:pPr marL="0" indent="0">
              <a:lnSpc>
                <a:spcPct val="80000"/>
              </a:lnSpc>
              <a:spcBef>
                <a:spcPts val="0"/>
              </a:spcBef>
              <a:spcAft>
                <a:spcPts val="2000"/>
              </a:spcAft>
              <a:buNone/>
            </a:pPr>
            <a:r>
              <a:rPr lang="en-US" sz="2400" dirty="0"/>
              <a:t>       for n = 100:  1600 + 64 = 1664 multiplies and 1200 + 48 = 1248 adds	</a:t>
            </a:r>
          </a:p>
          <a:p>
            <a:pPr marL="514350" indent="-514350">
              <a:lnSpc>
                <a:spcPct val="80000"/>
              </a:lnSpc>
              <a:spcBef>
                <a:spcPts val="0"/>
              </a:spcBef>
              <a:spcAft>
                <a:spcPts val="1700"/>
              </a:spcAft>
              <a:buAutoNum type="alphaLcParenR" startAt="2"/>
            </a:pPr>
            <a:r>
              <a:rPr lang="en-US" sz="2400" dirty="0"/>
              <a:t>For n vertices in equation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 </a:t>
            </a:r>
            <a:r>
              <a:rPr lang="en-US" sz="2400" dirty="0"/>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sz="2400" b="0" i="0" u="none" strike="noStrike" kern="1200" cap="none" spc="0" normalizeH="0" baseline="-25000" noProof="0" dirty="0" err="1">
                <a:ln>
                  <a:noFill/>
                </a:ln>
                <a:solidFill>
                  <a:prstClr val="black"/>
                </a:solidFill>
                <a:effectLst/>
                <a:uLnTx/>
                <a:uFillTx/>
                <a:latin typeface="Calibri" panose="020F0502020204030204"/>
                <a:ea typeface="+mn-ea"/>
                <a:cs typeface="+mn-cs"/>
              </a:rPr>
              <a:t>rot</a:t>
            </a:r>
            <a:r>
              <a:rPr lang="en-US" sz="2400" dirty="0"/>
              <a:t> (</a:t>
            </a:r>
            <a:r>
              <a:rPr lang="en-US" sz="2400" dirty="0" err="1"/>
              <a:t>M</a:t>
            </a:r>
            <a:r>
              <a:rPr lang="en-US" sz="2400" baseline="-25000" dirty="0" err="1"/>
              <a:t>trans</a:t>
            </a:r>
            <a:r>
              <a:rPr lang="en-US" sz="2400" dirty="0"/>
              <a:t> P) </a:t>
            </a:r>
          </a:p>
          <a:p>
            <a:pPr marL="0" indent="0">
              <a:lnSpc>
                <a:spcPct val="80000"/>
              </a:lnSpc>
              <a:spcBef>
                <a:spcPts val="0"/>
              </a:spcBef>
              <a:spcAft>
                <a:spcPts val="1700"/>
              </a:spcAft>
              <a:buNone/>
            </a:pPr>
            <a:r>
              <a:rPr lang="en-US" sz="2400" dirty="0"/>
              <a:t>       32n multiplies and 24n adds</a:t>
            </a:r>
          </a:p>
          <a:p>
            <a:pPr marL="0" indent="0">
              <a:lnSpc>
                <a:spcPct val="80000"/>
              </a:lnSpc>
              <a:spcBef>
                <a:spcPts val="0"/>
              </a:spcBef>
              <a:spcAft>
                <a:spcPts val="1700"/>
              </a:spcAft>
              <a:buNone/>
            </a:pPr>
            <a:r>
              <a:rPr lang="en-US" sz="2400" dirty="0"/>
              <a:t>       for n = 1:  32 multiplies and 24 adds</a:t>
            </a:r>
          </a:p>
          <a:p>
            <a:pPr marL="0" indent="0">
              <a:lnSpc>
                <a:spcPct val="80000"/>
              </a:lnSpc>
              <a:spcBef>
                <a:spcPts val="0"/>
              </a:spcBef>
              <a:spcAft>
                <a:spcPts val="1700"/>
              </a:spcAft>
              <a:buNone/>
            </a:pPr>
            <a:r>
              <a:rPr lang="en-US" sz="2400" dirty="0"/>
              <a:t>       for n = 3:  96 multiplies and 72 adds</a:t>
            </a:r>
          </a:p>
          <a:p>
            <a:pPr marL="0" indent="0">
              <a:lnSpc>
                <a:spcPct val="80000"/>
              </a:lnSpc>
              <a:spcBef>
                <a:spcPts val="0"/>
              </a:spcBef>
              <a:spcAft>
                <a:spcPts val="1700"/>
              </a:spcAft>
              <a:buNone/>
            </a:pPr>
            <a:r>
              <a:rPr lang="en-US" sz="2400" dirty="0"/>
              <a:t>       for n = 100:  3200 multiplies and 2400 adds</a:t>
            </a:r>
          </a:p>
          <a:p>
            <a:pPr marL="0" indent="0">
              <a:spcBef>
                <a:spcPts val="0"/>
              </a:spcBef>
              <a:spcAft>
                <a:spcPts val="1700"/>
              </a:spcAft>
              <a:buNone/>
            </a:pPr>
            <a:endParaRPr lang="en-US" dirty="0"/>
          </a:p>
        </p:txBody>
      </p:sp>
    </p:spTree>
    <p:extLst>
      <p:ext uri="{BB962C8B-B14F-4D97-AF65-F5344CB8AC3E}">
        <p14:creationId xmlns:p14="http://schemas.microsoft.com/office/powerpoint/2010/main" val="2750348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273685"/>
            <a:ext cx="11051177" cy="1084852"/>
          </a:xfrm>
        </p:spPr>
        <p:txBody>
          <a:bodyPr>
            <a:normAutofit/>
          </a:bodyPr>
          <a:lstStyle/>
          <a:p>
            <a:r>
              <a:rPr lang="en-US" dirty="0"/>
              <a:t>So for large models, </a:t>
            </a:r>
            <a:r>
              <a:rPr kumimoji="0" lang="en-US" b="0" i="0" u="none" strike="noStrike" kern="1200" cap="none" spc="0" normalizeH="0" baseline="0" noProof="0" dirty="0">
                <a:ln>
                  <a:noFill/>
                </a:ln>
                <a:solidFill>
                  <a:prstClr val="black"/>
                </a:solidFill>
                <a:effectLst/>
                <a:uLnTx/>
                <a:uFillTx/>
                <a:ea typeface="+mn-ea"/>
                <a:cs typeface="+mn-cs"/>
              </a:rPr>
              <a:t>P’’ </a:t>
            </a:r>
            <a:r>
              <a:rPr lang="en-US" dirty="0"/>
              <a:t>= (</a:t>
            </a:r>
            <a:r>
              <a:rPr kumimoji="0" lang="en-US" b="0" i="0" u="none" strike="noStrike" kern="1200" cap="none" spc="0" normalizeH="0" baseline="0" noProof="0" dirty="0" err="1">
                <a:ln>
                  <a:noFill/>
                </a:ln>
                <a:solidFill>
                  <a:prstClr val="black"/>
                </a:solidFill>
                <a:effectLst/>
                <a:uLnTx/>
                <a:uFillTx/>
                <a:ea typeface="+mn-ea"/>
                <a:cs typeface="+mn-cs"/>
              </a:rPr>
              <a:t>M</a:t>
            </a:r>
            <a:r>
              <a:rPr kumimoji="0" lang="en-US" b="0" i="0" u="none" strike="noStrike" kern="1200" cap="none" spc="0" normalizeH="0" baseline="-25000" noProof="0" dirty="0" err="1">
                <a:ln>
                  <a:noFill/>
                </a:ln>
                <a:solidFill>
                  <a:prstClr val="black"/>
                </a:solidFill>
                <a:effectLst/>
                <a:uLnTx/>
                <a:uFillTx/>
                <a:ea typeface="+mn-ea"/>
                <a:cs typeface="+mn-cs"/>
              </a:rPr>
              <a:t>rot</a:t>
            </a:r>
            <a:r>
              <a:rPr lang="en-US" dirty="0"/>
              <a:t> </a:t>
            </a:r>
            <a:r>
              <a:rPr lang="en-US" dirty="0" err="1"/>
              <a:t>M</a:t>
            </a:r>
            <a:r>
              <a:rPr lang="en-US" baseline="-25000" dirty="0" err="1"/>
              <a:t>trans</a:t>
            </a:r>
            <a:r>
              <a:rPr lang="en-US" dirty="0"/>
              <a:t> )P is better</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838200" y="1384662"/>
            <a:ext cx="10515600" cy="5172891"/>
          </a:xfrm>
        </p:spPr>
        <p:txBody>
          <a:bodyPr>
            <a:noAutofit/>
          </a:bodyPr>
          <a:lstStyle/>
          <a:p>
            <a:pPr marL="0" indent="0">
              <a:lnSpc>
                <a:spcPct val="150000"/>
              </a:lnSpc>
              <a:spcBef>
                <a:spcPts val="0"/>
              </a:spcBef>
              <a:spcAft>
                <a:spcPts val="1700"/>
              </a:spcAft>
              <a:buNone/>
            </a:pPr>
            <a:r>
              <a:rPr lang="en-US" dirty="0"/>
              <a:t>In a JavaScript / WebGL  implementation, the M =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b="0" i="0" u="none" strike="noStrike" kern="1200" cap="none" spc="0" normalizeH="0" baseline="-25000" noProof="0" dirty="0" err="1">
                <a:ln>
                  <a:noFill/>
                </a:ln>
                <a:solidFill>
                  <a:prstClr val="black"/>
                </a:solidFill>
                <a:effectLst/>
                <a:uLnTx/>
                <a:uFillTx/>
                <a:latin typeface="Calibri" panose="020F0502020204030204"/>
                <a:ea typeface="+mn-ea"/>
                <a:cs typeface="+mn-cs"/>
              </a:rPr>
              <a:t>rot</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M</a:t>
            </a:r>
            <a:r>
              <a:rPr kumimoji="0" lang="en-US" b="0" i="0" u="none" strike="noStrike" kern="1200" cap="none" spc="0" normalizeH="0" baseline="-25000" noProof="0" dirty="0" err="1">
                <a:ln>
                  <a:noFill/>
                </a:ln>
                <a:solidFill>
                  <a:prstClr val="black"/>
                </a:solidFill>
                <a:effectLst/>
                <a:uLnTx/>
                <a:uFillTx/>
                <a:latin typeface="Calibri" panose="020F0502020204030204"/>
                <a:ea typeface="+mn-ea"/>
                <a:cs typeface="+mn-cs"/>
              </a:rPr>
              <a:t>trans</a:t>
            </a:r>
            <a:r>
              <a:rPr lang="en-US" dirty="0"/>
              <a:t> computation is done in JavaScript on the CPU, for example, by using cuon-matrix.js. The P’’ = M P computation is done in a GLSL ES vertex shader program on the GPU, set up by WebGL.</a:t>
            </a:r>
          </a:p>
        </p:txBody>
      </p:sp>
    </p:spTree>
    <p:extLst>
      <p:ext uri="{BB962C8B-B14F-4D97-AF65-F5344CB8AC3E}">
        <p14:creationId xmlns:p14="http://schemas.microsoft.com/office/powerpoint/2010/main" val="3888549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1090-74B9-4719-8BA3-CD5DE84B3A7D}"/>
              </a:ext>
            </a:extLst>
          </p:cNvPr>
          <p:cNvSpPr>
            <a:spLocks noGrp="1"/>
          </p:cNvSpPr>
          <p:nvPr>
            <p:ph type="title"/>
          </p:nvPr>
        </p:nvSpPr>
        <p:spPr>
          <a:xfrm>
            <a:off x="587827" y="129993"/>
            <a:ext cx="11051177" cy="1084852"/>
          </a:xfrm>
        </p:spPr>
        <p:txBody>
          <a:bodyPr>
            <a:normAutofit/>
          </a:bodyPr>
          <a:lstStyle/>
          <a:p>
            <a:r>
              <a:rPr lang="en-US" dirty="0"/>
              <a:t>Rotating an object around an arbitrary center C</a:t>
            </a:r>
          </a:p>
        </p:txBody>
      </p:sp>
      <p:sp>
        <p:nvSpPr>
          <p:cNvPr id="3" name="Content Placeholder 2">
            <a:extLst>
              <a:ext uri="{FF2B5EF4-FFF2-40B4-BE49-F238E27FC236}">
                <a16:creationId xmlns:a16="http://schemas.microsoft.com/office/drawing/2014/main" id="{1030D855-399C-49BA-8214-707D154D17ED}"/>
              </a:ext>
            </a:extLst>
          </p:cNvPr>
          <p:cNvSpPr>
            <a:spLocks noGrp="1"/>
          </p:cNvSpPr>
          <p:nvPr>
            <p:ph idx="1"/>
          </p:nvPr>
        </p:nvSpPr>
        <p:spPr>
          <a:xfrm>
            <a:off x="587827" y="1214845"/>
            <a:ext cx="10515600" cy="5172891"/>
          </a:xfrm>
        </p:spPr>
        <p:txBody>
          <a:bodyPr>
            <a:noAutofit/>
          </a:bodyPr>
          <a:lstStyle/>
          <a:p>
            <a:pPr marL="0" indent="0">
              <a:lnSpc>
                <a:spcPct val="100000"/>
              </a:lnSpc>
              <a:spcBef>
                <a:spcPts val="0"/>
              </a:spcBef>
              <a:spcAft>
                <a:spcPts val="1700"/>
              </a:spcAft>
              <a:buNone/>
            </a:pPr>
            <a:r>
              <a:rPr lang="en-US" dirty="0"/>
              <a:t>Let C = (</a:t>
            </a:r>
            <a:r>
              <a:rPr lang="en-US" dirty="0" err="1"/>
              <a:t>Cx</a:t>
            </a:r>
            <a:r>
              <a:rPr lang="en-US" dirty="0"/>
              <a:t>, Cy) be the center of rotation. It should stay fixed, and other points should rotate around it. This can be done in three steps:</a:t>
            </a:r>
          </a:p>
          <a:p>
            <a:pPr marL="0" indent="0">
              <a:lnSpc>
                <a:spcPct val="150000"/>
              </a:lnSpc>
              <a:spcBef>
                <a:spcPts val="0"/>
              </a:spcBef>
              <a:spcAft>
                <a:spcPts val="1700"/>
              </a:spcAft>
              <a:buNone/>
            </a:pPr>
            <a:endParaRPr lang="en-US" dirty="0"/>
          </a:p>
        </p:txBody>
      </p:sp>
      <p:cxnSp>
        <p:nvCxnSpPr>
          <p:cNvPr id="6" name="Straight Connector 5">
            <a:extLst>
              <a:ext uri="{FF2B5EF4-FFF2-40B4-BE49-F238E27FC236}">
                <a16:creationId xmlns:a16="http://schemas.microsoft.com/office/drawing/2014/main" id="{9F8E7E49-7925-426E-9D03-56BCFF89E872}"/>
              </a:ext>
            </a:extLst>
          </p:cNvPr>
          <p:cNvCxnSpPr>
            <a:cxnSpLocks/>
          </p:cNvCxnSpPr>
          <p:nvPr/>
        </p:nvCxnSpPr>
        <p:spPr>
          <a:xfrm flipH="1">
            <a:off x="1525807" y="5259705"/>
            <a:ext cx="7325962" cy="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54821741-A9E9-45A2-9572-6FD603CFEFAD}"/>
              </a:ext>
            </a:extLst>
          </p:cNvPr>
          <p:cNvSpPr/>
          <p:nvPr/>
        </p:nvSpPr>
        <p:spPr>
          <a:xfrm>
            <a:off x="4271016" y="4343854"/>
            <a:ext cx="1821174" cy="913944"/>
          </a:xfrm>
          <a:prstGeom prst="triangl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249619-3DF8-4437-83DA-B4D5718AE17A}"/>
              </a:ext>
            </a:extLst>
          </p:cNvPr>
          <p:cNvSpPr/>
          <p:nvPr/>
        </p:nvSpPr>
        <p:spPr>
          <a:xfrm>
            <a:off x="6974205" y="4305304"/>
            <a:ext cx="74288" cy="761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1B285D-B4A1-4376-82F0-98B1FEDAE6FB}"/>
              </a:ext>
            </a:extLst>
          </p:cNvPr>
          <p:cNvSpPr txBox="1"/>
          <p:nvPr/>
        </p:nvSpPr>
        <p:spPr>
          <a:xfrm>
            <a:off x="6974842" y="3824696"/>
            <a:ext cx="914400" cy="461665"/>
          </a:xfrm>
          <a:prstGeom prst="rect">
            <a:avLst/>
          </a:prstGeom>
          <a:noFill/>
        </p:spPr>
        <p:txBody>
          <a:bodyPr wrap="square" rtlCol="0">
            <a:spAutoFit/>
          </a:bodyPr>
          <a:lstStyle/>
          <a:p>
            <a:r>
              <a:rPr lang="en-US" sz="2400" dirty="0"/>
              <a:t>C</a:t>
            </a:r>
          </a:p>
        </p:txBody>
      </p:sp>
      <p:sp>
        <p:nvSpPr>
          <p:cNvPr id="13" name="TextBox 12">
            <a:extLst>
              <a:ext uri="{FF2B5EF4-FFF2-40B4-BE49-F238E27FC236}">
                <a16:creationId xmlns:a16="http://schemas.microsoft.com/office/drawing/2014/main" id="{8B04DB45-544A-4B5F-9F35-FD6DBD2941A9}"/>
              </a:ext>
            </a:extLst>
          </p:cNvPr>
          <p:cNvSpPr txBox="1"/>
          <p:nvPr/>
        </p:nvSpPr>
        <p:spPr>
          <a:xfrm>
            <a:off x="4821192" y="5201967"/>
            <a:ext cx="914400" cy="461665"/>
          </a:xfrm>
          <a:prstGeom prst="rect">
            <a:avLst/>
          </a:prstGeom>
          <a:noFill/>
        </p:spPr>
        <p:txBody>
          <a:bodyPr wrap="square" rtlCol="0">
            <a:spAutoFit/>
          </a:bodyPr>
          <a:lstStyle/>
          <a:p>
            <a:r>
              <a:rPr lang="en-US" sz="2400" dirty="0"/>
              <a:t>O</a:t>
            </a:r>
          </a:p>
        </p:txBody>
      </p:sp>
      <p:sp>
        <p:nvSpPr>
          <p:cNvPr id="14" name="TextBox 13">
            <a:extLst>
              <a:ext uri="{FF2B5EF4-FFF2-40B4-BE49-F238E27FC236}">
                <a16:creationId xmlns:a16="http://schemas.microsoft.com/office/drawing/2014/main" id="{F9248D85-CC89-4133-B7FD-A87D61D8EC4E}"/>
              </a:ext>
            </a:extLst>
          </p:cNvPr>
          <p:cNvSpPr txBox="1"/>
          <p:nvPr/>
        </p:nvSpPr>
        <p:spPr>
          <a:xfrm>
            <a:off x="5025204" y="3012944"/>
            <a:ext cx="914400" cy="461665"/>
          </a:xfrm>
          <a:prstGeom prst="rect">
            <a:avLst/>
          </a:prstGeom>
          <a:noFill/>
        </p:spPr>
        <p:txBody>
          <a:bodyPr wrap="square" rtlCol="0">
            <a:spAutoFit/>
          </a:bodyPr>
          <a:lstStyle/>
          <a:p>
            <a:r>
              <a:rPr lang="en-US" sz="2400" dirty="0"/>
              <a:t>Y</a:t>
            </a:r>
          </a:p>
        </p:txBody>
      </p:sp>
      <p:sp>
        <p:nvSpPr>
          <p:cNvPr id="15" name="TextBox 14">
            <a:extLst>
              <a:ext uri="{FF2B5EF4-FFF2-40B4-BE49-F238E27FC236}">
                <a16:creationId xmlns:a16="http://schemas.microsoft.com/office/drawing/2014/main" id="{38EB7AF8-1617-47DF-9B9D-2597BB3C76FA}"/>
              </a:ext>
            </a:extLst>
          </p:cNvPr>
          <p:cNvSpPr txBox="1"/>
          <p:nvPr/>
        </p:nvSpPr>
        <p:spPr>
          <a:xfrm>
            <a:off x="8812537" y="5026965"/>
            <a:ext cx="914400" cy="461665"/>
          </a:xfrm>
          <a:prstGeom prst="rect">
            <a:avLst/>
          </a:prstGeom>
          <a:noFill/>
        </p:spPr>
        <p:txBody>
          <a:bodyPr wrap="square" rtlCol="0">
            <a:spAutoFit/>
          </a:bodyPr>
          <a:lstStyle/>
          <a:p>
            <a:r>
              <a:rPr lang="en-US" sz="2400" dirty="0"/>
              <a:t>X</a:t>
            </a:r>
          </a:p>
        </p:txBody>
      </p:sp>
      <p:cxnSp>
        <p:nvCxnSpPr>
          <p:cNvPr id="5" name="Straight Connector 4">
            <a:extLst>
              <a:ext uri="{FF2B5EF4-FFF2-40B4-BE49-F238E27FC236}">
                <a16:creationId xmlns:a16="http://schemas.microsoft.com/office/drawing/2014/main" id="{672BC542-14DA-4ECE-88F6-2AB9FEAA5457}"/>
              </a:ext>
            </a:extLst>
          </p:cNvPr>
          <p:cNvCxnSpPr/>
          <p:nvPr/>
        </p:nvCxnSpPr>
        <p:spPr>
          <a:xfrm>
            <a:off x="5181597" y="3429000"/>
            <a:ext cx="0" cy="2735580"/>
          </a:xfrm>
          <a:prstGeom prst="line">
            <a:avLst/>
          </a:prstGeom>
          <a:ln w="285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560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TotalTime>
  <Words>2502</Words>
  <Application>Microsoft Office PowerPoint</Application>
  <PresentationFormat>Widescreen</PresentationFormat>
  <Paragraphs>204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Consolas</vt:lpstr>
      <vt:lpstr>Symbol</vt:lpstr>
      <vt:lpstr>Office Theme</vt:lpstr>
      <vt:lpstr>PowerPoint Presentation</vt:lpstr>
      <vt:lpstr>Doing multiple transformations</vt:lpstr>
      <vt:lpstr>Order of matrices:</vt:lpstr>
      <vt:lpstr>PowerPoint Presentation</vt:lpstr>
      <vt:lpstr>Cost of P’’ = (Mrot Mtrans) P, for a model of n vertices</vt:lpstr>
      <vt:lpstr>Cost of P’’ = Mrot (Mtrans P), for a model of n vertices</vt:lpstr>
      <vt:lpstr>Cost of comparison for a model of n vertices</vt:lpstr>
      <vt:lpstr>So for large models, P’’ = (Mrot Mtrans )P is better</vt:lpstr>
      <vt:lpstr>Rotating an object around an arbitrary center C</vt:lpstr>
      <vt:lpstr>Rotating an object around an arbitrary center C</vt:lpstr>
      <vt:lpstr>Rotating an object around an arbitrary center C</vt:lpstr>
      <vt:lpstr>Rotating an object around an arbitrary center C</vt:lpstr>
      <vt:lpstr>Rotating an object around an arbitrary center C</vt:lpstr>
      <vt:lpstr>Rotating an object around an arbitrary center C</vt:lpstr>
      <vt:lpstr>Rotating an object around an arbitrary center C</vt:lpstr>
      <vt:lpstr>Rotating an object around an arbitrary center C</vt:lpstr>
      <vt:lpstr>Rotating an object around an arbitrary center C</vt:lpstr>
      <vt:lpstr>Rotating an object around an arbitrary center C</vt:lpstr>
      <vt:lpstr>Rotating an object around an arbitrary center C</vt:lpstr>
      <vt:lpstr>Rotating an object around an arbitrary center C</vt:lpstr>
      <vt:lpstr>Rotating an object around an arbitrary center C</vt:lpstr>
      <vt:lpstr>Rotating an object around an arbitrary center C</vt:lpstr>
      <vt:lpstr>Rotating an object around an arbitrary center C</vt:lpstr>
      <vt:lpstr>Rotating an object around an arbitrary center C</vt:lpstr>
      <vt:lpstr>Rotating an object around an arbitrary center C</vt:lpstr>
      <vt:lpstr>Class exercise: rotating a triangle around a vertex.</vt:lpstr>
      <vt:lpstr>Class exercise: rotating a triangle around a vertex.</vt:lpstr>
      <vt:lpstr>Class exercise: rotating a triangle around a vertex.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Nelson Lee Max</dc:creator>
  <cp:lastModifiedBy>Nelson Lee Max</cp:lastModifiedBy>
  <cp:revision>8</cp:revision>
  <dcterms:created xsi:type="dcterms:W3CDTF">2022-09-20T05:42:29Z</dcterms:created>
  <dcterms:modified xsi:type="dcterms:W3CDTF">2022-09-21T07:00:47Z</dcterms:modified>
</cp:coreProperties>
</file>