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80" r:id="rId4"/>
    <p:sldId id="284" r:id="rId5"/>
    <p:sldId id="259" r:id="rId6"/>
    <p:sldId id="263" r:id="rId7"/>
    <p:sldId id="283" r:id="rId8"/>
    <p:sldId id="274" r:id="rId9"/>
    <p:sldId id="264" r:id="rId10"/>
    <p:sldId id="265" r:id="rId11"/>
    <p:sldId id="266" r:id="rId12"/>
    <p:sldId id="271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A1B8E1"/>
    <a:srgbClr val="FF7C80"/>
    <a:srgbClr val="91F0A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CB7D-5B18-4465-B653-7070975846E7}" type="datetimeFigureOut">
              <a:rPr lang="en-US" smtClean="0"/>
              <a:pPr/>
              <a:t>25-Jan-24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E578-0546-4030-BC11-24697A13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889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CB7D-5B18-4465-B653-7070975846E7}" type="datetimeFigureOut">
              <a:rPr lang="en-US" smtClean="0"/>
              <a:pPr/>
              <a:t>25-Jan-24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E578-0546-4030-BC11-24697A13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865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CB7D-5B18-4465-B653-7070975846E7}" type="datetimeFigureOut">
              <a:rPr lang="en-US" smtClean="0"/>
              <a:pPr/>
              <a:t>25-Jan-24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E578-0546-4030-BC11-24697A13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742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CB7D-5B18-4465-B653-7070975846E7}" type="datetimeFigureOut">
              <a:rPr lang="en-US" smtClean="0"/>
              <a:pPr/>
              <a:t>25-Jan-24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E578-0546-4030-BC11-24697A13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935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CB7D-5B18-4465-B653-7070975846E7}" type="datetimeFigureOut">
              <a:rPr lang="en-US" smtClean="0"/>
              <a:pPr/>
              <a:t>25-Jan-24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E578-0546-4030-BC11-24697A13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158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CB7D-5B18-4465-B653-7070975846E7}" type="datetimeFigureOut">
              <a:rPr lang="en-US" smtClean="0"/>
              <a:pPr/>
              <a:t>25-Jan-24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E578-0546-4030-BC11-24697A13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549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CB7D-5B18-4465-B653-7070975846E7}" type="datetimeFigureOut">
              <a:rPr lang="en-US" smtClean="0"/>
              <a:pPr/>
              <a:t>25-Jan-24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E578-0546-4030-BC11-24697A13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883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CB7D-5B18-4465-B653-7070975846E7}" type="datetimeFigureOut">
              <a:rPr lang="en-US" smtClean="0"/>
              <a:pPr/>
              <a:t>25-Jan-24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E578-0546-4030-BC11-24697A13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1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CB7D-5B18-4465-B653-7070975846E7}" type="datetimeFigureOut">
              <a:rPr lang="en-US" smtClean="0"/>
              <a:pPr/>
              <a:t>25-Jan-24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E578-0546-4030-BC11-24697A13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84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CB7D-5B18-4465-B653-7070975846E7}" type="datetimeFigureOut">
              <a:rPr lang="en-US" smtClean="0"/>
              <a:pPr/>
              <a:t>25-Jan-24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E578-0546-4030-BC11-24697A13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657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CB7D-5B18-4465-B653-7070975846E7}" type="datetimeFigureOut">
              <a:rPr lang="en-US" smtClean="0"/>
              <a:pPr/>
              <a:t>25-Jan-24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E578-0546-4030-BC11-24697A13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257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3CB7D-5B18-4465-B653-7070975846E7}" type="datetimeFigureOut">
              <a:rPr lang="en-US" smtClean="0"/>
              <a:pPr/>
              <a:t>25-Jan-24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E578-0546-4030-BC11-24697A13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891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1749" y="774701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to Data Science</a:t>
            </a:r>
            <a:br>
              <a:rPr lang="en-US" dirty="0" smtClean="0"/>
            </a:br>
            <a:r>
              <a:rPr lang="en-US" dirty="0" smtClean="0"/>
              <a:t>Lecture 1 -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9371" y="5187269"/>
            <a:ext cx="4171406" cy="1655762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Ph.D. </a:t>
            </a:r>
            <a:r>
              <a:rPr lang="en-US" dirty="0" err="1" smtClean="0"/>
              <a:t>Vahan</a:t>
            </a:r>
            <a:r>
              <a:rPr lang="en-US" dirty="0" smtClean="0"/>
              <a:t> </a:t>
            </a:r>
            <a:r>
              <a:rPr lang="en-US" dirty="0" err="1" smtClean="0"/>
              <a:t>Sargsyan</a:t>
            </a:r>
            <a:endParaRPr lang="en-US" dirty="0" smtClean="0"/>
          </a:p>
        </p:txBody>
      </p:sp>
      <p:pic>
        <p:nvPicPr>
          <p:cNvPr id="4" name="Picture 2" descr="Machine Learning for Marketing - IE Exponential Learning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919" y="3509963"/>
            <a:ext cx="5303393" cy="2962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595110" y="3509963"/>
            <a:ext cx="506566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All Sessions will be </a:t>
            </a:r>
            <a:r>
              <a:rPr lang="en-US" b="1" dirty="0" smtClean="0"/>
              <a:t>recorded and placed to Moodle, </a:t>
            </a:r>
            <a:r>
              <a:rPr lang="en-US" b="1" dirty="0"/>
              <a:t>but participation is </a:t>
            </a:r>
            <a:r>
              <a:rPr lang="en-US" b="1" dirty="0" smtClean="0"/>
              <a:t>mandatory for credit.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12741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computing force of the </a:t>
            </a:r>
            <a:r>
              <a:rPr lang="en-US" dirty="0" smtClean="0"/>
              <a:t>machine.</a:t>
            </a:r>
          </a:p>
          <a:p>
            <a:endParaRPr lang="en-US" dirty="0" smtClean="0"/>
          </a:p>
          <a:p>
            <a:r>
              <a:rPr lang="en-US" dirty="0" smtClean="0"/>
              <a:t>What if:</a:t>
            </a:r>
            <a:endParaRPr lang="en-US" dirty="0"/>
          </a:p>
          <a:p>
            <a:pPr lvl="1"/>
            <a:r>
              <a:rPr lang="en-US" dirty="0"/>
              <a:t>the functional form of the relationship is </a:t>
            </a:r>
            <a:r>
              <a:rPr lang="en-US" dirty="0" smtClean="0"/>
              <a:t>not ideal;</a:t>
            </a:r>
          </a:p>
          <a:p>
            <a:pPr lvl="1"/>
            <a:r>
              <a:rPr lang="en-US" dirty="0" smtClean="0"/>
              <a:t>the provided data is not complete.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638442" y="4210025"/>
          <a:ext cx="5418668" cy="22199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xmlns="" val="13532284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40422807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7930062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xmlns="" val="2903248428"/>
                    </a:ext>
                  </a:extLst>
                </a:gridCol>
              </a:tblGrid>
              <a:tr h="3589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(1*)X1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(+2*)X2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(-0.5*)X3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(=)Y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3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7213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7.6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5162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6.2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839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0.4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64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313285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56002" y="1825625"/>
            <a:ext cx="261366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838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Econometrics and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Econometrics</a:t>
            </a:r>
            <a:r>
              <a:rPr lang="en-US" dirty="0"/>
              <a:t> is the application of statistical methods to economic data in order to give empirical content to economic </a:t>
            </a:r>
            <a:r>
              <a:rPr lang="en-US" dirty="0" smtClean="0"/>
              <a:t>relationships (i.e. find patterns).</a:t>
            </a:r>
          </a:p>
          <a:p>
            <a:r>
              <a:rPr lang="en-US" dirty="0"/>
              <a:t>In statistical modeling, </a:t>
            </a:r>
            <a:r>
              <a:rPr lang="en-US" b="1" dirty="0"/>
              <a:t>regression</a:t>
            </a:r>
            <a:r>
              <a:rPr lang="en-US" dirty="0"/>
              <a:t> analysis is a set of statistical processes for estimating the relationships between a dependent variable and one or more independent variables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regression models (</a:t>
            </a:r>
            <a:r>
              <a:rPr lang="en-US" dirty="0"/>
              <a:t>m</a:t>
            </a:r>
            <a:r>
              <a:rPr lang="en-US" dirty="0" smtClean="0"/>
              <a:t>ost common):</a:t>
            </a:r>
          </a:p>
          <a:p>
            <a:pPr lvl="1"/>
            <a:r>
              <a:rPr lang="en-US" dirty="0" err="1" smtClean="0"/>
              <a:t>Logit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Random Forest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Ensemble Models – combination of multiple models/multiple model types</a:t>
            </a:r>
            <a:endParaRPr lang="en-US" dirty="0" smtClean="0"/>
          </a:p>
          <a:p>
            <a:pPr lvl="1"/>
            <a:r>
              <a:rPr lang="en-US" dirty="0" smtClean="0"/>
              <a:t>Neural Networks and Deep Learning.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0601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and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6575"/>
          </a:xfrm>
        </p:spPr>
        <p:txBody>
          <a:bodyPr>
            <a:normAutofit/>
          </a:bodyPr>
          <a:lstStyle/>
          <a:p>
            <a:r>
              <a:rPr lang="en-US" dirty="0" smtClean="0"/>
              <a:t>Research for an appropriate Regression model – ±5%;</a:t>
            </a:r>
          </a:p>
          <a:p>
            <a:r>
              <a:rPr lang="en-US" dirty="0" smtClean="0"/>
              <a:t>Data Mining and Cleaning </a:t>
            </a:r>
            <a:r>
              <a:rPr lang="en-US" smtClean="0"/>
              <a:t>– ±80</a:t>
            </a:r>
            <a:r>
              <a:rPr lang="en-US" dirty="0" smtClean="0"/>
              <a:t>%;</a:t>
            </a:r>
          </a:p>
          <a:p>
            <a:r>
              <a:rPr lang="en-US" dirty="0" smtClean="0"/>
              <a:t>Trial and improvement, retrial and improvement, …   - ±15%</a:t>
            </a:r>
          </a:p>
          <a:p>
            <a:endParaRPr lang="en-US" dirty="0"/>
          </a:p>
          <a:p>
            <a:r>
              <a:rPr lang="en-US" dirty="0" smtClean="0"/>
              <a:t>Machine learning is a continuously evolving system based on the new data and corrections of the past predictions.</a:t>
            </a:r>
          </a:p>
          <a:p>
            <a:endParaRPr lang="en-US" dirty="0"/>
          </a:p>
          <a:p>
            <a:r>
              <a:rPr lang="en-US" dirty="0" smtClean="0"/>
              <a:t>Python as a programming Language for 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104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Planning</a:t>
            </a:r>
          </a:p>
          <a:p>
            <a:endParaRPr lang="en-US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Data Gathering</a:t>
            </a:r>
          </a:p>
          <a:p>
            <a:pPr marL="228600" lvl="1">
              <a:spcBef>
                <a:spcPts val="1000"/>
              </a:spcBef>
            </a:pPr>
            <a:endParaRPr lang="en-US" sz="2800" dirty="0" smtClean="0"/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Data Cleaning</a:t>
            </a:r>
          </a:p>
          <a:p>
            <a:pPr marL="228600" lvl="1">
              <a:spcBef>
                <a:spcPts val="1000"/>
              </a:spcBef>
            </a:pPr>
            <a:endParaRPr lang="en-US" sz="2800" dirty="0"/>
          </a:p>
          <a:p>
            <a:r>
              <a:rPr lang="en-US" dirty="0" smtClean="0"/>
              <a:t>Modeling</a:t>
            </a:r>
          </a:p>
          <a:p>
            <a:endParaRPr lang="en-US" dirty="0" smtClean="0"/>
          </a:p>
          <a:p>
            <a:r>
              <a:rPr lang="en-US" dirty="0" smtClean="0"/>
              <a:t>Analytics and 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77541" y="1506681"/>
            <a:ext cx="2857500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2012" y="2306781"/>
            <a:ext cx="2847975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25353" y="2898846"/>
            <a:ext cx="2619375" cy="1743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66515" y="3775900"/>
            <a:ext cx="2731511" cy="15998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5040" y="4666492"/>
            <a:ext cx="2857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47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data-science-histor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3390" y="3006660"/>
            <a:ext cx="6640830" cy="385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Introduction to Data Science!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demanded professions in 21</a:t>
            </a:r>
            <a:r>
              <a:rPr lang="en-US" baseline="30000" dirty="0" smtClean="0"/>
              <a:t>st</a:t>
            </a:r>
            <a:r>
              <a:rPr lang="en-US" dirty="0" smtClean="0"/>
              <a:t> century, and its popularity increases with the introduction of AI.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573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Materials, dates and Announcements:</a:t>
            </a:r>
          </a:p>
          <a:p>
            <a:pPr lvl="1"/>
            <a:r>
              <a:rPr lang="en-US" dirty="0" smtClean="0"/>
              <a:t>Check the Moodle page</a:t>
            </a:r>
          </a:p>
          <a:p>
            <a:r>
              <a:rPr lang="en-US" dirty="0" smtClean="0"/>
              <a:t>Course Instructors:</a:t>
            </a:r>
          </a:p>
          <a:p>
            <a:pPr lvl="1"/>
            <a:r>
              <a:rPr lang="en-US" dirty="0" smtClean="0"/>
              <a:t>Check the Moodle page</a:t>
            </a:r>
          </a:p>
          <a:p>
            <a:r>
              <a:rPr lang="en-US" dirty="0" smtClean="0"/>
              <a:t>Course rules, policies and grading:</a:t>
            </a:r>
          </a:p>
          <a:p>
            <a:pPr lvl="1"/>
            <a:r>
              <a:rPr lang="en-US" dirty="0" smtClean="0"/>
              <a:t>Check the Syllabus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906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Course Outline:</a:t>
            </a:r>
          </a:p>
          <a:p>
            <a:pPr lvl="2"/>
            <a:r>
              <a:rPr lang="en-US" dirty="0" smtClean="0"/>
              <a:t>Introduction</a:t>
            </a:r>
          </a:p>
          <a:p>
            <a:pPr lvl="2"/>
            <a:r>
              <a:rPr lang="en-US" dirty="0" smtClean="0"/>
              <a:t>Key Notations and Definitions</a:t>
            </a:r>
          </a:p>
          <a:p>
            <a:pPr lvl="2"/>
            <a:r>
              <a:rPr lang="en-US" dirty="0" smtClean="0"/>
              <a:t>Working with Data</a:t>
            </a:r>
          </a:p>
          <a:p>
            <a:pPr lvl="2"/>
            <a:r>
              <a:rPr lang="en-US" dirty="0" smtClean="0"/>
              <a:t>Fundamental Algorithms </a:t>
            </a:r>
            <a:r>
              <a:rPr lang="en-US" dirty="0" smtClean="0"/>
              <a:t>(</a:t>
            </a:r>
            <a:r>
              <a:rPr lang="en-US" dirty="0" err="1" smtClean="0"/>
              <a:t>Logit</a:t>
            </a:r>
            <a:r>
              <a:rPr lang="en-US" dirty="0" smtClean="0"/>
              <a:t>, Random </a:t>
            </a:r>
            <a:r>
              <a:rPr lang="en-US" dirty="0" smtClean="0"/>
              <a:t>Forest, Ensemble Models)</a:t>
            </a:r>
            <a:endParaRPr lang="en-US" dirty="0" smtClean="0"/>
          </a:p>
          <a:p>
            <a:pPr lvl="2"/>
            <a:r>
              <a:rPr lang="en-US" dirty="0" smtClean="0"/>
              <a:t>Analytics and Evaluation</a:t>
            </a:r>
          </a:p>
          <a:p>
            <a:pPr lvl="1"/>
            <a:r>
              <a:rPr lang="en-US" b="1" dirty="0" smtClean="0"/>
              <a:t>Course Materials (Check the Moodle Page):</a:t>
            </a:r>
          </a:p>
          <a:p>
            <a:pPr lvl="2"/>
            <a:r>
              <a:rPr lang="en-US" dirty="0" err="1"/>
              <a:t>Burkov</a:t>
            </a:r>
            <a:r>
              <a:rPr lang="en-US" dirty="0"/>
              <a:t>, A. (2019). “The Hundred-page Machine Learning Book</a:t>
            </a:r>
            <a:r>
              <a:rPr lang="en-US" dirty="0" smtClean="0"/>
              <a:t>”.</a:t>
            </a:r>
          </a:p>
          <a:p>
            <a:pPr lvl="2"/>
            <a:r>
              <a:rPr lang="en-US" dirty="0" smtClean="0"/>
              <a:t>PPT presentations</a:t>
            </a:r>
          </a:p>
          <a:p>
            <a:pPr lvl="2"/>
            <a:r>
              <a:rPr lang="en-US" dirty="0" smtClean="0"/>
              <a:t>Datasets</a:t>
            </a:r>
          </a:p>
          <a:p>
            <a:pPr lvl="2"/>
            <a:r>
              <a:rPr lang="en-US" dirty="0" smtClean="0"/>
              <a:t>Practical Sessions – Python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286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as a Profession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Statistics and Mathematics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Probability, algebra, regression, etc.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Choose procedure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Diagnose problem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Coding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Databases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Tools, programing languages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Field-specific knowledge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Experience in field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Goals, methods and constraints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801498" y="1399161"/>
            <a:ext cx="2866400" cy="3341462"/>
            <a:chOff x="1127118" y="-258695"/>
            <a:chExt cx="2866400" cy="3341462"/>
          </a:xfrm>
          <a:solidFill>
            <a:srgbClr val="91F0A3"/>
          </a:solidFill>
        </p:grpSpPr>
        <p:sp>
          <p:nvSpPr>
            <p:cNvPr id="15" name="Oval 14"/>
            <p:cNvSpPr/>
            <p:nvPr/>
          </p:nvSpPr>
          <p:spPr>
            <a:xfrm>
              <a:off x="1127118" y="-258695"/>
              <a:ext cx="2866400" cy="3341462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6" name="Oval 4"/>
            <p:cNvSpPr txBox="1"/>
            <p:nvPr/>
          </p:nvSpPr>
          <p:spPr>
            <a:xfrm>
              <a:off x="1509305" y="326060"/>
              <a:ext cx="2102026" cy="150365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kern="1200" dirty="0" smtClean="0"/>
                <a:t>Statistics and Mathematics</a:t>
              </a:r>
            </a:p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0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743563" y="2969949"/>
            <a:ext cx="2866400" cy="3341462"/>
            <a:chOff x="2069183" y="1312093"/>
            <a:chExt cx="2866400" cy="3341462"/>
          </a:xfrm>
        </p:grpSpPr>
        <p:sp>
          <p:nvSpPr>
            <p:cNvPr id="13" name="Oval 12"/>
            <p:cNvSpPr/>
            <p:nvPr/>
          </p:nvSpPr>
          <p:spPr>
            <a:xfrm>
              <a:off x="2069183" y="1312093"/>
              <a:ext cx="2866400" cy="3341462"/>
            </a:xfrm>
            <a:prstGeom prst="ellipse">
              <a:avLst/>
            </a:prstGeom>
            <a:solidFill>
              <a:srgbClr val="FF5050">
                <a:alpha val="49804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5197846"/>
                <a:satOff val="-23984"/>
                <a:lumOff val="883"/>
                <a:alphaOff val="0"/>
              </a:schemeClr>
            </a:fillRef>
            <a:effectRef idx="0">
              <a:schemeClr val="accent4">
                <a:alpha val="50000"/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4" name="Oval 6"/>
            <p:cNvSpPr txBox="1"/>
            <p:nvPr/>
          </p:nvSpPr>
          <p:spPr>
            <a:xfrm>
              <a:off x="2945823" y="2175304"/>
              <a:ext cx="1719840" cy="1837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900" kern="1200" dirty="0" smtClean="0"/>
            </a:p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Field-specific knowledge</a:t>
              </a:r>
            </a:p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dirty="0" smtClean="0"/>
                <a:t>(Domain)</a:t>
              </a:r>
              <a:endParaRPr lang="en-US" sz="29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59433" y="2969949"/>
            <a:ext cx="2866400" cy="3341462"/>
            <a:chOff x="185053" y="1312093"/>
            <a:chExt cx="2866400" cy="3341462"/>
          </a:xfrm>
        </p:grpSpPr>
        <p:sp>
          <p:nvSpPr>
            <p:cNvPr id="11" name="Oval 10"/>
            <p:cNvSpPr/>
            <p:nvPr/>
          </p:nvSpPr>
          <p:spPr>
            <a:xfrm>
              <a:off x="185053" y="1312093"/>
              <a:ext cx="2866400" cy="334146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10395692"/>
                <a:satOff val="-47968"/>
                <a:lumOff val="1765"/>
                <a:alphaOff val="0"/>
              </a:schemeClr>
            </a:fillRef>
            <a:effectRef idx="0">
              <a:schemeClr val="accent4">
                <a:alpha val="50000"/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2" name="Oval 8"/>
            <p:cNvSpPr txBox="1"/>
            <p:nvPr/>
          </p:nvSpPr>
          <p:spPr>
            <a:xfrm>
              <a:off x="454973" y="2175304"/>
              <a:ext cx="1719840" cy="18378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900" kern="1200" dirty="0" smtClean="0"/>
                <a:t>Coding</a:t>
              </a:r>
              <a:endParaRPr lang="en-US" sz="2900" kern="1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706395" y="3866295"/>
            <a:ext cx="1045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Data Science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29676" y="3278446"/>
            <a:ext cx="104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Machine Learning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63094" y="3278446"/>
            <a:ext cx="119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Traditional Research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79322" y="4684882"/>
            <a:ext cx="104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Danger 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286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0472"/>
            <a:ext cx="10515600" cy="4686491"/>
          </a:xfrm>
        </p:spPr>
        <p:txBody>
          <a:bodyPr/>
          <a:lstStyle/>
          <a:p>
            <a:r>
              <a:rPr lang="en-US" dirty="0" smtClean="0"/>
              <a:t>Term coined by Arthur Samuel (IBM) in 1959</a:t>
            </a:r>
          </a:p>
          <a:p>
            <a:pPr lvl="1"/>
            <a:r>
              <a:rPr lang="en-US" dirty="0" smtClean="0"/>
              <a:t>Machines doing things without being </a:t>
            </a:r>
            <a:r>
              <a:rPr lang="en-US" dirty="0"/>
              <a:t>explicitly programmed to do </a:t>
            </a:r>
            <a:r>
              <a:rPr lang="en-US" dirty="0" smtClean="0"/>
              <a:t>so.</a:t>
            </a:r>
          </a:p>
          <a:p>
            <a:r>
              <a:rPr lang="en-US" dirty="0" smtClean="0"/>
              <a:t>Algorithm that is able to do two consecutive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Find a pattern</a:t>
            </a:r>
            <a:r>
              <a:rPr lang="en-US" dirty="0" smtClean="0"/>
              <a:t> in a Data;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Make a prediction</a:t>
            </a:r>
            <a:r>
              <a:rPr lang="en-US" dirty="0" smtClean="0"/>
              <a:t> based on the found pattern.</a:t>
            </a:r>
          </a:p>
          <a:p>
            <a:r>
              <a:rPr lang="en-US" dirty="0" smtClean="0"/>
              <a:t>Human Learning is very similar: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00323481"/>
              </p:ext>
            </p:extLst>
          </p:nvPr>
        </p:nvGraphicFramePr>
        <p:xfrm>
          <a:off x="1864068" y="4089167"/>
          <a:ext cx="5813442" cy="26135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37814">
                  <a:extLst>
                    <a:ext uri="{9D8B030D-6E8A-4147-A177-3AD203B41FA5}">
                      <a16:colId xmlns:a16="http://schemas.microsoft.com/office/drawing/2014/main" xmlns="" val="3078739526"/>
                    </a:ext>
                  </a:extLst>
                </a:gridCol>
                <a:gridCol w="1937814">
                  <a:extLst>
                    <a:ext uri="{9D8B030D-6E8A-4147-A177-3AD203B41FA5}">
                      <a16:colId xmlns:a16="http://schemas.microsoft.com/office/drawing/2014/main" xmlns="" val="1989652424"/>
                    </a:ext>
                  </a:extLst>
                </a:gridCol>
                <a:gridCol w="1937814">
                  <a:extLst>
                    <a:ext uri="{9D8B030D-6E8A-4147-A177-3AD203B41FA5}">
                      <a16:colId xmlns:a16="http://schemas.microsoft.com/office/drawing/2014/main" xmlns="" val="2486997592"/>
                    </a:ext>
                  </a:extLst>
                </a:gridCol>
              </a:tblGrid>
              <a:tr h="5227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/>
                        <a:t>X1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/>
                        <a:t>X2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X3</a:t>
                      </a:r>
                      <a:endParaRPr lang="en-US" sz="28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77123667"/>
                  </a:ext>
                </a:extLst>
              </a:tr>
              <a:tr h="5227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38824929"/>
                  </a:ext>
                </a:extLst>
              </a:tr>
              <a:tr h="5227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4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8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65675365"/>
                  </a:ext>
                </a:extLst>
              </a:tr>
              <a:tr h="5227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4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27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effectLst/>
                        </a:rPr>
                        <a:t> 1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96955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7332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0472"/>
            <a:ext cx="10515600" cy="4686491"/>
          </a:xfrm>
        </p:spPr>
        <p:txBody>
          <a:bodyPr/>
          <a:lstStyle/>
          <a:p>
            <a:r>
              <a:rPr lang="en-US" dirty="0" smtClean="0"/>
              <a:t>Term coined by Arthur Samuel (IBM) in 1959</a:t>
            </a:r>
          </a:p>
          <a:p>
            <a:pPr lvl="1"/>
            <a:r>
              <a:rPr lang="en-US" dirty="0" smtClean="0"/>
              <a:t>Machines doing things without being </a:t>
            </a:r>
            <a:r>
              <a:rPr lang="en-US" dirty="0"/>
              <a:t>explicitly programmed to do </a:t>
            </a:r>
            <a:r>
              <a:rPr lang="en-US" dirty="0" smtClean="0"/>
              <a:t>so.</a:t>
            </a:r>
          </a:p>
          <a:p>
            <a:r>
              <a:rPr lang="en-US" dirty="0" smtClean="0"/>
              <a:t>Algorithm that is able to do two consecutive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Find a pattern</a:t>
            </a:r>
            <a:r>
              <a:rPr lang="en-US" dirty="0" smtClean="0"/>
              <a:t> in a Data;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Make a prediction</a:t>
            </a:r>
            <a:r>
              <a:rPr lang="en-US" dirty="0" smtClean="0"/>
              <a:t> based on the found pattern.</a:t>
            </a:r>
          </a:p>
          <a:p>
            <a:r>
              <a:rPr lang="en-US" dirty="0" smtClean="0"/>
              <a:t>Human Learning is very similar: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35712802"/>
              </p:ext>
            </p:extLst>
          </p:nvPr>
        </p:nvGraphicFramePr>
        <p:xfrm>
          <a:off x="1864070" y="4089167"/>
          <a:ext cx="5817324" cy="230949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39108">
                  <a:extLst>
                    <a:ext uri="{9D8B030D-6E8A-4147-A177-3AD203B41FA5}">
                      <a16:colId xmlns:a16="http://schemas.microsoft.com/office/drawing/2014/main" xmlns="" val="3078739526"/>
                    </a:ext>
                  </a:extLst>
                </a:gridCol>
                <a:gridCol w="1939108">
                  <a:extLst>
                    <a:ext uri="{9D8B030D-6E8A-4147-A177-3AD203B41FA5}">
                      <a16:colId xmlns:a16="http://schemas.microsoft.com/office/drawing/2014/main" xmlns="" val="1989652424"/>
                    </a:ext>
                  </a:extLst>
                </a:gridCol>
                <a:gridCol w="1939108">
                  <a:extLst>
                    <a:ext uri="{9D8B030D-6E8A-4147-A177-3AD203B41FA5}">
                      <a16:colId xmlns:a16="http://schemas.microsoft.com/office/drawing/2014/main" xmlns="" val="2486997592"/>
                    </a:ext>
                  </a:extLst>
                </a:gridCol>
              </a:tblGrid>
              <a:tr h="4528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/>
                        <a:t>X1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/>
                        <a:t>X2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X3</a:t>
                      </a:r>
                      <a:endParaRPr lang="en-US" sz="28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77123667"/>
                  </a:ext>
                </a:extLst>
              </a:tr>
              <a:tr h="4528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38824929"/>
                  </a:ext>
                </a:extLst>
              </a:tr>
              <a:tr h="4528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4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8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65675365"/>
                  </a:ext>
                </a:extLst>
              </a:tr>
              <a:tr h="4528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10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28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effectLst/>
                        </a:rPr>
                        <a:t> 1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9695527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043416" y="3447288"/>
            <a:ext cx="25420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1*2 + 2*5 = 12</a:t>
            </a:r>
          </a:p>
          <a:p>
            <a:r>
              <a:rPr lang="en-US" sz="2400" dirty="0" smtClean="0"/>
              <a:t>1*4 + 2*3 = 10</a:t>
            </a:r>
          </a:p>
          <a:p>
            <a:r>
              <a:rPr lang="en-US" sz="2400" dirty="0" smtClean="0"/>
              <a:t>1*4 + 2*2 = 8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1*X1 + 2*X2 = X3</a:t>
            </a:r>
          </a:p>
          <a:p>
            <a:endParaRPr lang="en-US" sz="2400" dirty="0"/>
          </a:p>
          <a:p>
            <a:r>
              <a:rPr lang="en-US" sz="2400" dirty="0" smtClean="0"/>
              <a:t>? = 5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19163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26560" y="3705922"/>
            <a:ext cx="2542032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-2*5 + 1*12 = 2</a:t>
            </a:r>
          </a:p>
          <a:p>
            <a:r>
              <a:rPr lang="en-US" sz="2400" dirty="0" smtClean="0"/>
              <a:t>-2*3 + 1*10 = 4</a:t>
            </a:r>
          </a:p>
          <a:p>
            <a:r>
              <a:rPr lang="en-US" sz="2400" dirty="0" smtClean="0"/>
              <a:t>-2*2 + 1*8 = 4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-2*X2 + 1*X</a:t>
            </a:r>
            <a:r>
              <a:rPr lang="en-US" sz="2400" dirty="0"/>
              <a:t>3</a:t>
            </a:r>
            <a:r>
              <a:rPr lang="en-US" sz="2400" dirty="0" smtClean="0"/>
              <a:t> = X1</a:t>
            </a:r>
          </a:p>
          <a:p>
            <a:endParaRPr lang="en-US" sz="2400" dirty="0"/>
          </a:p>
          <a:p>
            <a:r>
              <a:rPr lang="en-US" sz="2400" dirty="0" smtClean="0"/>
              <a:t>? = 5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0472"/>
            <a:ext cx="10515600" cy="4686491"/>
          </a:xfrm>
        </p:spPr>
        <p:txBody>
          <a:bodyPr/>
          <a:lstStyle/>
          <a:p>
            <a:r>
              <a:rPr lang="en-US" dirty="0" smtClean="0"/>
              <a:t>Term coined by Arthur Samuel (IBM) in 1959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oing things without being </a:t>
            </a:r>
            <a:r>
              <a:rPr lang="en-US" dirty="0"/>
              <a:t>explicitly programmed to do </a:t>
            </a:r>
            <a:r>
              <a:rPr lang="en-US" dirty="0" smtClean="0"/>
              <a:t>so.</a:t>
            </a:r>
          </a:p>
          <a:p>
            <a:r>
              <a:rPr lang="en-US" dirty="0" smtClean="0"/>
              <a:t>Algorithm that is able to do two consecutive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Find a pattern</a:t>
            </a:r>
            <a:r>
              <a:rPr lang="en-US" dirty="0" smtClean="0"/>
              <a:t> in a Data;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Make a prediction</a:t>
            </a:r>
            <a:r>
              <a:rPr lang="en-US" dirty="0" smtClean="0"/>
              <a:t> based on the found pattern.</a:t>
            </a:r>
          </a:p>
          <a:p>
            <a:r>
              <a:rPr lang="en-US" dirty="0" smtClean="0"/>
              <a:t>Human Learning is very similar: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93184433"/>
              </p:ext>
            </p:extLst>
          </p:nvPr>
        </p:nvGraphicFramePr>
        <p:xfrm>
          <a:off x="1854926" y="4064227"/>
          <a:ext cx="5817324" cy="230949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39108">
                  <a:extLst>
                    <a:ext uri="{9D8B030D-6E8A-4147-A177-3AD203B41FA5}">
                      <a16:colId xmlns:a16="http://schemas.microsoft.com/office/drawing/2014/main" xmlns="" val="3078739526"/>
                    </a:ext>
                  </a:extLst>
                </a:gridCol>
                <a:gridCol w="1939108">
                  <a:extLst>
                    <a:ext uri="{9D8B030D-6E8A-4147-A177-3AD203B41FA5}">
                      <a16:colId xmlns:a16="http://schemas.microsoft.com/office/drawing/2014/main" xmlns="" val="1989652424"/>
                    </a:ext>
                  </a:extLst>
                </a:gridCol>
                <a:gridCol w="1939108">
                  <a:extLst>
                    <a:ext uri="{9D8B030D-6E8A-4147-A177-3AD203B41FA5}">
                      <a16:colId xmlns:a16="http://schemas.microsoft.com/office/drawing/2014/main" xmlns="" val="2486997592"/>
                    </a:ext>
                  </a:extLst>
                </a:gridCol>
              </a:tblGrid>
              <a:tr h="4528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/>
                        <a:t>X1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/>
                        <a:t>X2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X3</a:t>
                      </a:r>
                      <a:endParaRPr lang="en-US" sz="28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77123667"/>
                  </a:ext>
                </a:extLst>
              </a:tr>
              <a:tr h="4528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38824929"/>
                  </a:ext>
                </a:extLst>
              </a:tr>
              <a:tr h="4528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4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8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65675365"/>
                  </a:ext>
                </a:extLst>
              </a:tr>
              <a:tr h="4528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4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3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</a:rPr>
                        <a:t>10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28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effectLst/>
                        </a:rPr>
                        <a:t> 1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96955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69698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miling Powerful Laptop Computer 2 Stock Vector - Illustration of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21075" y="1424083"/>
            <a:ext cx="3319146" cy="225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and Advantages </a:t>
            </a:r>
            <a:br>
              <a:rPr lang="en-US" dirty="0" smtClean="0"/>
            </a:br>
            <a:r>
              <a:rPr lang="en-US" dirty="0" smtClean="0"/>
              <a:t>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Slightly distorted inputs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completely wrong output</a:t>
            </a:r>
          </a:p>
          <a:p>
            <a:r>
              <a:rPr lang="en-US" dirty="0"/>
              <a:t>A</a:t>
            </a:r>
            <a:r>
              <a:rPr lang="en-US" dirty="0" smtClean="0"/>
              <a:t>dvantages: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computing force of the </a:t>
            </a:r>
            <a:r>
              <a:rPr lang="en-US" dirty="0" smtClean="0"/>
              <a:t>machine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May reveal non-ideal</a:t>
            </a:r>
            <a:r>
              <a:rPr lang="en-US" dirty="0"/>
              <a:t> </a:t>
            </a:r>
            <a:r>
              <a:rPr lang="en-US" dirty="0" smtClean="0"/>
              <a:t>functional </a:t>
            </a:r>
            <a:r>
              <a:rPr lang="en-US" dirty="0"/>
              <a:t>form of the </a:t>
            </a:r>
            <a:r>
              <a:rPr lang="en-US" dirty="0" smtClean="0"/>
              <a:t>relationship.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46305" y="4124865"/>
          <a:ext cx="3328416" cy="24536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09472">
                  <a:extLst>
                    <a:ext uri="{9D8B030D-6E8A-4147-A177-3AD203B41FA5}">
                      <a16:colId xmlns:a16="http://schemas.microsoft.com/office/drawing/2014/main" xmlns="" val="3056284342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xmlns="" val="2456814733"/>
                    </a:ext>
                  </a:extLst>
                </a:gridCol>
                <a:gridCol w="923545">
                  <a:extLst>
                    <a:ext uri="{9D8B030D-6E8A-4147-A177-3AD203B41FA5}">
                      <a16:colId xmlns:a16="http://schemas.microsoft.com/office/drawing/2014/main" xmlns="" val="3548128203"/>
                    </a:ext>
                  </a:extLst>
                </a:gridCol>
              </a:tblGrid>
              <a:tr h="4629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(1*)X1</a:t>
                      </a:r>
                      <a:endParaRPr lang="en-US" sz="2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(+2*)X2</a:t>
                      </a:r>
                      <a:endParaRPr lang="en-US" sz="2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(=)y</a:t>
                      </a:r>
                      <a:endParaRPr lang="en-US" sz="28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19093644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2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2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12</a:t>
                      </a:r>
                      <a:endParaRPr lang="en-US" sz="28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92585614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2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2</a:t>
                      </a:r>
                      <a:endParaRPr lang="en-US" sz="2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28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18383744"/>
                  </a:ext>
                </a:extLst>
              </a:tr>
              <a:tr h="4629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2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2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sz="28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629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28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en-US" sz="28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2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28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4556719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621025" y="4241704"/>
          <a:ext cx="5401056" cy="224139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50264">
                  <a:extLst>
                    <a:ext uri="{9D8B030D-6E8A-4147-A177-3AD203B41FA5}">
                      <a16:colId xmlns:a16="http://schemas.microsoft.com/office/drawing/2014/main" xmlns="" val="1353228487"/>
                    </a:ext>
                  </a:extLst>
                </a:gridCol>
                <a:gridCol w="1350264">
                  <a:extLst>
                    <a:ext uri="{9D8B030D-6E8A-4147-A177-3AD203B41FA5}">
                      <a16:colId xmlns:a16="http://schemas.microsoft.com/office/drawing/2014/main" xmlns="" val="4042280702"/>
                    </a:ext>
                  </a:extLst>
                </a:gridCol>
                <a:gridCol w="1350264">
                  <a:extLst>
                    <a:ext uri="{9D8B030D-6E8A-4147-A177-3AD203B41FA5}">
                      <a16:colId xmlns:a16="http://schemas.microsoft.com/office/drawing/2014/main" xmlns="" val="2793006277"/>
                    </a:ext>
                  </a:extLst>
                </a:gridCol>
                <a:gridCol w="1350264">
                  <a:extLst>
                    <a:ext uri="{9D8B030D-6E8A-4147-A177-3AD203B41FA5}">
                      <a16:colId xmlns:a16="http://schemas.microsoft.com/office/drawing/2014/main" xmlns="" val="708310404"/>
                    </a:ext>
                  </a:extLst>
                </a:gridCol>
              </a:tblGrid>
              <a:tr h="3692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(1*)X1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(+2*)X2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(-0.5*)X3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(=)y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238775"/>
                  </a:ext>
                </a:extLst>
              </a:tr>
              <a:tr h="374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07213911"/>
                  </a:ext>
                </a:extLst>
              </a:tr>
              <a:tr h="374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5162084"/>
                  </a:ext>
                </a:extLst>
              </a:tr>
              <a:tr h="374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8399162"/>
                  </a:ext>
                </a:extLst>
              </a:tr>
              <a:tr h="374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641667"/>
                  </a:ext>
                </a:extLst>
              </a:tr>
              <a:tr h="374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63132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039693" y="4241703"/>
          <a:ext cx="2700528" cy="224139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50264">
                  <a:extLst>
                    <a:ext uri="{9D8B030D-6E8A-4147-A177-3AD203B41FA5}">
                      <a16:colId xmlns:a16="http://schemas.microsoft.com/office/drawing/2014/main" xmlns="" val="993660535"/>
                    </a:ext>
                  </a:extLst>
                </a:gridCol>
                <a:gridCol w="1350264">
                  <a:extLst>
                    <a:ext uri="{9D8B030D-6E8A-4147-A177-3AD203B41FA5}">
                      <a16:colId xmlns:a16="http://schemas.microsoft.com/office/drawing/2014/main" xmlns="" val="167333529"/>
                    </a:ext>
                  </a:extLst>
                </a:gridCol>
              </a:tblGrid>
              <a:tr h="3692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(+)error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(=)Y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0574968"/>
                  </a:ext>
                </a:extLst>
              </a:tr>
              <a:tr h="374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4995177"/>
                  </a:ext>
                </a:extLst>
              </a:tr>
              <a:tr h="374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+0.6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7.6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3769413"/>
                  </a:ext>
                </a:extLst>
              </a:tr>
              <a:tr h="374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-0.8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6.2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4810453"/>
                  </a:ext>
                </a:extLst>
              </a:tr>
              <a:tr h="374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+0.4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0.4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56361269"/>
                  </a:ext>
                </a:extLst>
              </a:tr>
              <a:tr h="3744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en-US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9902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0521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rgbClr val="F2F2F2"/>
      </a:lt1>
      <a:dk2>
        <a:srgbClr val="44546A"/>
      </a:dk2>
      <a:lt2>
        <a:srgbClr val="D8D8D8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7948</TotalTime>
  <Words>698</Words>
  <Application>Microsoft Office PowerPoint</Application>
  <PresentationFormat>Custom</PresentationFormat>
  <Paragraphs>229</Paragraphs>
  <Slides>13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Introduction to Data Science Lecture 1 - Introduction</vt:lpstr>
      <vt:lpstr>Welcome to Introduction to Data Science!</vt:lpstr>
      <vt:lpstr>About the Course</vt:lpstr>
      <vt:lpstr>Course Outline</vt:lpstr>
      <vt:lpstr>Data Science as a Profession</vt:lpstr>
      <vt:lpstr>What is Machine Learning?</vt:lpstr>
      <vt:lpstr>What is Machine Learning?</vt:lpstr>
      <vt:lpstr>What is Machine Learning?</vt:lpstr>
      <vt:lpstr>Disadvantages and Advantages  of Machine Learning</vt:lpstr>
      <vt:lpstr>Advantages of Machine Learning</vt:lpstr>
      <vt:lpstr>Econometrics and Regression</vt:lpstr>
      <vt:lpstr>Data Science and Machine Learning</vt:lpstr>
      <vt:lpstr>This course</vt:lpstr>
    </vt:vector>
  </TitlesOfParts>
  <Company>CERGE-EI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 Python &amp; Spyder</dc:title>
  <dc:creator>Sargsyan, Vahan</dc:creator>
  <cp:lastModifiedBy>Tatevik Tadevosyan</cp:lastModifiedBy>
  <cp:revision>80</cp:revision>
  <dcterms:created xsi:type="dcterms:W3CDTF">2020-05-29T18:59:25Z</dcterms:created>
  <dcterms:modified xsi:type="dcterms:W3CDTF">2024-01-25T07:24:40Z</dcterms:modified>
</cp:coreProperties>
</file>