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8" r:id="rId6"/>
    <p:sldId id="269" r:id="rId7"/>
    <p:sldId id="262" r:id="rId8"/>
    <p:sldId id="266" r:id="rId9"/>
    <p:sldId id="267" r:id="rId10"/>
    <p:sldId id="264" r:id="rId11"/>
    <p:sldId id="270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0" autoAdjust="0"/>
    <p:restoredTop sz="94660"/>
  </p:normalViewPr>
  <p:slideViewPr>
    <p:cSldViewPr snapToGrid="0">
      <p:cViewPr>
        <p:scale>
          <a:sx n="87" d="100"/>
          <a:sy n="87" d="100"/>
        </p:scale>
        <p:origin x="-39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0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470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6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72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17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69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98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3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14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3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1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2CA4-BCCB-4CCC-84FD-6ED59C0A174B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FCAE-8BC9-4AFA-88AF-F839B4BC7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53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7747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br>
              <a:rPr lang="en-US" dirty="0" smtClean="0"/>
            </a:br>
            <a:r>
              <a:rPr lang="en-US" dirty="0" smtClean="0"/>
              <a:t>Lecture 2 – Notations and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9371" y="5164409"/>
            <a:ext cx="4171406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Chapter 1 – Introduction (pp. 1-7)</a:t>
            </a:r>
          </a:p>
          <a:p>
            <a:pPr algn="l"/>
            <a:r>
              <a:rPr lang="en-US" dirty="0" smtClean="0"/>
              <a:t>Chapter 2 – Notation and Definitions (pp. 15-20)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Ph.D. </a:t>
            </a:r>
            <a:r>
              <a:rPr lang="en-US" dirty="0" err="1" smtClean="0"/>
              <a:t>Vahan</a:t>
            </a:r>
            <a:r>
              <a:rPr lang="en-US" dirty="0" smtClean="0"/>
              <a:t> </a:t>
            </a:r>
            <a:r>
              <a:rPr lang="en-US" dirty="0" err="1" smtClean="0"/>
              <a:t>Sargsyan</a:t>
            </a:r>
            <a:endParaRPr lang="en-US" dirty="0" smtClean="0"/>
          </a:p>
        </p:txBody>
      </p:sp>
      <p:pic>
        <p:nvPicPr>
          <p:cNvPr id="4" name="Picture 2" descr="Machine Learning for Marketing - IE Exponential Learning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9" y="3509963"/>
            <a:ext cx="5303393" cy="29625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047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Learning </a:t>
            </a:r>
            <a:br>
              <a:rPr lang="en-US" dirty="0" smtClean="0"/>
            </a:br>
            <a:r>
              <a:rPr lang="en-US" dirty="0" smtClean="0"/>
              <a:t>(based on layers between </a:t>
            </a:r>
            <a:br>
              <a:rPr lang="en-US" dirty="0" smtClean="0"/>
            </a:br>
            <a:r>
              <a:rPr lang="en-US" dirty="0" smtClean="0"/>
              <a:t>input and output)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14649254"/>
              </p:ext>
            </p:extLst>
          </p:nvPr>
        </p:nvGraphicFramePr>
        <p:xfrm>
          <a:off x="838200" y="1962472"/>
          <a:ext cx="9418320" cy="451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160">
                  <a:extLst>
                    <a:ext uri="{9D8B030D-6E8A-4147-A177-3AD203B41FA5}">
                      <a16:colId xmlns="" xmlns:a16="http://schemas.microsoft.com/office/drawing/2014/main" val="2866548106"/>
                    </a:ext>
                  </a:extLst>
                </a:gridCol>
                <a:gridCol w="4709160">
                  <a:extLst>
                    <a:ext uri="{9D8B030D-6E8A-4147-A177-3AD203B41FA5}">
                      <a16:colId xmlns="" xmlns:a16="http://schemas.microsoft.com/office/drawing/2014/main" val="1541523927"/>
                    </a:ext>
                  </a:extLst>
                </a:gridCol>
              </a:tblGrid>
              <a:tr h="3177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Shallow learning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Deep learning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7294287"/>
                  </a:ext>
                </a:extLst>
              </a:tr>
              <a:tr h="5799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algorithm learns the </a:t>
                      </a:r>
                      <a:r>
                        <a:rPr lang="en-US" sz="1600" b="1" dirty="0" smtClean="0"/>
                        <a:t>parameters</a:t>
                      </a:r>
                      <a:r>
                        <a:rPr lang="en-US" sz="1600" dirty="0" smtClean="0"/>
                        <a:t> of the model </a:t>
                      </a:r>
                      <a:r>
                        <a:rPr lang="en-US" sz="1600" b="1" dirty="0" smtClean="0"/>
                        <a:t>directly from the features</a:t>
                      </a:r>
                      <a:r>
                        <a:rPr lang="en-US" sz="1600" dirty="0" smtClean="0"/>
                        <a:t> of the training examples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algorithm learns the </a:t>
                      </a:r>
                      <a:r>
                        <a:rPr lang="en-US" sz="1600" b="1" dirty="0" smtClean="0"/>
                        <a:t>parameters</a:t>
                      </a:r>
                      <a:r>
                        <a:rPr lang="en-US" sz="1600" dirty="0" smtClean="0"/>
                        <a:t> of the model from </a:t>
                      </a:r>
                      <a:r>
                        <a:rPr lang="en-US" sz="1600" b="1" dirty="0" smtClean="0"/>
                        <a:t>the outputs of the preceding layers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6348881"/>
                  </a:ext>
                </a:extLst>
              </a:tr>
              <a:tr h="2529073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5566861"/>
                  </a:ext>
                </a:extLst>
              </a:tr>
              <a:tr h="912406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Example:  Simple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Example: Neural Network (</a:t>
                      </a:r>
                      <a:r>
                        <a:rPr lang="en-US" sz="1600" dirty="0" smtClean="0">
                          <a:hlinkClick r:id="rId2"/>
                        </a:rPr>
                        <a:t>http://playground.tensorflow.org/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033037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84" y="2954215"/>
            <a:ext cx="5366239" cy="2503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in the Beginning of Next Class!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 	</a:t>
            </a:r>
            <a:r>
              <a:rPr lang="en-US" dirty="0" smtClean="0"/>
              <a:t>- 20% of final Grade</a:t>
            </a:r>
          </a:p>
          <a:p>
            <a:endParaRPr lang="en-US" dirty="0" smtClean="0"/>
          </a:p>
          <a:p>
            <a:r>
              <a:rPr lang="en-US" dirty="0" smtClean="0"/>
              <a:t>Do not be late to the class</a:t>
            </a:r>
          </a:p>
          <a:p>
            <a:r>
              <a:rPr lang="en-US" dirty="0" smtClean="0"/>
              <a:t>Late Quizzes will not be accepted</a:t>
            </a:r>
          </a:p>
          <a:p>
            <a:r>
              <a:rPr lang="en-US" dirty="0" smtClean="0"/>
              <a:t>Go over the lecture notes and reading materials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399139"/>
            <a:ext cx="4286250" cy="2409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801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Terms and terminology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Programming Language - </a:t>
            </a:r>
            <a:r>
              <a:rPr lang="en-US" b="1" dirty="0"/>
              <a:t>a system of notation for writing computer programs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Java, etc.</a:t>
            </a:r>
            <a:endParaRPr lang="en-US" dirty="0"/>
          </a:p>
          <a:p>
            <a:r>
              <a:rPr lang="en-US" dirty="0" smtClean="0"/>
              <a:t>IDE – integrated Development Environment - </a:t>
            </a:r>
            <a:r>
              <a:rPr lang="en-US" b="1" dirty="0"/>
              <a:t>a software application that helps programmers develop software code efficiently</a:t>
            </a:r>
            <a:endParaRPr lang="en-US" dirty="0" smtClean="0"/>
          </a:p>
          <a:p>
            <a:pPr lvl="1"/>
            <a:r>
              <a:rPr lang="en-US" dirty="0" smtClean="0"/>
              <a:t>R Studio for R, 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 notebook, </a:t>
            </a:r>
            <a:r>
              <a:rPr lang="en-US" dirty="0" err="1" smtClean="0"/>
              <a:t>PyCharm</a:t>
            </a:r>
            <a:r>
              <a:rPr lang="en-US" dirty="0" smtClean="0"/>
              <a:t>, etc.  for Python</a:t>
            </a:r>
          </a:p>
          <a:p>
            <a:pPr lvl="1"/>
            <a:r>
              <a:rPr lang="en-US" dirty="0" smtClean="0"/>
              <a:t>Eclipse, </a:t>
            </a:r>
            <a:r>
              <a:rPr lang="en-US" dirty="0" err="1" smtClean="0"/>
              <a:t>InteliJ</a:t>
            </a:r>
            <a:r>
              <a:rPr lang="en-US" dirty="0" smtClean="0"/>
              <a:t> IDEA, etc. for Java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Script - </a:t>
            </a:r>
            <a:r>
              <a:rPr lang="en-US" b="1" dirty="0"/>
              <a:t>several commands within a </a:t>
            </a:r>
            <a:r>
              <a:rPr lang="en-US" b="1" dirty="0" smtClean="0"/>
              <a:t>file that can be executed in an IDE.</a:t>
            </a:r>
            <a:endParaRPr lang="en-US" dirty="0" smtClean="0"/>
          </a:p>
          <a:p>
            <a:r>
              <a:rPr lang="en-US" dirty="0" smtClean="0"/>
              <a:t>Package – a collection of </a:t>
            </a:r>
            <a:r>
              <a:rPr lang="en-US" dirty="0"/>
              <a:t>related </a:t>
            </a:r>
            <a:r>
              <a:rPr lang="en-US" dirty="0" smtClean="0"/>
              <a:t>scripts (modules) </a:t>
            </a:r>
            <a:r>
              <a:rPr lang="en-US" dirty="0"/>
              <a:t>that aim to achieve a common goal</a:t>
            </a:r>
            <a:endParaRPr lang="en-US" dirty="0" smtClean="0"/>
          </a:p>
          <a:p>
            <a:pPr lvl="1"/>
            <a:r>
              <a:rPr lang="en-US" dirty="0" smtClean="0"/>
              <a:t>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Environment – a collection of preinstalled Packages that can be called within the programming session.</a:t>
            </a:r>
          </a:p>
          <a:p>
            <a:r>
              <a:rPr lang="en-US" dirty="0" smtClean="0"/>
              <a:t>Environment management system – a program that makes it easier to handle and manage Environments.</a:t>
            </a:r>
          </a:p>
          <a:p>
            <a:pPr lvl="1"/>
            <a:r>
              <a:rPr lang="en-US" dirty="0" smtClean="0"/>
              <a:t>Anaconda</a:t>
            </a:r>
          </a:p>
        </p:txBody>
      </p:sp>
    </p:spTree>
    <p:extLst>
      <p:ext uri="{BB962C8B-B14F-4D97-AF65-F5344CB8AC3E}">
        <p14:creationId xmlns="" xmlns:p14="http://schemas.microsoft.com/office/powerpoint/2010/main" val="26848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Anaconda!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Anaconda and </a:t>
            </a:r>
            <a:r>
              <a:rPr lang="en-US" dirty="0" err="1"/>
              <a:t>Spyder</a:t>
            </a:r>
            <a:r>
              <a:rPr lang="en-US" dirty="0"/>
              <a:t> (open source integrated development environment):</a:t>
            </a:r>
            <a:endParaRPr lang="en-GB" dirty="0"/>
          </a:p>
          <a:p>
            <a:pPr lvl="1"/>
            <a:r>
              <a:rPr lang="en-GB" dirty="0" smtClean="0"/>
              <a:t>Follow the Anaconda installation steps provided in your </a:t>
            </a:r>
            <a:r>
              <a:rPr lang="en-GB" dirty="0" err="1" smtClean="0"/>
              <a:t>Moodle</a:t>
            </a:r>
            <a:r>
              <a:rPr lang="en-GB" dirty="0" smtClean="0"/>
              <a:t> page.</a:t>
            </a:r>
            <a:endParaRPr lang="en-US" dirty="0" smtClean="0"/>
          </a:p>
          <a:p>
            <a:pPr lvl="1"/>
            <a:r>
              <a:rPr lang="en-US" dirty="0" smtClean="0"/>
              <a:t>Open Anaconda and </a:t>
            </a:r>
            <a:r>
              <a:rPr lang="en-US" dirty="0" smtClean="0"/>
              <a:t>Launch </a:t>
            </a:r>
            <a:r>
              <a:rPr lang="en-US" dirty="0" err="1" smtClean="0"/>
              <a:t>Spyder</a:t>
            </a:r>
            <a:r>
              <a:rPr lang="en-US" dirty="0" smtClean="0"/>
              <a:t> </a:t>
            </a:r>
            <a:r>
              <a:rPr lang="en-US" dirty="0" smtClean="0"/>
              <a:t>from the UI.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771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 in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 as a Profession</a:t>
            </a:r>
          </a:p>
          <a:p>
            <a:endParaRPr lang="en-US" dirty="0" smtClean="0"/>
          </a:p>
          <a:p>
            <a:r>
              <a:rPr lang="en-US" dirty="0" smtClean="0"/>
              <a:t>Machine learning = Coding + Statistics</a:t>
            </a:r>
          </a:p>
          <a:p>
            <a:pPr marL="0" indent="0">
              <a:buNone/>
            </a:pPr>
            <a:r>
              <a:rPr lang="en-US" dirty="0" smtClean="0"/>
              <a:t>Doing things </a:t>
            </a:r>
            <a:r>
              <a:rPr lang="en-US" b="1" dirty="0" smtClean="0"/>
              <a:t>without</a:t>
            </a:r>
            <a:r>
              <a:rPr lang="en-US" dirty="0" smtClean="0"/>
              <a:t> being </a:t>
            </a:r>
          </a:p>
          <a:p>
            <a:pPr marL="0" indent="0">
              <a:buNone/>
            </a:pPr>
            <a:r>
              <a:rPr lang="en-US" b="1" dirty="0" smtClean="0"/>
              <a:t>explicitly programmed to do so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Econometrics and Statistics</a:t>
            </a:r>
          </a:p>
          <a:p>
            <a:pPr marL="0" indent="0">
              <a:buNone/>
            </a:pPr>
            <a:r>
              <a:rPr lang="en-US" dirty="0" smtClean="0"/>
              <a:t>Learn what to do based on </a:t>
            </a:r>
          </a:p>
          <a:p>
            <a:pPr marL="0" indent="0">
              <a:buNone/>
            </a:pPr>
            <a:r>
              <a:rPr lang="en-US" b="1" dirty="0" smtClean="0"/>
              <a:t>Patterns in the data (learning).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1498" y="1399161"/>
            <a:ext cx="2866400" cy="3341462"/>
            <a:chOff x="1127118" y="-258695"/>
            <a:chExt cx="2866400" cy="3341462"/>
          </a:xfrm>
          <a:solidFill>
            <a:srgbClr val="91F0A3"/>
          </a:solidFill>
        </p:grpSpPr>
        <p:sp>
          <p:nvSpPr>
            <p:cNvPr id="5" name="Oval 4"/>
            <p:cNvSpPr/>
            <p:nvPr/>
          </p:nvSpPr>
          <p:spPr>
            <a:xfrm>
              <a:off x="1127118" y="-258695"/>
              <a:ext cx="2866400" cy="334146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1509305" y="326060"/>
              <a:ext cx="2102026" cy="15036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Statistics and Mathematics</a:t>
              </a:r>
            </a:p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43563" y="2969949"/>
            <a:ext cx="2866400" cy="3341462"/>
            <a:chOff x="2069183" y="1312093"/>
            <a:chExt cx="2866400" cy="3341462"/>
          </a:xfrm>
        </p:grpSpPr>
        <p:sp>
          <p:nvSpPr>
            <p:cNvPr id="8" name="Oval 7"/>
            <p:cNvSpPr/>
            <p:nvPr/>
          </p:nvSpPr>
          <p:spPr>
            <a:xfrm>
              <a:off x="2069183" y="1312093"/>
              <a:ext cx="2866400" cy="3341462"/>
            </a:xfrm>
            <a:prstGeom prst="ellipse">
              <a:avLst/>
            </a:prstGeom>
            <a:solidFill>
              <a:srgbClr val="FF5050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6"/>
            <p:cNvSpPr txBox="1"/>
            <p:nvPr/>
          </p:nvSpPr>
          <p:spPr>
            <a:xfrm>
              <a:off x="2945823" y="2175304"/>
              <a:ext cx="1719840" cy="1837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 dirty="0" smtClean="0"/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Field-specific knowledge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dirty="0" smtClean="0"/>
                <a:t>(Domain)</a:t>
              </a:r>
              <a:endParaRPr lang="en-US" sz="2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59433" y="2969949"/>
            <a:ext cx="2866400" cy="3341462"/>
            <a:chOff x="185053" y="1312093"/>
            <a:chExt cx="2866400" cy="3341462"/>
          </a:xfrm>
        </p:grpSpPr>
        <p:sp>
          <p:nvSpPr>
            <p:cNvPr id="11" name="Oval 10"/>
            <p:cNvSpPr/>
            <p:nvPr/>
          </p:nvSpPr>
          <p:spPr>
            <a:xfrm>
              <a:off x="185053" y="1312093"/>
              <a:ext cx="2866400" cy="334146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Oval 8"/>
            <p:cNvSpPr txBox="1"/>
            <p:nvPr/>
          </p:nvSpPr>
          <p:spPr>
            <a:xfrm>
              <a:off x="454973" y="2175304"/>
              <a:ext cx="1719840" cy="1837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Coding</a:t>
              </a:r>
              <a:endParaRPr lang="en-US" sz="2900" kern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06395" y="3866295"/>
            <a:ext cx="104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 Science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676" y="3278446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63094" y="3278446"/>
            <a:ext cx="119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Research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79322" y="4684882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Danger Zone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80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 </a:t>
            </a:r>
            <a:br>
              <a:rPr lang="en-US" dirty="0" smtClean="0"/>
            </a:br>
            <a:r>
              <a:rPr lang="en-US" dirty="0" smtClean="0"/>
              <a:t>(based on data labels)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11489021"/>
              </p:ext>
            </p:extLst>
          </p:nvPr>
        </p:nvGraphicFramePr>
        <p:xfrm>
          <a:off x="749968" y="2058444"/>
          <a:ext cx="9770956" cy="468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478">
                  <a:extLst>
                    <a:ext uri="{9D8B030D-6E8A-4147-A177-3AD203B41FA5}">
                      <a16:colId xmlns="" xmlns:a16="http://schemas.microsoft.com/office/drawing/2014/main" val="2612540085"/>
                    </a:ext>
                  </a:extLst>
                </a:gridCol>
                <a:gridCol w="4885478">
                  <a:extLst>
                    <a:ext uri="{9D8B030D-6E8A-4147-A177-3AD203B41FA5}">
                      <a16:colId xmlns="" xmlns:a16="http://schemas.microsoft.com/office/drawing/2014/main" val="720257759"/>
                    </a:ext>
                  </a:extLst>
                </a:gridCol>
              </a:tblGrid>
              <a:tr h="3273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Supervised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Unsupervised learning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5660149"/>
                  </a:ext>
                </a:extLst>
              </a:tr>
              <a:tr h="572857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Collection of </a:t>
                      </a:r>
                      <a:r>
                        <a:rPr lang="en-US" b="1" dirty="0" smtClean="0"/>
                        <a:t>labeled</a:t>
                      </a:r>
                      <a:r>
                        <a:rPr lang="en-US" dirty="0" smtClean="0"/>
                        <a:t> examples – the train data sample contains the “correct answer”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Collection of </a:t>
                      </a:r>
                      <a:r>
                        <a:rPr lang="en-US" b="1" dirty="0" smtClean="0"/>
                        <a:t>unlabeled</a:t>
                      </a:r>
                      <a:r>
                        <a:rPr lang="en-US" dirty="0" smtClean="0"/>
                        <a:t> examples – the data does not contain the “correct answer”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4656392"/>
                  </a:ext>
                </a:extLst>
              </a:tr>
              <a:tr h="2743604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991637"/>
                  </a:ext>
                </a:extLst>
              </a:tr>
              <a:tr h="938902">
                <a:tc>
                  <a:txBody>
                    <a:bodyPr/>
                    <a:lstStyle/>
                    <a:p>
                      <a:r>
                        <a:rPr lang="en-US" dirty="0" smtClean="0"/>
                        <a:t>Task example:</a:t>
                      </a:r>
                      <a:r>
                        <a:rPr lang="en-US" baseline="0" dirty="0" smtClean="0"/>
                        <a:t> differentiate apples from bananas based on the degree of their yellow-ness, and red-ness.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example: Group individuals into Groups 1 and 2 based on their age and height.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8878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70" y="3235170"/>
            <a:ext cx="7405070" cy="24921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72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 (based on data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Collection of </a:t>
            </a:r>
            <a:r>
              <a:rPr lang="en-US" b="1" dirty="0" smtClean="0"/>
              <a:t>labeled</a:t>
            </a:r>
            <a:r>
              <a:rPr lang="en-US" dirty="0" smtClean="0"/>
              <a:t> examples</a:t>
            </a:r>
            <a:endParaRPr lang="en-US" dirty="0"/>
          </a:p>
          <a:p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Collection of </a:t>
            </a:r>
            <a:r>
              <a:rPr lang="en-US" b="1" dirty="0" smtClean="0"/>
              <a:t>unlabeled</a:t>
            </a:r>
            <a:r>
              <a:rPr lang="en-US" dirty="0" smtClean="0"/>
              <a:t> examples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Semi-supervised</a:t>
            </a:r>
          </a:p>
          <a:p>
            <a:pPr lvl="1"/>
            <a:r>
              <a:rPr lang="en-US" dirty="0" smtClean="0"/>
              <a:t>Collection of </a:t>
            </a:r>
            <a:r>
              <a:rPr lang="en-US" b="1" dirty="0" smtClean="0"/>
              <a:t>both labeled and unlabeled</a:t>
            </a:r>
            <a:r>
              <a:rPr lang="en-US" dirty="0" smtClean="0"/>
              <a:t> examples – using many unlabeled examples can help the learning algorithm to find a better model.</a:t>
            </a:r>
            <a:endParaRPr lang="en-US" dirty="0"/>
          </a:p>
          <a:p>
            <a:r>
              <a:rPr lang="en-US" dirty="0" smtClean="0"/>
              <a:t>Reinforcement</a:t>
            </a:r>
          </a:p>
          <a:p>
            <a:pPr lvl="1"/>
            <a:r>
              <a:rPr lang="en-US" dirty="0" smtClean="0"/>
              <a:t>Subfield of machine learning where </a:t>
            </a:r>
            <a:r>
              <a:rPr lang="en-US" b="1" dirty="0" smtClean="0"/>
              <a:t>machine “lives” in an environment </a:t>
            </a:r>
            <a:r>
              <a:rPr lang="en-US" dirty="0" smtClean="0"/>
              <a:t>and is capable of perceiving the state of that environment as a vector of features.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77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</a:t>
            </a:r>
            <a:br>
              <a:rPr lang="en-US" dirty="0" smtClean="0"/>
            </a:br>
            <a:r>
              <a:rPr lang="en-US" dirty="0" smtClean="0"/>
              <a:t>(based on data structure)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69180170"/>
              </p:ext>
            </p:extLst>
          </p:nvPr>
        </p:nvGraphicFramePr>
        <p:xfrm>
          <a:off x="838200" y="1825624"/>
          <a:ext cx="10515600" cy="4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724480291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764311027"/>
                    </a:ext>
                  </a:extLst>
                </a:gridCol>
              </a:tblGrid>
              <a:tr h="30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Unstructured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986144"/>
                  </a:ext>
                </a:extLst>
              </a:tr>
              <a:tr h="1438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that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adheres to a pre-defined data model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is therefore straightforward to analyze.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between the different rows and columns.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that either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a predefined data model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is not organized in a pre-defined manner.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text-heavy, but may contain data such as dates, numbers, and facts.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5515594"/>
                  </a:ext>
                </a:extLst>
              </a:tr>
              <a:tr h="1943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674691"/>
                  </a:ext>
                </a:extLst>
              </a:tr>
              <a:tr h="66186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</a:t>
                      </a:r>
                      <a:r>
                        <a:rPr lang="en-US" baseline="0" dirty="0" smtClean="0"/>
                        <a:t> spreadsheets, relational databases.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 audio, video files, pdf documents,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280983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6" y="4065964"/>
            <a:ext cx="2404110" cy="1551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10" y="4028773"/>
            <a:ext cx="4195011" cy="1626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4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</a:t>
            </a:r>
            <a:br>
              <a:rPr lang="en-US" dirty="0"/>
            </a:br>
            <a:r>
              <a:rPr lang="en-US" dirty="0"/>
              <a:t>(based on data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/>
              <a:t>Relationship between </a:t>
            </a:r>
            <a:r>
              <a:rPr lang="en-US" dirty="0"/>
              <a:t>the different </a:t>
            </a:r>
            <a:r>
              <a:rPr lang="en-US" b="1" dirty="0"/>
              <a:t>rows and columns</a:t>
            </a:r>
            <a:r>
              <a:rPr lang="en-US" dirty="0"/>
              <a:t>.</a:t>
            </a:r>
          </a:p>
          <a:p>
            <a:r>
              <a:rPr lang="en-US" dirty="0" smtClean="0"/>
              <a:t>Unstructured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Text-heavy</a:t>
            </a:r>
            <a:r>
              <a:rPr lang="en-US" dirty="0">
                <a:solidFill>
                  <a:schemeClr val="dk1"/>
                </a:solidFill>
              </a:rPr>
              <a:t>, but may contain data such as dates, numbers, and </a:t>
            </a:r>
            <a:r>
              <a:rPr lang="en-US" dirty="0" smtClean="0">
                <a:solidFill>
                  <a:schemeClr val="dk1"/>
                </a:solidFill>
              </a:rPr>
              <a:t>facts</a:t>
            </a:r>
          </a:p>
          <a:p>
            <a:pPr lvl="1"/>
            <a:endParaRPr lang="en-US" dirty="0"/>
          </a:p>
          <a:p>
            <a:r>
              <a:rPr lang="en-US" dirty="0" smtClean="0"/>
              <a:t>Semi-structured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of </a:t>
            </a:r>
            <a:r>
              <a:rPr lang="en-US" b="1" dirty="0"/>
              <a:t>structured data </a:t>
            </a:r>
            <a:r>
              <a:rPr lang="en-US" dirty="0"/>
              <a:t>that </a:t>
            </a:r>
            <a:r>
              <a:rPr lang="en-US" b="1" dirty="0"/>
              <a:t>does not conform </a:t>
            </a:r>
            <a:r>
              <a:rPr lang="en-US" dirty="0"/>
              <a:t>with </a:t>
            </a:r>
            <a:r>
              <a:rPr lang="en-US" b="1" dirty="0"/>
              <a:t>the formal structure </a:t>
            </a:r>
            <a:r>
              <a:rPr lang="en-US" dirty="0"/>
              <a:t>of data models associated with relational databases or other forms of data tables</a:t>
            </a:r>
            <a:r>
              <a:rPr lang="en-US" dirty="0" smtClean="0"/>
              <a:t>. (Example: JSON files).</a:t>
            </a:r>
            <a:endParaRPr lang="en-US" dirty="0"/>
          </a:p>
          <a:p>
            <a:r>
              <a:rPr lang="en-US" dirty="0" smtClean="0"/>
              <a:t>Metadata - Data about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/>
              <a:t>additional information about a specific set of data</a:t>
            </a:r>
            <a:r>
              <a:rPr lang="en-US" dirty="0" smtClean="0"/>
              <a:t>. (Example: date and location information in a set of photographs).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5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Structured Data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Variable (X)</a:t>
            </a:r>
          </a:p>
          <a:p>
            <a:pPr lvl="1"/>
            <a:r>
              <a:rPr lang="en-US" dirty="0" smtClean="0"/>
              <a:t>Discrete – takes on only a countable number of distinct values (apple, banana,… ; red, yellow, blue,…; OR 1, 2, 3, … )</a:t>
            </a:r>
          </a:p>
          <a:p>
            <a:pPr lvl="1"/>
            <a:r>
              <a:rPr lang="en-US" dirty="0" smtClean="0"/>
              <a:t>Continuous – takes a infinite number of possible values in some interval (age, height, weight, time, …)</a:t>
            </a:r>
          </a:p>
          <a:p>
            <a:r>
              <a:rPr lang="en-US" b="1" dirty="0" smtClean="0"/>
              <a:t>Parameters</a:t>
            </a:r>
            <a:r>
              <a:rPr lang="en-US" dirty="0" smtClean="0"/>
              <a:t> – variables that define the model “learned” by the learning algorithm (i.e. </a:t>
            </a:r>
            <a:r>
              <a:rPr lang="en-US" b="1" dirty="0" smtClean="0"/>
              <a:t>directly modified by the learning algorithm</a:t>
            </a:r>
            <a:r>
              <a:rPr lang="en-US" dirty="0" smtClean="0"/>
              <a:t> based on the train data).</a:t>
            </a:r>
          </a:p>
          <a:p>
            <a:r>
              <a:rPr lang="en-US" b="1" dirty="0" smtClean="0"/>
              <a:t>Hyper-parameters</a:t>
            </a:r>
            <a:r>
              <a:rPr lang="en-US" dirty="0" smtClean="0"/>
              <a:t> – variables that </a:t>
            </a:r>
            <a:r>
              <a:rPr lang="en-US" b="1" dirty="0" smtClean="0"/>
              <a:t>are directly set by the data analyst </a:t>
            </a:r>
            <a:r>
              <a:rPr lang="en-US" dirty="0" smtClean="0"/>
              <a:t>before running the algorithm.</a:t>
            </a:r>
          </a:p>
        </p:txBody>
      </p:sp>
    </p:spTree>
    <p:extLst>
      <p:ext uri="{BB962C8B-B14F-4D97-AF65-F5344CB8AC3E}">
        <p14:creationId xmlns="" xmlns:p14="http://schemas.microsoft.com/office/powerpoint/2010/main" val="33113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 </a:t>
            </a:r>
            <a:br>
              <a:rPr lang="en-US" dirty="0" smtClean="0"/>
            </a:br>
            <a:r>
              <a:rPr lang="en-US" dirty="0" smtClean="0"/>
              <a:t>(based on structured data Input)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98453022"/>
              </p:ext>
            </p:extLst>
          </p:nvPr>
        </p:nvGraphicFramePr>
        <p:xfrm>
          <a:off x="838200" y="1825622"/>
          <a:ext cx="10515600" cy="4772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724480291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764311027"/>
                    </a:ext>
                  </a:extLst>
                </a:gridCol>
              </a:tblGrid>
              <a:tr h="617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Model-based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Instance-based learning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986144"/>
                  </a:ext>
                </a:extLst>
              </a:tr>
              <a:tr h="72218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</a:t>
                      </a:r>
                      <a:r>
                        <a:rPr lang="en-US" b="1" dirty="0" smtClean="0"/>
                        <a:t>use the training data </a:t>
                      </a:r>
                      <a:r>
                        <a:rPr lang="en-US" dirty="0" smtClean="0"/>
                        <a:t>to </a:t>
                      </a:r>
                      <a:r>
                        <a:rPr lang="en-US" b="1" dirty="0" smtClean="0"/>
                        <a:t>create a model </a:t>
                      </a:r>
                      <a:r>
                        <a:rPr lang="en-US" dirty="0" smtClean="0"/>
                        <a:t>that has parameters learned from the training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uses </a:t>
                      </a:r>
                      <a:r>
                        <a:rPr lang="en-US" b="1" dirty="0" smtClean="0"/>
                        <a:t>the whole dataset as the model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5515594"/>
                  </a:ext>
                </a:extLst>
              </a:tr>
              <a:tr h="3433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67469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7" y="3264243"/>
            <a:ext cx="3593757" cy="3334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86" y="3264243"/>
            <a:ext cx="3593757" cy="3334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0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 models: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Regression vs. Classification)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728224"/>
              </p:ext>
            </p:extLst>
          </p:nvPr>
        </p:nvGraphicFramePr>
        <p:xfrm>
          <a:off x="838200" y="1825625"/>
          <a:ext cx="10515600" cy="50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565821218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3885069846"/>
                    </a:ext>
                  </a:extLst>
                </a:gridCol>
              </a:tblGrid>
              <a:tr h="583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Regression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Classification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844142"/>
                  </a:ext>
                </a:extLst>
              </a:tr>
              <a:tr h="14390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is a problem of </a:t>
                      </a:r>
                      <a:r>
                        <a:rPr lang="en-US" sz="2000" b="1" dirty="0" smtClean="0"/>
                        <a:t>predicting a real-valued label (often called a target) </a:t>
                      </a:r>
                      <a:r>
                        <a:rPr lang="en-US" sz="2000" dirty="0" smtClean="0"/>
                        <a:t>given an unlabeled example.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Classification is a problem of </a:t>
                      </a:r>
                      <a:r>
                        <a:rPr lang="en-US" sz="2000" b="1" dirty="0" smtClean="0"/>
                        <a:t>automatically assigning a label</a:t>
                      </a:r>
                      <a:r>
                        <a:rPr lang="en-US" sz="2000" dirty="0" smtClean="0"/>
                        <a:t> to an unlabeled example.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3754425"/>
                  </a:ext>
                </a:extLst>
              </a:tr>
              <a:tr h="23025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learning algorithm takes a collection of labeled examples as inputs and produces a model that can take an unlabeled example as input and </a:t>
                      </a:r>
                      <a:r>
                        <a:rPr lang="en-US" sz="2000" b="1" dirty="0" smtClean="0"/>
                        <a:t>output a target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Classification learning algorithm takes a collection of labeled examples as inputs and produces a model that can take an unlabeled example as input and either directly </a:t>
                      </a:r>
                      <a:r>
                        <a:rPr lang="en-US" sz="2000" b="1" dirty="0" smtClean="0"/>
                        <a:t>output a label</a:t>
                      </a:r>
                      <a:r>
                        <a:rPr lang="en-US" sz="2000" dirty="0" smtClean="0"/>
                        <a:t> or output a number that can be used by the analyst to deduce the label.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5003930"/>
                  </a:ext>
                </a:extLst>
              </a:tr>
              <a:tr h="5836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Example:</a:t>
                      </a:r>
                      <a:r>
                        <a:rPr lang="en-US" sz="2000" baseline="0" dirty="0" smtClean="0"/>
                        <a:t> Income prediction (outputs an estimate value </a:t>
                      </a:r>
                      <a:r>
                        <a:rPr lang="en-US" sz="2000" baseline="0" smtClean="0"/>
                        <a:t>of income)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Example: Spam detection (outputs a classification value of</a:t>
                      </a:r>
                      <a:r>
                        <a:rPr lang="en-US" sz="2000" baseline="0" dirty="0" smtClean="0"/>
                        <a:t> either spam or not spam)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598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3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rgbClr val="F2F2F2"/>
      </a:lt1>
      <a:dk2>
        <a:srgbClr val="44546A"/>
      </a:dk2>
      <a:lt2>
        <a:srgbClr val="D8D8D8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918</Words>
  <Application>Microsoft Office PowerPoint</Application>
  <PresentationFormat>Custom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Data Science Lecture 2 – Notations and Definitions</vt:lpstr>
      <vt:lpstr>Materials covered in previous lecture</vt:lpstr>
      <vt:lpstr>Types of Learning  (based on data labels)</vt:lpstr>
      <vt:lpstr>Types of Learning (based on data labels)</vt:lpstr>
      <vt:lpstr>Types of Data  (based on data structure)</vt:lpstr>
      <vt:lpstr>Types of Data  (based on data structure)</vt:lpstr>
      <vt:lpstr>Types of Structured Data Inputs</vt:lpstr>
      <vt:lpstr>Types of Learning  (based on structured data Input)</vt:lpstr>
      <vt:lpstr>Types of learning models: (Regression vs. Classification)</vt:lpstr>
      <vt:lpstr>Types of Learning  (based on layers between  input and output)</vt:lpstr>
      <vt:lpstr>Quiz in the Beginning of Next Class!</vt:lpstr>
      <vt:lpstr>Useful Terms and terminology in Programming</vt:lpstr>
      <vt:lpstr>Installation of Anaconda!</vt:lpstr>
    </vt:vector>
  </TitlesOfParts>
  <Company>CERGE-EI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Lecture 2 – Notations and Definitions</dc:title>
  <dc:creator>Sargsyan, Vahan</dc:creator>
  <cp:lastModifiedBy>Vahan Sargsyan</cp:lastModifiedBy>
  <cp:revision>48</cp:revision>
  <dcterms:created xsi:type="dcterms:W3CDTF">2021-01-17T13:47:22Z</dcterms:created>
  <dcterms:modified xsi:type="dcterms:W3CDTF">2024-02-21T21:06:27Z</dcterms:modified>
</cp:coreProperties>
</file>