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03" r:id="rId3"/>
    <p:sldId id="304" r:id="rId4"/>
    <p:sldId id="309" r:id="rId5"/>
    <p:sldId id="310" r:id="rId6"/>
    <p:sldId id="311" r:id="rId7"/>
    <p:sldId id="305" r:id="rId8"/>
    <p:sldId id="299" r:id="rId9"/>
    <p:sldId id="290" r:id="rId10"/>
    <p:sldId id="292" r:id="rId11"/>
    <p:sldId id="488" r:id="rId12"/>
    <p:sldId id="486" r:id="rId13"/>
    <p:sldId id="487" r:id="rId14"/>
    <p:sldId id="313"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Machine%20Learning\seeds_datase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rgbClr val="00B0F0"/>
                </a:solidFill>
                <a:latin typeface="+mn-lt"/>
                <a:ea typeface="+mn-ea"/>
                <a:cs typeface="+mn-cs"/>
              </a:defRPr>
            </a:pPr>
            <a:r>
              <a:rPr lang="en-US" b="1" dirty="0">
                <a:solidFill>
                  <a:srgbClr val="00B0F0"/>
                </a:solidFill>
              </a:rPr>
              <a:t>Regression</a:t>
            </a:r>
            <a:r>
              <a:rPr lang="en-US" b="1" baseline="0" dirty="0">
                <a:solidFill>
                  <a:srgbClr val="00B0F0"/>
                </a:solidFill>
              </a:rPr>
              <a:t> Values</a:t>
            </a:r>
            <a:endParaRPr lang="en-US" b="1" dirty="0">
              <a:solidFill>
                <a:srgbClr val="00B0F0"/>
              </a:solidFill>
            </a:endParaRPr>
          </a:p>
        </c:rich>
      </c:tx>
      <c:layout>
        <c:manualLayout>
          <c:xMode val="edge"/>
          <c:yMode val="edge"/>
          <c:x val="0.35763333333333336"/>
          <c:y val="7.057336692911385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rgbClr val="00B0F0"/>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prstDash val="solid"/>
              <a:round/>
            </a:ln>
            <a:effectLst/>
          </c:spPr>
          <c:marker>
            <c:symbol val="none"/>
          </c:marker>
          <c:val>
            <c:numRef>
              <c:f>seeds_dataset!$C$1:$C$199</c:f>
              <c:numCache>
                <c:formatCode>General</c:formatCode>
                <c:ptCount val="199"/>
                <c:pt idx="0">
                  <c:v>0.871</c:v>
                </c:pt>
                <c:pt idx="1">
                  <c:v>0.88109999999999999</c:v>
                </c:pt>
                <c:pt idx="2">
                  <c:v>0.90500000000000003</c:v>
                </c:pt>
                <c:pt idx="3">
                  <c:v>0.89549999999999996</c:v>
                </c:pt>
                <c:pt idx="4">
                  <c:v>0.90339999999999998</c:v>
                </c:pt>
                <c:pt idx="5">
                  <c:v>0.89510000000000001</c:v>
                </c:pt>
                <c:pt idx="6">
                  <c:v>0.87990000000000002</c:v>
                </c:pt>
                <c:pt idx="7">
                  <c:v>0.87470000000000003</c:v>
                </c:pt>
                <c:pt idx="8">
                  <c:v>0.88800000000000001</c:v>
                </c:pt>
                <c:pt idx="9">
                  <c:v>0.86960000000000004</c:v>
                </c:pt>
                <c:pt idx="10">
                  <c:v>0.87960000000000005</c:v>
                </c:pt>
                <c:pt idx="11">
                  <c:v>0.88800000000000001</c:v>
                </c:pt>
                <c:pt idx="12">
                  <c:v>0.87590000000000001</c:v>
                </c:pt>
                <c:pt idx="13">
                  <c:v>0.87439999999999996</c:v>
                </c:pt>
                <c:pt idx="14">
                  <c:v>0.89929999999999999</c:v>
                </c:pt>
                <c:pt idx="15">
                  <c:v>0.91830000000000001</c:v>
                </c:pt>
                <c:pt idx="16">
                  <c:v>0.90580000000000005</c:v>
                </c:pt>
                <c:pt idx="17">
                  <c:v>0.9153</c:v>
                </c:pt>
                <c:pt idx="18">
                  <c:v>0.86860000000000004</c:v>
                </c:pt>
                <c:pt idx="19">
                  <c:v>0.85840000000000005</c:v>
                </c:pt>
                <c:pt idx="20">
                  <c:v>0.87219999999999998</c:v>
                </c:pt>
                <c:pt idx="21">
                  <c:v>0.89880000000000004</c:v>
                </c:pt>
                <c:pt idx="22">
                  <c:v>0.86639999999999995</c:v>
                </c:pt>
                <c:pt idx="23">
                  <c:v>0.86570000000000003</c:v>
                </c:pt>
                <c:pt idx="24">
                  <c:v>0.88490000000000002</c:v>
                </c:pt>
                <c:pt idx="25">
                  <c:v>0.86409999999999998</c:v>
                </c:pt>
                <c:pt idx="26">
                  <c:v>0.85640000000000005</c:v>
                </c:pt>
                <c:pt idx="27">
                  <c:v>0.88200000000000001</c:v>
                </c:pt>
                <c:pt idx="28">
                  <c:v>0.86040000000000005</c:v>
                </c:pt>
                <c:pt idx="29">
                  <c:v>0.86619999999999997</c:v>
                </c:pt>
                <c:pt idx="30">
                  <c:v>0.87239999999999995</c:v>
                </c:pt>
                <c:pt idx="31">
                  <c:v>0.85289999999999999</c:v>
                </c:pt>
                <c:pt idx="32">
                  <c:v>0.87280000000000002</c:v>
                </c:pt>
                <c:pt idx="33">
                  <c:v>0.87790000000000001</c:v>
                </c:pt>
                <c:pt idx="34">
                  <c:v>0.87339999999999995</c:v>
                </c:pt>
                <c:pt idx="35">
                  <c:v>0.90790000000000004</c:v>
                </c:pt>
                <c:pt idx="36">
                  <c:v>0.88229999999999997</c:v>
                </c:pt>
                <c:pt idx="37">
                  <c:v>0.89439999999999997</c:v>
                </c:pt>
                <c:pt idx="38">
                  <c:v>0.8871</c:v>
                </c:pt>
                <c:pt idx="39">
                  <c:v>0.88519999999999999</c:v>
                </c:pt>
                <c:pt idx="40">
                  <c:v>0.90090000000000003</c:v>
                </c:pt>
                <c:pt idx="41">
                  <c:v>0.88200000000000001</c:v>
                </c:pt>
                <c:pt idx="42">
                  <c:v>0.89859999999999995</c:v>
                </c:pt>
                <c:pt idx="43">
                  <c:v>0.87939999999999996</c:v>
                </c:pt>
                <c:pt idx="44">
                  <c:v>0.8861</c:v>
                </c:pt>
                <c:pt idx="45">
                  <c:v>0.88829999999999998</c:v>
                </c:pt>
                <c:pt idx="46">
                  <c:v>0.88190000000000002</c:v>
                </c:pt>
                <c:pt idx="47">
                  <c:v>0.86760000000000004</c:v>
                </c:pt>
                <c:pt idx="48">
                  <c:v>0.87509999999999999</c:v>
                </c:pt>
                <c:pt idx="49">
                  <c:v>0.89229999999999998</c:v>
                </c:pt>
                <c:pt idx="50">
                  <c:v>0.8538</c:v>
                </c:pt>
                <c:pt idx="51">
                  <c:v>0.8831</c:v>
                </c:pt>
                <c:pt idx="52">
                  <c:v>0.85570000000000002</c:v>
                </c:pt>
                <c:pt idx="53">
                  <c:v>0.86580000000000001</c:v>
                </c:pt>
                <c:pt idx="54">
                  <c:v>0.88180000000000003</c:v>
                </c:pt>
                <c:pt idx="55">
                  <c:v>0.90059999999999996</c:v>
                </c:pt>
                <c:pt idx="56">
                  <c:v>0.88570000000000004</c:v>
                </c:pt>
                <c:pt idx="57">
                  <c:v>0.83919999999999995</c:v>
                </c:pt>
                <c:pt idx="58">
                  <c:v>0.88400000000000001</c:v>
                </c:pt>
                <c:pt idx="59">
                  <c:v>0.89229999999999998</c:v>
                </c:pt>
                <c:pt idx="60">
                  <c:v>0.86799999999999999</c:v>
                </c:pt>
                <c:pt idx="61">
                  <c:v>0.87160000000000004</c:v>
                </c:pt>
                <c:pt idx="62">
                  <c:v>0.88790000000000002</c:v>
                </c:pt>
                <c:pt idx="63">
                  <c:v>0.87260000000000004</c:v>
                </c:pt>
                <c:pt idx="64">
                  <c:v>0.86250000000000004</c:v>
                </c:pt>
                <c:pt idx="65">
                  <c:v>0.8458</c:v>
                </c:pt>
                <c:pt idx="66">
                  <c:v>0.86729999999999996</c:v>
                </c:pt>
                <c:pt idx="67">
                  <c:v>0.86229999999999996</c:v>
                </c:pt>
                <c:pt idx="68">
                  <c:v>0.87629999999999997</c:v>
                </c:pt>
                <c:pt idx="69">
                  <c:v>0.90810000000000002</c:v>
                </c:pt>
                <c:pt idx="70">
                  <c:v>0.87860000000000005</c:v>
                </c:pt>
                <c:pt idx="71">
                  <c:v>0.86380000000000001</c:v>
                </c:pt>
                <c:pt idx="72">
                  <c:v>0.8599</c:v>
                </c:pt>
                <c:pt idx="73">
                  <c:v>0.87629999999999997</c:v>
                </c:pt>
                <c:pt idx="74">
                  <c:v>0.875</c:v>
                </c:pt>
                <c:pt idx="75">
                  <c:v>0.88919999999999999</c:v>
                </c:pt>
                <c:pt idx="76">
                  <c:v>0.88229999999999997</c:v>
                </c:pt>
                <c:pt idx="77">
                  <c:v>0.89770000000000005</c:v>
                </c:pt>
                <c:pt idx="78">
                  <c:v>0.88939999999999997</c:v>
                </c:pt>
                <c:pt idx="79">
                  <c:v>0.87790000000000001</c:v>
                </c:pt>
                <c:pt idx="80">
                  <c:v>0.878</c:v>
                </c:pt>
                <c:pt idx="81">
                  <c:v>0.88700000000000001</c:v>
                </c:pt>
                <c:pt idx="82">
                  <c:v>0.89690000000000003</c:v>
                </c:pt>
                <c:pt idx="83">
                  <c:v>0.85899999999999999</c:v>
                </c:pt>
                <c:pt idx="84">
                  <c:v>0.89890000000000003</c:v>
                </c:pt>
                <c:pt idx="85">
                  <c:v>0.90310000000000001</c:v>
                </c:pt>
                <c:pt idx="86">
                  <c:v>0.87460000000000004</c:v>
                </c:pt>
                <c:pt idx="87">
                  <c:v>0.89839999999999998</c:v>
                </c:pt>
                <c:pt idx="88">
                  <c:v>0.89059999999999995</c:v>
                </c:pt>
                <c:pt idx="89">
                  <c:v>0.90659999999999996</c:v>
                </c:pt>
                <c:pt idx="90">
                  <c:v>0.84519999999999995</c:v>
                </c:pt>
                <c:pt idx="91">
                  <c:v>0.86480000000000001</c:v>
                </c:pt>
                <c:pt idx="92">
                  <c:v>0.88149999999999995</c:v>
                </c:pt>
                <c:pt idx="93">
                  <c:v>0.86870000000000003</c:v>
                </c:pt>
                <c:pt idx="94">
                  <c:v>0.86370000000000002</c:v>
                </c:pt>
                <c:pt idx="95">
                  <c:v>0.88100000000000001</c:v>
                </c:pt>
                <c:pt idx="96">
                  <c:v>0.88660000000000005</c:v>
                </c:pt>
                <c:pt idx="97">
                  <c:v>0.8992</c:v>
                </c:pt>
                <c:pt idx="98">
                  <c:v>0.89849999999999997</c:v>
                </c:pt>
                <c:pt idx="99">
                  <c:v>0.87170000000000003</c:v>
                </c:pt>
                <c:pt idx="100">
                  <c:v>0.88290000000000002</c:v>
                </c:pt>
                <c:pt idx="101">
                  <c:v>0.89170000000000005</c:v>
                </c:pt>
                <c:pt idx="102">
                  <c:v>0.88</c:v>
                </c:pt>
                <c:pt idx="103">
                  <c:v>0.87519999999999998</c:v>
                </c:pt>
                <c:pt idx="104">
                  <c:v>0.88649999999999995</c:v>
                </c:pt>
                <c:pt idx="105">
                  <c:v>0.8921</c:v>
                </c:pt>
                <c:pt idx="106">
                  <c:v>0.87160000000000004</c:v>
                </c:pt>
                <c:pt idx="107">
                  <c:v>0.90349999999999997</c:v>
                </c:pt>
                <c:pt idx="108">
                  <c:v>0.87219999999999998</c:v>
                </c:pt>
                <c:pt idx="109">
                  <c:v>0.88590000000000002</c:v>
                </c:pt>
                <c:pt idx="110">
                  <c:v>0.88539999999999996</c:v>
                </c:pt>
                <c:pt idx="111">
                  <c:v>0.90769999999999995</c:v>
                </c:pt>
                <c:pt idx="112">
                  <c:v>0.88900000000000001</c:v>
                </c:pt>
                <c:pt idx="113">
                  <c:v>0.90080000000000005</c:v>
                </c:pt>
                <c:pt idx="114">
                  <c:v>0.88109999999999999</c:v>
                </c:pt>
                <c:pt idx="115">
                  <c:v>0.88970000000000005</c:v>
                </c:pt>
                <c:pt idx="116">
                  <c:v>0.87719999999999998</c:v>
                </c:pt>
                <c:pt idx="117">
                  <c:v>0.85880000000000001</c:v>
                </c:pt>
                <c:pt idx="118">
                  <c:v>0.90769999999999995</c:v>
                </c:pt>
                <c:pt idx="119">
                  <c:v>0.90639999999999998</c:v>
                </c:pt>
                <c:pt idx="120">
                  <c:v>0.89990000000000003</c:v>
                </c:pt>
                <c:pt idx="121">
                  <c:v>0.86980000000000002</c:v>
                </c:pt>
                <c:pt idx="122">
                  <c:v>0.89929999999999999</c:v>
                </c:pt>
                <c:pt idx="123">
                  <c:v>0.87350000000000005</c:v>
                </c:pt>
                <c:pt idx="124">
                  <c:v>0.89910000000000001</c:v>
                </c:pt>
                <c:pt idx="125">
                  <c:v>0.91080000000000005</c:v>
                </c:pt>
                <c:pt idx="126">
                  <c:v>0.89419999999999999</c:v>
                </c:pt>
                <c:pt idx="127">
                  <c:v>0.87060000000000004</c:v>
                </c:pt>
                <c:pt idx="128">
                  <c:v>0.86439999999999995</c:v>
                </c:pt>
                <c:pt idx="129">
                  <c:v>0.88229999999999997</c:v>
                </c:pt>
                <c:pt idx="130">
                  <c:v>0.87849999999999995</c:v>
                </c:pt>
                <c:pt idx="131">
                  <c:v>0.85270000000000001</c:v>
                </c:pt>
                <c:pt idx="132">
                  <c:v>0.85799999999999998</c:v>
                </c:pt>
                <c:pt idx="133">
                  <c:v>0.88500000000000001</c:v>
                </c:pt>
                <c:pt idx="134">
                  <c:v>0.84799999999999998</c:v>
                </c:pt>
                <c:pt idx="135">
                  <c:v>0.86129999999999995</c:v>
                </c:pt>
                <c:pt idx="136">
                  <c:v>0.86199999999999999</c:v>
                </c:pt>
                <c:pt idx="137">
                  <c:v>0.86519999999999997</c:v>
                </c:pt>
                <c:pt idx="138">
                  <c:v>0.82740000000000002</c:v>
                </c:pt>
                <c:pt idx="139">
                  <c:v>0.81669999999999998</c:v>
                </c:pt>
                <c:pt idx="140">
                  <c:v>0.83350000000000002</c:v>
                </c:pt>
                <c:pt idx="141">
                  <c:v>0.86580000000000001</c:v>
                </c:pt>
                <c:pt idx="142">
                  <c:v>0.84909999999999997</c:v>
                </c:pt>
                <c:pt idx="143">
                  <c:v>0.81069999999999998</c:v>
                </c:pt>
                <c:pt idx="144">
                  <c:v>0.84960000000000002</c:v>
                </c:pt>
                <c:pt idx="145">
                  <c:v>0.82489999999999997</c:v>
                </c:pt>
                <c:pt idx="146">
                  <c:v>0.83330000000000004</c:v>
                </c:pt>
                <c:pt idx="147">
                  <c:v>0.8266</c:v>
                </c:pt>
                <c:pt idx="148">
                  <c:v>0.83819999999999995</c:v>
                </c:pt>
                <c:pt idx="149">
                  <c:v>0.82530000000000003</c:v>
                </c:pt>
                <c:pt idx="150">
                  <c:v>0.85960000000000003</c:v>
                </c:pt>
                <c:pt idx="151">
                  <c:v>0.80810000000000004</c:v>
                </c:pt>
                <c:pt idx="152">
                  <c:v>0.80820000000000003</c:v>
                </c:pt>
                <c:pt idx="153">
                  <c:v>0.82630000000000003</c:v>
                </c:pt>
                <c:pt idx="154">
                  <c:v>0.84250000000000003</c:v>
                </c:pt>
                <c:pt idx="155">
                  <c:v>0.85029999999999994</c:v>
                </c:pt>
                <c:pt idx="156">
                  <c:v>0.84160000000000001</c:v>
                </c:pt>
                <c:pt idx="157">
                  <c:v>0.85580000000000001</c:v>
                </c:pt>
                <c:pt idx="158">
                  <c:v>0.85580000000000001</c:v>
                </c:pt>
                <c:pt idx="159">
                  <c:v>0.87929999999999997</c:v>
                </c:pt>
                <c:pt idx="160">
                  <c:v>0.84619999999999995</c:v>
                </c:pt>
                <c:pt idx="161">
                  <c:v>0.84430000000000005</c:v>
                </c:pt>
                <c:pt idx="162">
                  <c:v>0.82909999999999995</c:v>
                </c:pt>
                <c:pt idx="163">
                  <c:v>0.84550000000000003</c:v>
                </c:pt>
                <c:pt idx="164">
                  <c:v>0.83750000000000002</c:v>
                </c:pt>
                <c:pt idx="165">
                  <c:v>0.80989999999999995</c:v>
                </c:pt>
                <c:pt idx="166">
                  <c:v>0.85899999999999999</c:v>
                </c:pt>
                <c:pt idx="167">
                  <c:v>0.83550000000000002</c:v>
                </c:pt>
                <c:pt idx="168">
                  <c:v>0.83289999999999997</c:v>
                </c:pt>
                <c:pt idx="169">
                  <c:v>0.84730000000000005</c:v>
                </c:pt>
                <c:pt idx="170">
                  <c:v>0.84530000000000005</c:v>
                </c:pt>
                <c:pt idx="171">
                  <c:v>0.85599999999999998</c:v>
                </c:pt>
                <c:pt idx="172">
                  <c:v>0.87060000000000004</c:v>
                </c:pt>
                <c:pt idx="173">
                  <c:v>0.8579</c:v>
                </c:pt>
                <c:pt idx="174">
                  <c:v>0.85750000000000004</c:v>
                </c:pt>
                <c:pt idx="175">
                  <c:v>0.85409999999999997</c:v>
                </c:pt>
                <c:pt idx="176">
                  <c:v>0.81979999999999997</c:v>
                </c:pt>
                <c:pt idx="177">
                  <c:v>0.81979999999999997</c:v>
                </c:pt>
                <c:pt idx="178">
                  <c:v>0.83720000000000006</c:v>
                </c:pt>
                <c:pt idx="179">
                  <c:v>0.85940000000000005</c:v>
                </c:pt>
                <c:pt idx="180">
                  <c:v>0.86480000000000001</c:v>
                </c:pt>
                <c:pt idx="181">
                  <c:v>0.83899999999999997</c:v>
                </c:pt>
                <c:pt idx="182">
                  <c:v>0.85629999999999995</c:v>
                </c:pt>
                <c:pt idx="183">
                  <c:v>0.87949999999999995</c:v>
                </c:pt>
                <c:pt idx="184">
                  <c:v>0.8256</c:v>
                </c:pt>
                <c:pt idx="185">
                  <c:v>0.8639</c:v>
                </c:pt>
                <c:pt idx="186">
                  <c:v>0.88600000000000001</c:v>
                </c:pt>
                <c:pt idx="187">
                  <c:v>0.87860000000000005</c:v>
                </c:pt>
                <c:pt idx="188">
                  <c:v>0.88490000000000002</c:v>
                </c:pt>
                <c:pt idx="189">
                  <c:v>0.84809999999999997</c:v>
                </c:pt>
                <c:pt idx="190">
                  <c:v>0.89639999999999997</c:v>
                </c:pt>
                <c:pt idx="191">
                  <c:v>0.8609</c:v>
                </c:pt>
                <c:pt idx="192">
                  <c:v>0.86799999999999999</c:v>
                </c:pt>
                <c:pt idx="193">
                  <c:v>0.85670000000000002</c:v>
                </c:pt>
                <c:pt idx="194">
                  <c:v>0.87829999999999997</c:v>
                </c:pt>
                <c:pt idx="195">
                  <c:v>0.85109999999999997</c:v>
                </c:pt>
                <c:pt idx="196">
                  <c:v>0.88829999999999998</c:v>
                </c:pt>
                <c:pt idx="197">
                  <c:v>0.85209999999999997</c:v>
                </c:pt>
                <c:pt idx="198">
                  <c:v>0.86839999999999995</c:v>
                </c:pt>
              </c:numCache>
            </c:numRef>
          </c:val>
          <c:smooth val="0"/>
          <c:extLst>
            <c:ext xmlns:c16="http://schemas.microsoft.com/office/drawing/2014/chart" uri="{C3380CC4-5D6E-409C-BE32-E72D297353CC}">
              <c16:uniqueId val="{00000000-D5DC-46BE-92BC-EC2E457105CC}"/>
            </c:ext>
          </c:extLst>
        </c:ser>
        <c:dLbls>
          <c:showLegendKey val="0"/>
          <c:showVal val="0"/>
          <c:showCatName val="0"/>
          <c:showSerName val="0"/>
          <c:showPercent val="0"/>
          <c:showBubbleSize val="0"/>
        </c:dLbls>
        <c:smooth val="0"/>
        <c:axId val="851312655"/>
        <c:axId val="856956847"/>
      </c:lineChart>
      <c:catAx>
        <c:axId val="8513126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956847"/>
        <c:crosses val="autoZero"/>
        <c:auto val="1"/>
        <c:lblAlgn val="ctr"/>
        <c:lblOffset val="100"/>
        <c:noMultiLvlLbl val="0"/>
      </c:catAx>
      <c:valAx>
        <c:axId val="856956847"/>
        <c:scaling>
          <c:orientation val="minMax"/>
          <c:max val="0.92"/>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312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cap="flat" cmpd="sng" algn="ctr">
      <a:solidFill>
        <a:srgbClr val="0070C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89AD7F5-B76A-46C3-9954-9B484EBBF969}" type="datetimeFigureOut">
              <a:rPr lang="en-US" smtClean="0"/>
              <a:pPr/>
              <a:t>9/6/2021</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B1628D3-D234-4665-84F3-F8EE8D3D1E00}" type="slidenum">
              <a:rPr lang="en-US" smtClean="0"/>
              <a:pPr/>
              <a:t>‹#›</a:t>
            </a:fld>
            <a:endParaRPr lang="en-US"/>
          </a:p>
        </p:txBody>
      </p:sp>
    </p:spTree>
    <p:extLst>
      <p:ext uri="{BB962C8B-B14F-4D97-AF65-F5344CB8AC3E}">
        <p14:creationId xmlns:p14="http://schemas.microsoft.com/office/powerpoint/2010/main" val="123346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26357-B665-43AC-9487-4CF2CDD82C09}" type="slidenum">
              <a:rPr lang="en-US" smtClean="0"/>
              <a:pPr/>
              <a:t>1</a:t>
            </a:fld>
            <a:endParaRPr lang="en-US"/>
          </a:p>
        </p:txBody>
      </p:sp>
    </p:spTree>
    <p:extLst>
      <p:ext uri="{BB962C8B-B14F-4D97-AF65-F5344CB8AC3E}">
        <p14:creationId xmlns:p14="http://schemas.microsoft.com/office/powerpoint/2010/main" val="163314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26357-B665-43AC-9487-4CF2CDD82C09}" type="slidenum">
              <a:rPr lang="en-US" smtClean="0"/>
              <a:pPr/>
              <a:t>8</a:t>
            </a:fld>
            <a:endParaRPr lang="en-US"/>
          </a:p>
        </p:txBody>
      </p:sp>
    </p:spTree>
    <p:extLst>
      <p:ext uri="{BB962C8B-B14F-4D97-AF65-F5344CB8AC3E}">
        <p14:creationId xmlns:p14="http://schemas.microsoft.com/office/powerpoint/2010/main" val="1633140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26357-B665-43AC-9487-4CF2CDD82C09}" type="slidenum">
              <a:rPr lang="en-US" smtClean="0"/>
              <a:pPr/>
              <a:t>9</a:t>
            </a:fld>
            <a:endParaRPr lang="en-US"/>
          </a:p>
        </p:txBody>
      </p:sp>
    </p:spTree>
    <p:extLst>
      <p:ext uri="{BB962C8B-B14F-4D97-AF65-F5344CB8AC3E}">
        <p14:creationId xmlns:p14="http://schemas.microsoft.com/office/powerpoint/2010/main" val="163314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26357-B665-43AC-9487-4CF2CDD82C09}" type="slidenum">
              <a:rPr lang="en-US" smtClean="0"/>
              <a:pPr/>
              <a:t>10</a:t>
            </a:fld>
            <a:endParaRPr lang="en-US"/>
          </a:p>
        </p:txBody>
      </p:sp>
    </p:spTree>
    <p:extLst>
      <p:ext uri="{BB962C8B-B14F-4D97-AF65-F5344CB8AC3E}">
        <p14:creationId xmlns:p14="http://schemas.microsoft.com/office/powerpoint/2010/main" val="163314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A1AC15-2875-4445-B08C-6752249739B6}" type="datetime1">
              <a:rPr lang="en-US" smtClean="0"/>
              <a:pPr/>
              <a:t>9/6/2021</a:t>
            </a:fld>
            <a:endParaRPr lang="en-US"/>
          </a:p>
        </p:txBody>
      </p:sp>
      <p:sp>
        <p:nvSpPr>
          <p:cNvPr id="5" name="Footer Placeholder 4"/>
          <p:cNvSpPr>
            <a:spLocks noGrp="1"/>
          </p:cNvSpPr>
          <p:nvPr>
            <p:ph type="ftr" sz="quarter" idx="11"/>
          </p:nvPr>
        </p:nvSpPr>
        <p:spPr/>
        <p:txBody>
          <a:bodyPr/>
          <a:lstStyle/>
          <a:p>
            <a:r>
              <a:rPr lang="en-US"/>
              <a:t>Prepared By: Dr. Fazli Wahid; Course: Advanced Artificial Intelligence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09418-611D-43E5-9B38-F4B0BB8EF39F}" type="datetime1">
              <a:rPr lang="en-US" smtClean="0"/>
              <a:pPr/>
              <a:t>9/6/2021</a:t>
            </a:fld>
            <a:endParaRPr lang="en-US"/>
          </a:p>
        </p:txBody>
      </p:sp>
      <p:sp>
        <p:nvSpPr>
          <p:cNvPr id="5" name="Footer Placeholder 4"/>
          <p:cNvSpPr>
            <a:spLocks noGrp="1"/>
          </p:cNvSpPr>
          <p:nvPr>
            <p:ph type="ftr" sz="quarter" idx="11"/>
          </p:nvPr>
        </p:nvSpPr>
        <p:spPr/>
        <p:txBody>
          <a:bodyPr/>
          <a:lstStyle/>
          <a:p>
            <a:r>
              <a:rPr lang="en-US"/>
              <a:t>Prepared By: Dr. Fazli Wahid; Course: Advanced Artificial Intelligence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CC454-5AF0-4780-B980-6933D76892A2}" type="datetime1">
              <a:rPr lang="en-US" smtClean="0"/>
              <a:pPr/>
              <a:t>9/6/2021</a:t>
            </a:fld>
            <a:endParaRPr lang="en-US"/>
          </a:p>
        </p:txBody>
      </p:sp>
      <p:sp>
        <p:nvSpPr>
          <p:cNvPr id="5" name="Footer Placeholder 4"/>
          <p:cNvSpPr>
            <a:spLocks noGrp="1"/>
          </p:cNvSpPr>
          <p:nvPr>
            <p:ph type="ftr" sz="quarter" idx="11"/>
          </p:nvPr>
        </p:nvSpPr>
        <p:spPr/>
        <p:txBody>
          <a:bodyPr/>
          <a:lstStyle/>
          <a:p>
            <a:r>
              <a:rPr lang="en-US"/>
              <a:t>Prepared By: Dr. Fazli Wahid; Course: Advanced Artificial Intelligence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6B948A-DA19-43AC-A7DC-837A997A0C39}" type="datetime1">
              <a:rPr lang="en-US" smtClean="0"/>
              <a:pPr/>
              <a:t>9/6/2021</a:t>
            </a:fld>
            <a:endParaRPr lang="en-US"/>
          </a:p>
        </p:txBody>
      </p:sp>
      <p:sp>
        <p:nvSpPr>
          <p:cNvPr id="5" name="Footer Placeholder 4"/>
          <p:cNvSpPr>
            <a:spLocks noGrp="1"/>
          </p:cNvSpPr>
          <p:nvPr>
            <p:ph type="ftr" sz="quarter" idx="11"/>
          </p:nvPr>
        </p:nvSpPr>
        <p:spPr/>
        <p:txBody>
          <a:bodyPr/>
          <a:lstStyle/>
          <a:p>
            <a:r>
              <a:rPr lang="en-US"/>
              <a:t>Prepared By: Dr. Fazli Wahid; Course: Advanced Artificial Intelligence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21444-9AB8-4B63-BDA7-9272EDD1AEEB}" type="datetime1">
              <a:rPr lang="en-US" smtClean="0"/>
              <a:pPr/>
              <a:t>9/6/2021</a:t>
            </a:fld>
            <a:endParaRPr lang="en-US"/>
          </a:p>
        </p:txBody>
      </p:sp>
      <p:sp>
        <p:nvSpPr>
          <p:cNvPr id="5" name="Footer Placeholder 4"/>
          <p:cNvSpPr>
            <a:spLocks noGrp="1"/>
          </p:cNvSpPr>
          <p:nvPr>
            <p:ph type="ftr" sz="quarter" idx="11"/>
          </p:nvPr>
        </p:nvSpPr>
        <p:spPr/>
        <p:txBody>
          <a:bodyPr/>
          <a:lstStyle/>
          <a:p>
            <a:r>
              <a:rPr lang="en-US"/>
              <a:t>Prepared By: Dr. Fazli Wahid; Course: Advanced Artificial Intelligence (Machine Learning)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A91427-E940-48CA-BEAA-9A9F4688C9B3}" type="datetime1">
              <a:rPr lang="en-US" smtClean="0"/>
              <a:pPr/>
              <a:t>9/6/2021</a:t>
            </a:fld>
            <a:endParaRPr lang="en-US"/>
          </a:p>
        </p:txBody>
      </p:sp>
      <p:sp>
        <p:nvSpPr>
          <p:cNvPr id="6" name="Footer Placeholder 5"/>
          <p:cNvSpPr>
            <a:spLocks noGrp="1"/>
          </p:cNvSpPr>
          <p:nvPr>
            <p:ph type="ftr" sz="quarter" idx="11"/>
          </p:nvPr>
        </p:nvSpPr>
        <p:spPr/>
        <p:txBody>
          <a:bodyPr/>
          <a:lstStyle/>
          <a:p>
            <a:r>
              <a:rPr lang="en-US"/>
              <a:t>Prepared By: Dr. Fazli Wahid; Course: Advanced Artificial Intelligence (Machine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FC7392-DBC0-4004-B200-9F0329368723}" type="datetime1">
              <a:rPr lang="en-US" smtClean="0"/>
              <a:pPr/>
              <a:t>9/6/2021</a:t>
            </a:fld>
            <a:endParaRPr lang="en-US"/>
          </a:p>
        </p:txBody>
      </p:sp>
      <p:sp>
        <p:nvSpPr>
          <p:cNvPr id="8" name="Footer Placeholder 7"/>
          <p:cNvSpPr>
            <a:spLocks noGrp="1"/>
          </p:cNvSpPr>
          <p:nvPr>
            <p:ph type="ftr" sz="quarter" idx="11"/>
          </p:nvPr>
        </p:nvSpPr>
        <p:spPr/>
        <p:txBody>
          <a:bodyPr/>
          <a:lstStyle/>
          <a:p>
            <a:r>
              <a:rPr lang="en-US"/>
              <a:t>Prepared By: Dr. Fazli Wahid; Course: Advanced Artificial Intelligence (Machine Learning)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CAFBC1-D06F-42AE-9321-7AE9EB2249FE}" type="datetime1">
              <a:rPr lang="en-US" smtClean="0"/>
              <a:pPr/>
              <a:t>9/6/2021</a:t>
            </a:fld>
            <a:endParaRPr lang="en-US"/>
          </a:p>
        </p:txBody>
      </p:sp>
      <p:sp>
        <p:nvSpPr>
          <p:cNvPr id="4" name="Footer Placeholder 3"/>
          <p:cNvSpPr>
            <a:spLocks noGrp="1"/>
          </p:cNvSpPr>
          <p:nvPr>
            <p:ph type="ftr" sz="quarter" idx="11"/>
          </p:nvPr>
        </p:nvSpPr>
        <p:spPr/>
        <p:txBody>
          <a:bodyPr/>
          <a:lstStyle/>
          <a:p>
            <a:r>
              <a:rPr lang="en-US"/>
              <a:t>Prepared By: Dr. Fazli Wahid; Course: Advanced Artificial Intelligence (Machine Learning)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7FA9-FEA0-4FCC-8877-DC3C073D873E}" type="datetime1">
              <a:rPr lang="en-US" smtClean="0"/>
              <a:pPr/>
              <a:t>9/6/2021</a:t>
            </a:fld>
            <a:endParaRPr lang="en-US"/>
          </a:p>
        </p:txBody>
      </p:sp>
      <p:sp>
        <p:nvSpPr>
          <p:cNvPr id="3" name="Footer Placeholder 2"/>
          <p:cNvSpPr>
            <a:spLocks noGrp="1"/>
          </p:cNvSpPr>
          <p:nvPr>
            <p:ph type="ftr" sz="quarter" idx="11"/>
          </p:nvPr>
        </p:nvSpPr>
        <p:spPr/>
        <p:txBody>
          <a:bodyPr/>
          <a:lstStyle/>
          <a:p>
            <a:r>
              <a:rPr lang="en-US"/>
              <a:t>Prepared By: Dr. Fazli Wahid; Course: Advanced Artificial Intelligence (Machine Learning)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81828-FB6E-4B29-A718-4F6143448F3A}" type="datetime1">
              <a:rPr lang="en-US" smtClean="0"/>
              <a:pPr/>
              <a:t>9/6/2021</a:t>
            </a:fld>
            <a:endParaRPr lang="en-US"/>
          </a:p>
        </p:txBody>
      </p:sp>
      <p:sp>
        <p:nvSpPr>
          <p:cNvPr id="6" name="Footer Placeholder 5"/>
          <p:cNvSpPr>
            <a:spLocks noGrp="1"/>
          </p:cNvSpPr>
          <p:nvPr>
            <p:ph type="ftr" sz="quarter" idx="11"/>
          </p:nvPr>
        </p:nvSpPr>
        <p:spPr/>
        <p:txBody>
          <a:bodyPr/>
          <a:lstStyle/>
          <a:p>
            <a:r>
              <a:rPr lang="en-US"/>
              <a:t>Prepared By: Dr. Fazli Wahid; Course: Advanced Artificial Intelligence (Machine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FD21E6-A76C-45A7-87C7-4A59DAB1A501}" type="datetime1">
              <a:rPr lang="en-US" smtClean="0"/>
              <a:pPr/>
              <a:t>9/6/2021</a:t>
            </a:fld>
            <a:endParaRPr lang="en-US"/>
          </a:p>
        </p:txBody>
      </p:sp>
      <p:sp>
        <p:nvSpPr>
          <p:cNvPr id="6" name="Footer Placeholder 5"/>
          <p:cNvSpPr>
            <a:spLocks noGrp="1"/>
          </p:cNvSpPr>
          <p:nvPr>
            <p:ph type="ftr" sz="quarter" idx="11"/>
          </p:nvPr>
        </p:nvSpPr>
        <p:spPr/>
        <p:txBody>
          <a:bodyPr/>
          <a:lstStyle/>
          <a:p>
            <a:r>
              <a:rPr lang="en-US"/>
              <a:t>Prepared By: Dr. Fazli Wahid; Course: Advanced Artificial Intelligence (Machine Learning)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8E356-1498-47B3-8B29-41E48EDA3464}" type="datetime1">
              <a:rPr lang="en-US" smtClean="0"/>
              <a:pPr/>
              <a:t>9/6/2021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Dr. Fazli Wahid; Course: Advanced Artificial Intelligence (Machine Learning)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marL="0" indent="0" algn="ctr">
              <a:buNone/>
            </a:pPr>
            <a:endParaRPr lang="en-US" dirty="0"/>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r>
              <a:rPr lang="en-US" dirty="0">
                <a:latin typeface="Times New Roman" pitchFamily="18" charset="0"/>
                <a:cs typeface="Times New Roman" pitchFamily="18" charset="0"/>
              </a:rPr>
              <a:t>Course: Machine Learning</a:t>
            </a:r>
          </a:p>
          <a:p>
            <a:pPr marL="0" indent="0" algn="ctr">
              <a:buNone/>
            </a:pPr>
            <a:endParaRPr lang="en-US" dirty="0">
              <a:latin typeface="Times New Roman" pitchFamily="18" charset="0"/>
              <a:cs typeface="Times New Roman" pitchFamily="18" charset="0"/>
            </a:endParaRPr>
          </a:p>
          <a:p>
            <a:pPr marL="0" indent="0" algn="ctr">
              <a:buNone/>
            </a:pPr>
            <a:r>
              <a:rPr lang="en-US" dirty="0">
                <a:latin typeface="Times New Roman" pitchFamily="18" charset="0"/>
                <a:cs typeface="Times New Roman" pitchFamily="18" charset="0"/>
              </a:rPr>
              <a:t>Chapter 1: Introduction</a:t>
            </a:r>
          </a:p>
          <a:p>
            <a:pPr marL="0" indent="0" algn="ctr">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sz="2000" b="1" dirty="0">
                <a:latin typeface="Times New Roman" pitchFamily="18" charset="0"/>
                <a:cs typeface="Times New Roman" pitchFamily="18" charset="0"/>
              </a:rPr>
              <a:t>By</a:t>
            </a:r>
            <a:r>
              <a:rPr lang="en-US" b="1" dirty="0">
                <a:latin typeface="Times New Roman" pitchFamily="18" charset="0"/>
                <a:cs typeface="Times New Roman" pitchFamily="18" charset="0"/>
              </a:rPr>
              <a:t>: </a:t>
            </a:r>
            <a:r>
              <a:rPr lang="en-US" sz="2000" b="1" dirty="0">
                <a:latin typeface="Times New Roman" pitchFamily="18" charset="0"/>
                <a:cs typeface="Times New Roman" pitchFamily="18" charset="0"/>
              </a:rPr>
              <a:t>Dr.</a:t>
            </a:r>
            <a:r>
              <a:rPr lang="en-US" b="1" dirty="0">
                <a:latin typeface="Times New Roman" pitchFamily="18" charset="0"/>
                <a:cs typeface="Times New Roman" pitchFamily="18" charset="0"/>
              </a:rPr>
              <a:t> </a:t>
            </a:r>
            <a:r>
              <a:rPr lang="en-US" sz="2000" b="1" dirty="0">
                <a:latin typeface="Times New Roman" pitchFamily="18" charset="0"/>
                <a:cs typeface="Times New Roman" pitchFamily="18" charset="0"/>
              </a:rPr>
              <a:t>Muhammad Fayaz</a:t>
            </a:r>
          </a:p>
          <a:p>
            <a:pPr marL="0" indent="0">
              <a:buNone/>
            </a:pPr>
            <a:r>
              <a:rPr lang="en-US" sz="2000"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lgn="ctr">
              <a:buNone/>
            </a:pPr>
            <a:r>
              <a:rPr lang="en-US" sz="2000" dirty="0">
                <a:latin typeface="Times New Roman" pitchFamily="18" charset="0"/>
                <a:cs typeface="Times New Roman" pitchFamily="18" charset="0"/>
              </a:rPr>
              <a:t>Department of Computer Science, University of Central Asia</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z="3200" b="1" smtClean="0">
                <a:latin typeface="Times New Roman" pitchFamily="18" charset="0"/>
                <a:cs typeface="Times New Roman" pitchFamily="18" charset="0"/>
              </a:rPr>
              <a:pPr/>
              <a:t>1</a:t>
            </a:fld>
            <a:endParaRPr lang="en-US" b="1" dirty="0">
              <a:latin typeface="Times New Roman" pitchFamily="18" charset="0"/>
              <a:cs typeface="Times New Roman" pitchFamily="18" charset="0"/>
            </a:endParaRPr>
          </a:p>
        </p:txBody>
      </p:sp>
      <p:pic>
        <p:nvPicPr>
          <p:cNvPr id="1026" name="Picture 2" descr="University of Central Asia - Bishkek, Kyrgyzstan | Facebook">
            <a:extLst>
              <a:ext uri="{FF2B5EF4-FFF2-40B4-BE49-F238E27FC236}">
                <a16:creationId xmlns:a16="http://schemas.microsoft.com/office/drawing/2014/main" id="{746FEF12-2E72-4F2D-9882-99B1A8EB0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8934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8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a:ln w="12700">
            <a:solidFill>
              <a:schemeClr val="tx1"/>
            </a:solidFill>
          </a:ln>
        </p:spPr>
        <p:txBody>
          <a:bodyPr>
            <a:normAutofit/>
          </a:bodyPr>
          <a:lstStyle/>
          <a:p>
            <a:pPr marL="0" indent="0" algn="ctr">
              <a:buNone/>
            </a:pPr>
            <a:endParaRPr lang="en-US" dirty="0"/>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sz="2000"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z="3200" b="1" smtClean="0">
                <a:latin typeface="Times New Roman" pitchFamily="18" charset="0"/>
                <a:cs typeface="Times New Roman" pitchFamily="18" charset="0"/>
              </a:rPr>
              <a:pPr/>
              <a:t>10</a:t>
            </a:fld>
            <a:endParaRPr lang="en-US" b="1" dirty="0">
              <a:latin typeface="Times New Roman" pitchFamily="18" charset="0"/>
              <a:cs typeface="Times New Roman" pitchFamily="18" charset="0"/>
            </a:endParaRPr>
          </a:p>
        </p:txBody>
      </p:sp>
      <p:sp>
        <p:nvSpPr>
          <p:cNvPr id="2" name="Rectangle 1"/>
          <p:cNvSpPr/>
          <p:nvPr/>
        </p:nvSpPr>
        <p:spPr>
          <a:xfrm>
            <a:off x="83127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Supervised Learning</a:t>
            </a:r>
          </a:p>
        </p:txBody>
      </p:sp>
      <p:sp>
        <p:nvSpPr>
          <p:cNvPr id="12" name="Rectangle 11"/>
          <p:cNvSpPr/>
          <p:nvPr/>
        </p:nvSpPr>
        <p:spPr>
          <a:xfrm>
            <a:off x="83127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Artificial Neural Network</a:t>
            </a:r>
          </a:p>
        </p:txBody>
      </p:sp>
      <p:sp>
        <p:nvSpPr>
          <p:cNvPr id="13" name="Rectangle 12"/>
          <p:cNvSpPr/>
          <p:nvPr/>
        </p:nvSpPr>
        <p:spPr>
          <a:xfrm>
            <a:off x="83127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Logistic Regression</a:t>
            </a:r>
          </a:p>
        </p:txBody>
      </p:sp>
      <p:sp>
        <p:nvSpPr>
          <p:cNvPr id="14" name="Rectangle 13"/>
          <p:cNvSpPr/>
          <p:nvPr/>
        </p:nvSpPr>
        <p:spPr>
          <a:xfrm>
            <a:off x="83127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K-Nearest Neighbors (KNN)</a:t>
            </a:r>
          </a:p>
        </p:txBody>
      </p:sp>
      <p:sp>
        <p:nvSpPr>
          <p:cNvPr id="15" name="Rectangle 14"/>
          <p:cNvSpPr/>
          <p:nvPr/>
        </p:nvSpPr>
        <p:spPr>
          <a:xfrm>
            <a:off x="83127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Support Vector Machine (SVM)</a:t>
            </a:r>
          </a:p>
        </p:txBody>
      </p:sp>
      <p:sp>
        <p:nvSpPr>
          <p:cNvPr id="16" name="Rectangle 15"/>
          <p:cNvSpPr/>
          <p:nvPr/>
        </p:nvSpPr>
        <p:spPr>
          <a:xfrm>
            <a:off x="831270" y="43434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Support Vector Regression (SVR)</a:t>
            </a:r>
          </a:p>
        </p:txBody>
      </p:sp>
      <p:cxnSp>
        <p:nvCxnSpPr>
          <p:cNvPr id="26" name="Straight Arrow Connector 25"/>
          <p:cNvCxnSpPr>
            <a:stCxn id="2" idx="2"/>
            <a:endCxn id="12" idx="0"/>
          </p:cNvCxnSpPr>
          <p:nvPr/>
        </p:nvCxnSpPr>
        <p:spPr>
          <a:xfrm>
            <a:off x="170757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31270" y="4800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Naïve Bayes</a:t>
            </a:r>
          </a:p>
        </p:txBody>
      </p:sp>
      <p:sp>
        <p:nvSpPr>
          <p:cNvPr id="49" name="Rectangle 48"/>
          <p:cNvSpPr/>
          <p:nvPr/>
        </p:nvSpPr>
        <p:spPr>
          <a:xfrm>
            <a:off x="831270" y="5257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Classification and Regression Tree</a:t>
            </a:r>
          </a:p>
        </p:txBody>
      </p:sp>
      <p:sp>
        <p:nvSpPr>
          <p:cNvPr id="51" name="Rectangle 50"/>
          <p:cNvSpPr/>
          <p:nvPr/>
        </p:nvSpPr>
        <p:spPr>
          <a:xfrm>
            <a:off x="273627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Unsupervised Learning</a:t>
            </a:r>
          </a:p>
        </p:txBody>
      </p:sp>
      <p:sp>
        <p:nvSpPr>
          <p:cNvPr id="52" name="Rectangle 51"/>
          <p:cNvSpPr/>
          <p:nvPr/>
        </p:nvSpPr>
        <p:spPr>
          <a:xfrm>
            <a:off x="273627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Centroid Based Clustering </a:t>
            </a:r>
          </a:p>
        </p:txBody>
      </p:sp>
      <p:sp>
        <p:nvSpPr>
          <p:cNvPr id="53" name="Rectangle 52"/>
          <p:cNvSpPr/>
          <p:nvPr/>
        </p:nvSpPr>
        <p:spPr>
          <a:xfrm>
            <a:off x="273627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Density Based Clustering</a:t>
            </a:r>
          </a:p>
        </p:txBody>
      </p:sp>
      <p:sp>
        <p:nvSpPr>
          <p:cNvPr id="55" name="Rectangle 54"/>
          <p:cNvSpPr/>
          <p:nvPr/>
        </p:nvSpPr>
        <p:spPr>
          <a:xfrm>
            <a:off x="273627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Distribution Based Clustering</a:t>
            </a:r>
          </a:p>
        </p:txBody>
      </p:sp>
      <p:sp>
        <p:nvSpPr>
          <p:cNvPr id="56" name="Rectangle 55"/>
          <p:cNvSpPr/>
          <p:nvPr/>
        </p:nvSpPr>
        <p:spPr>
          <a:xfrm>
            <a:off x="273627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Hierarchical Clustering </a:t>
            </a:r>
          </a:p>
        </p:txBody>
      </p:sp>
      <p:cxnSp>
        <p:nvCxnSpPr>
          <p:cNvPr id="62" name="Straight Arrow Connector 61"/>
          <p:cNvCxnSpPr>
            <a:stCxn id="51" idx="2"/>
            <a:endCxn id="52" idx="0"/>
          </p:cNvCxnSpPr>
          <p:nvPr/>
        </p:nvCxnSpPr>
        <p:spPr>
          <a:xfrm>
            <a:off x="361257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64127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Semi Supervised Learning</a:t>
            </a:r>
          </a:p>
        </p:txBody>
      </p:sp>
      <p:sp>
        <p:nvSpPr>
          <p:cNvPr id="67" name="Rectangle 66"/>
          <p:cNvSpPr/>
          <p:nvPr/>
        </p:nvSpPr>
        <p:spPr>
          <a:xfrm>
            <a:off x="464127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cs typeface="Times New Roman" pitchFamily="18" charset="0"/>
              </a:rPr>
              <a:t>Continuity assumption</a:t>
            </a:r>
          </a:p>
        </p:txBody>
      </p:sp>
      <p:sp>
        <p:nvSpPr>
          <p:cNvPr id="68" name="Rectangle 67"/>
          <p:cNvSpPr/>
          <p:nvPr/>
        </p:nvSpPr>
        <p:spPr>
          <a:xfrm>
            <a:off x="464127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Cluster Assumption</a:t>
            </a:r>
          </a:p>
        </p:txBody>
      </p:sp>
      <p:sp>
        <p:nvSpPr>
          <p:cNvPr id="69" name="Rectangle 68"/>
          <p:cNvSpPr/>
          <p:nvPr/>
        </p:nvSpPr>
        <p:spPr>
          <a:xfrm>
            <a:off x="464127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Manifold Assumption</a:t>
            </a:r>
          </a:p>
        </p:txBody>
      </p:sp>
      <p:sp>
        <p:nvSpPr>
          <p:cNvPr id="70" name="Rectangle 69"/>
          <p:cNvSpPr/>
          <p:nvPr/>
        </p:nvSpPr>
        <p:spPr>
          <a:xfrm>
            <a:off x="464127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Generative Models</a:t>
            </a:r>
          </a:p>
        </p:txBody>
      </p:sp>
      <p:sp>
        <p:nvSpPr>
          <p:cNvPr id="71" name="Rectangle 70"/>
          <p:cNvSpPr/>
          <p:nvPr/>
        </p:nvSpPr>
        <p:spPr>
          <a:xfrm>
            <a:off x="4641270" y="43434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Low density separation</a:t>
            </a:r>
          </a:p>
        </p:txBody>
      </p:sp>
      <p:cxnSp>
        <p:nvCxnSpPr>
          <p:cNvPr id="72" name="Straight Arrow Connector 71"/>
          <p:cNvCxnSpPr>
            <a:stCxn id="66" idx="2"/>
            <a:endCxn id="67" idx="0"/>
          </p:cNvCxnSpPr>
          <p:nvPr/>
        </p:nvCxnSpPr>
        <p:spPr>
          <a:xfrm>
            <a:off x="551757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641270" y="4800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Graph based methods</a:t>
            </a:r>
          </a:p>
        </p:txBody>
      </p:sp>
      <p:sp>
        <p:nvSpPr>
          <p:cNvPr id="74" name="Rectangle 73"/>
          <p:cNvSpPr/>
          <p:nvPr/>
        </p:nvSpPr>
        <p:spPr>
          <a:xfrm>
            <a:off x="4641270" y="5257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Heuristic approaches </a:t>
            </a:r>
          </a:p>
        </p:txBody>
      </p:sp>
      <p:sp>
        <p:nvSpPr>
          <p:cNvPr id="75" name="Rectangle 74"/>
          <p:cNvSpPr/>
          <p:nvPr/>
        </p:nvSpPr>
        <p:spPr>
          <a:xfrm>
            <a:off x="655320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Re-enforcement Learning</a:t>
            </a:r>
          </a:p>
        </p:txBody>
      </p:sp>
      <p:sp>
        <p:nvSpPr>
          <p:cNvPr id="76" name="Rectangle 75"/>
          <p:cNvSpPr/>
          <p:nvPr/>
        </p:nvSpPr>
        <p:spPr>
          <a:xfrm>
            <a:off x="655320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Q-Learning</a:t>
            </a:r>
          </a:p>
        </p:txBody>
      </p:sp>
      <p:sp>
        <p:nvSpPr>
          <p:cNvPr id="77" name="Rectangle 76"/>
          <p:cNvSpPr/>
          <p:nvPr/>
        </p:nvSpPr>
        <p:spPr>
          <a:xfrm>
            <a:off x="655320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SARSA</a:t>
            </a:r>
          </a:p>
        </p:txBody>
      </p:sp>
      <p:sp>
        <p:nvSpPr>
          <p:cNvPr id="78" name="Rectangle 77"/>
          <p:cNvSpPr/>
          <p:nvPr/>
        </p:nvSpPr>
        <p:spPr>
          <a:xfrm>
            <a:off x="655320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Deep Q Network</a:t>
            </a:r>
          </a:p>
        </p:txBody>
      </p:sp>
      <p:cxnSp>
        <p:nvCxnSpPr>
          <p:cNvPr id="81" name="Straight Arrow Connector 80"/>
          <p:cNvCxnSpPr>
            <a:stCxn id="75" idx="2"/>
            <a:endCxn id="76" idx="0"/>
          </p:cNvCxnSpPr>
          <p:nvPr/>
        </p:nvCxnSpPr>
        <p:spPr>
          <a:xfrm>
            <a:off x="742950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743200" y="43434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Times New Roman" pitchFamily="18" charset="0"/>
              </a:rPr>
              <a:t>Apriori</a:t>
            </a:r>
            <a:r>
              <a:rPr lang="en-US" sz="1400" dirty="0">
                <a:solidFill>
                  <a:schemeClr val="tx1"/>
                </a:solidFill>
                <a:latin typeface="Times New Roman" pitchFamily="18" charset="0"/>
              </a:rPr>
              <a:t> Algorithm </a:t>
            </a:r>
          </a:p>
        </p:txBody>
      </p:sp>
      <p:sp>
        <p:nvSpPr>
          <p:cNvPr id="39" name="Rectangle 38"/>
          <p:cNvSpPr/>
          <p:nvPr/>
        </p:nvSpPr>
        <p:spPr>
          <a:xfrm>
            <a:off x="2743200" y="4800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rPr>
              <a:t> Equivalence Class Transformation (</a:t>
            </a:r>
            <a:r>
              <a:rPr lang="en-US" sz="1200" dirty="0" err="1">
                <a:solidFill>
                  <a:schemeClr val="tx1"/>
                </a:solidFill>
                <a:latin typeface="Times New Roman" pitchFamily="18" charset="0"/>
              </a:rPr>
              <a:t>Eclat</a:t>
            </a:r>
            <a:r>
              <a:rPr lang="en-US" sz="1200" dirty="0">
                <a:solidFill>
                  <a:schemeClr val="tx1"/>
                </a:solidFill>
                <a:latin typeface="Times New Roman" pitchFamily="18" charset="0"/>
              </a:rPr>
              <a:t>)</a:t>
            </a:r>
          </a:p>
        </p:txBody>
      </p:sp>
      <p:sp>
        <p:nvSpPr>
          <p:cNvPr id="40" name="Rectangle 39"/>
          <p:cNvSpPr/>
          <p:nvPr/>
        </p:nvSpPr>
        <p:spPr>
          <a:xfrm>
            <a:off x="2743200" y="5257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FP-Growth (Frequency Pattern)</a:t>
            </a:r>
          </a:p>
        </p:txBody>
      </p:sp>
      <p:sp>
        <p:nvSpPr>
          <p:cNvPr id="42" name="Rectangle 41"/>
          <p:cNvSpPr/>
          <p:nvPr/>
        </p:nvSpPr>
        <p:spPr>
          <a:xfrm>
            <a:off x="655320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Deep Deterministic Policy Gradient</a:t>
            </a:r>
          </a:p>
        </p:txBody>
      </p:sp>
      <p:sp>
        <p:nvSpPr>
          <p:cNvPr id="41" name="Rectangle 40"/>
          <p:cNvSpPr/>
          <p:nvPr/>
        </p:nvSpPr>
        <p:spPr>
          <a:xfrm>
            <a:off x="838200" y="5715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Random Forest</a:t>
            </a:r>
          </a:p>
        </p:txBody>
      </p:sp>
      <p:sp>
        <p:nvSpPr>
          <p:cNvPr id="44" name="Footer Placeholder 2">
            <a:extLst>
              <a:ext uri="{FF2B5EF4-FFF2-40B4-BE49-F238E27FC236}">
                <a16:creationId xmlns:a16="http://schemas.microsoft.com/office/drawing/2014/main" id="{95819331-0D8E-4C1C-895F-442A5FA1D2C6}"/>
              </a:ext>
            </a:extLst>
          </p:cNvPr>
          <p:cNvSpPr>
            <a:spLocks noGrp="1"/>
          </p:cNvSpPr>
          <p:nvPr>
            <p:ph type="ftr" sz="quarter" idx="11"/>
          </p:nvPr>
        </p:nvSpPr>
        <p:spPr>
          <a:xfrm>
            <a:off x="971550" y="601663"/>
            <a:ext cx="7048500" cy="365125"/>
          </a:xfrm>
        </p:spPr>
        <p:txBody>
          <a:bodyPr/>
          <a:lstStyle/>
          <a:p>
            <a:r>
              <a:rPr lang="en-US" sz="2800" b="1" dirty="0">
                <a:solidFill>
                  <a:srgbClr val="0070C0"/>
                </a:solidFill>
                <a:latin typeface="Times New Roman" pitchFamily="18" charset="0"/>
                <a:cs typeface="Times New Roman" pitchFamily="18" charset="0"/>
              </a:rPr>
              <a:t>Type of Machine Learning Algorithms w.r.t Learning</a:t>
            </a:r>
          </a:p>
        </p:txBody>
      </p:sp>
    </p:spTree>
    <p:extLst>
      <p:ext uri="{BB962C8B-B14F-4D97-AF65-F5344CB8AC3E}">
        <p14:creationId xmlns:p14="http://schemas.microsoft.com/office/powerpoint/2010/main" val="272327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E3F9-DA04-49AE-A827-2865A1AA9B48}"/>
              </a:ext>
            </a:extLst>
          </p:cNvPr>
          <p:cNvSpPr>
            <a:spLocks noGrp="1"/>
          </p:cNvSpPr>
          <p:nvPr>
            <p:ph type="title"/>
          </p:nvPr>
        </p:nvSpPr>
        <p:spPr>
          <a:xfrm>
            <a:off x="2514600" y="178980"/>
            <a:ext cx="3901314" cy="546801"/>
          </a:xfrm>
        </p:spPr>
        <p:txBody>
          <a:bodyPr>
            <a:normAutofit/>
          </a:bodyPr>
          <a:lstStyle/>
          <a:p>
            <a:r>
              <a:rPr lang="en-US" sz="2800" b="1" dirty="0">
                <a:solidFill>
                  <a:srgbClr val="0070C0"/>
                </a:solidFill>
                <a:latin typeface="Palatino Linotype" panose="02040502050505030304" pitchFamily="18" charset="0"/>
              </a:rPr>
              <a:t>Basic Concepts </a:t>
            </a:r>
          </a:p>
        </p:txBody>
      </p:sp>
      <p:sp>
        <p:nvSpPr>
          <p:cNvPr id="3" name="Content Placeholder 2">
            <a:extLst>
              <a:ext uri="{FF2B5EF4-FFF2-40B4-BE49-F238E27FC236}">
                <a16:creationId xmlns:a16="http://schemas.microsoft.com/office/drawing/2014/main" id="{8BB38ECB-BECA-4E37-BFDC-22263595B03B}"/>
              </a:ext>
            </a:extLst>
          </p:cNvPr>
          <p:cNvSpPr>
            <a:spLocks noGrp="1"/>
          </p:cNvSpPr>
          <p:nvPr>
            <p:ph idx="1"/>
          </p:nvPr>
        </p:nvSpPr>
        <p:spPr>
          <a:xfrm>
            <a:off x="66457" y="1124489"/>
            <a:ext cx="4968051" cy="5139810"/>
          </a:xfrm>
          <a:solidFill>
            <a:schemeClr val="bg1"/>
          </a:solidFill>
        </p:spPr>
        <p:txBody>
          <a:bodyPr>
            <a:normAutofit fontScale="25000" lnSpcReduction="20000"/>
          </a:bodyPr>
          <a:lstStyle/>
          <a:p>
            <a:pPr marL="165100" indent="-165100" algn="just"/>
            <a:r>
              <a:rPr lang="en-US" sz="8000" b="1" dirty="0">
                <a:solidFill>
                  <a:srgbClr val="0070C0"/>
                </a:solidFill>
                <a:latin typeface="Palatino Linotype" panose="02040502050505030304" pitchFamily="18" charset="0"/>
              </a:rPr>
              <a:t>Labelled Data/Training Data: </a:t>
            </a:r>
            <a:r>
              <a:rPr lang="en-US" sz="8000" dirty="0">
                <a:solidFill>
                  <a:schemeClr val="tx1"/>
                </a:solidFill>
                <a:latin typeface="Palatino Linotype" panose="02040502050505030304" pitchFamily="18" charset="0"/>
              </a:rPr>
              <a:t>In the labelled data/training data we have inputs and corresponding outputs of the inputs </a:t>
            </a:r>
          </a:p>
          <a:p>
            <a:pPr marL="165100" indent="-165100" algn="just"/>
            <a:r>
              <a:rPr lang="en-US" sz="8000" dirty="0">
                <a:solidFill>
                  <a:schemeClr val="tx1"/>
                </a:solidFill>
                <a:latin typeface="Palatino Linotype" panose="02040502050505030304" pitchFamily="18" charset="0"/>
              </a:rPr>
              <a:t>The training data are used to train the machine learning algorithm. </a:t>
            </a:r>
          </a:p>
          <a:p>
            <a:pPr marL="165100" indent="-165100" algn="just"/>
            <a:r>
              <a:rPr lang="en-US" sz="8000" dirty="0">
                <a:solidFill>
                  <a:schemeClr val="tx1"/>
                </a:solidFill>
                <a:latin typeface="Palatino Linotype" panose="02040502050505030304" pitchFamily="18" charset="0"/>
              </a:rPr>
              <a:t>In the training process we give the inputs to the machine and then tell the machine that these are the outputs of the corresponding inputs</a:t>
            </a:r>
          </a:p>
          <a:p>
            <a:pPr marL="165100" indent="-165100" algn="just"/>
            <a:r>
              <a:rPr lang="en-US" sz="8000" dirty="0">
                <a:solidFill>
                  <a:schemeClr val="tx1"/>
                </a:solidFill>
                <a:latin typeface="Palatino Linotype" panose="02040502050505030304" pitchFamily="18" charset="0"/>
              </a:rPr>
              <a:t>In this way the machine learning algorithm learns and then</a:t>
            </a:r>
          </a:p>
          <a:p>
            <a:pPr marL="165100" indent="-165100" algn="just"/>
            <a:r>
              <a:rPr lang="en-US" sz="8000" b="1" dirty="0">
                <a:solidFill>
                  <a:srgbClr val="0070C0"/>
                </a:solidFill>
                <a:latin typeface="Palatino Linotype" panose="02040502050505030304" pitchFamily="18" charset="0"/>
              </a:rPr>
              <a:t>Testing Data: </a:t>
            </a:r>
            <a:r>
              <a:rPr lang="en-US" sz="8000" dirty="0">
                <a:solidFill>
                  <a:schemeClr val="tx1"/>
                </a:solidFill>
                <a:latin typeface="Palatino Linotype" panose="02040502050505030304" pitchFamily="18" charset="0"/>
              </a:rPr>
              <a:t>In the testing data we have only inputs data and the output data or labelled are missing. </a:t>
            </a:r>
          </a:p>
          <a:p>
            <a:pPr marL="165100" indent="-165100" algn="just"/>
            <a:r>
              <a:rPr lang="en-US" sz="8000" dirty="0">
                <a:solidFill>
                  <a:schemeClr val="tx1"/>
                </a:solidFill>
                <a:latin typeface="Palatino Linotype" panose="02040502050505030304" pitchFamily="18" charset="0"/>
              </a:rPr>
              <a:t>We only feed input data to the machine learning </a:t>
            </a:r>
            <a:r>
              <a:rPr lang="en-US" sz="8000" dirty="0" err="1">
                <a:solidFill>
                  <a:schemeClr val="tx1"/>
                </a:solidFill>
                <a:latin typeface="Palatino Linotype" panose="02040502050505030304" pitchFamily="18" charset="0"/>
              </a:rPr>
              <a:t>alroithm</a:t>
            </a:r>
            <a:r>
              <a:rPr lang="en-US" sz="8000" dirty="0">
                <a:solidFill>
                  <a:schemeClr val="tx1"/>
                </a:solidFill>
                <a:latin typeface="Palatino Linotype" panose="02040502050505030304" pitchFamily="18" charset="0"/>
              </a:rPr>
              <a:t> and the machine learning algorithm provides the predicted/estimated output based on the input data. </a:t>
            </a:r>
          </a:p>
          <a:p>
            <a:pPr marL="165100" indent="-165100" algn="just">
              <a:buNone/>
            </a:pPr>
            <a:endParaRPr lang="en-US" sz="6000" dirty="0">
              <a:solidFill>
                <a:schemeClr val="tx1"/>
              </a:solidFill>
              <a:latin typeface="Palatino Linotype" panose="02040502050505030304" pitchFamily="18" charset="0"/>
            </a:endParaRPr>
          </a:p>
          <a:p>
            <a:endParaRPr lang="en-US" dirty="0">
              <a:solidFill>
                <a:schemeClr val="tx1"/>
              </a:solidFill>
              <a:latin typeface="Palatino Linotype" panose="02040502050505030304" pitchFamily="18" charset="0"/>
            </a:endParaRPr>
          </a:p>
        </p:txBody>
      </p:sp>
      <p:pic>
        <p:nvPicPr>
          <p:cNvPr id="10" name="Picture 9">
            <a:extLst>
              <a:ext uri="{FF2B5EF4-FFF2-40B4-BE49-F238E27FC236}">
                <a16:creationId xmlns:a16="http://schemas.microsoft.com/office/drawing/2014/main" id="{FD35F1B8-A82A-4187-B4D4-86746420C469}"/>
              </a:ext>
            </a:extLst>
          </p:cNvPr>
          <p:cNvPicPr>
            <a:picLocks noChangeAspect="1"/>
          </p:cNvPicPr>
          <p:nvPr/>
        </p:nvPicPr>
        <p:blipFill>
          <a:blip r:embed="rId2"/>
          <a:stretch>
            <a:fillRect/>
          </a:stretch>
        </p:blipFill>
        <p:spPr>
          <a:xfrm>
            <a:off x="5214107" y="1599056"/>
            <a:ext cx="2818317" cy="2459010"/>
          </a:xfrm>
          <a:prstGeom prst="rect">
            <a:avLst/>
          </a:prstGeom>
          <a:solidFill>
            <a:srgbClr val="0070C0"/>
          </a:solidFill>
          <a:ln w="19050">
            <a:solidFill>
              <a:srgbClr val="0070C0"/>
            </a:solidFill>
          </a:ln>
        </p:spPr>
      </p:pic>
      <p:sp>
        <p:nvSpPr>
          <p:cNvPr id="4" name="Left Brace 3">
            <a:extLst>
              <a:ext uri="{FF2B5EF4-FFF2-40B4-BE49-F238E27FC236}">
                <a16:creationId xmlns:a16="http://schemas.microsoft.com/office/drawing/2014/main" id="{196A872B-205F-4CAC-9027-D5DFF095CCAA}"/>
              </a:ext>
            </a:extLst>
          </p:cNvPr>
          <p:cNvSpPr/>
          <p:nvPr/>
        </p:nvSpPr>
        <p:spPr>
          <a:xfrm rot="5400000">
            <a:off x="6171236" y="167360"/>
            <a:ext cx="474567" cy="2388826"/>
          </a:xfrm>
          <a:prstGeom prst="leftBrace">
            <a:avLst>
              <a:gd name="adj1" fmla="val 8333"/>
              <a:gd name="adj2" fmla="val 506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9" name="Title 1">
            <a:extLst>
              <a:ext uri="{FF2B5EF4-FFF2-40B4-BE49-F238E27FC236}">
                <a16:creationId xmlns:a16="http://schemas.microsoft.com/office/drawing/2014/main" id="{CED74B30-A763-43D4-B547-454BCEE8250F}"/>
              </a:ext>
            </a:extLst>
          </p:cNvPr>
          <p:cNvSpPr txBox="1">
            <a:spLocks/>
          </p:cNvSpPr>
          <p:nvPr/>
        </p:nvSpPr>
        <p:spPr>
          <a:xfrm>
            <a:off x="5613191" y="630709"/>
            <a:ext cx="1605445" cy="244045"/>
          </a:xfrm>
          <a:prstGeom prst="rect">
            <a:avLst/>
          </a:prstGeom>
        </p:spPr>
        <p:txBody>
          <a:bodyPr vert="horz" lIns="68580" tIns="34290" rIns="68580" bIns="3429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b="1" dirty="0">
                <a:solidFill>
                  <a:schemeClr val="accent2">
                    <a:lumMod val="75000"/>
                  </a:schemeClr>
                </a:solidFill>
                <a:latin typeface="Palatino Linotype" panose="02040502050505030304" pitchFamily="18" charset="0"/>
              </a:rPr>
              <a:t>Input Data /features</a:t>
            </a:r>
          </a:p>
        </p:txBody>
      </p:sp>
      <p:sp>
        <p:nvSpPr>
          <p:cNvPr id="5" name="Left Brace 4">
            <a:extLst>
              <a:ext uri="{FF2B5EF4-FFF2-40B4-BE49-F238E27FC236}">
                <a16:creationId xmlns:a16="http://schemas.microsoft.com/office/drawing/2014/main" id="{621A8D03-A4D5-4A2D-9129-019B4FA7F72C}"/>
              </a:ext>
            </a:extLst>
          </p:cNvPr>
          <p:cNvSpPr/>
          <p:nvPr/>
        </p:nvSpPr>
        <p:spPr>
          <a:xfrm rot="5400000">
            <a:off x="7618520" y="1147028"/>
            <a:ext cx="398318" cy="429489"/>
          </a:xfrm>
          <a:prstGeom prst="leftBrace">
            <a:avLst>
              <a:gd name="adj1" fmla="val 8333"/>
              <a:gd name="adj2" fmla="val 50603"/>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6" name="Title 1">
            <a:extLst>
              <a:ext uri="{FF2B5EF4-FFF2-40B4-BE49-F238E27FC236}">
                <a16:creationId xmlns:a16="http://schemas.microsoft.com/office/drawing/2014/main" id="{EF71F96E-74F2-44E2-A78C-C59B17A1E6B2}"/>
              </a:ext>
            </a:extLst>
          </p:cNvPr>
          <p:cNvSpPr txBox="1">
            <a:spLocks/>
          </p:cNvSpPr>
          <p:nvPr/>
        </p:nvSpPr>
        <p:spPr>
          <a:xfrm>
            <a:off x="7242813" y="591776"/>
            <a:ext cx="1338539" cy="398317"/>
          </a:xfrm>
          <a:prstGeom prst="rect">
            <a:avLst/>
          </a:prstGeom>
        </p:spPr>
        <p:txBody>
          <a:bodyPr vert="horz" lIns="68580" tIns="34290" rIns="68580" bIns="3429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b="1" dirty="0">
                <a:solidFill>
                  <a:srgbClr val="00B050"/>
                </a:solidFill>
                <a:latin typeface="Palatino Linotype" panose="02040502050505030304" pitchFamily="18" charset="0"/>
              </a:rPr>
              <a:t>Output Data/Labels</a:t>
            </a:r>
          </a:p>
        </p:txBody>
      </p:sp>
      <p:pic>
        <p:nvPicPr>
          <p:cNvPr id="13" name="Picture 12">
            <a:extLst>
              <a:ext uri="{FF2B5EF4-FFF2-40B4-BE49-F238E27FC236}">
                <a16:creationId xmlns:a16="http://schemas.microsoft.com/office/drawing/2014/main" id="{E2DDD87C-576A-4DE9-B498-9043B664A951}"/>
              </a:ext>
            </a:extLst>
          </p:cNvPr>
          <p:cNvPicPr>
            <a:picLocks noChangeAspect="1"/>
          </p:cNvPicPr>
          <p:nvPr/>
        </p:nvPicPr>
        <p:blipFill>
          <a:blip r:embed="rId3"/>
          <a:stretch>
            <a:fillRect/>
          </a:stretch>
        </p:blipFill>
        <p:spPr>
          <a:xfrm>
            <a:off x="5214106" y="4135742"/>
            <a:ext cx="2388827" cy="1717959"/>
          </a:xfrm>
          <a:prstGeom prst="rect">
            <a:avLst/>
          </a:prstGeom>
          <a:solidFill>
            <a:srgbClr val="0070C0"/>
          </a:solidFill>
          <a:ln w="19050">
            <a:solidFill>
              <a:srgbClr val="0070C0"/>
            </a:solidFill>
          </a:ln>
        </p:spPr>
      </p:pic>
      <p:pic>
        <p:nvPicPr>
          <p:cNvPr id="14" name="Picture 13">
            <a:extLst>
              <a:ext uri="{FF2B5EF4-FFF2-40B4-BE49-F238E27FC236}">
                <a16:creationId xmlns:a16="http://schemas.microsoft.com/office/drawing/2014/main" id="{3504785A-A8E7-4ACD-B028-53D3F6B931CB}"/>
              </a:ext>
            </a:extLst>
          </p:cNvPr>
          <p:cNvPicPr>
            <a:picLocks noChangeAspect="1"/>
          </p:cNvPicPr>
          <p:nvPr/>
        </p:nvPicPr>
        <p:blipFill>
          <a:blip r:embed="rId4"/>
          <a:stretch>
            <a:fillRect/>
          </a:stretch>
        </p:blipFill>
        <p:spPr>
          <a:xfrm>
            <a:off x="8065290" y="1410594"/>
            <a:ext cx="1050131" cy="1607344"/>
          </a:xfrm>
          <a:prstGeom prst="rect">
            <a:avLst/>
          </a:prstGeom>
        </p:spPr>
      </p:pic>
      <p:sp>
        <p:nvSpPr>
          <p:cNvPr id="7" name="Speech Bubble: Rectangle with Corners Rounded 6">
            <a:extLst>
              <a:ext uri="{FF2B5EF4-FFF2-40B4-BE49-F238E27FC236}">
                <a16:creationId xmlns:a16="http://schemas.microsoft.com/office/drawing/2014/main" id="{768F3A57-AA39-46B1-9A50-556BD545CB06}"/>
              </a:ext>
            </a:extLst>
          </p:cNvPr>
          <p:cNvSpPr/>
          <p:nvPr/>
        </p:nvSpPr>
        <p:spPr>
          <a:xfrm>
            <a:off x="7635799" y="1599056"/>
            <a:ext cx="396625" cy="2459010"/>
          </a:xfrm>
          <a:prstGeom prst="wedgeRoundRectCallout">
            <a:avLst>
              <a:gd name="adj1" fmla="val 174752"/>
              <a:gd name="adj2" fmla="val 92215"/>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Rounded Corners 7">
            <a:extLst>
              <a:ext uri="{FF2B5EF4-FFF2-40B4-BE49-F238E27FC236}">
                <a16:creationId xmlns:a16="http://schemas.microsoft.com/office/drawing/2014/main" id="{4EC87FBE-C768-41A1-9A0E-FAC6CFCDD46B}"/>
              </a:ext>
            </a:extLst>
          </p:cNvPr>
          <p:cNvSpPr/>
          <p:nvPr/>
        </p:nvSpPr>
        <p:spPr>
          <a:xfrm>
            <a:off x="7771735" y="5078848"/>
            <a:ext cx="1338539" cy="436442"/>
          </a:xfrm>
          <a:prstGeom prst="roundRect">
            <a:avLst/>
          </a:prstGeom>
          <a:solidFill>
            <a:schemeClr val="tx2">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Real Output/</a:t>
            </a:r>
          </a:p>
          <a:p>
            <a:pPr algn="ctr"/>
            <a:r>
              <a:rPr lang="en-US" sz="1350" b="1" dirty="0">
                <a:solidFill>
                  <a:schemeClr val="tx1"/>
                </a:solidFill>
              </a:rPr>
              <a:t>Actual Output</a:t>
            </a:r>
          </a:p>
        </p:txBody>
      </p:sp>
      <p:sp>
        <p:nvSpPr>
          <p:cNvPr id="12" name="Speech Bubble: Rectangle with Corners Rounded 11">
            <a:extLst>
              <a:ext uri="{FF2B5EF4-FFF2-40B4-BE49-F238E27FC236}">
                <a16:creationId xmlns:a16="http://schemas.microsoft.com/office/drawing/2014/main" id="{8FEB931C-268C-43A4-9D19-1226EE70210A}"/>
              </a:ext>
            </a:extLst>
          </p:cNvPr>
          <p:cNvSpPr/>
          <p:nvPr/>
        </p:nvSpPr>
        <p:spPr>
          <a:xfrm rot="16200000">
            <a:off x="2014361" y="-613645"/>
            <a:ext cx="314678" cy="3733800"/>
          </a:xfrm>
          <a:prstGeom prst="wedgeRoundRectCallout">
            <a:avLst>
              <a:gd name="adj1" fmla="val -329987"/>
              <a:gd name="adj2" fmla="val 114451"/>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Speech Bubble: Rectangle with Corners Rounded 17">
            <a:extLst>
              <a:ext uri="{FF2B5EF4-FFF2-40B4-BE49-F238E27FC236}">
                <a16:creationId xmlns:a16="http://schemas.microsoft.com/office/drawing/2014/main" id="{D58BE7C2-7F1D-4883-AD9E-4A285F7A1023}"/>
              </a:ext>
            </a:extLst>
          </p:cNvPr>
          <p:cNvSpPr/>
          <p:nvPr/>
        </p:nvSpPr>
        <p:spPr>
          <a:xfrm rot="16200000">
            <a:off x="951310" y="3628187"/>
            <a:ext cx="314678" cy="1592705"/>
          </a:xfrm>
          <a:prstGeom prst="wedgeRoundRectCallout">
            <a:avLst>
              <a:gd name="adj1" fmla="val -197029"/>
              <a:gd name="adj2" fmla="val 284003"/>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0737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E3F9-DA04-49AE-A827-2865A1AA9B48}"/>
              </a:ext>
            </a:extLst>
          </p:cNvPr>
          <p:cNvSpPr>
            <a:spLocks noGrp="1"/>
          </p:cNvSpPr>
          <p:nvPr>
            <p:ph type="title"/>
          </p:nvPr>
        </p:nvSpPr>
        <p:spPr>
          <a:xfrm>
            <a:off x="2621343" y="245851"/>
            <a:ext cx="3901314" cy="546801"/>
          </a:xfrm>
        </p:spPr>
        <p:txBody>
          <a:bodyPr>
            <a:noAutofit/>
          </a:bodyPr>
          <a:lstStyle/>
          <a:p>
            <a:r>
              <a:rPr lang="en-US" sz="2800" b="1" dirty="0">
                <a:solidFill>
                  <a:srgbClr val="0070C0"/>
                </a:solidFill>
                <a:latin typeface="Palatino Linotype" panose="02040502050505030304" pitchFamily="18" charset="0"/>
              </a:rPr>
              <a:t>Supervised Learning Algorithm</a:t>
            </a:r>
          </a:p>
        </p:txBody>
      </p:sp>
      <p:sp>
        <p:nvSpPr>
          <p:cNvPr id="3" name="Content Placeholder 2">
            <a:extLst>
              <a:ext uri="{FF2B5EF4-FFF2-40B4-BE49-F238E27FC236}">
                <a16:creationId xmlns:a16="http://schemas.microsoft.com/office/drawing/2014/main" id="{8BB38ECB-BECA-4E37-BFDC-22263595B03B}"/>
              </a:ext>
            </a:extLst>
          </p:cNvPr>
          <p:cNvSpPr>
            <a:spLocks noGrp="1"/>
          </p:cNvSpPr>
          <p:nvPr>
            <p:ph idx="1"/>
          </p:nvPr>
        </p:nvSpPr>
        <p:spPr>
          <a:xfrm>
            <a:off x="126218" y="1345937"/>
            <a:ext cx="5982122" cy="1523210"/>
          </a:xfrm>
        </p:spPr>
        <p:txBody>
          <a:bodyPr>
            <a:noAutofit/>
          </a:bodyPr>
          <a:lstStyle/>
          <a:p>
            <a:pPr indent="-172641">
              <a:lnSpc>
                <a:spcPct val="107000"/>
              </a:lnSpc>
              <a:spcBef>
                <a:spcPts val="0"/>
              </a:spcBef>
              <a:buFont typeface="Symbol" panose="05050102010706020507" pitchFamily="18" charset="2"/>
              <a:buChar char=""/>
            </a:pPr>
            <a:r>
              <a:rPr lang="en-US" sz="2000" dirty="0">
                <a:solidFill>
                  <a:srgbClr val="202122"/>
                </a:solidFill>
                <a:latin typeface="Palatino Linotype" panose="02040502050505030304" pitchFamily="18" charset="0"/>
                <a:ea typeface="Calibri" panose="020F0502020204030204" pitchFamily="34" charset="0"/>
                <a:cs typeface="Arial" panose="020B0604020202020204" pitchFamily="34" charset="0"/>
              </a:rPr>
              <a:t>In this case machine learns under guidance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172641">
              <a:lnSpc>
                <a:spcPct val="107000"/>
              </a:lnSpc>
              <a:spcBef>
                <a:spcPts val="0"/>
              </a:spcBef>
              <a:buFont typeface="Symbol" panose="05050102010706020507" pitchFamily="18" charset="2"/>
              <a:buChar char=""/>
            </a:pPr>
            <a:r>
              <a:rPr lang="en-US" sz="2000" dirty="0">
                <a:solidFill>
                  <a:srgbClr val="202122"/>
                </a:solidFill>
                <a:latin typeface="Palatino Linotype" panose="02040502050505030304" pitchFamily="18" charset="0"/>
                <a:ea typeface="Calibri" panose="020F0502020204030204" pitchFamily="34" charset="0"/>
                <a:cs typeface="Arial" panose="020B0604020202020204" pitchFamily="34" charset="0"/>
              </a:rPr>
              <a:t>As in the school, teacher guide us and taught us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172641">
              <a:lnSpc>
                <a:spcPct val="107000"/>
              </a:lnSpc>
              <a:spcBef>
                <a:spcPts val="0"/>
              </a:spcBef>
              <a:buFont typeface="Symbol" panose="05050102010706020507" pitchFamily="18" charset="2"/>
              <a:buChar char=""/>
            </a:pPr>
            <a:r>
              <a:rPr lang="en-US" sz="2000" dirty="0">
                <a:solidFill>
                  <a:srgbClr val="202122"/>
                </a:solidFill>
                <a:latin typeface="Palatino Linotype" panose="02040502050505030304" pitchFamily="18" charset="0"/>
                <a:ea typeface="Calibri" panose="020F0502020204030204" pitchFamily="34" charset="0"/>
                <a:cs typeface="Arial" panose="020B0604020202020204" pitchFamily="34" charset="0"/>
              </a:rPr>
              <a:t>In the supervised learning machine learns by feeding labelled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indent="-172641">
              <a:lnSpc>
                <a:spcPct val="107000"/>
              </a:lnSpc>
              <a:spcBef>
                <a:spcPts val="0"/>
              </a:spcBef>
              <a:buFont typeface="Symbol" panose="05050102010706020507" pitchFamily="18" charset="2"/>
              <a:buChar char=""/>
            </a:pPr>
            <a:r>
              <a:rPr lang="en-US" sz="2000" dirty="0">
                <a:solidFill>
                  <a:srgbClr val="202122"/>
                </a:solidFill>
                <a:latin typeface="Palatino Linotype" panose="02040502050505030304" pitchFamily="18" charset="0"/>
                <a:ea typeface="Calibri" panose="020F0502020204030204" pitchFamily="34" charset="0"/>
                <a:cs typeface="Arial" panose="020B0604020202020204" pitchFamily="34" charset="0"/>
              </a:rPr>
              <a:t>And explicitly telling that this is the input, and this is exactly how the output must look.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4534" indent="0">
              <a:lnSpc>
                <a:spcPct val="107000"/>
              </a:lnSpc>
              <a:spcBef>
                <a:spcPts val="0"/>
              </a:spcBef>
              <a:spcAft>
                <a:spcPts val="600"/>
              </a:spcAft>
              <a:buNone/>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tx1"/>
              </a:solidFill>
              <a:latin typeface="Palatino Linotype" panose="02040502050505030304" pitchFamily="18" charset="0"/>
            </a:endParaRPr>
          </a:p>
        </p:txBody>
      </p:sp>
      <p:pic>
        <p:nvPicPr>
          <p:cNvPr id="7" name="Picture 6">
            <a:extLst>
              <a:ext uri="{FF2B5EF4-FFF2-40B4-BE49-F238E27FC236}">
                <a16:creationId xmlns:a16="http://schemas.microsoft.com/office/drawing/2014/main" id="{9687CD43-BA2A-44D0-BFC9-2C4AA59D136A}"/>
              </a:ext>
            </a:extLst>
          </p:cNvPr>
          <p:cNvPicPr/>
          <p:nvPr/>
        </p:nvPicPr>
        <p:blipFill>
          <a:blip r:embed="rId2"/>
          <a:stretch>
            <a:fillRect/>
          </a:stretch>
        </p:blipFill>
        <p:spPr>
          <a:xfrm>
            <a:off x="2132533" y="3868035"/>
            <a:ext cx="3809567" cy="1786959"/>
          </a:xfrm>
          <a:prstGeom prst="rect">
            <a:avLst/>
          </a:prstGeom>
          <a:solidFill>
            <a:srgbClr val="0070C0"/>
          </a:solidFill>
          <a:ln w="19050">
            <a:solidFill>
              <a:srgbClr val="0070C0"/>
            </a:solidFill>
          </a:ln>
        </p:spPr>
      </p:pic>
      <p:pic>
        <p:nvPicPr>
          <p:cNvPr id="8" name="Picture 7">
            <a:extLst>
              <a:ext uri="{FF2B5EF4-FFF2-40B4-BE49-F238E27FC236}">
                <a16:creationId xmlns:a16="http://schemas.microsoft.com/office/drawing/2014/main" id="{ADEAEB03-0335-4E7F-8D8C-86EAC44AFB1D}"/>
              </a:ext>
            </a:extLst>
          </p:cNvPr>
          <p:cNvPicPr>
            <a:picLocks noChangeAspect="1"/>
          </p:cNvPicPr>
          <p:nvPr/>
        </p:nvPicPr>
        <p:blipFill>
          <a:blip r:embed="rId3"/>
          <a:stretch>
            <a:fillRect/>
          </a:stretch>
        </p:blipFill>
        <p:spPr>
          <a:xfrm>
            <a:off x="217344" y="3868035"/>
            <a:ext cx="1646526" cy="1736929"/>
          </a:xfrm>
          <a:prstGeom prst="rect">
            <a:avLst/>
          </a:prstGeom>
          <a:solidFill>
            <a:srgbClr val="0070C0"/>
          </a:solidFill>
          <a:ln w="19050">
            <a:solidFill>
              <a:srgbClr val="0070C0"/>
            </a:solidFill>
          </a:ln>
        </p:spPr>
      </p:pic>
      <p:pic>
        <p:nvPicPr>
          <p:cNvPr id="12" name="Picture 11">
            <a:extLst>
              <a:ext uri="{FF2B5EF4-FFF2-40B4-BE49-F238E27FC236}">
                <a16:creationId xmlns:a16="http://schemas.microsoft.com/office/drawing/2014/main" id="{93E0DF8E-44B6-4F0B-A2F9-63108CD68DFA}"/>
              </a:ext>
            </a:extLst>
          </p:cNvPr>
          <p:cNvPicPr>
            <a:picLocks noChangeAspect="1"/>
          </p:cNvPicPr>
          <p:nvPr/>
        </p:nvPicPr>
        <p:blipFill>
          <a:blip r:embed="rId4"/>
          <a:stretch>
            <a:fillRect/>
          </a:stretch>
        </p:blipFill>
        <p:spPr>
          <a:xfrm>
            <a:off x="6108340" y="1629557"/>
            <a:ext cx="2818317" cy="2459010"/>
          </a:xfrm>
          <a:prstGeom prst="rect">
            <a:avLst/>
          </a:prstGeom>
          <a:solidFill>
            <a:srgbClr val="0070C0"/>
          </a:solidFill>
          <a:ln w="19050">
            <a:solidFill>
              <a:srgbClr val="0070C0"/>
            </a:solidFill>
          </a:ln>
        </p:spPr>
      </p:pic>
      <p:sp>
        <p:nvSpPr>
          <p:cNvPr id="14" name="Left Brace 13">
            <a:extLst>
              <a:ext uri="{FF2B5EF4-FFF2-40B4-BE49-F238E27FC236}">
                <a16:creationId xmlns:a16="http://schemas.microsoft.com/office/drawing/2014/main" id="{77430154-45F4-49F5-8E9A-01470A5EABD2}"/>
              </a:ext>
            </a:extLst>
          </p:cNvPr>
          <p:cNvSpPr/>
          <p:nvPr/>
        </p:nvSpPr>
        <p:spPr>
          <a:xfrm rot="5400000">
            <a:off x="7065470" y="197862"/>
            <a:ext cx="474567" cy="2388826"/>
          </a:xfrm>
          <a:prstGeom prst="leftBrace">
            <a:avLst>
              <a:gd name="adj1" fmla="val 8333"/>
              <a:gd name="adj2" fmla="val 5060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 name="Title 1">
            <a:extLst>
              <a:ext uri="{FF2B5EF4-FFF2-40B4-BE49-F238E27FC236}">
                <a16:creationId xmlns:a16="http://schemas.microsoft.com/office/drawing/2014/main" id="{3807797F-5B5A-405C-A332-0F0322C3C97A}"/>
              </a:ext>
            </a:extLst>
          </p:cNvPr>
          <p:cNvSpPr txBox="1">
            <a:spLocks/>
          </p:cNvSpPr>
          <p:nvPr/>
        </p:nvSpPr>
        <p:spPr>
          <a:xfrm>
            <a:off x="6893867" y="731858"/>
            <a:ext cx="1210943" cy="241964"/>
          </a:xfrm>
          <a:prstGeom prst="rect">
            <a:avLst/>
          </a:prstGeom>
        </p:spPr>
        <p:txBody>
          <a:bodyPr vert="horz" lIns="68580" tIns="34290" rIns="68580" bIns="3429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solidFill>
                  <a:schemeClr val="accent2">
                    <a:lumMod val="75000"/>
                  </a:schemeClr>
                </a:solidFill>
                <a:latin typeface="Palatino Linotype" panose="02040502050505030304" pitchFamily="18" charset="0"/>
              </a:rPr>
              <a:t>Input Data /features</a:t>
            </a:r>
          </a:p>
        </p:txBody>
      </p:sp>
      <p:sp>
        <p:nvSpPr>
          <p:cNvPr id="18" name="Left Brace 17">
            <a:extLst>
              <a:ext uri="{FF2B5EF4-FFF2-40B4-BE49-F238E27FC236}">
                <a16:creationId xmlns:a16="http://schemas.microsoft.com/office/drawing/2014/main" id="{88788435-F0DA-45CA-901B-3225481ABCC7}"/>
              </a:ext>
            </a:extLst>
          </p:cNvPr>
          <p:cNvSpPr/>
          <p:nvPr/>
        </p:nvSpPr>
        <p:spPr>
          <a:xfrm rot="5400000">
            <a:off x="8512753" y="1177530"/>
            <a:ext cx="398318" cy="429489"/>
          </a:xfrm>
          <a:prstGeom prst="leftBrace">
            <a:avLst>
              <a:gd name="adj1" fmla="val 8333"/>
              <a:gd name="adj2" fmla="val 50603"/>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sz="1350"/>
          </a:p>
        </p:txBody>
      </p:sp>
      <p:sp>
        <p:nvSpPr>
          <p:cNvPr id="20" name="Title 1">
            <a:extLst>
              <a:ext uri="{FF2B5EF4-FFF2-40B4-BE49-F238E27FC236}">
                <a16:creationId xmlns:a16="http://schemas.microsoft.com/office/drawing/2014/main" id="{4A937B85-BE78-4C9F-BB01-0BAE99CCE2CC}"/>
              </a:ext>
            </a:extLst>
          </p:cNvPr>
          <p:cNvSpPr txBox="1">
            <a:spLocks/>
          </p:cNvSpPr>
          <p:nvPr/>
        </p:nvSpPr>
        <p:spPr>
          <a:xfrm>
            <a:off x="8104810" y="737612"/>
            <a:ext cx="1077532" cy="398317"/>
          </a:xfrm>
          <a:prstGeom prst="rect">
            <a:avLst/>
          </a:prstGeom>
        </p:spPr>
        <p:txBody>
          <a:bodyPr vert="horz" lIns="68580" tIns="34290" rIns="68580" bIns="3429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b="1" dirty="0">
                <a:solidFill>
                  <a:srgbClr val="00B050"/>
                </a:solidFill>
                <a:latin typeface="Palatino Linotype" panose="02040502050505030304" pitchFamily="18" charset="0"/>
              </a:rPr>
              <a:t>Outputs /Labels</a:t>
            </a:r>
          </a:p>
        </p:txBody>
      </p:sp>
      <p:sp>
        <p:nvSpPr>
          <p:cNvPr id="21" name="Speech Bubble: Rectangle with Corners Rounded 20">
            <a:extLst>
              <a:ext uri="{FF2B5EF4-FFF2-40B4-BE49-F238E27FC236}">
                <a16:creationId xmlns:a16="http://schemas.microsoft.com/office/drawing/2014/main" id="{9EB1C5D4-9EB7-46F0-BA43-2B7990D98924}"/>
              </a:ext>
            </a:extLst>
          </p:cNvPr>
          <p:cNvSpPr/>
          <p:nvPr/>
        </p:nvSpPr>
        <p:spPr>
          <a:xfrm>
            <a:off x="1447800" y="2362200"/>
            <a:ext cx="1582876" cy="304800"/>
          </a:xfrm>
          <a:prstGeom prst="wedgeRoundRectCallout">
            <a:avLst>
              <a:gd name="adj1" fmla="val 258212"/>
              <a:gd name="adj2" fmla="val -143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8174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E3F9-DA04-49AE-A827-2865A1AA9B48}"/>
              </a:ext>
            </a:extLst>
          </p:cNvPr>
          <p:cNvSpPr>
            <a:spLocks noGrp="1"/>
          </p:cNvSpPr>
          <p:nvPr>
            <p:ph type="title"/>
          </p:nvPr>
        </p:nvSpPr>
        <p:spPr>
          <a:xfrm>
            <a:off x="2831996" y="268489"/>
            <a:ext cx="3901314" cy="546801"/>
          </a:xfrm>
        </p:spPr>
        <p:txBody>
          <a:bodyPr>
            <a:noAutofit/>
          </a:bodyPr>
          <a:lstStyle/>
          <a:p>
            <a:r>
              <a:rPr lang="en-US" sz="2800" b="1" dirty="0">
                <a:solidFill>
                  <a:srgbClr val="0070C0"/>
                </a:solidFill>
                <a:latin typeface="Palatino Linotype" panose="02040502050505030304" pitchFamily="18" charset="0"/>
              </a:rPr>
              <a:t>Supervised Learning Algorithm</a:t>
            </a:r>
          </a:p>
        </p:txBody>
      </p:sp>
      <p:sp>
        <p:nvSpPr>
          <p:cNvPr id="3" name="Content Placeholder 2">
            <a:extLst>
              <a:ext uri="{FF2B5EF4-FFF2-40B4-BE49-F238E27FC236}">
                <a16:creationId xmlns:a16="http://schemas.microsoft.com/office/drawing/2014/main" id="{8BB38ECB-BECA-4E37-BFDC-22263595B03B}"/>
              </a:ext>
            </a:extLst>
          </p:cNvPr>
          <p:cNvSpPr>
            <a:spLocks noGrp="1"/>
          </p:cNvSpPr>
          <p:nvPr>
            <p:ph idx="1"/>
          </p:nvPr>
        </p:nvSpPr>
        <p:spPr>
          <a:xfrm>
            <a:off x="567521" y="1290011"/>
            <a:ext cx="8008957" cy="2833217"/>
          </a:xfrm>
        </p:spPr>
        <p:txBody>
          <a:bodyPr/>
          <a:lstStyle/>
          <a:p>
            <a:r>
              <a:rPr lang="en-US" sz="2000" dirty="0">
                <a:solidFill>
                  <a:schemeClr val="tx1"/>
                </a:solidFill>
                <a:latin typeface="Palatino Linotype" panose="02040502050505030304" pitchFamily="18" charset="0"/>
              </a:rPr>
              <a:t>Supervised Learning algorithms are normally use for regression or classification purposes as illustrated in the below Figure. </a:t>
            </a:r>
          </a:p>
          <a:p>
            <a:endParaRPr lang="en-US" dirty="0">
              <a:solidFill>
                <a:schemeClr val="tx1"/>
              </a:solidFill>
              <a:latin typeface="Palatino Linotype" panose="02040502050505030304" pitchFamily="18" charset="0"/>
            </a:endParaRPr>
          </a:p>
        </p:txBody>
      </p:sp>
      <p:pic>
        <p:nvPicPr>
          <p:cNvPr id="7" name="Picture 6">
            <a:extLst>
              <a:ext uri="{FF2B5EF4-FFF2-40B4-BE49-F238E27FC236}">
                <a16:creationId xmlns:a16="http://schemas.microsoft.com/office/drawing/2014/main" id="{9687CD43-BA2A-44D0-BFC9-2C4AA59D136A}"/>
              </a:ext>
            </a:extLst>
          </p:cNvPr>
          <p:cNvPicPr/>
          <p:nvPr/>
        </p:nvPicPr>
        <p:blipFill>
          <a:blip r:embed="rId2"/>
          <a:stretch>
            <a:fillRect/>
          </a:stretch>
        </p:blipFill>
        <p:spPr>
          <a:xfrm>
            <a:off x="5019441" y="3957666"/>
            <a:ext cx="3522916" cy="1500194"/>
          </a:xfrm>
          <a:prstGeom prst="rect">
            <a:avLst/>
          </a:prstGeom>
          <a:solidFill>
            <a:srgbClr val="0070C0"/>
          </a:solidFill>
          <a:ln w="19050">
            <a:solidFill>
              <a:srgbClr val="0070C0"/>
            </a:solidFill>
          </a:ln>
        </p:spPr>
      </p:pic>
      <p:pic>
        <p:nvPicPr>
          <p:cNvPr id="17" name="Picture 16">
            <a:extLst>
              <a:ext uri="{FF2B5EF4-FFF2-40B4-BE49-F238E27FC236}">
                <a16:creationId xmlns:a16="http://schemas.microsoft.com/office/drawing/2014/main" id="{B3550098-4AD8-4E35-B785-05247FB08015}"/>
              </a:ext>
            </a:extLst>
          </p:cNvPr>
          <p:cNvPicPr>
            <a:picLocks noChangeAspect="1"/>
          </p:cNvPicPr>
          <p:nvPr/>
        </p:nvPicPr>
        <p:blipFill>
          <a:blip r:embed="rId3"/>
          <a:stretch>
            <a:fillRect/>
          </a:stretch>
        </p:blipFill>
        <p:spPr>
          <a:xfrm>
            <a:off x="914400" y="2347344"/>
            <a:ext cx="3436957" cy="3220645"/>
          </a:xfrm>
          <a:prstGeom prst="rect">
            <a:avLst/>
          </a:prstGeom>
          <a:solidFill>
            <a:srgbClr val="0070C0"/>
          </a:solidFill>
          <a:ln w="19050">
            <a:solidFill>
              <a:srgbClr val="0070C0"/>
            </a:solidFill>
          </a:ln>
        </p:spPr>
      </p:pic>
      <p:graphicFrame>
        <p:nvGraphicFramePr>
          <p:cNvPr id="20" name="Chart 19">
            <a:extLst>
              <a:ext uri="{FF2B5EF4-FFF2-40B4-BE49-F238E27FC236}">
                <a16:creationId xmlns:a16="http://schemas.microsoft.com/office/drawing/2014/main" id="{C78CA1CA-CD8A-4FC9-B2EF-A15210941E89}"/>
              </a:ext>
            </a:extLst>
          </p:cNvPr>
          <p:cNvGraphicFramePr>
            <a:graphicFrameLocks/>
          </p:cNvGraphicFramePr>
          <p:nvPr>
            <p:extLst>
              <p:ext uri="{D42A27DB-BD31-4B8C-83A1-F6EECF244321}">
                <p14:modId xmlns:p14="http://schemas.microsoft.com/office/powerpoint/2010/main" val="2401235264"/>
              </p:ext>
            </p:extLst>
          </p:nvPr>
        </p:nvGraphicFramePr>
        <p:xfrm>
          <a:off x="5019441" y="2098617"/>
          <a:ext cx="3522916" cy="17044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8401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E182-C308-4AC4-AC9D-BB23A3DE9760}"/>
              </a:ext>
            </a:extLst>
          </p:cNvPr>
          <p:cNvSpPr>
            <a:spLocks noGrp="1"/>
          </p:cNvSpPr>
          <p:nvPr>
            <p:ph type="ctrTitle"/>
          </p:nvPr>
        </p:nvSpPr>
        <p:spPr/>
        <p:txBody>
          <a:bodyPr>
            <a:normAutofit/>
          </a:bodyPr>
          <a:lstStyle/>
          <a:p>
            <a:r>
              <a:rPr lang="en-US" sz="6000" b="1" dirty="0">
                <a:solidFill>
                  <a:srgbClr val="0070C0"/>
                </a:solidFill>
                <a:latin typeface="Palatino Linotype" panose="02040502050505030304" pitchFamily="18" charset="0"/>
              </a:rPr>
              <a:t>Thanks</a:t>
            </a:r>
            <a:r>
              <a:rPr lang="en-US" sz="4800" b="1" dirty="0">
                <a:latin typeface="Palatino Linotype" panose="02040502050505030304" pitchFamily="18" charset="0"/>
              </a:rPr>
              <a:t> </a:t>
            </a:r>
          </a:p>
        </p:txBody>
      </p:sp>
      <p:sp>
        <p:nvSpPr>
          <p:cNvPr id="5" name="Slide Number Placeholder 4">
            <a:extLst>
              <a:ext uri="{FF2B5EF4-FFF2-40B4-BE49-F238E27FC236}">
                <a16:creationId xmlns:a16="http://schemas.microsoft.com/office/drawing/2014/main" id="{699E154A-6059-402D-86B8-057882FB5FA0}"/>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10896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6528-A64D-4048-AF8F-E06A57B6330F}"/>
              </a:ext>
            </a:extLst>
          </p:cNvPr>
          <p:cNvSpPr>
            <a:spLocks noGrp="1"/>
          </p:cNvSpPr>
          <p:nvPr>
            <p:ph type="title"/>
          </p:nvPr>
        </p:nvSpPr>
        <p:spPr>
          <a:xfrm>
            <a:off x="457200" y="366376"/>
            <a:ext cx="8229600" cy="1143000"/>
          </a:xfrm>
        </p:spPr>
        <p:txBody>
          <a:bodyPr>
            <a:normAutofit/>
          </a:bodyPr>
          <a:lstStyle/>
          <a:p>
            <a:r>
              <a:rPr lang="en-US" sz="3200" b="1" dirty="0">
                <a:solidFill>
                  <a:srgbClr val="0070C0"/>
                </a:solidFill>
                <a:latin typeface="Palatino Linotype" panose="02040502050505030304" pitchFamily="18" charset="0"/>
              </a:rPr>
              <a:t>Marks Distribution</a:t>
            </a:r>
          </a:p>
        </p:txBody>
      </p:sp>
      <p:sp>
        <p:nvSpPr>
          <p:cNvPr id="5" name="Slide Number Placeholder 4">
            <a:extLst>
              <a:ext uri="{FF2B5EF4-FFF2-40B4-BE49-F238E27FC236}">
                <a16:creationId xmlns:a16="http://schemas.microsoft.com/office/drawing/2014/main" id="{84F970BC-8F00-4203-9861-8C057260A697}"/>
              </a:ext>
            </a:extLst>
          </p:cNvPr>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3" name="Table 2">
            <a:extLst>
              <a:ext uri="{FF2B5EF4-FFF2-40B4-BE49-F238E27FC236}">
                <a16:creationId xmlns:a16="http://schemas.microsoft.com/office/drawing/2014/main" id="{99BA08DE-A58F-4836-A7F4-5A879FAE2527}"/>
              </a:ext>
            </a:extLst>
          </p:cNvPr>
          <p:cNvGraphicFramePr>
            <a:graphicFrameLocks noGrp="1"/>
          </p:cNvGraphicFramePr>
          <p:nvPr>
            <p:extLst>
              <p:ext uri="{D42A27DB-BD31-4B8C-83A1-F6EECF244321}">
                <p14:modId xmlns:p14="http://schemas.microsoft.com/office/powerpoint/2010/main" val="948809233"/>
              </p:ext>
            </p:extLst>
          </p:nvPr>
        </p:nvGraphicFramePr>
        <p:xfrm>
          <a:off x="2133600" y="1828800"/>
          <a:ext cx="4572000" cy="3657598"/>
        </p:xfrm>
        <a:graphic>
          <a:graphicData uri="http://schemas.openxmlformats.org/drawingml/2006/table">
            <a:tbl>
              <a:tblPr bandRow="1">
                <a:tableStyleId>{BC89EF96-8CEA-46FF-86C4-4CE0E7609802}</a:tableStyleId>
              </a:tblPr>
              <a:tblGrid>
                <a:gridCol w="2971800">
                  <a:extLst>
                    <a:ext uri="{9D8B030D-6E8A-4147-A177-3AD203B41FA5}">
                      <a16:colId xmlns:a16="http://schemas.microsoft.com/office/drawing/2014/main" val="2319555062"/>
                    </a:ext>
                  </a:extLst>
                </a:gridCol>
                <a:gridCol w="1600200">
                  <a:extLst>
                    <a:ext uri="{9D8B030D-6E8A-4147-A177-3AD203B41FA5}">
                      <a16:colId xmlns:a16="http://schemas.microsoft.com/office/drawing/2014/main" val="4148933132"/>
                    </a:ext>
                  </a:extLst>
                </a:gridCol>
              </a:tblGrid>
              <a:tr h="522514">
                <a:tc>
                  <a:txBody>
                    <a:bodyPr/>
                    <a:lstStyle/>
                    <a:p>
                      <a:pPr marL="0" marR="0" algn="ctr">
                        <a:spcBef>
                          <a:spcPts val="200"/>
                        </a:spcBef>
                        <a:spcAft>
                          <a:spcPts val="200"/>
                        </a:spcAft>
                      </a:pPr>
                      <a:r>
                        <a:rPr lang="en-US" sz="2000" b="1" dirty="0">
                          <a:solidFill>
                            <a:srgbClr val="0070C0"/>
                          </a:solidFill>
                          <a:effectLst/>
                        </a:rPr>
                        <a:t>Item</a:t>
                      </a:r>
                      <a:endParaRPr lang="en-US" sz="2000" b="1" dirty="0">
                        <a:solidFill>
                          <a:srgbClr val="0070C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6">
                        <a:lumMod val="75000"/>
                        <a:alpha val="20000"/>
                      </a:schemeClr>
                    </a:solidFill>
                  </a:tcPr>
                </a:tc>
                <a:tc>
                  <a:txBody>
                    <a:bodyPr/>
                    <a:lstStyle/>
                    <a:p>
                      <a:pPr marL="0" marR="0" algn="ctr">
                        <a:spcBef>
                          <a:spcPts val="200"/>
                        </a:spcBef>
                        <a:spcAft>
                          <a:spcPts val="200"/>
                        </a:spcAft>
                      </a:pPr>
                      <a:r>
                        <a:rPr lang="en-US" sz="2000" b="1" dirty="0">
                          <a:solidFill>
                            <a:srgbClr val="0070C0"/>
                          </a:solidFill>
                          <a:effectLst/>
                        </a:rPr>
                        <a:t>Weight</a:t>
                      </a:r>
                      <a:endParaRPr lang="en-US" sz="2000" b="1" dirty="0">
                        <a:solidFill>
                          <a:srgbClr val="0070C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6">
                        <a:lumMod val="75000"/>
                        <a:alpha val="20000"/>
                      </a:schemeClr>
                    </a:solidFill>
                  </a:tcPr>
                </a:tc>
                <a:extLst>
                  <a:ext uri="{0D108BD9-81ED-4DB2-BD59-A6C34878D82A}">
                    <a16:rowId xmlns:a16="http://schemas.microsoft.com/office/drawing/2014/main" val="860298096"/>
                  </a:ext>
                </a:extLst>
              </a:tr>
              <a:tr h="522514">
                <a:tc>
                  <a:txBody>
                    <a:bodyPr/>
                    <a:lstStyle/>
                    <a:p>
                      <a:pPr marL="0" marR="0" algn="ctr">
                        <a:spcBef>
                          <a:spcPts val="0"/>
                        </a:spcBef>
                        <a:spcAft>
                          <a:spcPts val="0"/>
                        </a:spcAft>
                      </a:pPr>
                      <a:r>
                        <a:rPr lang="en-US" sz="1800" b="1" dirty="0">
                          <a:effectLst/>
                        </a:rPr>
                        <a:t>Mid Term Exam</a:t>
                      </a:r>
                      <a:endPar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rPr>
                        <a:t>20</a:t>
                      </a:r>
                      <a:endPar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1961615"/>
                  </a:ext>
                </a:extLst>
              </a:tr>
              <a:tr h="522514">
                <a:tc>
                  <a:txBody>
                    <a:bodyPr/>
                    <a:lstStyle/>
                    <a:p>
                      <a:pPr marL="0" marR="0" algn="ctr">
                        <a:spcBef>
                          <a:spcPts val="0"/>
                        </a:spcBef>
                        <a:spcAft>
                          <a:spcPts val="0"/>
                        </a:spcAft>
                      </a:pPr>
                      <a:r>
                        <a:rPr lang="en-US" sz="1800" b="1">
                          <a:effectLst/>
                        </a:rPr>
                        <a:t>Final Term Exam</a:t>
                      </a:r>
                      <a:endParaRPr lang="en-US" sz="1800" b="1">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rPr>
                        <a:t>30</a:t>
                      </a:r>
                      <a:endPar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4198429"/>
                  </a:ext>
                </a:extLst>
              </a:tr>
              <a:tr h="522514">
                <a:tc>
                  <a:txBody>
                    <a:bodyPr/>
                    <a:lstStyle/>
                    <a:p>
                      <a:pPr marL="0" marR="0" algn="ctr">
                        <a:spcBef>
                          <a:spcPts val="0"/>
                        </a:spcBef>
                        <a:spcAft>
                          <a:spcPts val="0"/>
                        </a:spcAft>
                      </a:pPr>
                      <a:r>
                        <a:rPr lang="en-US" sz="1800" b="1" dirty="0">
                          <a:effectLst/>
                        </a:rPr>
                        <a:t>Assignments</a:t>
                      </a:r>
                      <a:endPar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rPr>
                        <a:t>20</a:t>
                      </a:r>
                    </a:p>
                  </a:txBody>
                  <a:tcPr marL="68580" marR="68580" marT="0" marB="0" anchor="ctr"/>
                </a:tc>
                <a:extLst>
                  <a:ext uri="{0D108BD9-81ED-4DB2-BD59-A6C34878D82A}">
                    <a16:rowId xmlns:a16="http://schemas.microsoft.com/office/drawing/2014/main" val="1545002707"/>
                  </a:ext>
                </a:extLst>
              </a:tr>
              <a:tr h="522514">
                <a:tc>
                  <a:txBody>
                    <a:bodyPr/>
                    <a:lstStyle/>
                    <a:p>
                      <a:pPr marL="0" marR="0" algn="ctr">
                        <a:spcBef>
                          <a:spcPts val="0"/>
                        </a:spcBef>
                        <a:spcAft>
                          <a:spcPts val="0"/>
                        </a:spcAft>
                      </a:pPr>
                      <a:r>
                        <a:rPr lang="en-US" sz="1800" b="1">
                          <a:effectLst/>
                        </a:rPr>
                        <a:t>Quizzes</a:t>
                      </a:r>
                      <a:endParaRPr lang="en-US" sz="1800" b="1">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rPr>
                        <a:t>20</a:t>
                      </a:r>
                    </a:p>
                  </a:txBody>
                  <a:tcPr marL="68580" marR="68580" marT="0" marB="0" anchor="ctr"/>
                </a:tc>
                <a:extLst>
                  <a:ext uri="{0D108BD9-81ED-4DB2-BD59-A6C34878D82A}">
                    <a16:rowId xmlns:a16="http://schemas.microsoft.com/office/drawing/2014/main" val="3610280457"/>
                  </a:ext>
                </a:extLst>
              </a:tr>
              <a:tr h="522514">
                <a:tc>
                  <a:txBody>
                    <a:bodyPr/>
                    <a:lstStyle/>
                    <a:p>
                      <a:pPr marL="0" marR="0" algn="ctr">
                        <a:spcBef>
                          <a:spcPts val="0"/>
                        </a:spcBef>
                        <a:spcAft>
                          <a:spcPts val="0"/>
                        </a:spcAft>
                      </a:pPr>
                      <a:r>
                        <a:rPr lang="en-US" sz="1800" b="1" dirty="0">
                          <a:effectLst/>
                        </a:rPr>
                        <a:t>Class </a:t>
                      </a:r>
                      <a:r>
                        <a:rPr lang="en-US" sz="1800" b="1">
                          <a:effectLst/>
                        </a:rPr>
                        <a:t>Activities/</a:t>
                      </a:r>
                      <a:r>
                        <a:rPr lang="en-US" sz="1800" b="1" kern="1200" dirty="0">
                          <a:solidFill>
                            <a:schemeClr val="tx1"/>
                          </a:solidFill>
                          <a:effectLst/>
                          <a:latin typeface="+mn-lt"/>
                          <a:ea typeface="+mn-ea"/>
                          <a:cs typeface="+mn-cs"/>
                        </a:rPr>
                        <a:t>A</a:t>
                      </a:r>
                      <a:r>
                        <a:rPr lang="en-US" sz="1800" b="1" kern="1200">
                          <a:solidFill>
                            <a:schemeClr val="tx1"/>
                          </a:solidFill>
                          <a:effectLst/>
                          <a:latin typeface="+mn-lt"/>
                          <a:ea typeface="+mn-ea"/>
                          <a:cs typeface="+mn-cs"/>
                        </a:rPr>
                        <a:t>ttendance</a:t>
                      </a:r>
                      <a:endParaRPr lang="en-US" sz="1800" b="1" kern="1200" dirty="0">
                        <a:solidFill>
                          <a:schemeClr val="tx1"/>
                        </a:solidFill>
                        <a:effectLst/>
                        <a:latin typeface="+mn-lt"/>
                        <a:ea typeface="+mn-ea"/>
                        <a:cs typeface="+mn-cs"/>
                      </a:endParaRPr>
                    </a:p>
                  </a:txBody>
                  <a:tcPr marL="68580" marR="68580" marT="0" marB="0" anchor="ctr"/>
                </a:tc>
                <a:tc>
                  <a:txBody>
                    <a:bodyPr/>
                    <a:lstStyle/>
                    <a:p>
                      <a:pPr marL="0" marR="0" algn="ctr">
                        <a:spcBef>
                          <a:spcPts val="0"/>
                        </a:spcBef>
                        <a:spcAft>
                          <a:spcPts val="0"/>
                        </a:spcAft>
                      </a:pPr>
                      <a:r>
                        <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rPr>
                        <a:t>10</a:t>
                      </a:r>
                    </a:p>
                  </a:txBody>
                  <a:tcPr marL="68580" marR="68580" marT="0" marB="0" anchor="ctr"/>
                </a:tc>
                <a:extLst>
                  <a:ext uri="{0D108BD9-81ED-4DB2-BD59-A6C34878D82A}">
                    <a16:rowId xmlns:a16="http://schemas.microsoft.com/office/drawing/2014/main" val="3877630651"/>
                  </a:ext>
                </a:extLst>
              </a:tr>
              <a:tr h="522514">
                <a:tc>
                  <a:txBody>
                    <a:bodyPr/>
                    <a:lstStyle/>
                    <a:p>
                      <a:pPr marL="0" marR="0" algn="ctr">
                        <a:spcBef>
                          <a:spcPts val="600"/>
                        </a:spcBef>
                        <a:spcAft>
                          <a:spcPts val="0"/>
                        </a:spcAft>
                      </a:pPr>
                      <a:r>
                        <a:rPr lang="en-US" sz="1800" b="1" dirty="0">
                          <a:effectLst/>
                        </a:rPr>
                        <a:t>Total</a:t>
                      </a:r>
                      <a:endPar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600"/>
                        </a:spcBef>
                        <a:spcAft>
                          <a:spcPts val="0"/>
                        </a:spcAft>
                      </a:pPr>
                      <a:r>
                        <a:rPr lang="en-US" sz="1800" b="1" dirty="0">
                          <a:effectLst/>
                        </a:rPr>
                        <a:t>100%</a:t>
                      </a:r>
                      <a:endParaRPr lang="en-US" sz="1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245001"/>
                  </a:ext>
                </a:extLst>
              </a:tr>
            </a:tbl>
          </a:graphicData>
        </a:graphic>
      </p:graphicFrame>
    </p:spTree>
    <p:extLst>
      <p:ext uri="{BB962C8B-B14F-4D97-AF65-F5344CB8AC3E}">
        <p14:creationId xmlns:p14="http://schemas.microsoft.com/office/powerpoint/2010/main" val="128259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A25F-ADD7-4206-A1EB-0A1825D01E16}"/>
              </a:ext>
            </a:extLst>
          </p:cNvPr>
          <p:cNvSpPr>
            <a:spLocks noGrp="1"/>
          </p:cNvSpPr>
          <p:nvPr>
            <p:ph type="title"/>
          </p:nvPr>
        </p:nvSpPr>
        <p:spPr/>
        <p:txBody>
          <a:bodyPr>
            <a:normAutofit/>
          </a:bodyPr>
          <a:lstStyle/>
          <a:p>
            <a:r>
              <a:rPr lang="en-US" sz="3600" b="1" dirty="0">
                <a:solidFill>
                  <a:srgbClr val="0070C0"/>
                </a:solidFill>
                <a:latin typeface="Palatino Linotype" panose="02040502050505030304" pitchFamily="18" charset="0"/>
              </a:rPr>
              <a:t>Teaching Strategy </a:t>
            </a:r>
          </a:p>
        </p:txBody>
      </p:sp>
      <p:sp>
        <p:nvSpPr>
          <p:cNvPr id="3" name="Content Placeholder 2">
            <a:extLst>
              <a:ext uri="{FF2B5EF4-FFF2-40B4-BE49-F238E27FC236}">
                <a16:creationId xmlns:a16="http://schemas.microsoft.com/office/drawing/2014/main" id="{2E04585E-EBB5-4F97-BBC0-D53FAD729E96}"/>
              </a:ext>
            </a:extLst>
          </p:cNvPr>
          <p:cNvSpPr>
            <a:spLocks noGrp="1"/>
          </p:cNvSpPr>
          <p:nvPr>
            <p:ph idx="1"/>
          </p:nvPr>
        </p:nvSpPr>
        <p:spPr>
          <a:xfrm>
            <a:off x="457200" y="1676400"/>
            <a:ext cx="6743700" cy="2871788"/>
          </a:xfrm>
        </p:spPr>
        <p:txBody>
          <a:bodyPr>
            <a:normAutofit/>
          </a:bodyPr>
          <a:lstStyle/>
          <a:p>
            <a:pPr algn="ctr"/>
            <a:endParaRPr lang="en-US" sz="2800" dirty="0"/>
          </a:p>
          <a:p>
            <a:pPr marL="2749550" indent="-290513" algn="just">
              <a:buFont typeface="Courier New" panose="02070309020205020404" pitchFamily="49" charset="0"/>
              <a:buChar char="o"/>
            </a:pPr>
            <a:r>
              <a:rPr lang="en-US" sz="2800" dirty="0">
                <a:latin typeface="Palatino Linotype" panose="02040502050505030304" pitchFamily="18" charset="0"/>
              </a:rPr>
              <a:t>Theory</a:t>
            </a:r>
          </a:p>
          <a:p>
            <a:pPr marL="2749550" indent="-290513" algn="just">
              <a:buFont typeface="Courier New" panose="02070309020205020404" pitchFamily="49" charset="0"/>
              <a:buChar char="o"/>
            </a:pPr>
            <a:r>
              <a:rPr lang="en-US" sz="2800" dirty="0">
                <a:latin typeface="Palatino Linotype" panose="02040502050505030304" pitchFamily="18" charset="0"/>
              </a:rPr>
              <a:t>Mathematical Solutions  </a:t>
            </a:r>
          </a:p>
          <a:p>
            <a:pPr marL="2749550" indent="-290513" algn="just">
              <a:buFont typeface="Courier New" panose="02070309020205020404" pitchFamily="49" charset="0"/>
              <a:buChar char="o"/>
            </a:pPr>
            <a:r>
              <a:rPr lang="en-US" sz="2800" dirty="0">
                <a:latin typeface="Palatino Linotype" panose="02040502050505030304" pitchFamily="18" charset="0"/>
              </a:rPr>
              <a:t>Implementation </a:t>
            </a:r>
          </a:p>
        </p:txBody>
      </p:sp>
      <p:sp>
        <p:nvSpPr>
          <p:cNvPr id="5" name="Slide Number Placeholder 4">
            <a:extLst>
              <a:ext uri="{FF2B5EF4-FFF2-40B4-BE49-F238E27FC236}">
                <a16:creationId xmlns:a16="http://schemas.microsoft.com/office/drawing/2014/main" id="{18C77E20-A651-4B15-91FA-380C52B28261}"/>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00515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669E-55D7-4328-8C6F-F9C91CE5784E}"/>
              </a:ext>
            </a:extLst>
          </p:cNvPr>
          <p:cNvSpPr>
            <a:spLocks noGrp="1"/>
          </p:cNvSpPr>
          <p:nvPr>
            <p:ph type="title"/>
          </p:nvPr>
        </p:nvSpPr>
        <p:spPr>
          <a:xfrm>
            <a:off x="1371600" y="533400"/>
            <a:ext cx="6683765" cy="960668"/>
          </a:xfrm>
        </p:spPr>
        <p:txBody>
          <a:bodyPr>
            <a:normAutofit/>
          </a:bodyPr>
          <a:lstStyle/>
          <a:p>
            <a:pPr algn="ctr"/>
            <a:r>
              <a:rPr lang="en-US" sz="3600" b="1" dirty="0">
                <a:solidFill>
                  <a:srgbClr val="0070C0"/>
                </a:solidFill>
                <a:latin typeface="Palatino Linotype" panose="02040502050505030304" pitchFamily="18" charset="0"/>
              </a:rPr>
              <a:t>Machine Learning</a:t>
            </a:r>
          </a:p>
        </p:txBody>
      </p:sp>
      <p:sp>
        <p:nvSpPr>
          <p:cNvPr id="3" name="Content Placeholder 2">
            <a:extLst>
              <a:ext uri="{FF2B5EF4-FFF2-40B4-BE49-F238E27FC236}">
                <a16:creationId xmlns:a16="http://schemas.microsoft.com/office/drawing/2014/main" id="{B59DF54C-94AE-49E6-A08A-30B6521B7522}"/>
              </a:ext>
            </a:extLst>
          </p:cNvPr>
          <p:cNvSpPr>
            <a:spLocks noGrp="1"/>
          </p:cNvSpPr>
          <p:nvPr>
            <p:ph idx="1"/>
          </p:nvPr>
        </p:nvSpPr>
        <p:spPr>
          <a:xfrm>
            <a:off x="685800" y="2012391"/>
            <a:ext cx="7696200" cy="3416859"/>
          </a:xfrm>
        </p:spPr>
        <p:txBody>
          <a:bodyPr>
            <a:normAutofit/>
          </a:bodyPr>
          <a:lstStyle/>
          <a:p>
            <a:pPr algn="just">
              <a:buFont typeface="Wingdings" panose="05000000000000000000" pitchFamily="2" charset="2"/>
              <a:buChar char="v"/>
            </a:pPr>
            <a:r>
              <a:rPr lang="en-US" sz="2400" b="1" dirty="0">
                <a:latin typeface="Palatino Linotype" panose="02040502050505030304" pitchFamily="18" charset="0"/>
              </a:rPr>
              <a:t>Machine learning</a:t>
            </a:r>
            <a:r>
              <a:rPr lang="en-US" sz="2400" dirty="0">
                <a:latin typeface="Palatino Linotype" panose="02040502050505030304" pitchFamily="18" charset="0"/>
              </a:rPr>
              <a:t> (</a:t>
            </a:r>
            <a:r>
              <a:rPr lang="en-US" sz="2400" b="1" dirty="0">
                <a:latin typeface="Palatino Linotype" panose="02040502050505030304" pitchFamily="18" charset="0"/>
              </a:rPr>
              <a:t>ML</a:t>
            </a:r>
            <a:r>
              <a:rPr lang="en-US" sz="2400" dirty="0">
                <a:latin typeface="Palatino Linotype" panose="02040502050505030304" pitchFamily="18" charset="0"/>
              </a:rPr>
              <a:t>) is the study of computer algorithms that improve automatically through experience.</a:t>
            </a:r>
            <a:endParaRPr lang="en-US" sz="2400" baseline="30000" dirty="0">
              <a:latin typeface="Palatino Linotype" panose="02040502050505030304" pitchFamily="18" charset="0"/>
            </a:endParaRPr>
          </a:p>
          <a:p>
            <a:pPr algn="just">
              <a:buFont typeface="Wingdings" panose="05000000000000000000" pitchFamily="2" charset="2"/>
              <a:buChar char="v"/>
            </a:pPr>
            <a:r>
              <a:rPr lang="en-US" sz="2400" dirty="0">
                <a:latin typeface="Palatino Linotype" panose="02040502050505030304" pitchFamily="18" charset="0"/>
              </a:rPr>
              <a:t> It is seen as a subset of artificial intelligence.</a:t>
            </a:r>
          </a:p>
          <a:p>
            <a:pPr algn="just">
              <a:buFont typeface="Wingdings" panose="05000000000000000000" pitchFamily="2" charset="2"/>
              <a:buChar char="v"/>
            </a:pPr>
            <a:r>
              <a:rPr lang="en-US" sz="2400" dirty="0">
                <a:latin typeface="Palatino Linotype" panose="02040502050505030304" pitchFamily="18" charset="0"/>
              </a:rPr>
              <a:t> Machine learning algorithms build a mathematical model based on sample data, known as </a:t>
            </a:r>
            <a:r>
              <a:rPr lang="en-US" sz="2400" dirty="0">
                <a:solidFill>
                  <a:srgbClr val="FF0000"/>
                </a:solidFill>
                <a:latin typeface="Palatino Linotype" panose="02040502050505030304" pitchFamily="18" charset="0"/>
              </a:rPr>
              <a:t>"training data</a:t>
            </a:r>
            <a:r>
              <a:rPr lang="en-US" sz="2400" dirty="0">
                <a:latin typeface="Palatino Linotype" panose="02040502050505030304" pitchFamily="18" charset="0"/>
              </a:rPr>
              <a:t>", in order to make predictions or decisions without being explicitly programmed to do so. </a:t>
            </a:r>
          </a:p>
        </p:txBody>
      </p:sp>
    </p:spTree>
    <p:extLst>
      <p:ext uri="{BB962C8B-B14F-4D97-AF65-F5344CB8AC3E}">
        <p14:creationId xmlns:p14="http://schemas.microsoft.com/office/powerpoint/2010/main" val="2858260060"/>
      </p:ext>
    </p:extLst>
  </p:cSld>
  <p:clrMapOvr>
    <a:masterClrMapping/>
  </p:clrMapOvr>
  <mc:AlternateContent xmlns:mc="http://schemas.openxmlformats.org/markup-compatibility/2006" xmlns:p14="http://schemas.microsoft.com/office/powerpoint/2010/main">
    <mc:Choice Requires="p14">
      <p:transition spd="slow" p14:dur="2000" advTm="297286"/>
    </mc:Choice>
    <mc:Fallback xmlns="">
      <p:transition spd="slow" advTm="2972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34054"/>
            <a:ext cx="7060474" cy="4547399"/>
          </a:xfrm>
          <a:prstGeom prst="rect">
            <a:avLst/>
          </a:prstGeom>
        </p:spPr>
        <p:txBody>
          <a:bodyPr wrap="square">
            <a:spAutoFit/>
          </a:bodyPr>
          <a:lstStyle/>
          <a:p>
            <a:endParaRPr lang="en-US" sz="900" dirty="0">
              <a:solidFill>
                <a:srgbClr val="000000"/>
              </a:solidFill>
              <a:latin typeface="Calibri" panose="020F0502020204030204" pitchFamily="34" charset="0"/>
            </a:endParaRPr>
          </a:p>
          <a:p>
            <a:r>
              <a:rPr lang="en-US" sz="2700" dirty="0">
                <a:solidFill>
                  <a:srgbClr val="000000"/>
                </a:solidFill>
                <a:latin typeface="Times New Roman" panose="02020603050405020304" pitchFamily="18" charset="0"/>
                <a:cs typeface="Times New Roman" panose="02020603050405020304" pitchFamily="18" charset="0"/>
              </a:rPr>
              <a:t> </a:t>
            </a:r>
            <a:r>
              <a:rPr lang="en-US" sz="2700" dirty="0">
                <a:solidFill>
                  <a:srgbClr val="7030A0"/>
                </a:solidFill>
                <a:latin typeface="Times New Roman" panose="02020603050405020304" pitchFamily="18" charset="0"/>
                <a:cs typeface="Times New Roman" panose="02020603050405020304" pitchFamily="18" charset="0"/>
              </a:rPr>
              <a:t>2. </a:t>
            </a:r>
            <a:r>
              <a:rPr lang="en-US" sz="2700" dirty="0">
                <a:solidFill>
                  <a:srgbClr val="0070C0"/>
                </a:solidFill>
                <a:latin typeface="Times New Roman" panose="02020603050405020304" pitchFamily="18" charset="0"/>
                <a:cs typeface="Times New Roman" panose="02020603050405020304" pitchFamily="18" charset="0"/>
              </a:rPr>
              <a:t>Biomedical / Biometrics </a:t>
            </a:r>
          </a:p>
          <a:p>
            <a:pPr marL="685800" lvl="1" indent="-342900">
              <a:buFont typeface="Wingdings" panose="05000000000000000000" pitchFamily="2" charset="2"/>
              <a:buChar char="q"/>
            </a:pPr>
            <a:r>
              <a:rPr lang="en-US" sz="2400" dirty="0">
                <a:solidFill>
                  <a:srgbClr val="CC6600"/>
                </a:solidFill>
                <a:latin typeface="Times New Roman" panose="02020603050405020304" pitchFamily="18" charset="0"/>
                <a:cs typeface="Times New Roman" panose="02020603050405020304" pitchFamily="18" charset="0"/>
              </a:rPr>
              <a:t>Medicine: </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Screening </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Diagnosis</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Drug Recommendation </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Brain diseases detection</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Lung Cancer Detection, etc. </a:t>
            </a:r>
          </a:p>
          <a:p>
            <a:pPr marL="685800" lvl="1" indent="-342900">
              <a:buFont typeface="Wingdings" panose="05000000000000000000" pitchFamily="2" charset="2"/>
              <a:buChar char="q"/>
            </a:pPr>
            <a:r>
              <a:rPr lang="en-US" sz="2400" dirty="0">
                <a:solidFill>
                  <a:srgbClr val="CC6600"/>
                </a:solidFill>
                <a:latin typeface="Times New Roman" panose="02020603050405020304" pitchFamily="18" charset="0"/>
                <a:cs typeface="Times New Roman" panose="02020603050405020304" pitchFamily="18" charset="0"/>
              </a:rPr>
              <a:t>Security: </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Face recognition </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Signature / fingerprint / iris verification </a:t>
            </a:r>
          </a:p>
          <a:p>
            <a:pPr marL="1028700" lvl="2"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DNA recognition</a:t>
            </a:r>
          </a:p>
          <a:p>
            <a:endParaRPr lang="en-US" sz="1350" dirty="0">
              <a:solidFill>
                <a:srgbClr val="000000"/>
              </a:solidFill>
              <a:latin typeface="Arial" panose="020B0604020202020204" pitchFamily="34" charset="0"/>
            </a:endParaRPr>
          </a:p>
        </p:txBody>
      </p:sp>
      <p:pic>
        <p:nvPicPr>
          <p:cNvPr id="1028" name="Picture 4" descr="http://ampletrails.com/wp-content/uploads/2012/05/FTA-S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2872967"/>
            <a:ext cx="2800350" cy="14695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803F8C0-5DD3-40E9-9CC8-05DE5859BA7D}"/>
              </a:ext>
            </a:extLst>
          </p:cNvPr>
          <p:cNvSpPr/>
          <p:nvPr/>
        </p:nvSpPr>
        <p:spPr>
          <a:xfrm>
            <a:off x="1600200" y="380851"/>
            <a:ext cx="5910592" cy="523220"/>
          </a:xfrm>
          <a:prstGeom prst="rect">
            <a:avLst/>
          </a:prstGeom>
        </p:spPr>
        <p:txBody>
          <a:bodyPr wrap="none">
            <a:spAutoFit/>
          </a:bodyPr>
          <a:lstStyle/>
          <a:p>
            <a:r>
              <a:rPr lang="en-US" sz="2800" b="1" dirty="0">
                <a:solidFill>
                  <a:srgbClr val="0070C0"/>
                </a:solidFill>
                <a:latin typeface="Palatino Linotype" panose="02040502050505030304" pitchFamily="18" charset="0"/>
                <a:cs typeface="Times New Roman" panose="02020603050405020304" pitchFamily="18" charset="0"/>
              </a:rPr>
              <a:t>Applications of Machine Learning </a:t>
            </a:r>
          </a:p>
        </p:txBody>
      </p:sp>
    </p:spTree>
    <p:custDataLst>
      <p:tags r:id="rId1"/>
    </p:custDataLst>
    <p:extLst>
      <p:ext uri="{BB962C8B-B14F-4D97-AF65-F5344CB8AC3E}">
        <p14:creationId xmlns:p14="http://schemas.microsoft.com/office/powerpoint/2010/main" val="2052718930"/>
      </p:ext>
    </p:extLst>
  </p:cSld>
  <p:clrMapOvr>
    <a:masterClrMapping/>
  </p:clrMapOvr>
  <mc:AlternateContent xmlns:mc="http://schemas.openxmlformats.org/markup-compatibility/2006" xmlns:p14="http://schemas.microsoft.com/office/powerpoint/2010/main">
    <mc:Choice Requires="p14">
      <p:transition spd="slow" p14:dur="2000" advTm="119478"/>
    </mc:Choice>
    <mc:Fallback xmlns="">
      <p:transition spd="slow" advTm="1194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130" y="1605424"/>
            <a:ext cx="3777838" cy="3647152"/>
          </a:xfrm>
          <a:prstGeom prst="rect">
            <a:avLst/>
          </a:prstGeom>
        </p:spPr>
        <p:txBody>
          <a:bodyPr wrap="square">
            <a:spAutoFit/>
          </a:bodyPr>
          <a:lstStyle/>
          <a:p>
            <a:endParaRPr lang="en-US" sz="2100" dirty="0">
              <a:solidFill>
                <a:srgbClr val="000000"/>
              </a:solidFill>
              <a:latin typeface="Arial" panose="020B0604020202020204" pitchFamily="34" charset="0"/>
            </a:endParaRPr>
          </a:p>
          <a:p>
            <a:r>
              <a:rPr lang="en-US" sz="2100" dirty="0">
                <a:solidFill>
                  <a:srgbClr val="7030A0"/>
                </a:solidFill>
                <a:latin typeface="Times New Roman" panose="02020603050405020304" pitchFamily="18" charset="0"/>
                <a:cs typeface="Times New Roman" panose="02020603050405020304" pitchFamily="18" charset="0"/>
              </a:rPr>
              <a:t>3. </a:t>
            </a:r>
            <a:r>
              <a:rPr lang="en-US" sz="2100" dirty="0">
                <a:solidFill>
                  <a:srgbClr val="FF0000"/>
                </a:solidFill>
                <a:latin typeface="Times New Roman" panose="02020603050405020304" pitchFamily="18" charset="0"/>
                <a:cs typeface="Times New Roman" panose="02020603050405020304" pitchFamily="18" charset="0"/>
              </a:rPr>
              <a:t>Computer / Internet </a:t>
            </a:r>
          </a:p>
          <a:p>
            <a:pPr marL="600075" lvl="1" indent="-257175">
              <a:buFont typeface="Wingdings" panose="05000000000000000000" pitchFamily="2" charset="2"/>
              <a:buChar char="q"/>
            </a:pPr>
            <a:r>
              <a:rPr lang="en-US" sz="2100" dirty="0">
                <a:solidFill>
                  <a:srgbClr val="CC6600"/>
                </a:solidFill>
                <a:latin typeface="Times New Roman" panose="02020603050405020304" pitchFamily="18" charset="0"/>
                <a:cs typeface="Times New Roman" panose="02020603050405020304" pitchFamily="18" charset="0"/>
              </a:rPr>
              <a:t> Computer interfaces: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Troubleshooting wizards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Handwriting and speech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Brain waves </a:t>
            </a:r>
          </a:p>
          <a:p>
            <a:pPr marL="600075" lvl="1" indent="-257175">
              <a:buFont typeface="Wingdings" panose="05000000000000000000" pitchFamily="2" charset="2"/>
              <a:buChar char="q"/>
            </a:pPr>
            <a:r>
              <a:rPr lang="en-US" sz="2100" dirty="0">
                <a:solidFill>
                  <a:srgbClr val="CC6600"/>
                </a:solidFill>
                <a:latin typeface="Times New Roman" panose="02020603050405020304" pitchFamily="18" charset="0"/>
                <a:cs typeface="Times New Roman" panose="02020603050405020304" pitchFamily="18" charset="0"/>
              </a:rPr>
              <a:t> Internet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Spam filtering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Text categorization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Text translation </a:t>
            </a:r>
          </a:p>
          <a:p>
            <a:pPr marL="900113" lvl="2" indent="-214313">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Recommendation </a:t>
            </a:r>
          </a:p>
        </p:txBody>
      </p:sp>
      <p:pic>
        <p:nvPicPr>
          <p:cNvPr id="4" name="Picture 3"/>
          <p:cNvPicPr>
            <a:picLocks noChangeAspect="1"/>
          </p:cNvPicPr>
          <p:nvPr/>
        </p:nvPicPr>
        <p:blipFill>
          <a:blip r:embed="rId3"/>
          <a:stretch>
            <a:fillRect/>
          </a:stretch>
        </p:blipFill>
        <p:spPr>
          <a:xfrm>
            <a:off x="4431378" y="2514600"/>
            <a:ext cx="4131129" cy="2139316"/>
          </a:xfrm>
          <a:prstGeom prst="rect">
            <a:avLst/>
          </a:prstGeom>
        </p:spPr>
      </p:pic>
      <p:sp>
        <p:nvSpPr>
          <p:cNvPr id="5" name="Rectangle 4">
            <a:extLst>
              <a:ext uri="{FF2B5EF4-FFF2-40B4-BE49-F238E27FC236}">
                <a16:creationId xmlns:a16="http://schemas.microsoft.com/office/drawing/2014/main" id="{00BF9352-EE7F-49FE-95BB-82C714DE64C5}"/>
              </a:ext>
            </a:extLst>
          </p:cNvPr>
          <p:cNvSpPr/>
          <p:nvPr/>
        </p:nvSpPr>
        <p:spPr>
          <a:xfrm>
            <a:off x="1828800" y="499925"/>
            <a:ext cx="5910592" cy="523220"/>
          </a:xfrm>
          <a:prstGeom prst="rect">
            <a:avLst/>
          </a:prstGeom>
        </p:spPr>
        <p:txBody>
          <a:bodyPr wrap="none">
            <a:spAutoFit/>
          </a:bodyPr>
          <a:lstStyle/>
          <a:p>
            <a:r>
              <a:rPr lang="en-US" sz="2800" b="1" dirty="0">
                <a:solidFill>
                  <a:srgbClr val="0070C0"/>
                </a:solidFill>
                <a:latin typeface="Palatino Linotype" panose="02040502050505030304" pitchFamily="18" charset="0"/>
                <a:cs typeface="Times New Roman" panose="02020603050405020304" pitchFamily="18" charset="0"/>
              </a:rPr>
              <a:t>Applications of Machine Learning </a:t>
            </a:r>
          </a:p>
        </p:txBody>
      </p:sp>
    </p:spTree>
    <p:custDataLst>
      <p:tags r:id="rId1"/>
    </p:custDataLst>
    <p:extLst>
      <p:ext uri="{BB962C8B-B14F-4D97-AF65-F5344CB8AC3E}">
        <p14:creationId xmlns:p14="http://schemas.microsoft.com/office/powerpoint/2010/main" val="458960083"/>
      </p:ext>
    </p:extLst>
  </p:cSld>
  <p:clrMapOvr>
    <a:masterClrMapping/>
  </p:clrMapOvr>
  <mc:AlternateContent xmlns:mc="http://schemas.openxmlformats.org/markup-compatibility/2006" xmlns:p14="http://schemas.microsoft.com/office/powerpoint/2010/main">
    <mc:Choice Requires="p14">
      <p:transition spd="slow" p14:dur="2000" advTm="221943"/>
    </mc:Choice>
    <mc:Fallback xmlns="">
      <p:transition spd="slow" advTm="2219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A978-7A65-44A0-A0CE-BC0268CE61E3}"/>
              </a:ext>
            </a:extLst>
          </p:cNvPr>
          <p:cNvSpPr>
            <a:spLocks noGrp="1"/>
          </p:cNvSpPr>
          <p:nvPr>
            <p:ph type="title"/>
          </p:nvPr>
        </p:nvSpPr>
        <p:spPr>
          <a:xfrm>
            <a:off x="609600" y="136525"/>
            <a:ext cx="8229600" cy="792162"/>
          </a:xfrm>
        </p:spPr>
        <p:txBody>
          <a:bodyPr>
            <a:normAutofit/>
          </a:bodyPr>
          <a:lstStyle/>
          <a:p>
            <a:r>
              <a:rPr lang="en-US" sz="3200" b="1" dirty="0">
                <a:solidFill>
                  <a:srgbClr val="0070C0"/>
                </a:solidFill>
                <a:latin typeface="Palatino Linotype" panose="02040502050505030304" pitchFamily="18" charset="0"/>
              </a:rPr>
              <a:t>Types of Problems</a:t>
            </a:r>
            <a:r>
              <a:rPr lang="en-US" sz="2800" b="1" dirty="0">
                <a:solidFill>
                  <a:srgbClr val="0070C0"/>
                </a:solidFill>
                <a:latin typeface="Palatino Linotype" panose="02040502050505030304" pitchFamily="18" charset="0"/>
              </a:rPr>
              <a:t> </a:t>
            </a:r>
          </a:p>
        </p:txBody>
      </p:sp>
      <p:sp>
        <p:nvSpPr>
          <p:cNvPr id="3" name="Content Placeholder 2">
            <a:extLst>
              <a:ext uri="{FF2B5EF4-FFF2-40B4-BE49-F238E27FC236}">
                <a16:creationId xmlns:a16="http://schemas.microsoft.com/office/drawing/2014/main" id="{76F9D16B-4B97-4E65-9C34-50F86BDB9C29}"/>
              </a:ext>
            </a:extLst>
          </p:cNvPr>
          <p:cNvSpPr>
            <a:spLocks noGrp="1"/>
          </p:cNvSpPr>
          <p:nvPr>
            <p:ph idx="1"/>
          </p:nvPr>
        </p:nvSpPr>
        <p:spPr>
          <a:xfrm>
            <a:off x="609600" y="1088707"/>
            <a:ext cx="7848600" cy="4525963"/>
          </a:xfrm>
        </p:spPr>
        <p:txBody>
          <a:bodyPr>
            <a:normAutofit/>
          </a:bodyPr>
          <a:lstStyle/>
          <a:p>
            <a:pPr algn="just">
              <a:buFont typeface="Wingdings" panose="05000000000000000000" pitchFamily="2" charset="2"/>
              <a:buChar char="v"/>
            </a:pPr>
            <a:r>
              <a:rPr lang="en-US" sz="1600" b="1" dirty="0">
                <a:solidFill>
                  <a:srgbClr val="0070C0"/>
                </a:solidFill>
                <a:latin typeface="Palatino Linotype" panose="02040502050505030304" pitchFamily="18" charset="0"/>
              </a:rPr>
              <a:t>Classification: </a:t>
            </a:r>
            <a:r>
              <a:rPr lang="en-US" sz="1600" dirty="0">
                <a:latin typeface="Palatino Linotype" panose="02040502050505030304" pitchFamily="18" charset="0"/>
              </a:rPr>
              <a:t>Target(dependent) variable is categorical</a:t>
            </a:r>
          </a:p>
          <a:p>
            <a:pPr marL="404813" indent="0" algn="just">
              <a:buNone/>
            </a:pPr>
            <a:r>
              <a:rPr lang="en-US" sz="1600" b="1" dirty="0">
                <a:solidFill>
                  <a:srgbClr val="00B050"/>
                </a:solidFill>
                <a:latin typeface="Palatino Linotype" panose="02040502050505030304" pitchFamily="18" charset="0"/>
              </a:rPr>
              <a:t>Example: </a:t>
            </a:r>
            <a:r>
              <a:rPr lang="en-US" sz="1600" b="1" dirty="0">
                <a:solidFill>
                  <a:srgbClr val="002060"/>
                </a:solidFill>
                <a:latin typeface="Palatino Linotype" panose="02040502050505030304" pitchFamily="18" charset="0"/>
              </a:rPr>
              <a:t>Gender Classification </a:t>
            </a:r>
            <a:r>
              <a:rPr lang="en-US" sz="1600" b="1" dirty="0">
                <a:solidFill>
                  <a:srgbClr val="00B050"/>
                </a:solidFill>
                <a:latin typeface="Palatino Linotype" panose="02040502050505030304" pitchFamily="18" charset="0"/>
              </a:rPr>
              <a:t>, </a:t>
            </a:r>
            <a:r>
              <a:rPr lang="en-US" sz="1600" b="1" dirty="0">
                <a:solidFill>
                  <a:srgbClr val="002060"/>
                </a:solidFill>
                <a:latin typeface="Palatino Linotype" panose="02040502050505030304" pitchFamily="18" charset="0"/>
              </a:rPr>
              <a:t>Disease's classification, etc. </a:t>
            </a:r>
          </a:p>
          <a:p>
            <a:pPr algn="just">
              <a:buFont typeface="Wingdings" panose="05000000000000000000" pitchFamily="2" charset="2"/>
              <a:buChar char="v"/>
            </a:pPr>
            <a:r>
              <a:rPr lang="en-US" sz="1600" b="1" dirty="0">
                <a:solidFill>
                  <a:srgbClr val="0070C0"/>
                </a:solidFill>
                <a:latin typeface="Palatino Linotype" panose="02040502050505030304" pitchFamily="18" charset="0"/>
              </a:rPr>
              <a:t>Regression: </a:t>
            </a:r>
            <a:r>
              <a:rPr lang="en-US" sz="1600" dirty="0">
                <a:latin typeface="Palatino Linotype" panose="02040502050505030304" pitchFamily="18" charset="0"/>
              </a:rPr>
              <a:t>Target (dependent) variable is continuous/discrete</a:t>
            </a:r>
          </a:p>
          <a:p>
            <a:pPr marL="344488" indent="60325" algn="just">
              <a:buNone/>
            </a:pPr>
            <a:r>
              <a:rPr lang="en-US" sz="1600" b="1" dirty="0">
                <a:solidFill>
                  <a:srgbClr val="00B050"/>
                </a:solidFill>
                <a:latin typeface="Palatino Linotype" panose="02040502050505030304" pitchFamily="18" charset="0"/>
              </a:rPr>
              <a:t>Example: </a:t>
            </a:r>
            <a:r>
              <a:rPr lang="en-US" sz="1600" b="1" dirty="0">
                <a:solidFill>
                  <a:srgbClr val="002060"/>
                </a:solidFill>
                <a:latin typeface="Palatino Linotype" panose="02040502050505030304" pitchFamily="18" charset="0"/>
              </a:rPr>
              <a:t>Weight, Price</a:t>
            </a:r>
          </a:p>
          <a:p>
            <a:pPr marL="403225" algn="just">
              <a:buFont typeface="Wingdings" panose="05000000000000000000" pitchFamily="2" charset="2"/>
              <a:buChar char="v"/>
            </a:pPr>
            <a:r>
              <a:rPr lang="en-US" sz="1600" b="1" dirty="0">
                <a:solidFill>
                  <a:srgbClr val="0070C0"/>
                </a:solidFill>
                <a:latin typeface="Palatino Linotype" panose="02040502050505030304" pitchFamily="18" charset="0"/>
              </a:rPr>
              <a:t>Optimization: </a:t>
            </a:r>
            <a:r>
              <a:rPr lang="en-US" sz="1600" dirty="0">
                <a:latin typeface="Palatino Linotype" panose="02040502050505030304" pitchFamily="18" charset="0"/>
              </a:rPr>
              <a:t>Optimization is the process of finding the best solution in all feasible solutions. </a:t>
            </a:r>
          </a:p>
          <a:p>
            <a:pPr marL="0" indent="0">
              <a:buNone/>
            </a:pPr>
            <a:r>
              <a:rPr lang="en-US" sz="1600" b="1" dirty="0">
                <a:solidFill>
                  <a:srgbClr val="00B050"/>
                </a:solidFill>
                <a:latin typeface="Palatino Linotype" panose="02040502050505030304" pitchFamily="18" charset="0"/>
              </a:rPr>
              <a:t>       Example: </a:t>
            </a:r>
            <a:r>
              <a:rPr lang="en-US" sz="1600" b="1" dirty="0">
                <a:solidFill>
                  <a:srgbClr val="002060"/>
                </a:solidFill>
                <a:latin typeface="Palatino Linotype" panose="02040502050505030304" pitchFamily="18" charset="0"/>
              </a:rPr>
              <a:t>Shortest Path, etc.</a:t>
            </a:r>
          </a:p>
          <a:p>
            <a:pPr>
              <a:buFont typeface="Wingdings" panose="05000000000000000000" pitchFamily="2" charset="2"/>
              <a:buChar char="v"/>
            </a:pPr>
            <a:r>
              <a:rPr lang="en-US" sz="1600" b="1" i="0" dirty="0">
                <a:solidFill>
                  <a:srgbClr val="5F6368"/>
                </a:solidFill>
                <a:effectLst/>
                <a:latin typeface="arial" panose="020B0604020202020204" pitchFamily="34" charset="0"/>
              </a:rPr>
              <a:t> </a:t>
            </a:r>
            <a:r>
              <a:rPr lang="en-US" sz="1600" b="1" dirty="0">
                <a:solidFill>
                  <a:srgbClr val="0070C0"/>
                </a:solidFill>
                <a:latin typeface="Palatino Linotype" panose="02040502050505030304" pitchFamily="18" charset="0"/>
              </a:rPr>
              <a:t>Clustering: </a:t>
            </a:r>
            <a:r>
              <a:rPr lang="en-US" sz="1600" dirty="0">
                <a:latin typeface="Palatino Linotype" panose="02040502050505030304" pitchFamily="18" charset="0"/>
              </a:rPr>
              <a:t>Clustering is the task of dividing the population or data points into a number of groups such that data points in the same groups are more similar to other data points in the same group and dissimilar to the data points in other groups.</a:t>
            </a:r>
          </a:p>
          <a:p>
            <a:pPr>
              <a:buFont typeface="Wingdings" panose="05000000000000000000" pitchFamily="2" charset="2"/>
              <a:buChar char="v"/>
            </a:pPr>
            <a:endParaRPr lang="en-US" sz="2000" b="1" dirty="0">
              <a:solidFill>
                <a:srgbClr val="002060"/>
              </a:solidFill>
              <a:latin typeface="Palatino Linotype" panose="02040502050505030304" pitchFamily="18" charset="0"/>
            </a:endParaRPr>
          </a:p>
          <a:p>
            <a:pPr>
              <a:buFont typeface="Wingdings" panose="05000000000000000000" pitchFamily="2" charset="2"/>
              <a:buChar char="v"/>
            </a:pPr>
            <a:endParaRPr lang="en-US" sz="1800" b="1" dirty="0">
              <a:solidFill>
                <a:srgbClr val="002060"/>
              </a:solidFill>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536B1BE2-8601-48E3-B52F-B761D7541291}"/>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2050" name="Picture 2" descr="Machine Learning for Everyone :: In simple words. With real-world examples.  Yes, again :: vas3k.com">
            <a:extLst>
              <a:ext uri="{FF2B5EF4-FFF2-40B4-BE49-F238E27FC236}">
                <a16:creationId xmlns:a16="http://schemas.microsoft.com/office/drawing/2014/main" id="{88A27A1B-D081-4924-B0E0-3426D4FCC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379231"/>
            <a:ext cx="2590800" cy="234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5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pPr marL="0" indent="0" algn="ctr">
              <a:buNone/>
            </a:pPr>
            <a:endParaRPr lang="en-US" dirty="0"/>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sz="2000"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6558197" y="6010795"/>
            <a:ext cx="2133600" cy="365125"/>
          </a:xfrm>
        </p:spPr>
        <p:txBody>
          <a:bodyPr/>
          <a:lstStyle/>
          <a:p>
            <a:fld id="{B6F15528-21DE-4FAA-801E-634DDDAF4B2B}" type="slidenum">
              <a:rPr lang="en-US" sz="3200" b="1" smtClean="0">
                <a:latin typeface="Times New Roman" pitchFamily="18" charset="0"/>
                <a:cs typeface="Times New Roman" pitchFamily="18" charset="0"/>
              </a:rPr>
              <a:pPr/>
              <a:t>8</a:t>
            </a:fld>
            <a:endParaRPr lang="en-US" b="1" dirty="0">
              <a:latin typeface="Times New Roman" pitchFamily="18" charset="0"/>
              <a:cs typeface="Times New Roman" pitchFamily="18" charset="0"/>
            </a:endParaRPr>
          </a:p>
        </p:txBody>
      </p:sp>
      <p:sp>
        <p:nvSpPr>
          <p:cNvPr id="2" name="Rectangle 1"/>
          <p:cNvSpPr/>
          <p:nvPr/>
        </p:nvSpPr>
        <p:spPr>
          <a:xfrm>
            <a:off x="3923572" y="843613"/>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Artificial</a:t>
            </a:r>
            <a:r>
              <a:rPr lang="en-US" sz="1400" dirty="0">
                <a:latin typeface="Times New Roman" pitchFamily="18" charset="0"/>
              </a:rPr>
              <a:t> </a:t>
            </a:r>
            <a:r>
              <a:rPr lang="en-US" sz="1400" dirty="0">
                <a:solidFill>
                  <a:schemeClr val="tx1"/>
                </a:solidFill>
                <a:latin typeface="Times New Roman" pitchFamily="18" charset="0"/>
              </a:rPr>
              <a:t>Intelligence</a:t>
            </a:r>
          </a:p>
        </p:txBody>
      </p:sp>
      <p:sp>
        <p:nvSpPr>
          <p:cNvPr id="8" name="Rectangle 7"/>
          <p:cNvSpPr/>
          <p:nvPr/>
        </p:nvSpPr>
        <p:spPr>
          <a:xfrm>
            <a:off x="3923572" y="5415613"/>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Deep Learning</a:t>
            </a:r>
          </a:p>
        </p:txBody>
      </p:sp>
      <p:sp>
        <p:nvSpPr>
          <p:cNvPr id="10" name="Rectangle 9"/>
          <p:cNvSpPr/>
          <p:nvPr/>
        </p:nvSpPr>
        <p:spPr>
          <a:xfrm>
            <a:off x="3923572" y="3129613"/>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Machine Learning</a:t>
            </a:r>
          </a:p>
        </p:txBody>
      </p:sp>
      <p:cxnSp>
        <p:nvCxnSpPr>
          <p:cNvPr id="6" name="Straight Arrow Connector 5"/>
          <p:cNvCxnSpPr>
            <a:stCxn id="2" idx="2"/>
            <a:endCxn id="10" idx="0"/>
          </p:cNvCxnSpPr>
          <p:nvPr/>
        </p:nvCxnSpPr>
        <p:spPr>
          <a:xfrm>
            <a:off x="4799872" y="1453213"/>
            <a:ext cx="0" cy="1676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10262" y="3739213"/>
            <a:ext cx="0" cy="1676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37572" y="13770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Evolutionary</a:t>
            </a:r>
            <a:r>
              <a:rPr lang="en-US" sz="1400" dirty="0">
                <a:latin typeface="Times New Roman" pitchFamily="18" charset="0"/>
              </a:rPr>
              <a:t> </a:t>
            </a:r>
            <a:r>
              <a:rPr lang="en-US" sz="1400" dirty="0">
                <a:solidFill>
                  <a:schemeClr val="tx1"/>
                </a:solidFill>
                <a:latin typeface="Times New Roman" pitchFamily="18" charset="0"/>
              </a:rPr>
              <a:t>Intelligence</a:t>
            </a:r>
          </a:p>
        </p:txBody>
      </p:sp>
      <p:sp>
        <p:nvSpPr>
          <p:cNvPr id="13" name="Rectangle 12"/>
          <p:cNvSpPr/>
          <p:nvPr/>
        </p:nvSpPr>
        <p:spPr>
          <a:xfrm>
            <a:off x="1637572" y="18342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Swarm</a:t>
            </a:r>
            <a:r>
              <a:rPr lang="en-US" sz="1400" dirty="0">
                <a:latin typeface="Times New Roman" pitchFamily="18" charset="0"/>
              </a:rPr>
              <a:t> </a:t>
            </a:r>
            <a:r>
              <a:rPr lang="en-US" sz="1400" dirty="0">
                <a:solidFill>
                  <a:schemeClr val="tx1"/>
                </a:solidFill>
                <a:latin typeface="Times New Roman" pitchFamily="18" charset="0"/>
              </a:rPr>
              <a:t>Intelligence</a:t>
            </a:r>
          </a:p>
        </p:txBody>
      </p:sp>
      <p:sp>
        <p:nvSpPr>
          <p:cNvPr id="14" name="Rectangle 13"/>
          <p:cNvSpPr/>
          <p:nvPr/>
        </p:nvSpPr>
        <p:spPr>
          <a:xfrm>
            <a:off x="1637572" y="22914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Fuzzy Systems</a:t>
            </a:r>
          </a:p>
        </p:txBody>
      </p:sp>
      <p:sp>
        <p:nvSpPr>
          <p:cNvPr id="15" name="Rectangle 14"/>
          <p:cNvSpPr/>
          <p:nvPr/>
        </p:nvSpPr>
        <p:spPr>
          <a:xfrm>
            <a:off x="1637572" y="27486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Neural Network</a:t>
            </a:r>
          </a:p>
        </p:txBody>
      </p:sp>
      <p:sp>
        <p:nvSpPr>
          <p:cNvPr id="16" name="Rectangle 15"/>
          <p:cNvSpPr/>
          <p:nvPr/>
        </p:nvSpPr>
        <p:spPr>
          <a:xfrm>
            <a:off x="1637572" y="32058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Probabilistic Techniques</a:t>
            </a:r>
          </a:p>
        </p:txBody>
      </p:sp>
      <p:sp>
        <p:nvSpPr>
          <p:cNvPr id="17" name="Rectangle 16"/>
          <p:cNvSpPr/>
          <p:nvPr/>
        </p:nvSpPr>
        <p:spPr>
          <a:xfrm>
            <a:off x="6361972" y="13770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Supervised Learning</a:t>
            </a:r>
          </a:p>
        </p:txBody>
      </p:sp>
      <p:sp>
        <p:nvSpPr>
          <p:cNvPr id="18" name="Rectangle 17"/>
          <p:cNvSpPr/>
          <p:nvPr/>
        </p:nvSpPr>
        <p:spPr>
          <a:xfrm>
            <a:off x="6361972" y="18342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Unsupervised Learning</a:t>
            </a:r>
          </a:p>
        </p:txBody>
      </p:sp>
      <p:sp>
        <p:nvSpPr>
          <p:cNvPr id="19" name="Rectangle 18"/>
          <p:cNvSpPr/>
          <p:nvPr/>
        </p:nvSpPr>
        <p:spPr>
          <a:xfrm>
            <a:off x="6361972" y="22914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Semi-supervised Learning</a:t>
            </a:r>
          </a:p>
        </p:txBody>
      </p:sp>
      <p:sp>
        <p:nvSpPr>
          <p:cNvPr id="20" name="Rectangle 19"/>
          <p:cNvSpPr/>
          <p:nvPr/>
        </p:nvSpPr>
        <p:spPr>
          <a:xfrm>
            <a:off x="6361972" y="27486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Re-enforcement Learning</a:t>
            </a:r>
          </a:p>
        </p:txBody>
      </p:sp>
      <p:cxnSp>
        <p:nvCxnSpPr>
          <p:cNvPr id="22" name="Elbow Connector 21"/>
          <p:cNvCxnSpPr>
            <a:stCxn id="2" idx="1"/>
            <a:endCxn id="12" idx="0"/>
          </p:cNvCxnSpPr>
          <p:nvPr/>
        </p:nvCxnSpPr>
        <p:spPr>
          <a:xfrm rot="10800000" flipV="1">
            <a:off x="2513872" y="1148413"/>
            <a:ext cx="1409700" cy="228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37572" y="40440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rPr>
              <a:t>Optimization </a:t>
            </a:r>
          </a:p>
        </p:txBody>
      </p:sp>
      <p:cxnSp>
        <p:nvCxnSpPr>
          <p:cNvPr id="25" name="Elbow Connector 24"/>
          <p:cNvCxnSpPr>
            <a:stCxn id="12" idx="1"/>
            <a:endCxn id="23" idx="1"/>
          </p:cNvCxnSpPr>
          <p:nvPr/>
        </p:nvCxnSpPr>
        <p:spPr>
          <a:xfrm rot="10800000" flipV="1">
            <a:off x="1637572" y="1567513"/>
            <a:ext cx="12700" cy="2667000"/>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3" idx="1"/>
          </p:cNvCxnSpPr>
          <p:nvPr/>
        </p:nvCxnSpPr>
        <p:spPr>
          <a:xfrm flipH="1">
            <a:off x="1408972" y="2024713"/>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37572" y="45012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Defining Uncertainty</a:t>
            </a:r>
          </a:p>
        </p:txBody>
      </p:sp>
      <p:cxnSp>
        <p:nvCxnSpPr>
          <p:cNvPr id="30" name="Elbow Connector 29"/>
          <p:cNvCxnSpPr>
            <a:stCxn id="14" idx="1"/>
            <a:endCxn id="28" idx="1"/>
          </p:cNvCxnSpPr>
          <p:nvPr/>
        </p:nvCxnSpPr>
        <p:spPr>
          <a:xfrm rot="10800000" flipV="1">
            <a:off x="1637572" y="2481913"/>
            <a:ext cx="12700" cy="2209800"/>
          </a:xfrm>
          <a:prstGeom prst="bentConnector3">
            <a:avLst>
              <a:gd name="adj1" fmla="val 376363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637572" y="49584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Classification/</a:t>
            </a:r>
          </a:p>
          <a:p>
            <a:pPr algn="ctr"/>
            <a:r>
              <a:rPr lang="en-US" sz="1400" dirty="0">
                <a:solidFill>
                  <a:schemeClr val="tx1"/>
                </a:solidFill>
                <a:latin typeface="Times New Roman" pitchFamily="18" charset="0"/>
              </a:rPr>
              <a:t>Regression</a:t>
            </a:r>
          </a:p>
        </p:txBody>
      </p:sp>
      <p:cxnSp>
        <p:nvCxnSpPr>
          <p:cNvPr id="34" name="Elbow Connector 33"/>
          <p:cNvCxnSpPr>
            <a:stCxn id="15" idx="1"/>
            <a:endCxn id="32" idx="1"/>
          </p:cNvCxnSpPr>
          <p:nvPr/>
        </p:nvCxnSpPr>
        <p:spPr>
          <a:xfrm rot="10800000" flipV="1">
            <a:off x="1637572" y="2939113"/>
            <a:ext cx="12700" cy="2209800"/>
          </a:xfrm>
          <a:prstGeom prst="bentConnector3">
            <a:avLst>
              <a:gd name="adj1" fmla="val 56181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6" idx="1"/>
          </p:cNvCxnSpPr>
          <p:nvPr/>
        </p:nvCxnSpPr>
        <p:spPr>
          <a:xfrm flipH="1">
            <a:off x="951772" y="3396313"/>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0" idx="3"/>
            <a:endCxn id="20" idx="2"/>
          </p:cNvCxnSpPr>
          <p:nvPr/>
        </p:nvCxnSpPr>
        <p:spPr>
          <a:xfrm flipV="1">
            <a:off x="5676172" y="3129613"/>
            <a:ext cx="1562100" cy="304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361972" y="37392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Classification/</a:t>
            </a:r>
          </a:p>
          <a:p>
            <a:pPr algn="ctr"/>
            <a:r>
              <a:rPr lang="en-US" sz="1400" dirty="0">
                <a:solidFill>
                  <a:schemeClr val="tx1"/>
                </a:solidFill>
                <a:latin typeface="Times New Roman" pitchFamily="18" charset="0"/>
              </a:rPr>
              <a:t>Regression</a:t>
            </a:r>
          </a:p>
        </p:txBody>
      </p:sp>
      <p:sp>
        <p:nvSpPr>
          <p:cNvPr id="41" name="Rectangle 40"/>
          <p:cNvSpPr/>
          <p:nvPr/>
        </p:nvSpPr>
        <p:spPr>
          <a:xfrm>
            <a:off x="6361972" y="41964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Clustering/</a:t>
            </a:r>
          </a:p>
          <a:p>
            <a:pPr algn="ctr"/>
            <a:r>
              <a:rPr lang="en-US" sz="1400" dirty="0">
                <a:solidFill>
                  <a:schemeClr val="tx1"/>
                </a:solidFill>
                <a:latin typeface="Times New Roman" pitchFamily="18" charset="0"/>
              </a:rPr>
              <a:t>Association</a:t>
            </a:r>
          </a:p>
        </p:txBody>
      </p:sp>
      <p:sp>
        <p:nvSpPr>
          <p:cNvPr id="42" name="Rectangle 41"/>
          <p:cNvSpPr/>
          <p:nvPr/>
        </p:nvSpPr>
        <p:spPr>
          <a:xfrm>
            <a:off x="6361972" y="46536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rPr>
              <a:t>Classification/Regression</a:t>
            </a:r>
          </a:p>
          <a:p>
            <a:pPr algn="ctr"/>
            <a:r>
              <a:rPr lang="en-US" sz="1200" dirty="0">
                <a:solidFill>
                  <a:schemeClr val="tx1"/>
                </a:solidFill>
                <a:latin typeface="Times New Roman" pitchFamily="18" charset="0"/>
              </a:rPr>
              <a:t>Clustering</a:t>
            </a:r>
          </a:p>
        </p:txBody>
      </p:sp>
      <p:sp>
        <p:nvSpPr>
          <p:cNvPr id="43" name="Rectangle 42"/>
          <p:cNvSpPr/>
          <p:nvPr/>
        </p:nvSpPr>
        <p:spPr>
          <a:xfrm>
            <a:off x="6361972" y="5110813"/>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rPr>
              <a:t>Classification/Regression</a:t>
            </a:r>
          </a:p>
          <a:p>
            <a:pPr algn="ctr"/>
            <a:r>
              <a:rPr lang="en-US" sz="1200" dirty="0">
                <a:solidFill>
                  <a:schemeClr val="tx1"/>
                </a:solidFill>
                <a:latin typeface="Times New Roman" pitchFamily="18" charset="0"/>
              </a:rPr>
              <a:t>Control</a:t>
            </a:r>
          </a:p>
        </p:txBody>
      </p:sp>
      <p:cxnSp>
        <p:nvCxnSpPr>
          <p:cNvPr id="45" name="Elbow Connector 44"/>
          <p:cNvCxnSpPr>
            <a:stCxn id="17" idx="3"/>
            <a:endCxn id="40" idx="3"/>
          </p:cNvCxnSpPr>
          <p:nvPr/>
        </p:nvCxnSpPr>
        <p:spPr>
          <a:xfrm>
            <a:off x="8114572" y="1567513"/>
            <a:ext cx="12700" cy="2362200"/>
          </a:xfrm>
          <a:prstGeom prst="bentConnector3">
            <a:avLst>
              <a:gd name="adj1" fmla="val 103637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8" idx="3"/>
            <a:endCxn id="41" idx="3"/>
          </p:cNvCxnSpPr>
          <p:nvPr/>
        </p:nvCxnSpPr>
        <p:spPr>
          <a:xfrm>
            <a:off x="8114572" y="2024713"/>
            <a:ext cx="12700" cy="2362200"/>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9" idx="3"/>
            <a:endCxn id="42" idx="3"/>
          </p:cNvCxnSpPr>
          <p:nvPr/>
        </p:nvCxnSpPr>
        <p:spPr>
          <a:xfrm>
            <a:off x="8114572" y="2481913"/>
            <a:ext cx="12700" cy="2362200"/>
          </a:xfrm>
          <a:prstGeom prst="bentConnector3">
            <a:avLst>
              <a:gd name="adj1" fmla="val 289091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20" idx="3"/>
            <a:endCxn id="43" idx="3"/>
          </p:cNvCxnSpPr>
          <p:nvPr/>
        </p:nvCxnSpPr>
        <p:spPr>
          <a:xfrm>
            <a:off x="8114572" y="2939113"/>
            <a:ext cx="12700" cy="2362200"/>
          </a:xfrm>
          <a:prstGeom prst="bentConnector3">
            <a:avLst>
              <a:gd name="adj1" fmla="val 40909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8" idx="3"/>
            <a:endCxn id="40" idx="1"/>
          </p:cNvCxnSpPr>
          <p:nvPr/>
        </p:nvCxnSpPr>
        <p:spPr>
          <a:xfrm flipV="1">
            <a:off x="5676172" y="3929713"/>
            <a:ext cx="685800" cy="17907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1" idx="1"/>
          </p:cNvCxnSpPr>
          <p:nvPr/>
        </p:nvCxnSpPr>
        <p:spPr>
          <a:xfrm>
            <a:off x="6019072" y="4386913"/>
            <a:ext cx="342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019072" y="4882213"/>
            <a:ext cx="342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019072" y="5263213"/>
            <a:ext cx="3429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157396" y="5959995"/>
            <a:ext cx="3124200" cy="533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Note: The Figure may have some minor inaccuracy</a:t>
            </a:r>
          </a:p>
        </p:txBody>
      </p:sp>
      <p:cxnSp>
        <p:nvCxnSpPr>
          <p:cNvPr id="21" name="Elbow Connector 20"/>
          <p:cNvCxnSpPr>
            <a:stCxn id="10" idx="1"/>
            <a:endCxn id="15" idx="3"/>
          </p:cNvCxnSpPr>
          <p:nvPr/>
        </p:nvCxnSpPr>
        <p:spPr>
          <a:xfrm rot="10800000">
            <a:off x="3390172" y="2939113"/>
            <a:ext cx="533400" cy="4953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6" idx="3"/>
          </p:cNvCxnSpPr>
          <p:nvPr/>
        </p:nvCxnSpPr>
        <p:spPr>
          <a:xfrm flipH="1">
            <a:off x="3390172" y="3396313"/>
            <a:ext cx="2666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Footer Placeholder 2">
            <a:extLst>
              <a:ext uri="{FF2B5EF4-FFF2-40B4-BE49-F238E27FC236}">
                <a16:creationId xmlns:a16="http://schemas.microsoft.com/office/drawing/2014/main" id="{1211FB90-6ED9-496F-BE56-46669E95071D}"/>
              </a:ext>
            </a:extLst>
          </p:cNvPr>
          <p:cNvSpPr>
            <a:spLocks noGrp="1"/>
          </p:cNvSpPr>
          <p:nvPr>
            <p:ph type="ftr" sz="quarter" idx="11"/>
          </p:nvPr>
        </p:nvSpPr>
        <p:spPr>
          <a:xfrm>
            <a:off x="2209072" y="208666"/>
            <a:ext cx="5181600" cy="365125"/>
          </a:xfrm>
        </p:spPr>
        <p:txBody>
          <a:bodyPr/>
          <a:lstStyle/>
          <a:p>
            <a:r>
              <a:rPr lang="en-US" sz="2400" b="1" dirty="0">
                <a:solidFill>
                  <a:srgbClr val="0070C0"/>
                </a:solidFill>
                <a:latin typeface="Times New Roman" pitchFamily="18" charset="0"/>
                <a:cs typeface="Times New Roman" pitchFamily="18" charset="0"/>
              </a:rPr>
              <a:t>Artificial Intelligence Algorithms</a:t>
            </a:r>
          </a:p>
        </p:txBody>
      </p:sp>
      <p:pic>
        <p:nvPicPr>
          <p:cNvPr id="1026" name="Picture 2" descr="Deep learning vs. machine learning – What's the difference?">
            <a:extLst>
              <a:ext uri="{FF2B5EF4-FFF2-40B4-BE49-F238E27FC236}">
                <a16:creationId xmlns:a16="http://schemas.microsoft.com/office/drawing/2014/main" id="{25E5E64E-0827-4242-8AED-EEC79948DD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26" y="-22952"/>
            <a:ext cx="2352819" cy="1399965"/>
          </a:xfrm>
          <a:prstGeom prst="rect">
            <a:avLst/>
          </a:prstGeom>
          <a:solidFill>
            <a:schemeClr val="accent1">
              <a:alpha val="19000"/>
            </a:schemeClr>
          </a:solidFill>
        </p:spPr>
      </p:pic>
    </p:spTree>
    <p:extLst>
      <p:ext uri="{BB962C8B-B14F-4D97-AF65-F5344CB8AC3E}">
        <p14:creationId xmlns:p14="http://schemas.microsoft.com/office/powerpoint/2010/main" val="58187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a:ln w="12700">
            <a:solidFill>
              <a:schemeClr val="tx1"/>
            </a:solidFill>
          </a:ln>
        </p:spPr>
        <p:txBody>
          <a:bodyPr>
            <a:normAutofit/>
          </a:bodyPr>
          <a:lstStyle/>
          <a:p>
            <a:pPr marL="0" indent="0" algn="ctr">
              <a:buNone/>
            </a:pPr>
            <a:endParaRPr lang="en-US" dirty="0"/>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a:p>
            <a:pPr marL="0" indent="0" algn="ctr">
              <a:buNone/>
            </a:pPr>
            <a:endParaRPr lang="en-US" sz="2000" dirty="0">
              <a:latin typeface="Times New Roman" pitchFamily="18" charset="0"/>
              <a:cs typeface="Times New Roman" pitchFamily="18" charset="0"/>
            </a:endParaRPr>
          </a:p>
          <a:p>
            <a:pPr marL="0" indent="0" algn="ct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z="3200" b="1" smtClean="0">
                <a:latin typeface="Times New Roman" pitchFamily="18" charset="0"/>
                <a:cs typeface="Times New Roman" pitchFamily="18" charset="0"/>
              </a:rPr>
              <a:pPr/>
              <a:t>9</a:t>
            </a:fld>
            <a:endParaRPr lang="en-US" b="1" dirty="0">
              <a:latin typeface="Times New Roman" pitchFamily="18" charset="0"/>
              <a:cs typeface="Times New Roman" pitchFamily="18" charset="0"/>
            </a:endParaRPr>
          </a:p>
        </p:txBody>
      </p:sp>
      <p:sp>
        <p:nvSpPr>
          <p:cNvPr id="7" name="Footer Placeholder 2"/>
          <p:cNvSpPr>
            <a:spLocks noGrp="1"/>
          </p:cNvSpPr>
          <p:nvPr>
            <p:ph type="ftr" sz="quarter" idx="11"/>
          </p:nvPr>
        </p:nvSpPr>
        <p:spPr>
          <a:xfrm>
            <a:off x="2095500" y="517525"/>
            <a:ext cx="5524500" cy="365125"/>
          </a:xfrm>
        </p:spPr>
        <p:txBody>
          <a:bodyPr/>
          <a:lstStyle/>
          <a:p>
            <a:r>
              <a:rPr lang="en-US" sz="3200" b="1" dirty="0">
                <a:solidFill>
                  <a:srgbClr val="0070C0"/>
                </a:solidFill>
                <a:latin typeface="Times New Roman" pitchFamily="18" charset="0"/>
                <a:cs typeface="Times New Roman" pitchFamily="18" charset="0"/>
              </a:rPr>
              <a:t>Classification of Algorithms </a:t>
            </a:r>
          </a:p>
        </p:txBody>
      </p:sp>
      <p:sp>
        <p:nvSpPr>
          <p:cNvPr id="2" name="Rectangle 1"/>
          <p:cNvSpPr/>
          <p:nvPr/>
        </p:nvSpPr>
        <p:spPr>
          <a:xfrm>
            <a:off x="83127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Evolutionary</a:t>
            </a:r>
            <a:r>
              <a:rPr lang="en-US" sz="1400" dirty="0">
                <a:latin typeface="Times New Roman" pitchFamily="18" charset="0"/>
              </a:rPr>
              <a:t> </a:t>
            </a:r>
            <a:r>
              <a:rPr lang="en-US" sz="1400" dirty="0">
                <a:solidFill>
                  <a:schemeClr val="tx1"/>
                </a:solidFill>
                <a:latin typeface="Times New Roman" pitchFamily="18" charset="0"/>
              </a:rPr>
              <a:t>Intelligence (EI)</a:t>
            </a:r>
          </a:p>
        </p:txBody>
      </p:sp>
      <p:sp>
        <p:nvSpPr>
          <p:cNvPr id="12" name="Rectangle 11"/>
          <p:cNvSpPr/>
          <p:nvPr/>
        </p:nvSpPr>
        <p:spPr>
          <a:xfrm>
            <a:off x="83127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Genetic Algorithm (GA)</a:t>
            </a:r>
          </a:p>
        </p:txBody>
      </p:sp>
      <p:sp>
        <p:nvSpPr>
          <p:cNvPr id="13" name="Rectangle 12"/>
          <p:cNvSpPr/>
          <p:nvPr/>
        </p:nvSpPr>
        <p:spPr>
          <a:xfrm>
            <a:off x="83127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Genetic Programming (GP)</a:t>
            </a:r>
          </a:p>
        </p:txBody>
      </p:sp>
      <p:sp>
        <p:nvSpPr>
          <p:cNvPr id="14" name="Rectangle 13"/>
          <p:cNvSpPr/>
          <p:nvPr/>
        </p:nvSpPr>
        <p:spPr>
          <a:xfrm>
            <a:off x="83127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Evolutionary Programming (EP)</a:t>
            </a:r>
          </a:p>
        </p:txBody>
      </p:sp>
      <p:sp>
        <p:nvSpPr>
          <p:cNvPr id="15" name="Rectangle 14"/>
          <p:cNvSpPr/>
          <p:nvPr/>
        </p:nvSpPr>
        <p:spPr>
          <a:xfrm>
            <a:off x="83127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Evolutionary Strategies (ES)</a:t>
            </a:r>
          </a:p>
        </p:txBody>
      </p:sp>
      <p:sp>
        <p:nvSpPr>
          <p:cNvPr id="16" name="Rectangle 15"/>
          <p:cNvSpPr/>
          <p:nvPr/>
        </p:nvSpPr>
        <p:spPr>
          <a:xfrm>
            <a:off x="831270" y="43434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Differential Equations (DE)</a:t>
            </a:r>
          </a:p>
        </p:txBody>
      </p:sp>
      <p:cxnSp>
        <p:nvCxnSpPr>
          <p:cNvPr id="26" name="Straight Arrow Connector 25"/>
          <p:cNvCxnSpPr>
            <a:stCxn id="2" idx="2"/>
            <a:endCxn id="12" idx="0"/>
          </p:cNvCxnSpPr>
          <p:nvPr/>
        </p:nvCxnSpPr>
        <p:spPr>
          <a:xfrm>
            <a:off x="170757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31270" y="4800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Cultural Evolution</a:t>
            </a:r>
          </a:p>
        </p:txBody>
      </p:sp>
      <p:sp>
        <p:nvSpPr>
          <p:cNvPr id="49" name="Rectangle 48"/>
          <p:cNvSpPr/>
          <p:nvPr/>
        </p:nvSpPr>
        <p:spPr>
          <a:xfrm>
            <a:off x="831270" y="5257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Co-Evolution</a:t>
            </a:r>
          </a:p>
        </p:txBody>
      </p:sp>
      <p:sp>
        <p:nvSpPr>
          <p:cNvPr id="51" name="Rectangle 50"/>
          <p:cNvSpPr/>
          <p:nvPr/>
        </p:nvSpPr>
        <p:spPr>
          <a:xfrm>
            <a:off x="273627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Swarm</a:t>
            </a:r>
            <a:r>
              <a:rPr lang="en-US" sz="1400" dirty="0">
                <a:latin typeface="Times New Roman" pitchFamily="18" charset="0"/>
              </a:rPr>
              <a:t> </a:t>
            </a:r>
            <a:r>
              <a:rPr lang="en-US" sz="1400" dirty="0">
                <a:solidFill>
                  <a:schemeClr val="tx1"/>
                </a:solidFill>
                <a:latin typeface="Times New Roman" pitchFamily="18" charset="0"/>
              </a:rPr>
              <a:t>Intelligence (SI)</a:t>
            </a:r>
          </a:p>
        </p:txBody>
      </p:sp>
      <p:sp>
        <p:nvSpPr>
          <p:cNvPr id="52" name="Rectangle 51"/>
          <p:cNvSpPr/>
          <p:nvPr/>
        </p:nvSpPr>
        <p:spPr>
          <a:xfrm>
            <a:off x="273627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Particles Swarm Optimization (PSO)</a:t>
            </a:r>
          </a:p>
        </p:txBody>
      </p:sp>
      <p:sp>
        <p:nvSpPr>
          <p:cNvPr id="53" name="Rectangle 52"/>
          <p:cNvSpPr/>
          <p:nvPr/>
        </p:nvSpPr>
        <p:spPr>
          <a:xfrm>
            <a:off x="273627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Ant Colony Optimization (ACO)</a:t>
            </a:r>
          </a:p>
        </p:txBody>
      </p:sp>
      <p:sp>
        <p:nvSpPr>
          <p:cNvPr id="55" name="Rectangle 54"/>
          <p:cNvSpPr/>
          <p:nvPr/>
        </p:nvSpPr>
        <p:spPr>
          <a:xfrm>
            <a:off x="273627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Artificial Bee Colony (ABC)</a:t>
            </a:r>
          </a:p>
        </p:txBody>
      </p:sp>
      <p:sp>
        <p:nvSpPr>
          <p:cNvPr id="56" name="Rectangle 55"/>
          <p:cNvSpPr/>
          <p:nvPr/>
        </p:nvSpPr>
        <p:spPr>
          <a:xfrm>
            <a:off x="273627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Bat Algorithm</a:t>
            </a:r>
          </a:p>
        </p:txBody>
      </p:sp>
      <p:sp>
        <p:nvSpPr>
          <p:cNvPr id="58" name="Rectangle 57"/>
          <p:cNvSpPr/>
          <p:nvPr/>
        </p:nvSpPr>
        <p:spPr>
          <a:xfrm>
            <a:off x="2736270" y="43434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Fruit fly Algorithm</a:t>
            </a:r>
          </a:p>
        </p:txBody>
      </p:sp>
      <p:cxnSp>
        <p:nvCxnSpPr>
          <p:cNvPr id="62" name="Straight Arrow Connector 61"/>
          <p:cNvCxnSpPr>
            <a:stCxn id="51" idx="2"/>
            <a:endCxn id="52" idx="0"/>
          </p:cNvCxnSpPr>
          <p:nvPr/>
        </p:nvCxnSpPr>
        <p:spPr>
          <a:xfrm>
            <a:off x="361257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36270" y="4800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Firefly Algorithm</a:t>
            </a:r>
          </a:p>
        </p:txBody>
      </p:sp>
      <p:sp>
        <p:nvSpPr>
          <p:cNvPr id="65" name="Rectangle 64"/>
          <p:cNvSpPr/>
          <p:nvPr/>
        </p:nvSpPr>
        <p:spPr>
          <a:xfrm>
            <a:off x="2736270" y="5257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Grey wolf Optimization (GWO) </a:t>
            </a:r>
          </a:p>
        </p:txBody>
      </p:sp>
      <p:sp>
        <p:nvSpPr>
          <p:cNvPr id="66" name="Rectangle 65"/>
          <p:cNvSpPr/>
          <p:nvPr/>
        </p:nvSpPr>
        <p:spPr>
          <a:xfrm>
            <a:off x="464127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Artificial Neural Network (ANN)</a:t>
            </a:r>
          </a:p>
        </p:txBody>
      </p:sp>
      <p:sp>
        <p:nvSpPr>
          <p:cNvPr id="67" name="Rectangle 66"/>
          <p:cNvSpPr/>
          <p:nvPr/>
        </p:nvSpPr>
        <p:spPr>
          <a:xfrm>
            <a:off x="464127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Feed forward Neural Network (FFNN)</a:t>
            </a:r>
          </a:p>
        </p:txBody>
      </p:sp>
      <p:sp>
        <p:nvSpPr>
          <p:cNvPr id="68" name="Rectangle 67"/>
          <p:cNvSpPr/>
          <p:nvPr/>
        </p:nvSpPr>
        <p:spPr>
          <a:xfrm>
            <a:off x="464127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Recurrent Neural Network (RNN)</a:t>
            </a:r>
          </a:p>
        </p:txBody>
      </p:sp>
      <p:sp>
        <p:nvSpPr>
          <p:cNvPr id="69" name="Rectangle 68"/>
          <p:cNvSpPr/>
          <p:nvPr/>
        </p:nvSpPr>
        <p:spPr>
          <a:xfrm>
            <a:off x="464127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Multi-layer Perceptron (MLP)</a:t>
            </a:r>
          </a:p>
        </p:txBody>
      </p:sp>
      <p:sp>
        <p:nvSpPr>
          <p:cNvPr id="70" name="Rectangle 69"/>
          <p:cNvSpPr/>
          <p:nvPr/>
        </p:nvSpPr>
        <p:spPr>
          <a:xfrm>
            <a:off x="4641270" y="38862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Radial Basis Functional Network</a:t>
            </a:r>
          </a:p>
        </p:txBody>
      </p:sp>
      <p:sp>
        <p:nvSpPr>
          <p:cNvPr id="71" name="Rectangle 70"/>
          <p:cNvSpPr/>
          <p:nvPr/>
        </p:nvSpPr>
        <p:spPr>
          <a:xfrm>
            <a:off x="4641270" y="43434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Modular Neural Network</a:t>
            </a:r>
          </a:p>
        </p:txBody>
      </p:sp>
      <p:cxnSp>
        <p:nvCxnSpPr>
          <p:cNvPr id="72" name="Straight Arrow Connector 71"/>
          <p:cNvCxnSpPr>
            <a:stCxn id="66" idx="2"/>
            <a:endCxn id="67" idx="0"/>
          </p:cNvCxnSpPr>
          <p:nvPr/>
        </p:nvCxnSpPr>
        <p:spPr>
          <a:xfrm>
            <a:off x="551757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641270" y="4800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Convolutional Neural Network</a:t>
            </a:r>
          </a:p>
        </p:txBody>
      </p:sp>
      <p:sp>
        <p:nvSpPr>
          <p:cNvPr id="74" name="Rectangle 73"/>
          <p:cNvSpPr/>
          <p:nvPr/>
        </p:nvSpPr>
        <p:spPr>
          <a:xfrm>
            <a:off x="4641270" y="5257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latin typeface="Times New Roman" pitchFamily="18" charset="0"/>
              </a:rPr>
              <a:t>Cohonen</a:t>
            </a:r>
            <a:r>
              <a:rPr lang="en-US" sz="1200" dirty="0">
                <a:solidFill>
                  <a:schemeClr val="tx1"/>
                </a:solidFill>
                <a:latin typeface="Times New Roman" pitchFamily="18" charset="0"/>
              </a:rPr>
              <a:t> Self Organization Network </a:t>
            </a:r>
          </a:p>
        </p:txBody>
      </p:sp>
      <p:sp>
        <p:nvSpPr>
          <p:cNvPr id="75" name="Rectangle 74"/>
          <p:cNvSpPr/>
          <p:nvPr/>
        </p:nvSpPr>
        <p:spPr>
          <a:xfrm>
            <a:off x="6553200" y="1524000"/>
            <a:ext cx="1752600" cy="609600"/>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Probabilistic Techniques</a:t>
            </a:r>
          </a:p>
        </p:txBody>
      </p:sp>
      <p:sp>
        <p:nvSpPr>
          <p:cNvPr id="76" name="Rectangle 75"/>
          <p:cNvSpPr/>
          <p:nvPr/>
        </p:nvSpPr>
        <p:spPr>
          <a:xfrm>
            <a:off x="6553200" y="25146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Logistic Regression</a:t>
            </a:r>
          </a:p>
        </p:txBody>
      </p:sp>
      <p:sp>
        <p:nvSpPr>
          <p:cNvPr id="77" name="Rectangle 76"/>
          <p:cNvSpPr/>
          <p:nvPr/>
        </p:nvSpPr>
        <p:spPr>
          <a:xfrm>
            <a:off x="6553200" y="29718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Naïve Bayes</a:t>
            </a:r>
          </a:p>
        </p:txBody>
      </p:sp>
      <p:sp>
        <p:nvSpPr>
          <p:cNvPr id="78" name="Rectangle 77"/>
          <p:cNvSpPr/>
          <p:nvPr/>
        </p:nvSpPr>
        <p:spPr>
          <a:xfrm>
            <a:off x="6553200" y="3429000"/>
            <a:ext cx="17526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itchFamily="18" charset="0"/>
              </a:rPr>
              <a:t>Decision Tree</a:t>
            </a:r>
          </a:p>
        </p:txBody>
      </p:sp>
      <p:cxnSp>
        <p:nvCxnSpPr>
          <p:cNvPr id="81" name="Straight Arrow Connector 80"/>
          <p:cNvCxnSpPr>
            <a:stCxn id="75" idx="2"/>
            <a:endCxn id="76" idx="0"/>
          </p:cNvCxnSpPr>
          <p:nvPr/>
        </p:nvCxnSpPr>
        <p:spPr>
          <a:xfrm>
            <a:off x="7429500" y="21336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785F86B9-B820-4EE5-91CD-094BF12E3172}"/>
              </a:ext>
            </a:extLst>
          </p:cNvPr>
          <p:cNvSpPr txBox="1">
            <a:spLocks/>
          </p:cNvSpPr>
          <p:nvPr/>
        </p:nvSpPr>
        <p:spPr>
          <a:xfrm>
            <a:off x="609600" y="457200"/>
            <a:ext cx="76962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dirty="0"/>
          </a:p>
          <a:p>
            <a:pPr marL="0" indent="0" algn="ctr">
              <a:buFont typeface="Arial" pitchFamily="34" charset="0"/>
              <a:buNone/>
            </a:pPr>
            <a:endParaRPr lang="en-US" dirty="0">
              <a:latin typeface="Times New Roman" pitchFamily="18" charset="0"/>
              <a:cs typeface="Times New Roman" pitchFamily="18" charset="0"/>
            </a:endParaRPr>
          </a:p>
          <a:p>
            <a:pPr marL="0" indent="0" algn="ctr">
              <a:buFont typeface="Arial" pitchFamily="34" charse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64690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06.3"/>
</p:tagLst>
</file>

<file path=ppt/tags/tag2.xml><?xml version="1.0" encoding="utf-8"?>
<p:tagLst xmlns:a="http://schemas.openxmlformats.org/drawingml/2006/main" xmlns:r="http://schemas.openxmlformats.org/officeDocument/2006/relationships" xmlns:p="http://schemas.openxmlformats.org/presentationml/2006/main">
  <p:tag name="TIMING" val="|1.6|1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9060</TotalTime>
  <Words>798</Words>
  <Application>Microsoft Office PowerPoint</Application>
  <PresentationFormat>On-screen Show (4:3)</PresentationFormat>
  <Paragraphs>201</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Courier New</vt:lpstr>
      <vt:lpstr>Palatino Linotype</vt:lpstr>
      <vt:lpstr>Symbol</vt:lpstr>
      <vt:lpstr>Times New Roman</vt:lpstr>
      <vt:lpstr>Wingdings</vt:lpstr>
      <vt:lpstr>Office Theme</vt:lpstr>
      <vt:lpstr>PowerPoint Presentation</vt:lpstr>
      <vt:lpstr>Marks Distribution</vt:lpstr>
      <vt:lpstr>Teaching Strategy </vt:lpstr>
      <vt:lpstr>Machine Learning</vt:lpstr>
      <vt:lpstr>PowerPoint Presentation</vt:lpstr>
      <vt:lpstr>PowerPoint Presentation</vt:lpstr>
      <vt:lpstr>Types of Problems </vt:lpstr>
      <vt:lpstr>PowerPoint Presentation</vt:lpstr>
      <vt:lpstr>PowerPoint Presentation</vt:lpstr>
      <vt:lpstr>PowerPoint Presentation</vt:lpstr>
      <vt:lpstr>Basic Concepts </vt:lpstr>
      <vt:lpstr>Supervised Learning Algorithm</vt:lpstr>
      <vt:lpstr>Supervised Learning Algorithm</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WAHID</dc:creator>
  <cp:lastModifiedBy>Muhammad Fayaz</cp:lastModifiedBy>
  <cp:revision>286</cp:revision>
  <cp:lastPrinted>2020-09-07T09:20:05Z</cp:lastPrinted>
  <dcterms:created xsi:type="dcterms:W3CDTF">2006-08-16T00:00:00Z</dcterms:created>
  <dcterms:modified xsi:type="dcterms:W3CDTF">2021-09-06T04:26:13Z</dcterms:modified>
</cp:coreProperties>
</file>