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91" r:id="rId2"/>
    <p:sldId id="497" r:id="rId3"/>
    <p:sldId id="488" r:id="rId4"/>
    <p:sldId id="486" r:id="rId5"/>
    <p:sldId id="487" r:id="rId6"/>
    <p:sldId id="495" r:id="rId7"/>
    <p:sldId id="485" r:id="rId8"/>
    <p:sldId id="480" r:id="rId9"/>
    <p:sldId id="256" r:id="rId10"/>
    <p:sldId id="490" r:id="rId11"/>
    <p:sldId id="479" r:id="rId12"/>
    <p:sldId id="470" r:id="rId13"/>
    <p:sldId id="483" r:id="rId14"/>
    <p:sldId id="484" r:id="rId15"/>
    <p:sldId id="473" r:id="rId16"/>
    <p:sldId id="474" r:id="rId17"/>
    <p:sldId id="475" r:id="rId18"/>
    <p:sldId id="494" r:id="rId19"/>
    <p:sldId id="492" r:id="rId20"/>
    <p:sldId id="493" r:id="rId21"/>
    <p:sldId id="49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chine%20Learning\seeds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rgbClr val="00B0F0"/>
                </a:solidFill>
              </a:rPr>
              <a:t>Regression</a:t>
            </a:r>
            <a:r>
              <a:rPr lang="en-US" b="1" baseline="0" dirty="0">
                <a:solidFill>
                  <a:srgbClr val="00B0F0"/>
                </a:solidFill>
              </a:rPr>
              <a:t> Values</a:t>
            </a:r>
            <a:endParaRPr lang="en-US" b="1" dirty="0">
              <a:solidFill>
                <a:srgbClr val="00B0F0"/>
              </a:solidFill>
            </a:endParaRPr>
          </a:p>
        </c:rich>
      </c:tx>
      <c:layout>
        <c:manualLayout>
          <c:xMode val="edge"/>
          <c:yMode val="edge"/>
          <c:x val="0.35763333333333336"/>
          <c:y val="7.0573366929113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seeds_dataset!$C$1:$C$199</c:f>
              <c:numCache>
                <c:formatCode>General</c:formatCode>
                <c:ptCount val="199"/>
                <c:pt idx="0">
                  <c:v>0.871</c:v>
                </c:pt>
                <c:pt idx="1">
                  <c:v>0.88109999999999999</c:v>
                </c:pt>
                <c:pt idx="2">
                  <c:v>0.90500000000000003</c:v>
                </c:pt>
                <c:pt idx="3">
                  <c:v>0.89549999999999996</c:v>
                </c:pt>
                <c:pt idx="4">
                  <c:v>0.90339999999999998</c:v>
                </c:pt>
                <c:pt idx="5">
                  <c:v>0.89510000000000001</c:v>
                </c:pt>
                <c:pt idx="6">
                  <c:v>0.87990000000000002</c:v>
                </c:pt>
                <c:pt idx="7">
                  <c:v>0.87470000000000003</c:v>
                </c:pt>
                <c:pt idx="8">
                  <c:v>0.88800000000000001</c:v>
                </c:pt>
                <c:pt idx="9">
                  <c:v>0.86960000000000004</c:v>
                </c:pt>
                <c:pt idx="10">
                  <c:v>0.87960000000000005</c:v>
                </c:pt>
                <c:pt idx="11">
                  <c:v>0.88800000000000001</c:v>
                </c:pt>
                <c:pt idx="12">
                  <c:v>0.87590000000000001</c:v>
                </c:pt>
                <c:pt idx="13">
                  <c:v>0.87439999999999996</c:v>
                </c:pt>
                <c:pt idx="14">
                  <c:v>0.89929999999999999</c:v>
                </c:pt>
                <c:pt idx="15">
                  <c:v>0.91830000000000001</c:v>
                </c:pt>
                <c:pt idx="16">
                  <c:v>0.90580000000000005</c:v>
                </c:pt>
                <c:pt idx="17">
                  <c:v>0.9153</c:v>
                </c:pt>
                <c:pt idx="18">
                  <c:v>0.86860000000000004</c:v>
                </c:pt>
                <c:pt idx="19">
                  <c:v>0.85840000000000005</c:v>
                </c:pt>
                <c:pt idx="20">
                  <c:v>0.87219999999999998</c:v>
                </c:pt>
                <c:pt idx="21">
                  <c:v>0.89880000000000004</c:v>
                </c:pt>
                <c:pt idx="22">
                  <c:v>0.86639999999999995</c:v>
                </c:pt>
                <c:pt idx="23">
                  <c:v>0.86570000000000003</c:v>
                </c:pt>
                <c:pt idx="24">
                  <c:v>0.88490000000000002</c:v>
                </c:pt>
                <c:pt idx="25">
                  <c:v>0.86409999999999998</c:v>
                </c:pt>
                <c:pt idx="26">
                  <c:v>0.85640000000000005</c:v>
                </c:pt>
                <c:pt idx="27">
                  <c:v>0.88200000000000001</c:v>
                </c:pt>
                <c:pt idx="28">
                  <c:v>0.86040000000000005</c:v>
                </c:pt>
                <c:pt idx="29">
                  <c:v>0.86619999999999997</c:v>
                </c:pt>
                <c:pt idx="30">
                  <c:v>0.87239999999999995</c:v>
                </c:pt>
                <c:pt idx="31">
                  <c:v>0.85289999999999999</c:v>
                </c:pt>
                <c:pt idx="32">
                  <c:v>0.87280000000000002</c:v>
                </c:pt>
                <c:pt idx="33">
                  <c:v>0.87790000000000001</c:v>
                </c:pt>
                <c:pt idx="34">
                  <c:v>0.87339999999999995</c:v>
                </c:pt>
                <c:pt idx="35">
                  <c:v>0.90790000000000004</c:v>
                </c:pt>
                <c:pt idx="36">
                  <c:v>0.88229999999999997</c:v>
                </c:pt>
                <c:pt idx="37">
                  <c:v>0.89439999999999997</c:v>
                </c:pt>
                <c:pt idx="38">
                  <c:v>0.8871</c:v>
                </c:pt>
                <c:pt idx="39">
                  <c:v>0.88519999999999999</c:v>
                </c:pt>
                <c:pt idx="40">
                  <c:v>0.90090000000000003</c:v>
                </c:pt>
                <c:pt idx="41">
                  <c:v>0.88200000000000001</c:v>
                </c:pt>
                <c:pt idx="42">
                  <c:v>0.89859999999999995</c:v>
                </c:pt>
                <c:pt idx="43">
                  <c:v>0.87939999999999996</c:v>
                </c:pt>
                <c:pt idx="44">
                  <c:v>0.8861</c:v>
                </c:pt>
                <c:pt idx="45">
                  <c:v>0.88829999999999998</c:v>
                </c:pt>
                <c:pt idx="46">
                  <c:v>0.88190000000000002</c:v>
                </c:pt>
                <c:pt idx="47">
                  <c:v>0.86760000000000004</c:v>
                </c:pt>
                <c:pt idx="48">
                  <c:v>0.87509999999999999</c:v>
                </c:pt>
                <c:pt idx="49">
                  <c:v>0.89229999999999998</c:v>
                </c:pt>
                <c:pt idx="50">
                  <c:v>0.8538</c:v>
                </c:pt>
                <c:pt idx="51">
                  <c:v>0.8831</c:v>
                </c:pt>
                <c:pt idx="52">
                  <c:v>0.85570000000000002</c:v>
                </c:pt>
                <c:pt idx="53">
                  <c:v>0.86580000000000001</c:v>
                </c:pt>
                <c:pt idx="54">
                  <c:v>0.88180000000000003</c:v>
                </c:pt>
                <c:pt idx="55">
                  <c:v>0.90059999999999996</c:v>
                </c:pt>
                <c:pt idx="56">
                  <c:v>0.88570000000000004</c:v>
                </c:pt>
                <c:pt idx="57">
                  <c:v>0.83919999999999995</c:v>
                </c:pt>
                <c:pt idx="58">
                  <c:v>0.88400000000000001</c:v>
                </c:pt>
                <c:pt idx="59">
                  <c:v>0.89229999999999998</c:v>
                </c:pt>
                <c:pt idx="60">
                  <c:v>0.86799999999999999</c:v>
                </c:pt>
                <c:pt idx="61">
                  <c:v>0.87160000000000004</c:v>
                </c:pt>
                <c:pt idx="62">
                  <c:v>0.88790000000000002</c:v>
                </c:pt>
                <c:pt idx="63">
                  <c:v>0.87260000000000004</c:v>
                </c:pt>
                <c:pt idx="64">
                  <c:v>0.86250000000000004</c:v>
                </c:pt>
                <c:pt idx="65">
                  <c:v>0.8458</c:v>
                </c:pt>
                <c:pt idx="66">
                  <c:v>0.86729999999999996</c:v>
                </c:pt>
                <c:pt idx="67">
                  <c:v>0.86229999999999996</c:v>
                </c:pt>
                <c:pt idx="68">
                  <c:v>0.87629999999999997</c:v>
                </c:pt>
                <c:pt idx="69">
                  <c:v>0.90810000000000002</c:v>
                </c:pt>
                <c:pt idx="70">
                  <c:v>0.87860000000000005</c:v>
                </c:pt>
                <c:pt idx="71">
                  <c:v>0.86380000000000001</c:v>
                </c:pt>
                <c:pt idx="72">
                  <c:v>0.8599</c:v>
                </c:pt>
                <c:pt idx="73">
                  <c:v>0.87629999999999997</c:v>
                </c:pt>
                <c:pt idx="74">
                  <c:v>0.875</c:v>
                </c:pt>
                <c:pt idx="75">
                  <c:v>0.88919999999999999</c:v>
                </c:pt>
                <c:pt idx="76">
                  <c:v>0.88229999999999997</c:v>
                </c:pt>
                <c:pt idx="77">
                  <c:v>0.89770000000000005</c:v>
                </c:pt>
                <c:pt idx="78">
                  <c:v>0.88939999999999997</c:v>
                </c:pt>
                <c:pt idx="79">
                  <c:v>0.87790000000000001</c:v>
                </c:pt>
                <c:pt idx="80">
                  <c:v>0.878</c:v>
                </c:pt>
                <c:pt idx="81">
                  <c:v>0.88700000000000001</c:v>
                </c:pt>
                <c:pt idx="82">
                  <c:v>0.89690000000000003</c:v>
                </c:pt>
                <c:pt idx="83">
                  <c:v>0.85899999999999999</c:v>
                </c:pt>
                <c:pt idx="84">
                  <c:v>0.89890000000000003</c:v>
                </c:pt>
                <c:pt idx="85">
                  <c:v>0.90310000000000001</c:v>
                </c:pt>
                <c:pt idx="86">
                  <c:v>0.87460000000000004</c:v>
                </c:pt>
                <c:pt idx="87">
                  <c:v>0.89839999999999998</c:v>
                </c:pt>
                <c:pt idx="88">
                  <c:v>0.89059999999999995</c:v>
                </c:pt>
                <c:pt idx="89">
                  <c:v>0.90659999999999996</c:v>
                </c:pt>
                <c:pt idx="90">
                  <c:v>0.84519999999999995</c:v>
                </c:pt>
                <c:pt idx="91">
                  <c:v>0.86480000000000001</c:v>
                </c:pt>
                <c:pt idx="92">
                  <c:v>0.88149999999999995</c:v>
                </c:pt>
                <c:pt idx="93">
                  <c:v>0.86870000000000003</c:v>
                </c:pt>
                <c:pt idx="94">
                  <c:v>0.86370000000000002</c:v>
                </c:pt>
                <c:pt idx="95">
                  <c:v>0.88100000000000001</c:v>
                </c:pt>
                <c:pt idx="96">
                  <c:v>0.88660000000000005</c:v>
                </c:pt>
                <c:pt idx="97">
                  <c:v>0.8992</c:v>
                </c:pt>
                <c:pt idx="98">
                  <c:v>0.89849999999999997</c:v>
                </c:pt>
                <c:pt idx="99">
                  <c:v>0.87170000000000003</c:v>
                </c:pt>
                <c:pt idx="100">
                  <c:v>0.88290000000000002</c:v>
                </c:pt>
                <c:pt idx="101">
                  <c:v>0.89170000000000005</c:v>
                </c:pt>
                <c:pt idx="102">
                  <c:v>0.88</c:v>
                </c:pt>
                <c:pt idx="103">
                  <c:v>0.87519999999999998</c:v>
                </c:pt>
                <c:pt idx="104">
                  <c:v>0.88649999999999995</c:v>
                </c:pt>
                <c:pt idx="105">
                  <c:v>0.8921</c:v>
                </c:pt>
                <c:pt idx="106">
                  <c:v>0.87160000000000004</c:v>
                </c:pt>
                <c:pt idx="107">
                  <c:v>0.90349999999999997</c:v>
                </c:pt>
                <c:pt idx="108">
                  <c:v>0.87219999999999998</c:v>
                </c:pt>
                <c:pt idx="109">
                  <c:v>0.88590000000000002</c:v>
                </c:pt>
                <c:pt idx="110">
                  <c:v>0.88539999999999996</c:v>
                </c:pt>
                <c:pt idx="111">
                  <c:v>0.90769999999999995</c:v>
                </c:pt>
                <c:pt idx="112">
                  <c:v>0.88900000000000001</c:v>
                </c:pt>
                <c:pt idx="113">
                  <c:v>0.90080000000000005</c:v>
                </c:pt>
                <c:pt idx="114">
                  <c:v>0.88109999999999999</c:v>
                </c:pt>
                <c:pt idx="115">
                  <c:v>0.88970000000000005</c:v>
                </c:pt>
                <c:pt idx="116">
                  <c:v>0.87719999999999998</c:v>
                </c:pt>
                <c:pt idx="117">
                  <c:v>0.85880000000000001</c:v>
                </c:pt>
                <c:pt idx="118">
                  <c:v>0.90769999999999995</c:v>
                </c:pt>
                <c:pt idx="119">
                  <c:v>0.90639999999999998</c:v>
                </c:pt>
                <c:pt idx="120">
                  <c:v>0.89990000000000003</c:v>
                </c:pt>
                <c:pt idx="121">
                  <c:v>0.86980000000000002</c:v>
                </c:pt>
                <c:pt idx="122">
                  <c:v>0.89929999999999999</c:v>
                </c:pt>
                <c:pt idx="123">
                  <c:v>0.87350000000000005</c:v>
                </c:pt>
                <c:pt idx="124">
                  <c:v>0.89910000000000001</c:v>
                </c:pt>
                <c:pt idx="125">
                  <c:v>0.91080000000000005</c:v>
                </c:pt>
                <c:pt idx="126">
                  <c:v>0.89419999999999999</c:v>
                </c:pt>
                <c:pt idx="127">
                  <c:v>0.87060000000000004</c:v>
                </c:pt>
                <c:pt idx="128">
                  <c:v>0.86439999999999995</c:v>
                </c:pt>
                <c:pt idx="129">
                  <c:v>0.88229999999999997</c:v>
                </c:pt>
                <c:pt idx="130">
                  <c:v>0.87849999999999995</c:v>
                </c:pt>
                <c:pt idx="131">
                  <c:v>0.85270000000000001</c:v>
                </c:pt>
                <c:pt idx="132">
                  <c:v>0.85799999999999998</c:v>
                </c:pt>
                <c:pt idx="133">
                  <c:v>0.88500000000000001</c:v>
                </c:pt>
                <c:pt idx="134">
                  <c:v>0.84799999999999998</c:v>
                </c:pt>
                <c:pt idx="135">
                  <c:v>0.86129999999999995</c:v>
                </c:pt>
                <c:pt idx="136">
                  <c:v>0.86199999999999999</c:v>
                </c:pt>
                <c:pt idx="137">
                  <c:v>0.86519999999999997</c:v>
                </c:pt>
                <c:pt idx="138">
                  <c:v>0.82740000000000002</c:v>
                </c:pt>
                <c:pt idx="139">
                  <c:v>0.81669999999999998</c:v>
                </c:pt>
                <c:pt idx="140">
                  <c:v>0.83350000000000002</c:v>
                </c:pt>
                <c:pt idx="141">
                  <c:v>0.86580000000000001</c:v>
                </c:pt>
                <c:pt idx="142">
                  <c:v>0.84909999999999997</c:v>
                </c:pt>
                <c:pt idx="143">
                  <c:v>0.81069999999999998</c:v>
                </c:pt>
                <c:pt idx="144">
                  <c:v>0.84960000000000002</c:v>
                </c:pt>
                <c:pt idx="145">
                  <c:v>0.82489999999999997</c:v>
                </c:pt>
                <c:pt idx="146">
                  <c:v>0.83330000000000004</c:v>
                </c:pt>
                <c:pt idx="147">
                  <c:v>0.8266</c:v>
                </c:pt>
                <c:pt idx="148">
                  <c:v>0.83819999999999995</c:v>
                </c:pt>
                <c:pt idx="149">
                  <c:v>0.82530000000000003</c:v>
                </c:pt>
                <c:pt idx="150">
                  <c:v>0.85960000000000003</c:v>
                </c:pt>
                <c:pt idx="151">
                  <c:v>0.80810000000000004</c:v>
                </c:pt>
                <c:pt idx="152">
                  <c:v>0.80820000000000003</c:v>
                </c:pt>
                <c:pt idx="153">
                  <c:v>0.82630000000000003</c:v>
                </c:pt>
                <c:pt idx="154">
                  <c:v>0.84250000000000003</c:v>
                </c:pt>
                <c:pt idx="155">
                  <c:v>0.85029999999999994</c:v>
                </c:pt>
                <c:pt idx="156">
                  <c:v>0.84160000000000001</c:v>
                </c:pt>
                <c:pt idx="157">
                  <c:v>0.85580000000000001</c:v>
                </c:pt>
                <c:pt idx="158">
                  <c:v>0.85580000000000001</c:v>
                </c:pt>
                <c:pt idx="159">
                  <c:v>0.87929999999999997</c:v>
                </c:pt>
                <c:pt idx="160">
                  <c:v>0.84619999999999995</c:v>
                </c:pt>
                <c:pt idx="161">
                  <c:v>0.84430000000000005</c:v>
                </c:pt>
                <c:pt idx="162">
                  <c:v>0.82909999999999995</c:v>
                </c:pt>
                <c:pt idx="163">
                  <c:v>0.84550000000000003</c:v>
                </c:pt>
                <c:pt idx="164">
                  <c:v>0.83750000000000002</c:v>
                </c:pt>
                <c:pt idx="165">
                  <c:v>0.80989999999999995</c:v>
                </c:pt>
                <c:pt idx="166">
                  <c:v>0.85899999999999999</c:v>
                </c:pt>
                <c:pt idx="167">
                  <c:v>0.83550000000000002</c:v>
                </c:pt>
                <c:pt idx="168">
                  <c:v>0.83289999999999997</c:v>
                </c:pt>
                <c:pt idx="169">
                  <c:v>0.84730000000000005</c:v>
                </c:pt>
                <c:pt idx="170">
                  <c:v>0.84530000000000005</c:v>
                </c:pt>
                <c:pt idx="171">
                  <c:v>0.85599999999999998</c:v>
                </c:pt>
                <c:pt idx="172">
                  <c:v>0.87060000000000004</c:v>
                </c:pt>
                <c:pt idx="173">
                  <c:v>0.8579</c:v>
                </c:pt>
                <c:pt idx="174">
                  <c:v>0.85750000000000004</c:v>
                </c:pt>
                <c:pt idx="175">
                  <c:v>0.85409999999999997</c:v>
                </c:pt>
                <c:pt idx="176">
                  <c:v>0.81979999999999997</c:v>
                </c:pt>
                <c:pt idx="177">
                  <c:v>0.81979999999999997</c:v>
                </c:pt>
                <c:pt idx="178">
                  <c:v>0.83720000000000006</c:v>
                </c:pt>
                <c:pt idx="179">
                  <c:v>0.85940000000000005</c:v>
                </c:pt>
                <c:pt idx="180">
                  <c:v>0.86480000000000001</c:v>
                </c:pt>
                <c:pt idx="181">
                  <c:v>0.83899999999999997</c:v>
                </c:pt>
                <c:pt idx="182">
                  <c:v>0.85629999999999995</c:v>
                </c:pt>
                <c:pt idx="183">
                  <c:v>0.87949999999999995</c:v>
                </c:pt>
                <c:pt idx="184">
                  <c:v>0.8256</c:v>
                </c:pt>
                <c:pt idx="185">
                  <c:v>0.8639</c:v>
                </c:pt>
                <c:pt idx="186">
                  <c:v>0.88600000000000001</c:v>
                </c:pt>
                <c:pt idx="187">
                  <c:v>0.87860000000000005</c:v>
                </c:pt>
                <c:pt idx="188">
                  <c:v>0.88490000000000002</c:v>
                </c:pt>
                <c:pt idx="189">
                  <c:v>0.84809999999999997</c:v>
                </c:pt>
                <c:pt idx="190">
                  <c:v>0.89639999999999997</c:v>
                </c:pt>
                <c:pt idx="191">
                  <c:v>0.8609</c:v>
                </c:pt>
                <c:pt idx="192">
                  <c:v>0.86799999999999999</c:v>
                </c:pt>
                <c:pt idx="193">
                  <c:v>0.85670000000000002</c:v>
                </c:pt>
                <c:pt idx="194">
                  <c:v>0.87829999999999997</c:v>
                </c:pt>
                <c:pt idx="195">
                  <c:v>0.85109999999999997</c:v>
                </c:pt>
                <c:pt idx="196">
                  <c:v>0.88829999999999998</c:v>
                </c:pt>
                <c:pt idx="197">
                  <c:v>0.85209999999999997</c:v>
                </c:pt>
                <c:pt idx="198">
                  <c:v>0.86839999999999995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DC-46BE-92BC-EC2E45710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1312655"/>
        <c:axId val="856956847"/>
      </c:lineChart>
      <c:catAx>
        <c:axId val="851312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956847"/>
        <c:crosses val="autoZero"/>
        <c:auto val="1"/>
        <c:lblAlgn val="ctr"/>
        <c:lblOffset val="100"/>
        <c:noMultiLvlLbl val="0"/>
      </c:catAx>
      <c:valAx>
        <c:axId val="856956847"/>
        <c:scaling>
          <c:orientation val="minMax"/>
          <c:max val="0.92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312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 cap="flat" cmpd="sng" algn="ctr">
      <a:solidFill>
        <a:srgbClr val="0070C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C0D0-D6EF-4C65-8426-1D1FCDFFFF7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BC6CE-8B36-44ED-A9D2-B7B9A69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65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72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9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E65A-101D-48F4-9EEB-8BF2FBDA6D3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7F9F5-D050-4691-8020-BC419343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scistatistics.com/tests/regression/default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5BA-2FB8-474D-BBA2-92E763F6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856" y="194324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Basic Concepts and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8A2A-BE3C-455E-8C1A-FBCD55E9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389" y="1540189"/>
            <a:ext cx="8915400" cy="3777622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1768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3F9-DA04-49AE-A827-2865A1A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64" y="194315"/>
            <a:ext cx="7405442" cy="72906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Simple Linear Regression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ECB-BECA-4E37-BFDC-2226359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25376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 machine learning the linear regression works as follow.</a:t>
            </a:r>
          </a:p>
        </p:txBody>
      </p:sp>
      <p:pic>
        <p:nvPicPr>
          <p:cNvPr id="2050" name="Picture 2" descr="Building Your First Machine Learning Model: Linear Regression Estimator |  by Benjamin Obi Tayo Ph.D. | Towards Data Science">
            <a:extLst>
              <a:ext uri="{FF2B5EF4-FFF2-40B4-BE49-F238E27FC236}">
                <a16:creationId xmlns:a16="http://schemas.microsoft.com/office/drawing/2014/main" id="{77DB8076-A6C7-4930-902C-E316E971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1" y="2025124"/>
            <a:ext cx="5629485" cy="370157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CD1540-6362-413A-AFE6-11D4969D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331" y="700356"/>
            <a:ext cx="1628775" cy="37719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F432B29-470E-4DEE-B43C-BD58628C6ABB}"/>
              </a:ext>
            </a:extLst>
          </p:cNvPr>
          <p:cNvSpPr/>
          <p:nvPr/>
        </p:nvSpPr>
        <p:spPr>
          <a:xfrm>
            <a:off x="1027521" y="2761872"/>
            <a:ext cx="1527143" cy="612648"/>
          </a:xfrm>
          <a:prstGeom prst="wedgeRoundRectCallout">
            <a:avLst>
              <a:gd name="adj1" fmla="val 425475"/>
              <a:gd name="adj2" fmla="val -3223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232B0-18F8-4261-8D22-3E434151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331" y="4574249"/>
            <a:ext cx="812669" cy="21336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831EF6-4B61-4826-A182-A1C0EDFA7373}"/>
              </a:ext>
            </a:extLst>
          </p:cNvPr>
          <p:cNvSpPr/>
          <p:nvPr/>
        </p:nvSpPr>
        <p:spPr>
          <a:xfrm>
            <a:off x="1027521" y="3804944"/>
            <a:ext cx="1527143" cy="612648"/>
          </a:xfrm>
          <a:prstGeom prst="wedgeRoundRectCallout">
            <a:avLst>
              <a:gd name="adj1" fmla="val 424858"/>
              <a:gd name="adj2" fmla="val 2361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286" y="-34582"/>
            <a:ext cx="4758254" cy="58189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75" y="622514"/>
            <a:ext cx="7726226" cy="2204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Our goal is to estimate </a:t>
            </a:r>
            <a:r>
              <a:rPr lang="en-US" altLang="en-US" sz="2000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m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 from a training data of &lt;</a:t>
            </a:r>
            <a:r>
              <a:rPr lang="en-US" altLang="en-US" sz="2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  <a:r>
              <a:rPr lang="en-US" altLang="en-US" sz="2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,y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&gt; pairs</a:t>
            </a: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objective is to minimize the error difference between actual parameter values and predicted parameter values.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Minimize Square Error: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 descr="Image for post">
            <a:extLst>
              <a:ext uri="{FF2B5EF4-FFF2-40B4-BE49-F238E27FC236}">
                <a16:creationId xmlns:a16="http://schemas.microsoft.com/office/drawing/2014/main" id="{DD2BEF6A-B2EE-44E6-9BC4-5F6C58E364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55" y="4291149"/>
            <a:ext cx="3601273" cy="23104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48E78-CCA3-4598-B3EC-15D98969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14" y="4237988"/>
            <a:ext cx="4046724" cy="23636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sp>
        <p:nvSpPr>
          <p:cNvPr id="8" name="Line 5">
            <a:extLst>
              <a:ext uri="{FF2B5EF4-FFF2-40B4-BE49-F238E27FC236}">
                <a16:creationId xmlns:a16="http://schemas.microsoft.com/office/drawing/2014/main" id="{69F1104A-242F-4E91-BAFD-873481A1A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5545" y="3724551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EEE2178-604A-42E6-8704-716CAB328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5545" y="1819551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AD2FCA6B-C9B9-4657-B404-44B4A4EC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945" y="32673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CF7E77F-940A-4D12-9CA3-FE6906910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5545" y="2352951"/>
            <a:ext cx="1600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C3D2052E-54E6-47C2-A5EC-E511EB98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745" y="27339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6334E779-49C2-475B-8910-CA2BB5A0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745" y="30387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469D5853-BEA3-4D59-A1C6-F11EC1FF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145" y="28101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AC87BFEC-C129-45FD-B06F-C2CEFBBA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345" y="30387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434BAF16-FB4E-475B-B9D6-E7505C18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745" y="25053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D18D54AB-29F8-4BD6-B2B6-435942AB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345" y="235295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9DE5F12-47A3-4096-9C00-1249EB38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945" y="376243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X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6E127DC-2F35-429D-867C-E8094A3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306" y="1608453"/>
            <a:ext cx="395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025">
                <a:extLst>
                  <a:ext uri="{FF2B5EF4-FFF2-40B4-BE49-F238E27FC236}">
                    <a16:creationId xmlns:a16="http://schemas.microsoft.com/office/drawing/2014/main" id="{CE63B02F-6A10-4E19-8D94-0781CF7941D5}"/>
                  </a:ext>
                </a:extLst>
              </p:cNvPr>
              <p:cNvSpPr txBox="1"/>
              <p:nvPr/>
            </p:nvSpPr>
            <p:spPr bwMode="auto">
              <a:xfrm>
                <a:off x="9665696" y="1386113"/>
                <a:ext cx="1981191" cy="438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Object 1025">
                <a:extLst>
                  <a:ext uri="{FF2B5EF4-FFF2-40B4-BE49-F238E27FC236}">
                    <a16:creationId xmlns:a16="http://schemas.microsoft.com/office/drawing/2014/main" id="{CE63B02F-6A10-4E19-8D94-0781CF79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5696" y="1386113"/>
                <a:ext cx="1981191" cy="438150"/>
              </a:xfrm>
              <a:prstGeom prst="rect">
                <a:avLst/>
              </a:prstGeom>
              <a:blipFill>
                <a:blip r:embed="rId4"/>
                <a:stretch>
                  <a:fillRect l="-1231" b="-194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26673E0-72EC-4B98-9ED1-52EC34FB2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5" y="4601192"/>
            <a:ext cx="3738419" cy="19087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024">
                <a:extLst>
                  <a:ext uri="{FF2B5EF4-FFF2-40B4-BE49-F238E27FC236}">
                    <a16:creationId xmlns:a16="http://schemas.microsoft.com/office/drawing/2014/main" id="{0E20B238-56CA-49BF-809E-E0F95E5D32E4}"/>
                  </a:ext>
                </a:extLst>
              </p:cNvPr>
              <p:cNvSpPr txBox="1"/>
              <p:nvPr/>
            </p:nvSpPr>
            <p:spPr bwMode="auto">
              <a:xfrm>
                <a:off x="2466975" y="2327275"/>
                <a:ext cx="3136900" cy="728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bject 1024">
                <a:extLst>
                  <a:ext uri="{FF2B5EF4-FFF2-40B4-BE49-F238E27FC236}">
                    <a16:creationId xmlns:a16="http://schemas.microsoft.com/office/drawing/2014/main" id="{0E20B238-56CA-49BF-809E-E0F95E5D3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975" y="2327275"/>
                <a:ext cx="3136900" cy="728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A482967-BEF3-48A5-AA8B-350FF919479A}"/>
              </a:ext>
            </a:extLst>
          </p:cNvPr>
          <p:cNvSpPr txBox="1"/>
          <p:nvPr/>
        </p:nvSpPr>
        <p:spPr>
          <a:xfrm>
            <a:off x="196830" y="2957760"/>
            <a:ext cx="6096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en-US" sz="1800" dirty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Why least squares?</a:t>
            </a:r>
          </a:p>
          <a:p>
            <a:pPr marL="342900" indent="-1666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alatino Linotype" panose="02040502050505030304" pitchFamily="18" charset="0"/>
              </a:rPr>
              <a:t>minimizes squared distance between measurements and predicted line</a:t>
            </a:r>
          </a:p>
        </p:txBody>
      </p:sp>
    </p:spTree>
    <p:extLst>
      <p:ext uri="{BB962C8B-B14F-4D97-AF65-F5344CB8AC3E}">
        <p14:creationId xmlns:p14="http://schemas.microsoft.com/office/powerpoint/2010/main" val="265980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441" y="-58356"/>
            <a:ext cx="5481059" cy="73486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Palatino Linotype" panose="02040502050505030304" pitchFamily="18" charset="0"/>
              </a:rPr>
              <a:t>Linear Regression shows the relationship between independent and dependent variables. 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41C18-E5C5-47E6-8357-63506AA2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9" y="2088603"/>
            <a:ext cx="4601311" cy="34070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F4CF2-30EC-480F-92A4-C033BE33E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36" y="2080807"/>
            <a:ext cx="4601312" cy="33409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187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678" y="-54001"/>
            <a:ext cx="8915398" cy="734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Understanding Linear Regression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9495736" cy="105267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Palatino Linotype" panose="02040502050505030304" pitchFamily="18" charset="0"/>
              </a:rPr>
              <a:t>Linear Regression shows the relationship between independent and dependent variables. 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E5D9F-298D-4C99-8CC1-B83C0E53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0" y="2076452"/>
            <a:ext cx="5399653" cy="36039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D7DEF-91CA-424C-871D-4DFEEBDD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78" y="2076452"/>
            <a:ext cx="5275239" cy="35350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9021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7492EC-F480-45A8-B24E-AA350068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49" y="1604168"/>
            <a:ext cx="7455789" cy="41223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7B67A2C-6117-4D5A-9664-6CBA58F92C72}"/>
              </a:ext>
            </a:extLst>
          </p:cNvPr>
          <p:cNvSpPr/>
          <p:nvPr/>
        </p:nvSpPr>
        <p:spPr>
          <a:xfrm>
            <a:off x="9927101" y="3919320"/>
            <a:ext cx="2124222" cy="1060228"/>
          </a:xfrm>
          <a:prstGeom prst="wedgeRoundRectCallout">
            <a:avLst>
              <a:gd name="adj1" fmla="val -113548"/>
              <a:gd name="adj2" fmla="val 72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678" y="-54001"/>
            <a:ext cx="8915398" cy="734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Understanding Linear Regression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4162569" cy="10526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Calculate the Linear Regression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46CE-7D6C-40F6-B55C-19DEFD74A559}"/>
                  </a:ext>
                </a:extLst>
              </p:cNvPr>
              <p:cNvSpPr txBox="1"/>
              <p:nvPr/>
            </p:nvSpPr>
            <p:spPr>
              <a:xfrm>
                <a:off x="10067778" y="3919320"/>
                <a:ext cx="2124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lantagenet Cherokee" panose="020B0604020202020204" pitchFamily="18" charset="0"/>
                  </a:rPr>
                  <a:t>c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𝐦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2000" b="1" dirty="0">
                  <a:latin typeface="Plantagenet Cherokee" panose="020B060402020202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46CE-7D6C-40F6-B55C-19DEFD7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78" y="3919320"/>
                <a:ext cx="2124222" cy="400110"/>
              </a:xfrm>
              <a:prstGeom prst="rect">
                <a:avLst/>
              </a:prstGeom>
              <a:blipFill>
                <a:blip r:embed="rId3"/>
                <a:stretch>
                  <a:fillRect l="-316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28D8E-3341-4C39-9FD3-D43CFB7A6232}"/>
                  </a:ext>
                </a:extLst>
              </p:cNvPr>
              <p:cNvSpPr txBox="1"/>
              <p:nvPr/>
            </p:nvSpPr>
            <p:spPr>
              <a:xfrm>
                <a:off x="10067778" y="4271662"/>
                <a:ext cx="21242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Plantagenet Cherokee" panose="020B0604020202020204" pitchFamily="18" charset="0"/>
                  </a:rPr>
                  <a:t>c = 3.6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sz="2000" b="1" dirty="0">
                  <a:latin typeface="Plantagenet Cherokee" panose="020B0604020202020204" pitchFamily="18" charset="0"/>
                </a:endParaRPr>
              </a:p>
              <a:p>
                <a:r>
                  <a:rPr lang="en-US" sz="2000" b="1" dirty="0">
                    <a:latin typeface="Plantagenet Cherokee" panose="020B0604020202020204" pitchFamily="18" charset="0"/>
                  </a:rPr>
                  <a:t>c = 2.4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28D8E-3341-4C39-9FD3-D43CFB7A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78" y="4271662"/>
                <a:ext cx="2124222" cy="707886"/>
              </a:xfrm>
              <a:prstGeom prst="rect">
                <a:avLst/>
              </a:prstGeom>
              <a:blipFill>
                <a:blip r:embed="rId4"/>
                <a:stretch>
                  <a:fillRect l="-316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39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678" y="-54001"/>
            <a:ext cx="8915398" cy="734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Understanding Linear Regression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Linear Regression shows the relationship between independent and dependent variables. 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92EC-F480-45A8-B24E-AA350068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19" y="1646168"/>
            <a:ext cx="7884674" cy="435951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9096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630" y="110891"/>
            <a:ext cx="8915398" cy="7348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Understanding Linear Regression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7A307-50F5-490A-94A7-0E4EFBF7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2" y="1204828"/>
            <a:ext cx="8506691" cy="450324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23084-DBA1-4F4C-BC89-4944F9C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75" y="1514123"/>
            <a:ext cx="1459944" cy="251648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691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678" y="-54001"/>
            <a:ext cx="8915398" cy="7348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Understanding Linear Regression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C4304-B0D0-4349-896D-A6A73373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98" y="1485679"/>
            <a:ext cx="10108720" cy="497487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F2C91-54A1-4770-8611-D457EF20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114299"/>
            <a:ext cx="2943225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36E1E-2E6F-4327-9C0B-9526BDDA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21" y="4519614"/>
            <a:ext cx="1828800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8B893-D157-4A2D-A631-12379A7ED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177" y="3695694"/>
            <a:ext cx="1760229" cy="251461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313544-1DC3-4A11-9B9D-153851EC8C19}"/>
              </a:ext>
            </a:extLst>
          </p:cNvPr>
          <p:cNvSpPr/>
          <p:nvPr/>
        </p:nvSpPr>
        <p:spPr>
          <a:xfrm>
            <a:off x="9149976" y="3854548"/>
            <a:ext cx="1133507" cy="449366"/>
          </a:xfrm>
          <a:prstGeom prst="wedgeRoundRectCallout">
            <a:avLst>
              <a:gd name="adj1" fmla="val -118384"/>
              <a:gd name="adj2" fmla="val 108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Actual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4D9E5F-27FA-424B-B5EA-858A45B78016}"/>
              </a:ext>
            </a:extLst>
          </p:cNvPr>
          <p:cNvSpPr/>
          <p:nvPr/>
        </p:nvSpPr>
        <p:spPr>
          <a:xfrm>
            <a:off x="10034114" y="2169548"/>
            <a:ext cx="1262243" cy="449366"/>
          </a:xfrm>
          <a:prstGeom prst="wedgeRoundRectCallout">
            <a:avLst>
              <a:gd name="adj1" fmla="val 72159"/>
              <a:gd name="adj2" fmla="val -166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4596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292" y="200579"/>
            <a:ext cx="3602182" cy="7348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95EF8E-6FAE-4A16-8D7C-DB8EBAF11076}"/>
              </a:ext>
            </a:extLst>
          </p:cNvPr>
          <p:cNvSpPr txBox="1">
            <a:spLocks/>
          </p:cNvSpPr>
          <p:nvPr/>
        </p:nvSpPr>
        <p:spPr>
          <a:xfrm>
            <a:off x="1117383" y="1233911"/>
            <a:ext cx="9957233" cy="351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Scikit-learn (formerly </a:t>
            </a:r>
            <a:r>
              <a:rPr lang="en-US" sz="2000" dirty="0" err="1">
                <a:latin typeface="Palatino Linotype" panose="02040502050505030304" pitchFamily="18" charset="0"/>
              </a:rPr>
              <a:t>scikits.learn</a:t>
            </a:r>
            <a:r>
              <a:rPr lang="en-US" sz="2000" dirty="0">
                <a:latin typeface="Palatino Linotype" panose="02040502050505030304" pitchFamily="18" charset="0"/>
              </a:rPr>
              <a:t> and also known as </a:t>
            </a:r>
            <a:r>
              <a:rPr lang="en-US" sz="2000" dirty="0" err="1">
                <a:latin typeface="Palatino Linotype" panose="02040502050505030304" pitchFamily="18" charset="0"/>
              </a:rPr>
              <a:t>sklearn</a:t>
            </a:r>
            <a:r>
              <a:rPr lang="en-US" sz="2000" dirty="0">
                <a:latin typeface="Palatino Linotype" panose="02040502050505030304" pitchFamily="18" charset="0"/>
              </a:rPr>
              <a:t>) is a free software machine learning library for the Python programming language.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It features various classification, regression and clustering algorithms including support vector machines, random forests, gradient boosting, k-means and DBSCAN, and is designed to interoperate with the Python numerical and scientific libraries NumPy and SciPy.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2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E633E-4A13-4936-9FDF-6EC8F91E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630" y="935024"/>
            <a:ext cx="2286000" cy="3800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19974F-306E-44A3-B93D-08127714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055" y="4737964"/>
            <a:ext cx="2343150" cy="204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DD06E-B85C-4FFF-B125-46A5FB1C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25" y="1792912"/>
            <a:ext cx="5934468" cy="506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3B0E1-61AA-4F2C-A5B7-CB04080B7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26" y="112646"/>
            <a:ext cx="5934468" cy="16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DD11-D4F2-492E-B3A6-B78CA740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442" y="750720"/>
            <a:ext cx="8911687" cy="656050"/>
          </a:xfrm>
        </p:spPr>
        <p:txBody>
          <a:bodyPr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9BB1-040A-48F5-9E60-8BC73998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Training Data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Testing Data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Supervised Learning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Regression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551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8" y="62259"/>
            <a:ext cx="3602182" cy="40750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231" y="852320"/>
            <a:ext cx="8915399" cy="1052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95EF8E-6FAE-4A16-8D7C-DB8EBAF11076}"/>
              </a:ext>
            </a:extLst>
          </p:cNvPr>
          <p:cNvSpPr txBox="1">
            <a:spLocks/>
          </p:cNvSpPr>
          <p:nvPr/>
        </p:nvSpPr>
        <p:spPr>
          <a:xfrm>
            <a:off x="1117383" y="1233911"/>
            <a:ext cx="9957233" cy="351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48A30-C69A-4E65-9D43-73BC2D2E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41" y="468796"/>
            <a:ext cx="3400101" cy="2847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63545-CFF2-414F-9811-4D1A1607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6" y="3598685"/>
            <a:ext cx="3487624" cy="2533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307D1-27A8-418C-B959-772C7B893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046" y="4120593"/>
            <a:ext cx="3125726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2DEFA-8FE7-4E16-BDCE-A13D092B1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18" y="3598685"/>
            <a:ext cx="3324424" cy="2533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26B3D-2CA4-43E2-A6E9-A2FD6B05C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85" y="468796"/>
            <a:ext cx="3400101" cy="2847059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DA04D75-951B-4F02-9A0B-17C9281DC11E}"/>
              </a:ext>
            </a:extLst>
          </p:cNvPr>
          <p:cNvSpPr/>
          <p:nvPr/>
        </p:nvSpPr>
        <p:spPr>
          <a:xfrm>
            <a:off x="603315" y="358218"/>
            <a:ext cx="7344798" cy="3014209"/>
          </a:xfrm>
          <a:prstGeom prst="wedgeRoundRectCallout">
            <a:avLst>
              <a:gd name="adj1" fmla="val 75060"/>
              <a:gd name="adj2" fmla="val -3407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D86373-C34A-4556-90DF-85139B809EA9}"/>
              </a:ext>
            </a:extLst>
          </p:cNvPr>
          <p:cNvSpPr/>
          <p:nvPr/>
        </p:nvSpPr>
        <p:spPr>
          <a:xfrm>
            <a:off x="9770870" y="1470582"/>
            <a:ext cx="1772239" cy="6268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B1763C0-1DB0-46CF-9BF4-1DFF519E3A9E}"/>
              </a:ext>
            </a:extLst>
          </p:cNvPr>
          <p:cNvSpPr/>
          <p:nvPr/>
        </p:nvSpPr>
        <p:spPr>
          <a:xfrm>
            <a:off x="576231" y="3483005"/>
            <a:ext cx="7344798" cy="3014209"/>
          </a:xfrm>
          <a:prstGeom prst="wedgeRoundRectCallout">
            <a:avLst>
              <a:gd name="adj1" fmla="val 74932"/>
              <a:gd name="adj2" fmla="val -61578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46F149-6FCC-4AB8-81A4-45642C484EFA}"/>
              </a:ext>
            </a:extLst>
          </p:cNvPr>
          <p:cNvSpPr/>
          <p:nvPr/>
        </p:nvSpPr>
        <p:spPr>
          <a:xfrm>
            <a:off x="9779571" y="2797720"/>
            <a:ext cx="1772239" cy="6268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12083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BB7-BE12-4C23-876A-EA499943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39" y="62411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Activity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8C35-8F69-47F9-9C19-DD9D7C71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616" y="211861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 have uploaded the simple linear regression code and data to Moodle. </a:t>
            </a:r>
          </a:p>
          <a:p>
            <a:r>
              <a:rPr lang="en-US" sz="2800" dirty="0"/>
              <a:t> Mathematically calculate the simple regression by using the data</a:t>
            </a:r>
          </a:p>
          <a:p>
            <a:r>
              <a:rPr lang="en-US" sz="2800" dirty="0"/>
              <a:t>I have provided a link on Moodle, upload the solution to Moodle. </a:t>
            </a:r>
          </a:p>
          <a:p>
            <a:r>
              <a:rPr lang="en-US" sz="2800" dirty="0"/>
              <a:t>Run the code on your system, I will check in the next class of Machine Learning.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Deadline: 31/01/2021</a:t>
            </a:r>
          </a:p>
        </p:txBody>
      </p:sp>
    </p:spTree>
    <p:extLst>
      <p:ext uri="{BB962C8B-B14F-4D97-AF65-F5344CB8AC3E}">
        <p14:creationId xmlns:p14="http://schemas.microsoft.com/office/powerpoint/2010/main" val="128843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771A-9DB0-4352-9625-E35607DE8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46" y="1371908"/>
            <a:ext cx="9960625" cy="12097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Palatino Linotype" panose="02040502050505030304" pitchFamily="18" charset="0"/>
                <a:hlinkClick r:id="rId2"/>
              </a:rPr>
              <a:t>https://www.socscistatistics.com/tests/regression/default.aspx</a:t>
            </a:r>
            <a:br>
              <a:rPr lang="en-US" sz="3200" dirty="0">
                <a:latin typeface="Palatino Linotype" panose="02040502050505030304" pitchFamily="18" charset="0"/>
              </a:rPr>
            </a:br>
            <a:endParaRPr 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82B579-535D-4E8D-AF28-73A897F3B705}"/>
              </a:ext>
            </a:extLst>
          </p:cNvPr>
          <p:cNvSpPr txBox="1">
            <a:spLocks/>
          </p:cNvSpPr>
          <p:nvPr/>
        </p:nvSpPr>
        <p:spPr>
          <a:xfrm>
            <a:off x="3717563" y="727624"/>
            <a:ext cx="6415788" cy="4684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Linear Regression Calculator</a:t>
            </a:r>
          </a:p>
          <a:p>
            <a:endParaRPr 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3793-737A-4D90-9D3D-3453FCFCCFAF}"/>
              </a:ext>
            </a:extLst>
          </p:cNvPr>
          <p:cNvSpPr txBox="1"/>
          <p:nvPr/>
        </p:nvSpPr>
        <p:spPr>
          <a:xfrm>
            <a:off x="1411346" y="2217210"/>
            <a:ext cx="7261599" cy="54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https://www.desmos.com/calculator</a:t>
            </a:r>
          </a:p>
        </p:txBody>
      </p:sp>
    </p:spTree>
    <p:extLst>
      <p:ext uri="{BB962C8B-B14F-4D97-AF65-F5344CB8AC3E}">
        <p14:creationId xmlns:p14="http://schemas.microsoft.com/office/powerpoint/2010/main" val="28878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3F9-DA04-49AE-A827-2865A1A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761" y="134834"/>
            <a:ext cx="5201752" cy="7290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Basic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ECB-BECA-4E37-BFDC-2226359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6" y="1440175"/>
            <a:ext cx="6624068" cy="522175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Labelled Data/Training Data: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labelled data/training data we have inputs and corresponding outputs of the inputs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The training data are used to train the machine learning algorithm.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training process we give the inputs to the machine and then tell the machine that these are the outputs of the corresponding inputs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 this way the machine learning algorithm learns and then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Testing Data: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testing data we have only inputs data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      and the output data or labelled are missing.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We only feed input data to the machine learning </a:t>
            </a:r>
            <a:r>
              <a:rPr lang="en-U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alroithm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 and the machine learning algorithm provides the predicted/estimated output based on the input data.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5F1B8-A82A-4187-B4D4-86746420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42" y="989074"/>
            <a:ext cx="3757756" cy="327868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196A872B-205F-4CAC-9027-D5DFF095CCAA}"/>
              </a:ext>
            </a:extLst>
          </p:cNvPr>
          <p:cNvSpPr/>
          <p:nvPr/>
        </p:nvSpPr>
        <p:spPr>
          <a:xfrm rot="5400000">
            <a:off x="8228315" y="-919854"/>
            <a:ext cx="632756" cy="3185101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D74B30-A763-43D4-B547-454BCEE8250F}"/>
              </a:ext>
            </a:extLst>
          </p:cNvPr>
          <p:cNvSpPr txBox="1">
            <a:spLocks/>
          </p:cNvSpPr>
          <p:nvPr/>
        </p:nvSpPr>
        <p:spPr>
          <a:xfrm>
            <a:off x="7841203" y="137610"/>
            <a:ext cx="1614590" cy="32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Input Data /features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21A8D03-A4D5-4A2D-9129-019B4FA7F72C}"/>
              </a:ext>
            </a:extLst>
          </p:cNvPr>
          <p:cNvSpPr/>
          <p:nvPr/>
        </p:nvSpPr>
        <p:spPr>
          <a:xfrm rot="5400000">
            <a:off x="10158027" y="386371"/>
            <a:ext cx="531090" cy="572652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71F96E-74F2-44E2-A78C-C59B17A1E6B2}"/>
              </a:ext>
            </a:extLst>
          </p:cNvPr>
          <p:cNvSpPr txBox="1">
            <a:spLocks/>
          </p:cNvSpPr>
          <p:nvPr/>
        </p:nvSpPr>
        <p:spPr>
          <a:xfrm>
            <a:off x="9616277" y="134834"/>
            <a:ext cx="1906420" cy="531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Data/Labels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DDD87C-576A-4DE9-B498-9043B664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42" y="4371322"/>
            <a:ext cx="3185102" cy="2290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04785A-A8E7-4ACD-B028-53D3F6B9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719" y="737792"/>
            <a:ext cx="1400175" cy="21431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8F3A57-AA39-46B1-9A50-556BD545CB06}"/>
              </a:ext>
            </a:extLst>
          </p:cNvPr>
          <p:cNvSpPr/>
          <p:nvPr/>
        </p:nvSpPr>
        <p:spPr>
          <a:xfrm>
            <a:off x="10181065" y="989074"/>
            <a:ext cx="528833" cy="3278680"/>
          </a:xfrm>
          <a:prstGeom prst="wedgeRoundRectCallout">
            <a:avLst>
              <a:gd name="adj1" fmla="val 174752"/>
              <a:gd name="adj2" fmla="val 9221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C87FBE-C768-41A1-9A0E-FAC6CFCDD46B}"/>
              </a:ext>
            </a:extLst>
          </p:cNvPr>
          <p:cNvSpPr/>
          <p:nvPr/>
        </p:nvSpPr>
        <p:spPr>
          <a:xfrm>
            <a:off x="10362313" y="5628797"/>
            <a:ext cx="1784718" cy="58192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Real Output/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Actual Output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FEB931C-268C-43A4-9D19-1226EE70210A}"/>
              </a:ext>
            </a:extLst>
          </p:cNvPr>
          <p:cNvSpPr/>
          <p:nvPr/>
        </p:nvSpPr>
        <p:spPr>
          <a:xfrm rot="16200000">
            <a:off x="1874411" y="-14576"/>
            <a:ext cx="369178" cy="3278680"/>
          </a:xfrm>
          <a:prstGeom prst="wedgeRoundRectCallout">
            <a:avLst>
              <a:gd name="adj1" fmla="val 141968"/>
              <a:gd name="adj2" fmla="val 148451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58BE7C2-7F1D-4883-AD9E-4A285F7A1023}"/>
              </a:ext>
            </a:extLst>
          </p:cNvPr>
          <p:cNvSpPr/>
          <p:nvPr/>
        </p:nvSpPr>
        <p:spPr>
          <a:xfrm rot="16200000">
            <a:off x="1003268" y="3841135"/>
            <a:ext cx="370296" cy="1430670"/>
          </a:xfrm>
          <a:prstGeom prst="wedgeRoundRectCallout">
            <a:avLst>
              <a:gd name="adj1" fmla="val -324980"/>
              <a:gd name="adj2" fmla="val 395725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3F9-DA04-49AE-A827-2865A1A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469" y="219000"/>
            <a:ext cx="5201752" cy="7290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ECB-BECA-4E37-BFDC-2226359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91" y="1268434"/>
            <a:ext cx="7274791" cy="2030947"/>
          </a:xfrm>
        </p:spPr>
        <p:txBody>
          <a:bodyPr/>
          <a:lstStyle/>
          <a:p>
            <a:pPr marR="0" lvl="0" indent="-2301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2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this case machine learns under guidance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2301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2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 in the school, teacher guide us and taught us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2301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2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the supervised learning machine learns by feeding labelled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23018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02122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explicitly telling that this is the input, and this is exactly how the output must look.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12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7CD43-BA2A-44D0-BFC9-2C4AA59D1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3378" y="4014380"/>
            <a:ext cx="5079422" cy="238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EAEB03-0335-4E7F-8D8C-86EAC44A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2" y="4014380"/>
            <a:ext cx="2195368" cy="23159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E0DF8E-44B6-4F0B-A2F9-63108CD6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453" y="1029743"/>
            <a:ext cx="3757756" cy="327868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77430154-45F4-49F5-8E9A-01470A5EABD2}"/>
              </a:ext>
            </a:extLst>
          </p:cNvPr>
          <p:cNvSpPr/>
          <p:nvPr/>
        </p:nvSpPr>
        <p:spPr>
          <a:xfrm rot="5400000">
            <a:off x="9420626" y="-879185"/>
            <a:ext cx="632756" cy="3185101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07797F-5B5A-405C-A332-0F0322C3C97A}"/>
              </a:ext>
            </a:extLst>
          </p:cNvPr>
          <p:cNvSpPr txBox="1">
            <a:spLocks/>
          </p:cNvSpPr>
          <p:nvPr/>
        </p:nvSpPr>
        <p:spPr>
          <a:xfrm>
            <a:off x="9033514" y="178279"/>
            <a:ext cx="1614590" cy="32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Input Data /features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8788435-F0DA-45CA-901B-3225481ABCC7}"/>
              </a:ext>
            </a:extLst>
          </p:cNvPr>
          <p:cNvSpPr/>
          <p:nvPr/>
        </p:nvSpPr>
        <p:spPr>
          <a:xfrm rot="5400000">
            <a:off x="11350338" y="427040"/>
            <a:ext cx="531090" cy="572652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A937B85-BE78-4C9F-BB01-0BAE99CCE2CC}"/>
              </a:ext>
            </a:extLst>
          </p:cNvPr>
          <p:cNvSpPr txBox="1">
            <a:spLocks/>
          </p:cNvSpPr>
          <p:nvPr/>
        </p:nvSpPr>
        <p:spPr>
          <a:xfrm>
            <a:off x="10831397" y="-16164"/>
            <a:ext cx="1436709" cy="531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Outputs /Labels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EB1C5D4-9EB7-46F0-BA43-2B7990D98924}"/>
              </a:ext>
            </a:extLst>
          </p:cNvPr>
          <p:cNvSpPr/>
          <p:nvPr/>
        </p:nvSpPr>
        <p:spPr>
          <a:xfrm>
            <a:off x="6096000" y="1858780"/>
            <a:ext cx="1468582" cy="391167"/>
          </a:xfrm>
          <a:prstGeom prst="wedgeRoundRectCallout">
            <a:avLst>
              <a:gd name="adj1" fmla="val 101954"/>
              <a:gd name="adj2" fmla="val -635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3F9-DA04-49AE-A827-2865A1A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994" y="125139"/>
            <a:ext cx="5201752" cy="72906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Supervised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ECB-BECA-4E37-BFDC-2226359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227" y="880902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Supervised Learning algorithms are normally use for regression or classification purposes as illustrated in the below Figure. </a:t>
            </a:r>
          </a:p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7CD43-BA2A-44D0-BFC9-2C4AA59D1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7788" y="4282540"/>
            <a:ext cx="4697221" cy="20002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50098-4AD8-4E35-B785-05247FB0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91" y="1800611"/>
            <a:ext cx="4582609" cy="42941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78CA1CA-CD8A-4FC9-B2EF-A15210941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45823"/>
              </p:ext>
            </p:extLst>
          </p:nvPr>
        </p:nvGraphicFramePr>
        <p:xfrm>
          <a:off x="6376870" y="1800611"/>
          <a:ext cx="4697221" cy="227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840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E5C-D49A-47C9-AA3B-F1A11189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7730" y="1245813"/>
            <a:ext cx="8911687" cy="737250"/>
          </a:xfrm>
        </p:spPr>
        <p:txBody>
          <a:bodyPr/>
          <a:lstStyle/>
          <a:p>
            <a:pPr algn="ctr"/>
            <a:r>
              <a:rPr lang="en-US" b="1" dirty="0"/>
              <a:t>What is </a:t>
            </a:r>
            <a:r>
              <a:rPr lang="en-US" sz="3200" b="1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6B8B-B668-4A37-8016-AA6A3013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36" y="1978188"/>
            <a:ext cx="5437057" cy="37776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 regression models (both linear and non-linear) are used for predicting real values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DB132-3CC6-4D47-8DFB-A4E89F320395}"/>
              </a:ext>
            </a:extLst>
          </p:cNvPr>
          <p:cNvSpPr txBox="1"/>
          <p:nvPr/>
        </p:nvSpPr>
        <p:spPr>
          <a:xfrm>
            <a:off x="6571308" y="1189343"/>
            <a:ext cx="520732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Linear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Bell MT" pitchFamily="18" charset="0"/>
              </a:rPr>
              <a:t>Multiple Regression</a:t>
            </a:r>
            <a:endParaRPr lang="en-US" sz="1800" dirty="0">
              <a:latin typeface="Bell MT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Polynomial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latin typeface="Bell MT" pitchFamily="18" charset="0"/>
              </a:rPr>
              <a:t>Logistic Regression</a:t>
            </a:r>
            <a:endParaRPr lang="en-US" sz="1800" dirty="0">
              <a:latin typeface="Bell MT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Support Vector Regression (SVR)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Regression Tree (CART)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ANN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Quantile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Ridge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Lasso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Elastic Net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Principal Components Regression (PCR)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Partial Least Squares (PLS)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Ordinal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Poisson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Negative Binomial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Quasi Poisson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Cox Regression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Bell MT" pitchFamily="18" charset="0"/>
              </a:rPr>
              <a:t>Tobit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DD151-E5CA-4CAB-8560-D2103F81923C}"/>
              </a:ext>
            </a:extLst>
          </p:cNvPr>
          <p:cNvSpPr txBox="1"/>
          <p:nvPr/>
        </p:nvSpPr>
        <p:spPr>
          <a:xfrm>
            <a:off x="0" y="3059668"/>
            <a:ext cx="5421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7062" indent="-285750" algn="just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  <a:cs typeface="Times New Roman" pitchFamily="18" charset="0"/>
              </a:rPr>
              <a:t>The type of regression depends on the output data developed from the relation between dependent and independent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8A6B59-BDC8-4DBD-830C-FEDF846112C9}"/>
              </a:ext>
            </a:extLst>
          </p:cNvPr>
          <p:cNvSpPr txBox="1">
            <a:spLocks/>
          </p:cNvSpPr>
          <p:nvPr/>
        </p:nvSpPr>
        <p:spPr>
          <a:xfrm>
            <a:off x="5959085" y="322702"/>
            <a:ext cx="5207321" cy="73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Types of Machine Learning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356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3F9-DA04-49AE-A827-2865A1AA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353" y="365492"/>
            <a:ext cx="2847293" cy="7290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8ECB-BECA-4E37-BFDC-22263595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86" y="1330989"/>
            <a:ext cx="8915400" cy="3777622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In regression target/output variable is real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Infinite number of possibilities </a:t>
            </a:r>
          </a:p>
          <a:p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Example: </a:t>
            </a:r>
            <a:r>
              <a:rPr lang="en-US" dirty="0">
                <a:latin typeface="Palatino Linotype" panose="02040502050505030304" pitchFamily="18" charset="0"/>
              </a:rPr>
              <a:t>Weight, Price in upcoming years </a:t>
            </a:r>
          </a:p>
          <a:p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Naming Convention:</a:t>
            </a:r>
          </a:p>
          <a:p>
            <a:pPr marL="803275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Features = Predictor variables = Independent Variables </a:t>
            </a:r>
          </a:p>
          <a:p>
            <a:pPr marL="803275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Target variables = dependent variable = response variable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62714-168D-4DC1-A4F4-B462A716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22" y="2281924"/>
            <a:ext cx="4276725" cy="39909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B333E045-24C3-403B-B5A5-039ADCFD77F2}"/>
              </a:ext>
            </a:extLst>
          </p:cNvPr>
          <p:cNvSpPr/>
          <p:nvPr/>
        </p:nvSpPr>
        <p:spPr>
          <a:xfrm rot="5400000">
            <a:off x="9032809" y="219808"/>
            <a:ext cx="632756" cy="3395130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CFDD25-88D4-4A61-A9A7-2F01C85C99ED}"/>
              </a:ext>
            </a:extLst>
          </p:cNvPr>
          <p:cNvSpPr txBox="1">
            <a:spLocks/>
          </p:cNvSpPr>
          <p:nvPr/>
        </p:nvSpPr>
        <p:spPr>
          <a:xfrm>
            <a:off x="8644243" y="1382286"/>
            <a:ext cx="1721058" cy="32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Input Data /features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C5EF743-BD5F-4601-A085-D80954AAFBB9}"/>
              </a:ext>
            </a:extLst>
          </p:cNvPr>
          <p:cNvSpPr/>
          <p:nvPr/>
        </p:nvSpPr>
        <p:spPr>
          <a:xfrm rot="5400000">
            <a:off x="11248124" y="1553529"/>
            <a:ext cx="531090" cy="829355"/>
          </a:xfrm>
          <a:prstGeom prst="leftBrace">
            <a:avLst>
              <a:gd name="adj1" fmla="val 8333"/>
              <a:gd name="adj2" fmla="val 50603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D98607-2B6B-480A-8D5F-2FD4B32021CC}"/>
              </a:ext>
            </a:extLst>
          </p:cNvPr>
          <p:cNvSpPr txBox="1">
            <a:spLocks/>
          </p:cNvSpPr>
          <p:nvPr/>
        </p:nvSpPr>
        <p:spPr>
          <a:xfrm>
            <a:off x="10653140" y="1421573"/>
            <a:ext cx="1721058" cy="322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Output Data /Labels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0CC016B-C04D-4359-89A6-F6E3DD5DEE52}"/>
              </a:ext>
            </a:extLst>
          </p:cNvPr>
          <p:cNvSpPr/>
          <p:nvPr/>
        </p:nvSpPr>
        <p:spPr>
          <a:xfrm>
            <a:off x="4925115" y="1330989"/>
            <a:ext cx="1170886" cy="413202"/>
          </a:xfrm>
          <a:prstGeom prst="wedgeRoundRectCallout">
            <a:avLst>
              <a:gd name="adj1" fmla="val 504167"/>
              <a:gd name="adj2" fmla="val 199384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988EDF81-BBE1-40C8-8E5E-6856478AC40E}"/>
              </a:ext>
            </a:extLst>
          </p:cNvPr>
          <p:cNvGrpSpPr>
            <a:grpSpLocks/>
          </p:cNvGrpSpPr>
          <p:nvPr/>
        </p:nvGrpSpPr>
        <p:grpSpPr bwMode="auto">
          <a:xfrm>
            <a:off x="1506878" y="4894983"/>
            <a:ext cx="3165475" cy="900113"/>
            <a:chOff x="2832" y="912"/>
            <a:chExt cx="1994" cy="567"/>
          </a:xfrm>
        </p:grpSpPr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F311D8B6-6CCE-48A5-91BB-EBC59B99D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673" y="1071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48C0A"/>
                  </a:solidFill>
                  <a:latin typeface="Tahoma" panose="020B0604030504040204" pitchFamily="34" charset="0"/>
                </a:rPr>
                <a:t>Inputs</a:t>
              </a:r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131132BC-1763-43C6-B407-74EF209F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959"/>
              <a:ext cx="821" cy="446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Regressor</a:t>
              </a:r>
            </a:p>
            <a:p>
              <a:pPr algn="ctr" eaLnBrk="1" hangingPunct="1"/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E5094AA7-CCAA-4AC7-91F0-5C8A0CEB9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942"/>
              <a:ext cx="60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folHlink"/>
                  </a:solidFill>
                  <a:latin typeface="Tahoma" panose="020B0604030504040204" pitchFamily="34" charset="0"/>
                </a:rPr>
                <a:t>Predict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folHlink"/>
                  </a:solidFill>
                  <a:latin typeface="Tahoma" panose="020B0604030504040204" pitchFamily="34" charset="0"/>
                </a:rPr>
                <a:t>real #</a:t>
              </a: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87D7E184-3B20-4B45-9AB8-8F3817DE7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990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2114049A-E86B-4202-9FE2-B1985E060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182"/>
              <a:ext cx="1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C7D4924E-3645-4763-BD43-C520939B7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1086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727AAE2E-F5EE-41C2-AA9F-6A6D42605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1182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68EB7E28-B834-40CC-B1E3-19D762D23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1278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A4E4B3C8-BA4F-41B3-A6CF-5CA0D7FB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1374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33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23731170-30A9-4939-A918-768C6956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923" y="324858"/>
            <a:ext cx="6320168" cy="580305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Applications of Regression</a:t>
            </a:r>
          </a:p>
        </p:txBody>
      </p:sp>
      <p:pic>
        <p:nvPicPr>
          <p:cNvPr id="23554" name="Picture 2" descr="Screen Shot 2016-01-25 at 5.19.56 PM.png">
            <a:extLst>
              <a:ext uri="{FF2B5EF4-FFF2-40B4-BE49-F238E27FC236}">
                <a16:creationId xmlns:a16="http://schemas.microsoft.com/office/drawing/2014/main" id="{1C9EAE15-D1F3-4B32-8931-17423B3E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84" y="3286788"/>
            <a:ext cx="5730615" cy="324635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3D3F8-E3DB-4D4C-8984-C6E6B748380E}"/>
              </a:ext>
            </a:extLst>
          </p:cNvPr>
          <p:cNvSpPr txBox="1"/>
          <p:nvPr/>
        </p:nvSpPr>
        <p:spPr>
          <a:xfrm>
            <a:off x="1616363" y="1304995"/>
            <a:ext cx="83127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Evaluating trends and sales estimation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Stock Market Trend Prediction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Weather Prediction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Energy Consumption Prediction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Earthquake Prediction  </a:t>
            </a:r>
          </a:p>
        </p:txBody>
      </p:sp>
    </p:spTree>
    <p:extLst>
      <p:ext uri="{BB962C8B-B14F-4D97-AF65-F5344CB8AC3E}">
        <p14:creationId xmlns:p14="http://schemas.microsoft.com/office/powerpoint/2010/main" val="4087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D24-99C2-4B91-B8D5-1D05DD3C3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469" y="284813"/>
            <a:ext cx="5481059" cy="7348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3B4E-6ADD-4EE0-91D3-F8B3F8815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71" y="1382947"/>
            <a:ext cx="9957233" cy="501698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Simple Linear Regression is a statistical method that allows us to summarize and study relationship between two continuous (quantitative) variables.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It estimates the relationship between dependent </a:t>
            </a:r>
            <a:r>
              <a:rPr lang="en-US" sz="2000" dirty="0">
                <a:solidFill>
                  <a:srgbClr val="00B0F0"/>
                </a:solidFill>
                <a:latin typeface="Palatino Linotype" panose="02040502050505030304" pitchFamily="18" charset="0"/>
              </a:rPr>
              <a:t>(target) </a:t>
            </a:r>
            <a:r>
              <a:rPr lang="en-US" sz="2000" dirty="0">
                <a:latin typeface="Palatino Linotype" panose="02040502050505030304" pitchFamily="18" charset="0"/>
              </a:rPr>
              <a:t>and independent variable </a:t>
            </a:r>
            <a:r>
              <a:rPr lang="en-US" sz="2000" dirty="0">
                <a:solidFill>
                  <a:srgbClr val="00B0F0"/>
                </a:solidFill>
                <a:latin typeface="Palatino Linotype" panose="02040502050505030304" pitchFamily="18" charset="0"/>
              </a:rPr>
              <a:t>(predictor)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Palatino Linotype" panose="02040502050505030304" pitchFamily="18" charset="0"/>
                <a:ea typeface="ＭＳ Ｐゴシック" panose="020B0600070205080204" pitchFamily="34" charset="-128"/>
              </a:rPr>
              <a:t>Given an input x we would like to compute an output y</a:t>
            </a:r>
            <a:endParaRPr lang="en-US" sz="20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marL="1139825" eaLnBrk="1" hangingPunct="1"/>
            <a:r>
              <a:rPr lang="en-US" altLang="en-US" sz="2000" b="1" dirty="0">
                <a:solidFill>
                  <a:srgbClr val="0070C0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Examples:</a:t>
            </a:r>
          </a:p>
          <a:p>
            <a:pPr marL="1139825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- Predict height from age</a:t>
            </a:r>
          </a:p>
          <a:p>
            <a:pPr marL="1139825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- Predict Salary from Experience</a:t>
            </a:r>
            <a:endParaRPr lang="en-US" altLang="ja-JP" sz="2000" dirty="0">
              <a:solidFill>
                <a:schemeClr val="tx1"/>
              </a:solidFill>
              <a:latin typeface="Palatino Linotype" panose="02040502050505030304" pitchFamily="18" charset="0"/>
              <a:ea typeface="ＭＳ Ｐゴシック" panose="020B0600070205080204" pitchFamily="34" charset="-128"/>
            </a:endParaRPr>
          </a:p>
          <a:p>
            <a:pPr marL="1139825"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rPr>
              <a:t>  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025">
                <a:extLst>
                  <a:ext uri="{FF2B5EF4-FFF2-40B4-BE49-F238E27FC236}">
                    <a16:creationId xmlns:a16="http://schemas.microsoft.com/office/drawing/2014/main" id="{C5CFB3AC-FF9A-477F-84B0-0ED0814B94E4}"/>
                  </a:ext>
                </a:extLst>
              </p:cNvPr>
              <p:cNvSpPr txBox="1"/>
              <p:nvPr/>
            </p:nvSpPr>
            <p:spPr bwMode="auto">
              <a:xfrm>
                <a:off x="8931177" y="4349177"/>
                <a:ext cx="1981191" cy="438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Object 1025">
                <a:extLst>
                  <a:ext uri="{FF2B5EF4-FFF2-40B4-BE49-F238E27FC236}">
                    <a16:creationId xmlns:a16="http://schemas.microsoft.com/office/drawing/2014/main" id="{C5CFB3AC-FF9A-477F-84B0-0ED0814B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1177" y="4349177"/>
                <a:ext cx="1981191" cy="438150"/>
              </a:xfrm>
              <a:prstGeom prst="rect">
                <a:avLst/>
              </a:prstGeom>
              <a:blipFill>
                <a:blip r:embed="rId3"/>
                <a:stretch>
                  <a:fillRect l="-923" b="-194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ED14084-F514-4582-B69A-8DBD8D73E621}"/>
              </a:ext>
            </a:extLst>
          </p:cNvPr>
          <p:cNvSpPr/>
          <p:nvPr/>
        </p:nvSpPr>
        <p:spPr>
          <a:xfrm>
            <a:off x="9106288" y="3674931"/>
            <a:ext cx="1630968" cy="475897"/>
          </a:xfrm>
          <a:prstGeom prst="wedgeRoundRectCallout">
            <a:avLst>
              <a:gd name="adj1" fmla="val -47473"/>
              <a:gd name="adj2" fmla="val 118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Dependant</a:t>
            </a:r>
            <a:r>
              <a:rPr lang="en-US" b="1" dirty="0"/>
              <a:t> </a:t>
            </a:r>
            <a:r>
              <a:rPr lang="en-US" sz="1600" b="1" dirty="0"/>
              <a:t>Variable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47434F-F42E-4AA8-A09C-F4435EA621BB}"/>
              </a:ext>
            </a:extLst>
          </p:cNvPr>
          <p:cNvSpPr/>
          <p:nvPr/>
        </p:nvSpPr>
        <p:spPr>
          <a:xfrm>
            <a:off x="9921772" y="5352585"/>
            <a:ext cx="1630968" cy="485734"/>
          </a:xfrm>
          <a:prstGeom prst="wedgeRoundRectCallout">
            <a:avLst>
              <a:gd name="adj1" fmla="val -45635"/>
              <a:gd name="adj2" fmla="val -175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Independent Variable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F01DF36-3C09-4D88-86E8-C0D4C073E558}"/>
              </a:ext>
            </a:extLst>
          </p:cNvPr>
          <p:cNvSpPr/>
          <p:nvPr/>
        </p:nvSpPr>
        <p:spPr>
          <a:xfrm>
            <a:off x="10912368" y="4349177"/>
            <a:ext cx="1112388" cy="323181"/>
          </a:xfrm>
          <a:prstGeom prst="wedgeRoundRectCallout">
            <a:avLst>
              <a:gd name="adj1" fmla="val -76884"/>
              <a:gd name="adj2" fmla="val 37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Constant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721293D-1C17-475F-B04F-C55B20DAD4D7}"/>
              </a:ext>
            </a:extLst>
          </p:cNvPr>
          <p:cNvSpPr/>
          <p:nvPr/>
        </p:nvSpPr>
        <p:spPr>
          <a:xfrm>
            <a:off x="8224529" y="5024262"/>
            <a:ext cx="1413296" cy="485734"/>
          </a:xfrm>
          <a:prstGeom prst="wedgeRoundRectCallout">
            <a:avLst>
              <a:gd name="adj1" fmla="val 54201"/>
              <a:gd name="adj2" fmla="val -117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395827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801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Bell MT</vt:lpstr>
      <vt:lpstr>Calibri</vt:lpstr>
      <vt:lpstr>Cambria Math</vt:lpstr>
      <vt:lpstr>Century Gothic</vt:lpstr>
      <vt:lpstr>Palatino Linotype</vt:lpstr>
      <vt:lpstr>Plantagenet Cherokee</vt:lpstr>
      <vt:lpstr>Symbol</vt:lpstr>
      <vt:lpstr>Tahoma</vt:lpstr>
      <vt:lpstr>Wingdings</vt:lpstr>
      <vt:lpstr>Wingdings 3</vt:lpstr>
      <vt:lpstr>Wisp</vt:lpstr>
      <vt:lpstr>Basic Concepts and Linear Regression</vt:lpstr>
      <vt:lpstr>RECAP</vt:lpstr>
      <vt:lpstr>Basic Concepts </vt:lpstr>
      <vt:lpstr>Supervised Learning</vt:lpstr>
      <vt:lpstr>Supervised Learning Algorithm</vt:lpstr>
      <vt:lpstr>What is Regression</vt:lpstr>
      <vt:lpstr>Regression</vt:lpstr>
      <vt:lpstr>Applications of Regression</vt:lpstr>
      <vt:lpstr>Simple Linear Regression</vt:lpstr>
      <vt:lpstr>Simple Linear Regression in Machine Learning</vt:lpstr>
      <vt:lpstr>Simple Linear Regression</vt:lpstr>
      <vt:lpstr>Simple Linear Regression</vt:lpstr>
      <vt:lpstr>Understanding Linear Regression Algorithm</vt:lpstr>
      <vt:lpstr>Understanding Linear Regression Algorithm</vt:lpstr>
      <vt:lpstr>Understanding Linear Regression Algorithm</vt:lpstr>
      <vt:lpstr>Understanding Linear Regression Algorithm</vt:lpstr>
      <vt:lpstr>Understanding Linear Regression Algorithm</vt:lpstr>
      <vt:lpstr>Implementation</vt:lpstr>
      <vt:lpstr>PowerPoint Presentation</vt:lpstr>
      <vt:lpstr>Implementation</vt:lpstr>
      <vt:lpstr>Activity #1</vt:lpstr>
      <vt:lpstr>https://www.socscistatistics.com/tests/regression/default.aspx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Muhammad Fayaz</dc:creator>
  <cp:lastModifiedBy>Muhammad Fayaz</cp:lastModifiedBy>
  <cp:revision>145</cp:revision>
  <dcterms:created xsi:type="dcterms:W3CDTF">2020-08-17T08:31:53Z</dcterms:created>
  <dcterms:modified xsi:type="dcterms:W3CDTF">2021-09-08T04:02:48Z</dcterms:modified>
</cp:coreProperties>
</file>