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91" r:id="rId2"/>
    <p:sldId id="511" r:id="rId3"/>
    <p:sldId id="495" r:id="rId4"/>
    <p:sldId id="498" r:id="rId5"/>
    <p:sldId id="499" r:id="rId6"/>
    <p:sldId id="500" r:id="rId7"/>
    <p:sldId id="501" r:id="rId8"/>
    <p:sldId id="502" r:id="rId9"/>
    <p:sldId id="504" r:id="rId10"/>
    <p:sldId id="312" r:id="rId11"/>
    <p:sldId id="508" r:id="rId12"/>
    <p:sldId id="510" r:id="rId13"/>
    <p:sldId id="519" r:id="rId14"/>
    <p:sldId id="518" r:id="rId15"/>
    <p:sldId id="516" r:id="rId16"/>
    <p:sldId id="513" r:id="rId17"/>
    <p:sldId id="514" r:id="rId18"/>
    <p:sldId id="517" r:id="rId19"/>
    <p:sldId id="515" r:id="rId20"/>
    <p:sldId id="497" r:id="rId2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0D0-D6EF-4C65-8426-1D1FCDFFFF7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C6CE-8B36-44ED-A9D2-B7B9A69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65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659C-2699-4F75-BC00-8EF8547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D59A-3B71-4F64-8F8B-CCCB9715C9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9DD8-FC4C-46C7-BA1E-18CFF97085C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CA274-22F0-4F29-80A2-186B4E99576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D5EDAF-7EC1-4163-8C63-A04C3FD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9A1EB3-B6D2-4B1F-8281-37431A1C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459F89-B643-48B0-A9C5-9AC634F1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ADC5A18-84F3-4C80-9213-6CDBE5DAD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00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65A-101D-48F4-9EEB-8BF2FBDA6D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58" y="1274164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MULTIPLE LINEAR REGRESSION, PERFORMANCE EVALUATORS,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270909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3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CB9B-4345-4BC7-B882-956C4FE1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4" y="383965"/>
            <a:ext cx="8911687" cy="68745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Regression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780-1822-4782-902C-FD7853A7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47" y="1540189"/>
            <a:ext cx="10027661" cy="3777622"/>
          </a:xfrm>
        </p:spPr>
        <p:txBody>
          <a:bodyPr/>
          <a:lstStyle/>
          <a:p>
            <a:pPr algn="just"/>
            <a:r>
              <a:rPr lang="en-US" sz="2000" b="1" dirty="0">
                <a:latin typeface="Palatino Linotype" panose="02040502050505030304" pitchFamily="18" charset="0"/>
              </a:rPr>
              <a:t>In order to measure the performance of algorithms when the outputs of the data different evaluation metrices for regression are used, such as: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absolute error (MAE), 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square error (MSE), </a:t>
            </a:r>
          </a:p>
          <a:p>
            <a:pPr marL="793750" indent="-230188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Root mean square error (RMSE)</a:t>
            </a:r>
          </a:p>
          <a:p>
            <a:pPr marL="341312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1E29-8B55-4F46-8422-9D09F665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219" y="435944"/>
            <a:ext cx="6304526" cy="36418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Performance Evaluation Metrics</a:t>
            </a:r>
            <a:br>
              <a:rPr lang="en-US" sz="3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5647" y="1124553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Mean Absolute Error:</a:t>
                </a:r>
                <a:endParaRPr lang="en-US" sz="2000" b="1" i="0" dirty="0">
                  <a:solidFill>
                    <a:srgbClr val="00B050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In </a:t>
                </a:r>
                <a:r>
                  <a:rPr lang="en-US" b="0" i="0" u="none" strike="noStrike" dirty="0">
                    <a:solidFill>
                      <a:srgbClr val="0B0080"/>
                    </a:solidFill>
                    <a:effectLst/>
                    <a:latin typeface="Palatino Linotype" panose="02040502050505030304" pitchFamily="18" charset="0"/>
                  </a:rPr>
                  <a:t>statistics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, 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mean absolute error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(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MAE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) is a measure of </a:t>
                </a:r>
                <a:r>
                  <a:rPr lang="en-US" b="0" i="0" u="none" strike="noStrike" dirty="0">
                    <a:solidFill>
                      <a:srgbClr val="0B0080"/>
                    </a:solidFill>
                    <a:effectLst/>
                    <a:latin typeface="Palatino Linotype" panose="02040502050505030304" pitchFamily="18" charset="0"/>
                  </a:rPr>
                  <a:t>errors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between paired observations expressing the same phenomenon.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It is an athematic average of absolute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|.</a:t>
                </a:r>
              </a:p>
              <a:p>
                <a:pPr marL="0" indent="0">
                  <a:buNone/>
                </a:pPr>
                <a:endParaRPr lang="en-US" i="1" dirty="0">
                  <a:latin typeface="Palatino Linotype" panose="0204050205050503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1" dirty="0"/>
                  <a:t>MAE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647" y="1124553"/>
                <a:ext cx="8915400" cy="3777622"/>
              </a:xfrm>
              <a:blipFill>
                <a:blip r:embed="rId2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12E6CAD-DAAD-416E-B00B-BE8961376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568639"/>
                  </p:ext>
                </p:extLst>
              </p:nvPr>
            </p:nvGraphicFramePr>
            <p:xfrm>
              <a:off x="652383" y="365503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(Difference)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Absolute Error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4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12E6CAD-DAAD-416E-B00B-BE8961376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568639"/>
                  </p:ext>
                </p:extLst>
              </p:nvPr>
            </p:nvGraphicFramePr>
            <p:xfrm>
              <a:off x="652383" y="365503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3408" t="-952" r="-102793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3408" t="-952" r="-2793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7475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241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1E29-8B55-4F46-8422-9D09F665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361" y="460304"/>
            <a:ext cx="6272738" cy="962261"/>
          </a:xfrm>
        </p:spPr>
        <p:txBody>
          <a:bodyPr>
            <a:normAutofit/>
          </a:bodyPr>
          <a:lstStyle/>
          <a:p>
            <a: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Performance Evaluation Metrics</a:t>
            </a:r>
            <a:br>
              <a:rPr lang="en-US" sz="28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2186" y="1242683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Mean Square Error:</a:t>
                </a:r>
                <a:endParaRPr lang="en-US" sz="2000" b="1" i="0" dirty="0">
                  <a:solidFill>
                    <a:srgbClr val="00B050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The </a:t>
                </a:r>
                <a:r>
                  <a:rPr lang="en-US" b="1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mean square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 error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 (</a:t>
                </a:r>
                <a:r>
                  <a:rPr lang="en-US" b="1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MSE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Palatino Linotype" panose="02040502050505030304" pitchFamily="18" charset="0"/>
                  </a:rPr>
                  <a:t>) </a:t>
                </a: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measures the average of squares of the errors. </a:t>
                </a:r>
                <a:endParaRPr lang="en-US" b="0" i="0" dirty="0">
                  <a:solidFill>
                    <a:srgbClr val="202122"/>
                  </a:solidFill>
                  <a:effectLst/>
                  <a:latin typeface="Palatino Linotype" panose="0204050205050503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202122"/>
                    </a:solidFill>
                    <a:latin typeface="Palatino Linotype" panose="02040502050505030304" pitchFamily="18" charset="0"/>
                  </a:rPr>
                  <a:t>The MSE is a measure of the quality of an estimator—it is always non-negative, and values closer to zero are better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latin typeface="Palatino Linotype" panose="02040502050505030304" pitchFamily="18" charset="0"/>
                  </a:rPr>
                  <a:t>MSE</a:t>
                </a:r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= 485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266B8-9104-4E62-AD45-ABDB85E9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186" y="1242683"/>
                <a:ext cx="8915400" cy="3777622"/>
              </a:xfrm>
              <a:blipFill>
                <a:blip r:embed="rId2"/>
                <a:stretch>
                  <a:fillRect l="-684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B2DE9A-D250-4C80-9298-80AC9196F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952558"/>
                  </p:ext>
                </p:extLst>
              </p:nvPr>
            </p:nvGraphicFramePr>
            <p:xfrm>
              <a:off x="763220" y="358774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Error</a:t>
                          </a:r>
                        </a:p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(Difference)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(Error)2</a:t>
                          </a:r>
                        </a:p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900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2425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1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FB2DE9A-D250-4C80-9298-80AC9196F0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952558"/>
                  </p:ext>
                </p:extLst>
              </p:nvPr>
            </p:nvGraphicFramePr>
            <p:xfrm>
              <a:off x="763220" y="3587745"/>
              <a:ext cx="449810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316">
                      <a:extLst>
                        <a:ext uri="{9D8B030D-6E8A-4147-A177-3AD203B41FA5}">
                          <a16:colId xmlns:a16="http://schemas.microsoft.com/office/drawing/2014/main" val="1562642227"/>
                        </a:ext>
                      </a:extLst>
                    </a:gridCol>
                    <a:gridCol w="1252195">
                      <a:extLst>
                        <a:ext uri="{9D8B030D-6E8A-4147-A177-3AD203B41FA5}">
                          <a16:colId xmlns:a16="http://schemas.microsoft.com/office/drawing/2014/main" val="1434480014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1804901387"/>
                        </a:ext>
                      </a:extLst>
                    </a:gridCol>
                    <a:gridCol w="1091299">
                      <a:extLst>
                        <a:ext uri="{9D8B030D-6E8A-4147-A177-3AD203B41FA5}">
                          <a16:colId xmlns:a16="http://schemas.microsoft.com/office/drawing/2014/main" val="495946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Actual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Palatino Linotype" panose="02040502050505030304" pitchFamily="18" charset="0"/>
                            </a:rPr>
                            <a:t>Predicted Value 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667" t="-952" r="-101667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408" t="-952" r="-2235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20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900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651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66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3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742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76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∑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2425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1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330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861D-314B-4069-A1BD-0407E1EE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939" y="1728967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Activity</a:t>
            </a:r>
            <a:r>
              <a:rPr lang="en-US" sz="4800" b="1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38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6BDA08-3AF5-4701-BF7E-BCC729834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23741"/>
              </p:ext>
            </p:extLst>
          </p:nvPr>
        </p:nvGraphicFramePr>
        <p:xfrm>
          <a:off x="1494930" y="187960"/>
          <a:ext cx="3017109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172">
                  <a:extLst>
                    <a:ext uri="{9D8B030D-6E8A-4147-A177-3AD203B41FA5}">
                      <a16:colId xmlns:a16="http://schemas.microsoft.com/office/drawing/2014/main" val="3870106420"/>
                    </a:ext>
                  </a:extLst>
                </a:gridCol>
                <a:gridCol w="1618937">
                  <a:extLst>
                    <a:ext uri="{9D8B030D-6E8A-4147-A177-3AD203B41FA5}">
                      <a16:colId xmlns:a16="http://schemas.microsoft.com/office/drawing/2014/main" val="724519899"/>
                    </a:ext>
                  </a:extLst>
                </a:gridCol>
              </a:tblGrid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  <a:endParaRPr lang="en-US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  <a:endParaRPr lang="en-US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148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58013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3796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6021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4125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4516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5814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8352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86069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07365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1130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0273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13305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87679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0407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88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43178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35089"/>
                  </a:ext>
                </a:extLst>
              </a:tr>
              <a:tr h="35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6409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F71D1E-4D96-464F-A78C-D72C2C684BE9}"/>
              </a:ext>
            </a:extLst>
          </p:cNvPr>
          <p:cNvSpPr txBox="1">
            <a:spLocks/>
          </p:cNvSpPr>
          <p:nvPr/>
        </p:nvSpPr>
        <p:spPr>
          <a:xfrm>
            <a:off x="4726900" y="1090484"/>
            <a:ext cx="669560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 and Predicted values are given, please find the following performance evaluators.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Mean absolute error (MAE),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Mean square error (MSE),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 Root mean square error (RMSE</a:t>
            </a:r>
            <a:r>
              <a:rPr lang="en-US" sz="2000" b="1" dirty="0">
                <a:latin typeface="Palatino Linotype" panose="02040502050505030304" pitchFamily="18" charset="0"/>
              </a:rPr>
              <a:t>)</a:t>
            </a:r>
          </a:p>
          <a:p>
            <a:pPr algn="just"/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Explain the following Terms 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Predicted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Actual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9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6477-4A38-4212-91D5-D2067169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600200"/>
            <a:ext cx="5492645" cy="2262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796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28583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Machine learning algorithms can be divided into different classes based on learning. 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Unsupervised Learning</a:t>
            </a:r>
          </a:p>
          <a:p>
            <a:pPr marL="747713" indent="-285750" algn="just">
              <a:buFont typeface="Wingdings" panose="05000000000000000000" pitchFamily="2" charset="2"/>
              <a:buChar char="v"/>
            </a:pPr>
            <a:r>
              <a:rPr lang="en-US" altLang="en-US" sz="1600" b="1" dirty="0">
                <a:latin typeface="Palatino Linotype" panose="02040502050505030304" pitchFamily="18" charset="0"/>
              </a:rPr>
              <a:t>Reinforcement Learning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Supervised learning algorithms are used for classification and regression purposes.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D8B2F-6BDB-40BF-A357-A30D139C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01" y="3959082"/>
            <a:ext cx="6703520" cy="267324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0712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8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28583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First, we need to understand data and types of data.  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Variables are used to store data</a:t>
            </a:r>
          </a:p>
          <a:p>
            <a:pPr algn="just"/>
            <a:r>
              <a:rPr lang="en-US" altLang="en-US" b="1" dirty="0">
                <a:latin typeface="Palatino Linotype" panose="02040502050505030304" pitchFamily="18" charset="0"/>
              </a:rPr>
              <a:t>According to below figure, the data can be divided into different types</a:t>
            </a:r>
          </a:p>
          <a:p>
            <a:pPr marL="0" indent="0" algn="just">
              <a:buNone/>
            </a:pPr>
            <a:r>
              <a:rPr lang="en-US" altLang="en-US" b="1" dirty="0">
                <a:latin typeface="Palatino Linotype" panose="02040502050505030304" pitchFamily="18" charset="0"/>
              </a:rPr>
              <a:t>	    1. Categorical </a:t>
            </a:r>
          </a:p>
          <a:p>
            <a:pPr marL="0" indent="0" algn="just">
              <a:buNone/>
            </a:pPr>
            <a:r>
              <a:rPr lang="en-US" altLang="en-US" b="1" dirty="0">
                <a:latin typeface="Palatino Linotype" panose="02040502050505030304" pitchFamily="18" charset="0"/>
              </a:rPr>
              <a:t>            2.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8C552-B79C-4A1F-B030-5381A884B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5175" y="3429000"/>
            <a:ext cx="7201649" cy="29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F864-C42C-425C-B967-36346E5E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469" y="24022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6F43-8AEE-4664-A1B2-E7B281C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15" y="1275413"/>
            <a:ext cx="10242369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Binary Classification problem: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we have two categories in the output variable/class/depend variable</a:t>
            </a:r>
          </a:p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 Problem: </a:t>
            </a:r>
            <a:r>
              <a:rPr lang="en-US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we have when we have  more than two categories in the output variable/class/depend variable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8020733-66FA-4CFA-B9B5-F7DCD1753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50799"/>
              </p:ext>
            </p:extLst>
          </p:nvPr>
        </p:nvGraphicFramePr>
        <p:xfrm>
          <a:off x="1017954" y="3421505"/>
          <a:ext cx="4766870" cy="29944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406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959372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28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Input-1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342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038907-BF64-4DB6-BDB4-6C8E7CE79F1E}"/>
              </a:ext>
            </a:extLst>
          </p:cNvPr>
          <p:cNvSpPr/>
          <p:nvPr/>
        </p:nvSpPr>
        <p:spPr>
          <a:xfrm>
            <a:off x="0" y="2383436"/>
            <a:ext cx="974815" cy="26695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EBBF173-BAB6-4B89-B412-283C6751D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45767"/>
              </p:ext>
            </p:extLst>
          </p:nvPr>
        </p:nvGraphicFramePr>
        <p:xfrm>
          <a:off x="6251354" y="3470223"/>
          <a:ext cx="4766870" cy="29944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406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959372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28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Input-1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Input-4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342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54C41AF-7026-4857-AD21-90402201A7D4}"/>
              </a:ext>
            </a:extLst>
          </p:cNvPr>
          <p:cNvSpPr/>
          <p:nvPr/>
        </p:nvSpPr>
        <p:spPr>
          <a:xfrm rot="21285457">
            <a:off x="10906934" y="1398265"/>
            <a:ext cx="974816" cy="37776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6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6737" y="328219"/>
            <a:ext cx="6650292" cy="79861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Classification in Supervised Learning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928" y="1204616"/>
            <a:ext cx="9578109" cy="534649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Unlike regression where you predict a continues number, you use classification to predict a category.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There is a wide variety of classification applications from medicine to marketing. </a:t>
            </a:r>
          </a:p>
          <a:p>
            <a:pPr algn="just"/>
            <a:r>
              <a:rPr lang="en-US" altLang="en-US" sz="2000" dirty="0">
                <a:latin typeface="Palatino Linotype" panose="02040502050505030304" pitchFamily="18" charset="0"/>
              </a:rPr>
              <a:t>Classification models include linear models like logistic regression, and nonlinear ones K-NN, Kernel SVM and Random Forests.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Learning Classification Models. 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Logistic Regression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K-Nearest Neighbors (K-NN)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Support Vector Machine (SVM)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Naive Bayes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Decision Tree Classification</a:t>
            </a:r>
          </a:p>
          <a:p>
            <a:pPr marL="627063" indent="-285750"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Random Forest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544B-2205-4047-BBD9-457B5302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56" y="4065731"/>
            <a:ext cx="2903850" cy="1766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7F5458-566B-4E49-9DE9-E49F94AA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73" y="4065731"/>
            <a:ext cx="1902599" cy="1973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46" y="1327217"/>
            <a:ext cx="9957233" cy="351068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Simple Linear Regression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Supervised Learning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B217D-A07C-48C0-B985-56812483BA85}"/>
              </a:ext>
            </a:extLst>
          </p:cNvPr>
          <p:cNvSpPr txBox="1">
            <a:spLocks/>
          </p:cNvSpPr>
          <p:nvPr/>
        </p:nvSpPr>
        <p:spPr>
          <a:xfrm>
            <a:off x="3355470" y="159337"/>
            <a:ext cx="5481059" cy="73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AD4E3FC-3C0E-4D5B-9B08-B574C9B03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604376"/>
              </p:ext>
            </p:extLst>
          </p:nvPr>
        </p:nvGraphicFramePr>
        <p:xfrm>
          <a:off x="3565443" y="2468880"/>
          <a:ext cx="3017109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172">
                  <a:extLst>
                    <a:ext uri="{9D8B030D-6E8A-4147-A177-3AD203B41FA5}">
                      <a16:colId xmlns:a16="http://schemas.microsoft.com/office/drawing/2014/main" val="3870106420"/>
                    </a:ext>
                  </a:extLst>
                </a:gridCol>
                <a:gridCol w="1618937">
                  <a:extLst>
                    <a:ext uri="{9D8B030D-6E8A-4147-A177-3AD203B41FA5}">
                      <a16:colId xmlns:a16="http://schemas.microsoft.com/office/drawing/2014/main" val="724519899"/>
                    </a:ext>
                  </a:extLst>
                </a:gridCol>
              </a:tblGrid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Marks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Remarks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148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58013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3796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60212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87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4125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4516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87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58140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83527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86069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07365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1130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02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30B2C51-CE42-43F2-8C27-69C162CF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41" y="882510"/>
            <a:ext cx="3585615" cy="5975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FF1F26E3-EECA-45E7-9CA9-63EE7587ED0E}"/>
              </a:ext>
            </a:extLst>
          </p:cNvPr>
          <p:cNvSpPr/>
          <p:nvPr/>
        </p:nvSpPr>
        <p:spPr>
          <a:xfrm rot="5400000">
            <a:off x="8963835" y="-637939"/>
            <a:ext cx="404739" cy="2536152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70CC49-4BAF-42FA-A879-9741AEECADC9}"/>
              </a:ext>
            </a:extLst>
          </p:cNvPr>
          <p:cNvSpPr txBox="1">
            <a:spLocks noChangeArrowheads="1"/>
          </p:cNvSpPr>
          <p:nvPr/>
        </p:nvSpPr>
        <p:spPr>
          <a:xfrm>
            <a:off x="8724752" y="63969"/>
            <a:ext cx="1451868" cy="52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  <a:b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F091C08-95D2-4959-A5FE-112DAC7D7893}"/>
              </a:ext>
            </a:extLst>
          </p:cNvPr>
          <p:cNvSpPr txBox="1">
            <a:spLocks noChangeArrowheads="1"/>
          </p:cNvSpPr>
          <p:nvPr/>
        </p:nvSpPr>
        <p:spPr>
          <a:xfrm>
            <a:off x="10434279" y="63969"/>
            <a:ext cx="1588327" cy="52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  <a:b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017457F-039A-4709-8855-0AB0B84B8626}"/>
              </a:ext>
            </a:extLst>
          </p:cNvPr>
          <p:cNvSpPr/>
          <p:nvPr/>
        </p:nvSpPr>
        <p:spPr>
          <a:xfrm rot="5400000">
            <a:off x="10747062" y="166439"/>
            <a:ext cx="404738" cy="10286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941E-159B-4F29-A82B-199F9666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789002"/>
            <a:ext cx="8911687" cy="5301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Multiple Linear Regression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71D-65D7-43E3-AE69-6AAD4C8C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98688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https://stats.blue/Stats_Suite/multiple_linear_regression_calculator.html</a:t>
            </a:r>
          </a:p>
        </p:txBody>
      </p:sp>
    </p:spTree>
    <p:extLst>
      <p:ext uri="{BB962C8B-B14F-4D97-AF65-F5344CB8AC3E}">
        <p14:creationId xmlns:p14="http://schemas.microsoft.com/office/powerpoint/2010/main" val="2310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ED248-BDD0-42BB-993E-9DBB0A5EC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714" y="421642"/>
            <a:ext cx="6650292" cy="79861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What is Multiple Regression?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CB7B55-AFA4-4C8D-A31E-3ACD9A42A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109" y="1412634"/>
            <a:ext cx="10584872" cy="5346492"/>
          </a:xfrm>
        </p:spPr>
        <p:txBody>
          <a:bodyPr/>
          <a:lstStyle/>
          <a:p>
            <a:r>
              <a:rPr lang="en-US" altLang="en-US" sz="2400" b="1" dirty="0">
                <a:latin typeface="Palatino Linotype" panose="02040502050505030304" pitchFamily="18" charset="0"/>
              </a:rPr>
              <a:t>Predicting an outcome (dependent variable) based upon </a:t>
            </a:r>
            <a:r>
              <a:rPr lang="en-US" altLang="en-US" sz="2400" b="1" i="1" dirty="0">
                <a:latin typeface="Palatino Linotype" panose="02040502050505030304" pitchFamily="18" charset="0"/>
              </a:rPr>
              <a:t>several</a:t>
            </a:r>
            <a:r>
              <a:rPr lang="en-US" altLang="en-US" sz="2400" b="1" dirty="0">
                <a:latin typeface="Palatino Linotype" panose="02040502050505030304" pitchFamily="18" charset="0"/>
              </a:rPr>
              <a:t> independent variables simultaneously.   </a:t>
            </a:r>
          </a:p>
          <a:p>
            <a:r>
              <a:rPr lang="en-US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anose="02040502050505030304" pitchFamily="18" charset="0"/>
              </a:rPr>
              <a:t>Why is this important? </a:t>
            </a:r>
            <a:endParaRPr lang="en-US" alt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lvl="1" algn="just"/>
            <a:r>
              <a:rPr lang="en-US" altLang="en-US" sz="2800" dirty="0">
                <a:latin typeface="Palatino Linotype" panose="02040502050505030304" pitchFamily="18" charset="0"/>
              </a:rPr>
              <a:t>Behavior is rarely a function of just one variable, but is instead influenced by many variables.  </a:t>
            </a:r>
          </a:p>
          <a:p>
            <a:pPr lvl="1" algn="just"/>
            <a:r>
              <a:rPr lang="en-US" altLang="en-US" sz="2800" dirty="0">
                <a:latin typeface="Palatino Linotype" panose="02040502050505030304" pitchFamily="18" charset="0"/>
              </a:rPr>
              <a:t>So, the idea is that we should be able to obtain a more accurate predicted score if using multiple variables to predict our outcome.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797" y="425205"/>
            <a:ext cx="8032229" cy="11430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3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F19DB3-5BFA-4EC1-9FCC-C009D881BF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9007" y="1335089"/>
            <a:ext cx="9863674" cy="47277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latin typeface="Palatino Linotype" panose="02040502050505030304" pitchFamily="18" charset="0"/>
              </a:rPr>
              <a:t>Applications in which there are several independent variables,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sz="2600" dirty="0">
                <a:latin typeface="Palatino Linotype" panose="02040502050505030304" pitchFamily="18" charset="0"/>
              </a:rPr>
              <a:t>,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2</a:t>
            </a:r>
            <a:r>
              <a:rPr lang="en-US" altLang="en-US" sz="2600" dirty="0">
                <a:latin typeface="Palatino Linotype" panose="02040502050505030304" pitchFamily="18" charset="0"/>
              </a:rPr>
              <a:t>, … , </a:t>
            </a:r>
            <a:r>
              <a:rPr lang="en-US" altLang="en-US" sz="2600" i="1" dirty="0" err="1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 err="1">
                <a:latin typeface="Palatino Linotype" panose="02040502050505030304" pitchFamily="18" charset="0"/>
              </a:rPr>
              <a:t>k</a:t>
            </a:r>
            <a:r>
              <a:rPr lang="en-US" altLang="en-US" sz="2600" dirty="0">
                <a:latin typeface="Palatino Linotype" panose="02040502050505030304" pitchFamily="18" charset="0"/>
              </a:rPr>
              <a:t> .  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Palatino Linotype" panose="02040502050505030304" pitchFamily="18" charset="0"/>
              </a:rPr>
              <a:t>A multiple linear regression model with </a:t>
            </a:r>
            <a:r>
              <a:rPr lang="en-US" altLang="en-US" sz="2600" i="1" dirty="0">
                <a:latin typeface="Palatino Linotype" panose="02040502050505030304" pitchFamily="18" charset="0"/>
              </a:rPr>
              <a:t>p</a:t>
            </a:r>
            <a:r>
              <a:rPr lang="en-US" altLang="en-US" sz="2600" dirty="0">
                <a:latin typeface="Palatino Linotype" panose="02040502050505030304" pitchFamily="18" charset="0"/>
              </a:rPr>
              <a:t> independent variables has the equation </a:t>
            </a:r>
          </a:p>
          <a:p>
            <a:pPr lvl="1">
              <a:lnSpc>
                <a:spcPct val="90000"/>
              </a:lnSpc>
            </a:pPr>
            <a:endParaRPr lang="en-US" altLang="en-US" sz="2600" dirty="0">
              <a:latin typeface="Palatino Linotype" panose="0204050205050503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600" i="1" dirty="0">
              <a:latin typeface="Palatino Linotype" panose="02040502050505030304" pitchFamily="18" charset="0"/>
            </a:endParaRPr>
          </a:p>
          <a:p>
            <a:pPr marL="341313" lvl="1" indent="-341313">
              <a:lnSpc>
                <a:spcPct val="90000"/>
              </a:lnSpc>
            </a:pPr>
            <a:r>
              <a:rPr lang="en-US" altLang="en-US" sz="2600" i="1" dirty="0">
                <a:latin typeface="Palatino Linotype" panose="02040502050505030304" pitchFamily="18" charset="0"/>
              </a:rPr>
              <a:t> </a:t>
            </a:r>
            <a:r>
              <a:rPr lang="el-GR" altLang="en-US" sz="2600" i="1" dirty="0">
                <a:latin typeface="Palatino Linotype" panose="02040502050505030304" pitchFamily="18" charset="0"/>
              </a:rPr>
              <a:t>β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0</a:t>
            </a:r>
            <a:r>
              <a:rPr lang="en-US" altLang="en-US" sz="2600" i="1" dirty="0">
                <a:latin typeface="Palatino Linotype" panose="02040502050505030304" pitchFamily="18" charset="0"/>
              </a:rPr>
              <a:t> </a:t>
            </a:r>
            <a:r>
              <a:rPr lang="en-US" altLang="en-US" sz="2600" dirty="0">
                <a:latin typeface="Palatino Linotype" panose="02040502050505030304" pitchFamily="18" charset="0"/>
              </a:rPr>
              <a:t>is constant and </a:t>
            </a:r>
            <a:r>
              <a:rPr lang="el-GR" altLang="en-US" sz="2600" i="1" dirty="0">
                <a:latin typeface="Palatino Linotype" panose="02040502050505030304" pitchFamily="18" charset="0"/>
              </a:rPr>
              <a:t>β</a:t>
            </a:r>
            <a:r>
              <a:rPr lang="en-US" altLang="en-US" sz="2600" i="1" baseline="-25000" dirty="0" err="1">
                <a:latin typeface="Palatino Linotype" panose="02040502050505030304" pitchFamily="18" charset="0"/>
              </a:rPr>
              <a:t>i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  </a:t>
            </a:r>
            <a:r>
              <a:rPr lang="en-US" altLang="en-US" sz="2600" dirty="0">
                <a:latin typeface="Palatino Linotype" panose="02040502050505030304" pitchFamily="18" charset="0"/>
              </a:rPr>
              <a:t>determines the coefficients of the independent variable </a:t>
            </a:r>
            <a:r>
              <a:rPr lang="en-US" altLang="en-US" sz="2600" i="1" dirty="0">
                <a:latin typeface="Palatino Linotype" panose="02040502050505030304" pitchFamily="18" charset="0"/>
              </a:rPr>
              <a:t>x</a:t>
            </a:r>
            <a:r>
              <a:rPr lang="en-US" altLang="en-US" sz="2600" i="1" baseline="-25000" dirty="0">
                <a:latin typeface="Palatino Linotype" panose="02040502050505030304" pitchFamily="18" charset="0"/>
              </a:rPr>
              <a:t>i </a:t>
            </a:r>
          </a:p>
          <a:p>
            <a:pPr marL="341313" lvl="1" indent="-341313" algn="just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en-US" sz="2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en-US" sz="1900" i="1" dirty="0">
              <a:latin typeface="Palatino Linotype" panose="0204050205050503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Palatino Linotype" panose="0204050205050503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1900" dirty="0">
              <a:latin typeface="Palatino Linotype" panose="0204050205050503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82DF7-51A5-4F6B-81CC-1393EF59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80" y="3108221"/>
            <a:ext cx="3302830" cy="6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5522" y="470175"/>
            <a:ext cx="6623154" cy="669077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3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86A6C-D385-4C71-9C01-E396E42D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03" y="1776335"/>
            <a:ext cx="6908825" cy="2435537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8BD64-0DFE-490F-8316-2CE30471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48" y="1978702"/>
            <a:ext cx="2658388" cy="4430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EF80EF1-A359-4923-99B5-F7FCB5E904E6}"/>
              </a:ext>
            </a:extLst>
          </p:cNvPr>
          <p:cNvSpPr/>
          <p:nvPr/>
        </p:nvSpPr>
        <p:spPr>
          <a:xfrm>
            <a:off x="9039069" y="1536640"/>
            <a:ext cx="3043003" cy="4992052"/>
          </a:xfrm>
          <a:prstGeom prst="wedgeRoundRectCallout">
            <a:avLst>
              <a:gd name="adj1" fmla="val -258310"/>
              <a:gd name="adj2" fmla="val 5702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63ABE5A-6DE1-457D-900B-0584383F5FF9}"/>
              </a:ext>
            </a:extLst>
          </p:cNvPr>
          <p:cNvSpPr/>
          <p:nvPr/>
        </p:nvSpPr>
        <p:spPr>
          <a:xfrm rot="5400000">
            <a:off x="9995483" y="855232"/>
            <a:ext cx="404735" cy="1842208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B41AE87-68F4-46ED-8861-227BF15B9647}"/>
              </a:ext>
            </a:extLst>
          </p:cNvPr>
          <p:cNvSpPr txBox="1">
            <a:spLocks noChangeArrowheads="1"/>
          </p:cNvSpPr>
          <p:nvPr/>
        </p:nvSpPr>
        <p:spPr>
          <a:xfrm>
            <a:off x="9638676" y="1100827"/>
            <a:ext cx="1451868" cy="52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Inputs</a:t>
            </a:r>
            <a:b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78F942-ECB8-4ED3-ADEE-88DC3B227DCC}"/>
              </a:ext>
            </a:extLst>
          </p:cNvPr>
          <p:cNvSpPr txBox="1">
            <a:spLocks noChangeArrowheads="1"/>
          </p:cNvSpPr>
          <p:nvPr/>
        </p:nvSpPr>
        <p:spPr>
          <a:xfrm>
            <a:off x="10938774" y="1146201"/>
            <a:ext cx="1588327" cy="52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  <a:b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CA12E-254A-4494-B5AA-830C8C6CE98A}"/>
              </a:ext>
            </a:extLst>
          </p:cNvPr>
          <p:cNvSpPr/>
          <p:nvPr/>
        </p:nvSpPr>
        <p:spPr>
          <a:xfrm rot="5400000">
            <a:off x="11324677" y="1330919"/>
            <a:ext cx="404738" cy="81618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4423" y="184666"/>
            <a:ext cx="6623154" cy="669077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3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41D1B-FA16-4303-9FD3-4397703B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8" y="1359877"/>
            <a:ext cx="3831224" cy="3587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D03BD-D942-4E1C-B562-BD2EFECE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6" y="1307858"/>
            <a:ext cx="3726467" cy="369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BBFDA-42D6-4B0A-A207-A0BA1732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58" y="1308827"/>
            <a:ext cx="3971320" cy="37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4423" y="223511"/>
            <a:ext cx="6623154" cy="669077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8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35CA0-3E15-4CB8-9235-5462C479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24" y="1297088"/>
            <a:ext cx="3889639" cy="3641958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789B6ACC-BE7A-44E7-B50E-6053FDFBC85C}"/>
              </a:ext>
            </a:extLst>
          </p:cNvPr>
          <p:cNvSpPr/>
          <p:nvPr/>
        </p:nvSpPr>
        <p:spPr>
          <a:xfrm>
            <a:off x="4407173" y="5078970"/>
            <a:ext cx="3757490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Input Training Data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9130C2E3-E04C-4523-BA69-34666D23D2CA}"/>
              </a:ext>
            </a:extLst>
          </p:cNvPr>
          <p:cNvSpPr/>
          <p:nvPr/>
        </p:nvSpPr>
        <p:spPr>
          <a:xfrm>
            <a:off x="8559340" y="5126180"/>
            <a:ext cx="3341933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Output/Labels of Training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360B9-4E4E-4AD3-9DFB-0CB33802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488" y="1297088"/>
            <a:ext cx="3689638" cy="3641957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421C8-D085-4646-AB3A-CC34F0E4A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60" y="1297088"/>
            <a:ext cx="3889639" cy="36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7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597A2B-BD67-453F-A675-1F19A72A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4784" y="56740"/>
            <a:ext cx="4791212" cy="369333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Multiple Linear Regression Model</a:t>
            </a:r>
            <a:b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endParaRPr lang="en-US" alt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789B6ACC-BE7A-44E7-B50E-6053FDFBC85C}"/>
              </a:ext>
            </a:extLst>
          </p:cNvPr>
          <p:cNvSpPr/>
          <p:nvPr/>
        </p:nvSpPr>
        <p:spPr>
          <a:xfrm>
            <a:off x="118334" y="3047834"/>
            <a:ext cx="3652386" cy="3534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Input Training Data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9130C2E3-E04C-4523-BA69-34666D23D2CA}"/>
              </a:ext>
            </a:extLst>
          </p:cNvPr>
          <p:cNvSpPr/>
          <p:nvPr/>
        </p:nvSpPr>
        <p:spPr>
          <a:xfrm>
            <a:off x="3965667" y="4751171"/>
            <a:ext cx="3757490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Inputs Data for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AF14B-F825-427D-9C65-8026085C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67" y="1714809"/>
            <a:ext cx="3712867" cy="3019479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pic>
        <p:nvPicPr>
          <p:cNvPr id="9218" name="Picture 2" descr="question mark - Wiktionary">
            <a:extLst>
              <a:ext uri="{FF2B5EF4-FFF2-40B4-BE49-F238E27FC236}">
                <a16:creationId xmlns:a16="http://schemas.microsoft.com/office/drawing/2014/main" id="{4B6647C6-1CCA-4E03-BD83-5C64A050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2140202"/>
            <a:ext cx="2082564" cy="20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0E9CD449-59A6-4801-AE42-4FC5A5E87110}"/>
              </a:ext>
            </a:extLst>
          </p:cNvPr>
          <p:cNvSpPr/>
          <p:nvPr/>
        </p:nvSpPr>
        <p:spPr>
          <a:xfrm>
            <a:off x="118334" y="6511497"/>
            <a:ext cx="3712867" cy="3534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Output Training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823E2-C548-428B-905C-F3041436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4" y="3472787"/>
            <a:ext cx="3652386" cy="3038710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891EB2B1-64B4-4509-B50F-CACB0E437915}"/>
              </a:ext>
            </a:extLst>
          </p:cNvPr>
          <p:cNvSpPr/>
          <p:nvPr/>
        </p:nvSpPr>
        <p:spPr>
          <a:xfrm>
            <a:off x="7951645" y="4751171"/>
            <a:ext cx="3757490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Multiple Linear Regression Algo Outputs for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23079-24C1-4F34-A8F1-C10E38B2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27" y="50186"/>
            <a:ext cx="3410200" cy="2956586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6048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8BCD3EA0-8EF7-42BA-A5ED-D0B9D0C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8F182B2-C778-466C-95A3-959082C3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143DA3D-2C83-4D4F-8426-10316C36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789B6ACC-BE7A-44E7-B50E-6053FDFBC85C}"/>
              </a:ext>
            </a:extLst>
          </p:cNvPr>
          <p:cNvSpPr/>
          <p:nvPr/>
        </p:nvSpPr>
        <p:spPr>
          <a:xfrm>
            <a:off x="467126" y="3014491"/>
            <a:ext cx="3652386" cy="3534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Input Training Data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9130C2E3-E04C-4523-BA69-34666D23D2CA}"/>
              </a:ext>
            </a:extLst>
          </p:cNvPr>
          <p:cNvSpPr/>
          <p:nvPr/>
        </p:nvSpPr>
        <p:spPr>
          <a:xfrm>
            <a:off x="4179992" y="3083540"/>
            <a:ext cx="3757490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Inputs Data for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AF14B-F825-427D-9C65-8026085C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15" y="41505"/>
            <a:ext cx="3712867" cy="2954833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0E9CD449-59A6-4801-AE42-4FC5A5E87110}"/>
              </a:ext>
            </a:extLst>
          </p:cNvPr>
          <p:cNvSpPr/>
          <p:nvPr/>
        </p:nvSpPr>
        <p:spPr>
          <a:xfrm>
            <a:off x="467126" y="6478154"/>
            <a:ext cx="3712867" cy="3534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Output Training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823E2-C548-428B-905C-F3041436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6" y="3439444"/>
            <a:ext cx="3652386" cy="3038710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891EB2B1-64B4-4509-B50F-CACB0E437915}"/>
              </a:ext>
            </a:extLst>
          </p:cNvPr>
          <p:cNvSpPr/>
          <p:nvPr/>
        </p:nvSpPr>
        <p:spPr>
          <a:xfrm>
            <a:off x="8069148" y="3126951"/>
            <a:ext cx="3757490" cy="481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Multiple Linear Regression Algo Outputs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78242-0029-4DCC-964E-E1AC9412F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45" y="41505"/>
            <a:ext cx="3709096" cy="3047834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A584EA-7AA2-409C-BD9F-72E76A0BB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148" y="3571281"/>
            <a:ext cx="3757489" cy="2869261"/>
          </a:xfrm>
          <a:prstGeom prst="rect">
            <a:avLst/>
          </a:prstGeom>
        </p:spPr>
      </p:pic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B3E93920-158C-4308-BED5-3B78A978F074}"/>
              </a:ext>
            </a:extLst>
          </p:cNvPr>
          <p:cNvSpPr/>
          <p:nvPr/>
        </p:nvSpPr>
        <p:spPr>
          <a:xfrm>
            <a:off x="8044951" y="6478154"/>
            <a:ext cx="3781686" cy="3534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Actual Outputs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CEECE44-40DC-4CA1-A194-09641E27BAFC}"/>
              </a:ext>
            </a:extLst>
          </p:cNvPr>
          <p:cNvSpPr/>
          <p:nvPr/>
        </p:nvSpPr>
        <p:spPr>
          <a:xfrm>
            <a:off x="4218606" y="4160104"/>
            <a:ext cx="3757490" cy="2122512"/>
          </a:xfrm>
          <a:prstGeom prst="wedgeRoundRectCallout">
            <a:avLst>
              <a:gd name="adj1" fmla="val 53446"/>
              <a:gd name="adj2" fmla="val -100810"/>
              <a:gd name="adj3" fmla="val 16667"/>
            </a:avLst>
          </a:prstGeom>
          <a:noFill/>
          <a:ln w="158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4AAA95A-3BD2-4703-A2D9-6D29BA3C854A}"/>
              </a:ext>
            </a:extLst>
          </p:cNvPr>
          <p:cNvSpPr/>
          <p:nvPr/>
        </p:nvSpPr>
        <p:spPr>
          <a:xfrm>
            <a:off x="4218606" y="4160104"/>
            <a:ext cx="3757490" cy="2122512"/>
          </a:xfrm>
          <a:prstGeom prst="wedgeRoundRectCallout">
            <a:avLst>
              <a:gd name="adj1" fmla="val -53680"/>
              <a:gd name="adj2" fmla="val -107028"/>
              <a:gd name="adj3" fmla="val 16667"/>
            </a:avLst>
          </a:prstGeom>
          <a:noFill/>
          <a:ln w="158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DD3624D-58C8-49CB-B544-1E79DC452E14}"/>
              </a:ext>
            </a:extLst>
          </p:cNvPr>
          <p:cNvSpPr/>
          <p:nvPr/>
        </p:nvSpPr>
        <p:spPr>
          <a:xfrm>
            <a:off x="4218606" y="4160104"/>
            <a:ext cx="3757490" cy="2122512"/>
          </a:xfrm>
          <a:prstGeom prst="wedgeRoundRectCallout">
            <a:avLst>
              <a:gd name="adj1" fmla="val -51422"/>
              <a:gd name="adj2" fmla="val -62170"/>
              <a:gd name="adj3" fmla="val 16667"/>
            </a:avLst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386889F-568C-43A2-BC31-35A4985B8746}"/>
              </a:ext>
            </a:extLst>
          </p:cNvPr>
          <p:cNvSpPr/>
          <p:nvPr/>
        </p:nvSpPr>
        <p:spPr>
          <a:xfrm>
            <a:off x="4218605" y="4160104"/>
            <a:ext cx="3757490" cy="2122512"/>
          </a:xfrm>
          <a:prstGeom prst="wedgeRoundRectCallout">
            <a:avLst>
              <a:gd name="adj1" fmla="val 52944"/>
              <a:gd name="adj2" fmla="val -63502"/>
              <a:gd name="adj3" fmla="val 16667"/>
            </a:avLst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CEC3372-1C81-47FC-8447-A75969693E9E}"/>
              </a:ext>
            </a:extLst>
          </p:cNvPr>
          <p:cNvSpPr/>
          <p:nvPr/>
        </p:nvSpPr>
        <p:spPr>
          <a:xfrm>
            <a:off x="4202303" y="4160104"/>
            <a:ext cx="3757490" cy="2122512"/>
          </a:xfrm>
          <a:prstGeom prst="wedgeRoundRectCallout">
            <a:avLst>
              <a:gd name="adj1" fmla="val -1998"/>
              <a:gd name="adj2" fmla="val -105251"/>
              <a:gd name="adj3" fmla="val 16667"/>
            </a:avLst>
          </a:prstGeom>
          <a:noFill/>
          <a:ln w="158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First the MLR Algorithm is trained on the training data.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 training data the inputs along with corresponding outputs data are provided to the MLR algorithm.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 testing  only the input data is provided to the MLR algorithm and the MLR provides the predicted results based on the trained model.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Here, we have given the actual outputs, these actual outputs are just for comparison.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CB200B-5200-4FD3-BD4F-F01C951D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66" y="39752"/>
            <a:ext cx="3617218" cy="2956586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40598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911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Palatino Linotype</vt:lpstr>
      <vt:lpstr>Wingdings</vt:lpstr>
      <vt:lpstr>Wingdings 3</vt:lpstr>
      <vt:lpstr>Wisp</vt:lpstr>
      <vt:lpstr>MULTIPLE LINEAR REGRESSION, PERFORMANCE EVALUATORS, AND CLASSIFICATION</vt:lpstr>
      <vt:lpstr>PowerPoint Presentation</vt:lpstr>
      <vt:lpstr>What is Multiple Regression?</vt:lpstr>
      <vt:lpstr>The Multiple Linear Regression Model </vt:lpstr>
      <vt:lpstr>The Multiple Linear Regression Model </vt:lpstr>
      <vt:lpstr>The Multiple Linear Regression Model </vt:lpstr>
      <vt:lpstr>The Multiple Linear Regression Model </vt:lpstr>
      <vt:lpstr>The Multiple Linear Regression Model </vt:lpstr>
      <vt:lpstr>PowerPoint Presentation</vt:lpstr>
      <vt:lpstr>Regression Evaluation Metrics</vt:lpstr>
      <vt:lpstr>Performance Evaluation Metrics </vt:lpstr>
      <vt:lpstr>Performance Evaluation Metrics </vt:lpstr>
      <vt:lpstr>Activity </vt:lpstr>
      <vt:lpstr>PowerPoint Presentation</vt:lpstr>
      <vt:lpstr>Classification</vt:lpstr>
      <vt:lpstr>Classification in Supervised Learning</vt:lpstr>
      <vt:lpstr>Classification in Supervised Learning</vt:lpstr>
      <vt:lpstr>Types of Classification</vt:lpstr>
      <vt:lpstr>Classification in Supervised Learning</vt:lpstr>
      <vt:lpstr>Multiple Linear Regression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Muhammad Fayaz</dc:creator>
  <cp:lastModifiedBy>Muhammad Fayaz</cp:lastModifiedBy>
  <cp:revision>208</cp:revision>
  <cp:lastPrinted>2020-09-21T06:58:50Z</cp:lastPrinted>
  <dcterms:created xsi:type="dcterms:W3CDTF">2020-08-17T08:31:53Z</dcterms:created>
  <dcterms:modified xsi:type="dcterms:W3CDTF">2021-09-13T03:57:51Z</dcterms:modified>
</cp:coreProperties>
</file>