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91" r:id="rId2"/>
    <p:sldId id="520" r:id="rId3"/>
    <p:sldId id="312" r:id="rId4"/>
    <p:sldId id="508" r:id="rId5"/>
    <p:sldId id="510" r:id="rId6"/>
    <p:sldId id="519" r:id="rId7"/>
    <p:sldId id="518" r:id="rId8"/>
    <p:sldId id="516" r:id="rId9"/>
    <p:sldId id="513" r:id="rId10"/>
    <p:sldId id="514" r:id="rId11"/>
    <p:sldId id="517" r:id="rId12"/>
    <p:sldId id="515" r:id="rId13"/>
    <p:sldId id="521" r:id="rId14"/>
    <p:sldId id="527" r:id="rId15"/>
    <p:sldId id="257" r:id="rId16"/>
    <p:sldId id="294" r:id="rId17"/>
    <p:sldId id="300" r:id="rId18"/>
    <p:sldId id="309" r:id="rId19"/>
    <p:sldId id="295" r:id="rId20"/>
    <p:sldId id="303" r:id="rId21"/>
    <p:sldId id="304" r:id="rId22"/>
    <p:sldId id="298" r:id="rId23"/>
    <p:sldId id="528" r:id="rId24"/>
    <p:sldId id="296" r:id="rId25"/>
    <p:sldId id="311" r:id="rId26"/>
    <p:sldId id="529" r:id="rId27"/>
    <p:sldId id="292" r:id="rId28"/>
    <p:sldId id="293" r:id="rId29"/>
    <p:sldId id="531" r:id="rId3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0D0-D6EF-4C65-8426-1D1FCDFFFF7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C6CE-8B36-44ED-A9D2-B7B9A69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65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65A-101D-48F4-9EEB-8BF2FBDA6D3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58" y="1573967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PERFORMANCE EVALUATORS for Regression,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96155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4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28583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First, we need to understand data and types of data.  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Variables are used to store data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According to below figure, the data can be divided into different types</a:t>
            </a:r>
          </a:p>
          <a:p>
            <a:pPr marL="0" indent="0" algn="just">
              <a:buNone/>
            </a:pPr>
            <a:r>
              <a:rPr lang="en-US" altLang="en-US" b="1" dirty="0">
                <a:latin typeface="Palatino Linotype" panose="02040502050505030304" pitchFamily="18" charset="0"/>
              </a:rPr>
              <a:t>	    1. Categorical </a:t>
            </a:r>
          </a:p>
          <a:p>
            <a:pPr marL="0" indent="0" algn="just">
              <a:buNone/>
            </a:pPr>
            <a:r>
              <a:rPr lang="en-US" altLang="en-US" b="1" dirty="0">
                <a:latin typeface="Palatino Linotype" panose="02040502050505030304" pitchFamily="18" charset="0"/>
              </a:rPr>
              <a:t>            2.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8C552-B79C-4A1F-B030-5381A884B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5175" y="3429000"/>
            <a:ext cx="7201649" cy="29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F864-C42C-425C-B967-36346E5E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469" y="24022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6F43-8AEE-4664-A1B2-E7B281C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15" y="1275413"/>
            <a:ext cx="10242369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Binary Classification problem: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we have two categories in the output variable/class/depend variable</a:t>
            </a:r>
          </a:p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 Problem: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we have  more than two categories in the output variable/class/depend variable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8020733-66FA-4CFA-B9B5-F7DCD1753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50799"/>
              </p:ext>
            </p:extLst>
          </p:nvPr>
        </p:nvGraphicFramePr>
        <p:xfrm>
          <a:off x="1017954" y="3421505"/>
          <a:ext cx="4766870" cy="29944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406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959372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28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Input-1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342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038907-BF64-4DB6-BDB4-6C8E7CE79F1E}"/>
              </a:ext>
            </a:extLst>
          </p:cNvPr>
          <p:cNvSpPr/>
          <p:nvPr/>
        </p:nvSpPr>
        <p:spPr>
          <a:xfrm>
            <a:off x="0" y="2383436"/>
            <a:ext cx="974815" cy="26695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EBBF173-BAB6-4B89-B412-283C6751D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45767"/>
              </p:ext>
            </p:extLst>
          </p:nvPr>
        </p:nvGraphicFramePr>
        <p:xfrm>
          <a:off x="6251354" y="3470223"/>
          <a:ext cx="4766870" cy="29944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406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959372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28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Input-1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342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54C41AF-7026-4857-AD21-90402201A7D4}"/>
              </a:ext>
            </a:extLst>
          </p:cNvPr>
          <p:cNvSpPr/>
          <p:nvPr/>
        </p:nvSpPr>
        <p:spPr>
          <a:xfrm rot="21285457">
            <a:off x="10906934" y="1398265"/>
            <a:ext cx="974816" cy="37776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67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928" y="120461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Unlike regression where you predict a continues number, you use classification to predict a category.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There is a wide variety of classification applications from medicine to marketing.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Classification models include linear models like logistic regression, and nonlinear ones K-NN, Kernel SVM and Random Forests.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Learning Classification Models. 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K-Nearest Neighbors (K-NN)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Support Vector Machine (SVM)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Naive Bayes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 Classification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544B-2205-4047-BBD9-457B5302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56" y="4065731"/>
            <a:ext cx="2903850" cy="1766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7F5458-566B-4E49-9DE9-E49F94AA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73" y="4065731"/>
            <a:ext cx="1902599" cy="1973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36" y="2525742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K-NEAREST NEIGHBOR(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kNN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) 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25154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4" y="588864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E06-EFCB-4522-93FA-044F95EF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75" y="2005967"/>
            <a:ext cx="8253484" cy="3227124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Palatino Linotype" panose="02040502050505030304" pitchFamily="18" charset="0"/>
              </a:rPr>
              <a:t>A K-Nearest Neighbor algorithm, often abbreviated </a:t>
            </a:r>
            <a:r>
              <a:rPr lang="en-US" sz="2400" dirty="0">
                <a:solidFill>
                  <a:srgbClr val="333333"/>
                </a:solidFill>
                <a:latin typeface="Palatino Linotype" panose="02040502050505030304" pitchFamily="18" charset="0"/>
              </a:rPr>
              <a:t>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Palatino Linotype" panose="02040502050505030304" pitchFamily="18" charset="0"/>
              </a:rPr>
              <a:t>-NN, is an approach to data classification that estimates how likely a data point is to be a member of one group or the other depending on what group the data points nearest to it are in.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Palatino Linotype" panose="02040502050505030304" pitchFamily="18" charset="0"/>
              </a:rPr>
              <a:t>The k-nearest-neighbor is an example of a "lazy learner" algorithm, meaning that it does not build a model using the training set.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6928A-CE54-4E4C-A3F8-4588AE45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203" y="2005967"/>
            <a:ext cx="2495550" cy="350520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9433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108" y="449704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E06-EFCB-4522-93FA-044F95EF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78" y="1594920"/>
            <a:ext cx="8295125" cy="575022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Used for classification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The unseen instance is classified based on distance from seen classes of training set</a:t>
            </a:r>
          </a:p>
          <a:p>
            <a:pPr marL="285750" indent="-285750"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Procedure: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We have a training data set in which classes are known (Labels are given)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We have a new instance with class label unknown</a:t>
            </a:r>
          </a:p>
          <a:p>
            <a:pPr marL="285750" indent="-285750"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Steps: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Find distance of this unknown class from all the known instances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There are few distance finding methods e.g., Euclidean distance, Manhattan distance or city block distance and maximum dimension distance, etc.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We will use only Euclidean distance for finding the distance between instances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4C88D-7879-471D-B982-1B264DF1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99" y="2126105"/>
            <a:ext cx="2495550" cy="350520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7932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9" y="439125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E06-EFCB-4522-93FA-044F95EF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61" y="1662845"/>
            <a:ext cx="11051839" cy="5750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Why do we need KNN?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How do we choose the factor ‘K’?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When do we use KNN?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How does KNN algorithm work?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Application: Male/Female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9921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630-FAA2-4CA6-B007-19CBE7FC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2" y="371807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Why KNN?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C5FBB-460D-4BC3-BA9D-67F48AA3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70" y="1652697"/>
            <a:ext cx="9148459" cy="411829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7210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630-FAA2-4CA6-B007-19CBE7FC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377" y="565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How do we choose the factor ‘k’?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546A9-4F86-4D8F-93AC-F402DBD5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00" y="674326"/>
            <a:ext cx="5527709" cy="306647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CF33A-4784-41A7-9689-AD7E58D0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39" y="674325"/>
            <a:ext cx="5199386" cy="306647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BD131-E839-4EE8-B0FA-CB60CAFC8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098" y="3860945"/>
            <a:ext cx="6440634" cy="288980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72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00" y="291343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When do we use KNN algorithm?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30CE2-7CE4-4D87-AC2A-8177846C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2" y="1125708"/>
            <a:ext cx="9180945" cy="50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D272-C37C-492A-92F5-1CA8748F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27" y="74403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B087-3DDC-4CCF-9D7C-6F2442C2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14" y="202492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Linear Regression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Multiple Linear Regression Model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Regression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Classification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Performance Evaluation metrices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8949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630-FAA2-4CA6-B007-19CBE7FC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378" y="306333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What is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B3FE-7AAE-4974-87DA-96EA1CBD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8649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D6867-B415-498A-8E22-E86CC230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73" y="1222203"/>
            <a:ext cx="9975696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630-FAA2-4CA6-B007-19CBE7FC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378" y="306333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What is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B3FE-7AAE-4974-87DA-96EA1CBD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8649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57F62-010B-49C4-A2B2-57356B4B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1" y="1321021"/>
            <a:ext cx="10077278" cy="47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00" y="291343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How Does KNN Algorithm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DD285-D86F-4376-B95D-7D30B757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0" y="1303970"/>
            <a:ext cx="8075329" cy="46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00" y="291343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B5620-AD4F-4837-A905-4444F268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57" y="1154243"/>
            <a:ext cx="4642668" cy="4317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A3D009-F985-41B5-BBF1-F21BFCFDED02}"/>
              </a:ext>
            </a:extLst>
          </p:cNvPr>
          <p:cNvSpPr/>
          <p:nvPr/>
        </p:nvSpPr>
        <p:spPr>
          <a:xfrm>
            <a:off x="3654557" y="5471410"/>
            <a:ext cx="4642668" cy="4497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57                  170                  ?   </a:t>
            </a:r>
          </a:p>
        </p:txBody>
      </p:sp>
    </p:spTree>
    <p:extLst>
      <p:ext uri="{BB962C8B-B14F-4D97-AF65-F5344CB8AC3E}">
        <p14:creationId xmlns:p14="http://schemas.microsoft.com/office/powerpoint/2010/main" val="150899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00" y="291343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How Does KNN Algorithm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98C12-0FAD-4289-8EF8-3F9DB77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3" y="936886"/>
            <a:ext cx="10267093" cy="5447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D6E2A7-A565-4D7A-9C4B-156CC1136597}"/>
              </a:ext>
            </a:extLst>
          </p:cNvPr>
          <p:cNvSpPr/>
          <p:nvPr/>
        </p:nvSpPr>
        <p:spPr>
          <a:xfrm>
            <a:off x="5003670" y="6271870"/>
            <a:ext cx="6225876" cy="4497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57              170                ?   </a:t>
            </a:r>
          </a:p>
        </p:txBody>
      </p:sp>
    </p:spTree>
    <p:extLst>
      <p:ext uri="{BB962C8B-B14F-4D97-AF65-F5344CB8AC3E}">
        <p14:creationId xmlns:p14="http://schemas.microsoft.com/office/powerpoint/2010/main" val="341755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676" y="153428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How Does KNN Algorithm Work?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61AE-BBBF-4E34-8E1C-F7183322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1" y="899410"/>
            <a:ext cx="10206304" cy="58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1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EBC-7540-4E81-B8EA-A5139B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597" y="226237"/>
            <a:ext cx="6995783" cy="757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How Does KNN Algorithm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0855-FC9F-44B3-91AC-15A64B9E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5" y="1049312"/>
            <a:ext cx="9300772" cy="52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644" y="158443"/>
            <a:ext cx="5826194" cy="64633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4492" y="1295401"/>
            <a:ext cx="582619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Bell MT" pitchFamily="18" charset="0"/>
                <a:cs typeface="Times New Roman" pitchFamily="18" charset="0"/>
              </a:rPr>
              <a:t>We will start by illustrating the formula for Euclidean distance in two dimensions.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Bell MT" pitchFamily="18" charset="0"/>
                <a:cs typeface="Times New Roman" pitchFamily="18" charset="0"/>
              </a:rPr>
              <a:t>If we denote an instance in the training set by (a1, a2)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Bell MT" pitchFamily="18" charset="0"/>
                <a:cs typeface="Times New Roman" pitchFamily="18" charset="0"/>
              </a:rPr>
              <a:t>Unseen instance by (b1, b2) 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Bell MT" pitchFamily="18" charset="0"/>
                <a:cs typeface="Times New Roman" pitchFamily="18" charset="0"/>
              </a:rPr>
              <a:t>If there are three variables (a1, a2, a3) and (b1, b2, b3)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Bell MT" pitchFamily="18" charset="0"/>
                <a:cs typeface="Times New Roman" pitchFamily="18" charset="0"/>
              </a:rPr>
              <a:t>If there are n variables (a1, a2, . . . , an) and (b1, b2, . . . , </a:t>
            </a:r>
            <a:r>
              <a:rPr lang="en-US" dirty="0" err="1">
                <a:latin typeface="Bell MT" pitchFamily="18" charset="0"/>
                <a:cs typeface="Times New Roman" pitchFamily="18" charset="0"/>
              </a:rPr>
              <a:t>bn</a:t>
            </a:r>
            <a:r>
              <a:rPr lang="en-US" dirty="0">
                <a:latin typeface="Bell MT" pitchFamily="18" charset="0"/>
                <a:cs typeface="Times New Roman" pitchFamily="18" charset="0"/>
              </a:rPr>
              <a:t>)</a:t>
            </a:r>
          </a:p>
          <a:p>
            <a:pPr marL="285750" indent="-285750" algn="just"/>
            <a:endParaRPr lang="en-US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dirty="0">
              <a:latin typeface="Bell MT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373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82093" y="5602070"/>
            <a:ext cx="38377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dirty="0">
                <a:latin typeface="Bell MT" pitchFamily="18" charset="0"/>
                <a:cs typeface="Times New Roman" pitchFamily="18" charset="0"/>
              </a:rPr>
              <a:t>       b1			b2</a:t>
            </a:r>
          </a:p>
          <a:p>
            <a:pPr marL="285750" indent="-285750" algn="just"/>
            <a:r>
              <a:rPr lang="en-US" dirty="0">
                <a:latin typeface="Bell MT" pitchFamily="18" charset="0"/>
                <a:cs typeface="Times New Roman" pitchFamily="18" charset="0"/>
              </a:rPr>
              <a:t>       5			10		      ???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1" y="2451976"/>
            <a:ext cx="3114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28219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421779"/>
            <a:ext cx="4343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752600" y="1752601"/>
            <a:ext cx="533400" cy="366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defRPr>
                <a:latin typeface="Bell MT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C1</a:t>
            </a:r>
          </a:p>
          <a:p>
            <a:r>
              <a:rPr lang="en-US" dirty="0"/>
              <a:t>C2</a:t>
            </a:r>
          </a:p>
          <a:p>
            <a:endParaRPr lang="en-US" dirty="0"/>
          </a:p>
          <a:p>
            <a:r>
              <a:rPr lang="en-US" dirty="0"/>
              <a:t>C3</a:t>
            </a:r>
          </a:p>
          <a:p>
            <a:r>
              <a:rPr lang="en-US" dirty="0"/>
              <a:t>C4</a:t>
            </a:r>
          </a:p>
          <a:p>
            <a:r>
              <a:rPr lang="en-US" dirty="0"/>
              <a:t>C5</a:t>
            </a:r>
          </a:p>
          <a:p>
            <a:endParaRPr lang="en-US" dirty="0"/>
          </a:p>
          <a:p>
            <a:r>
              <a:rPr lang="en-US" dirty="0"/>
              <a:t>C6</a:t>
            </a:r>
          </a:p>
          <a:p>
            <a:r>
              <a:rPr lang="en-US" dirty="0"/>
              <a:t>C7</a:t>
            </a:r>
          </a:p>
          <a:p>
            <a:endParaRPr lang="en-US" dirty="0"/>
          </a:p>
          <a:p>
            <a:r>
              <a:rPr lang="en-US" dirty="0"/>
              <a:t>C8</a:t>
            </a:r>
          </a:p>
          <a:p>
            <a:r>
              <a:rPr lang="en-US" dirty="0"/>
              <a:t>C9</a:t>
            </a:r>
          </a:p>
          <a:p>
            <a:r>
              <a:rPr lang="en-US" dirty="0"/>
              <a:t>C10</a:t>
            </a:r>
          </a:p>
        </p:txBody>
      </p:sp>
    </p:spTree>
    <p:extLst>
      <p:ext uri="{BB962C8B-B14F-4D97-AF65-F5344CB8AC3E}">
        <p14:creationId xmlns:p14="http://schemas.microsoft.com/office/powerpoint/2010/main" val="133108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170" y="328319"/>
            <a:ext cx="6740916" cy="128089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K-Nearest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368" y="1282704"/>
            <a:ext cx="5736462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b="1" dirty="0">
                <a:latin typeface="Bell MT" pitchFamily="18" charset="0"/>
                <a:cs typeface="Times New Roman" pitchFamily="18" charset="0"/>
              </a:rPr>
              <a:t>Step 1: </a:t>
            </a:r>
            <a:r>
              <a:rPr lang="en-US" dirty="0">
                <a:latin typeface="Bell MT" pitchFamily="18" charset="0"/>
                <a:cs typeface="Times New Roman" pitchFamily="18" charset="0"/>
              </a:rPr>
              <a:t>Find Euclidean distance of unseen instance from all the instances</a:t>
            </a:r>
          </a:p>
          <a:p>
            <a:r>
              <a:rPr lang="en-US" dirty="0">
                <a:latin typeface="Bell MT" pitchFamily="18" charset="0"/>
              </a:rPr>
              <a:t>DC1 =  = 5.9732</a:t>
            </a:r>
          </a:p>
          <a:p>
            <a:r>
              <a:rPr lang="en-US" dirty="0">
                <a:latin typeface="Bell MT" pitchFamily="18" charset="0"/>
              </a:rPr>
              <a:t>DC2 =  = 4.0706</a:t>
            </a:r>
          </a:p>
          <a:p>
            <a:r>
              <a:rPr lang="en-US" dirty="0">
                <a:latin typeface="Bell MT" pitchFamily="18" charset="0"/>
              </a:rPr>
              <a:t>DC3 =  = 3.8948</a:t>
            </a:r>
          </a:p>
          <a:p>
            <a:r>
              <a:rPr lang="en-US" dirty="0">
                <a:latin typeface="Bell MT" pitchFamily="18" charset="0"/>
              </a:rPr>
              <a:t>DC4 =  = 4.9244</a:t>
            </a:r>
          </a:p>
          <a:p>
            <a:r>
              <a:rPr lang="en-US" dirty="0">
                <a:latin typeface="Bell MT" pitchFamily="18" charset="0"/>
              </a:rPr>
              <a:t>DC5 =  = 3.1622</a:t>
            </a:r>
          </a:p>
          <a:p>
            <a:r>
              <a:rPr lang="en-US" dirty="0">
                <a:latin typeface="Bell MT" pitchFamily="18" charset="0"/>
              </a:rPr>
              <a:t>DC6 =  = 3.2372</a:t>
            </a:r>
          </a:p>
          <a:p>
            <a:r>
              <a:rPr lang="en-US" dirty="0">
                <a:latin typeface="Bell MT" pitchFamily="18" charset="0"/>
              </a:rPr>
              <a:t>DC7 =  = 4.4944</a:t>
            </a:r>
          </a:p>
          <a:p>
            <a:r>
              <a:rPr lang="en-US" dirty="0">
                <a:latin typeface="Bell MT" pitchFamily="18" charset="0"/>
              </a:rPr>
              <a:t>DC8 =  = 5.4</a:t>
            </a:r>
          </a:p>
          <a:p>
            <a:r>
              <a:rPr lang="en-US" dirty="0">
                <a:latin typeface="Bell MT" pitchFamily="18" charset="0"/>
              </a:rPr>
              <a:t>DC9 =  = 6.8007</a:t>
            </a:r>
          </a:p>
          <a:p>
            <a:r>
              <a:rPr lang="en-US" dirty="0">
                <a:latin typeface="Bell MT" pitchFamily="18" charset="0"/>
              </a:rPr>
              <a:t>DC10 =  = 8.1859</a:t>
            </a: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  <a:p>
            <a:pPr marL="285750" indent="-285750" algn="just"/>
            <a:endParaRPr lang="en-US" b="1" dirty="0">
              <a:latin typeface="Bell MT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1494" y="1674107"/>
            <a:ext cx="3748336" cy="457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945934" y="1282703"/>
            <a:ext cx="4447309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b="1" dirty="0">
                <a:latin typeface="Palatino Linotype" panose="02040502050505030304" pitchFamily="18" charset="0"/>
                <a:cs typeface="Times New Roman" pitchFamily="18" charset="0"/>
              </a:rPr>
              <a:t>Step 2: </a:t>
            </a: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Specify number of K. Suppose, we take k=3</a:t>
            </a:r>
          </a:p>
          <a:p>
            <a:pPr marL="285750" indent="-285750" algn="just"/>
            <a:r>
              <a:rPr lang="en-US" b="1" dirty="0">
                <a:latin typeface="Palatino Linotype" panose="02040502050505030304" pitchFamily="18" charset="0"/>
                <a:cs typeface="Times New Roman" pitchFamily="18" charset="0"/>
              </a:rPr>
              <a:t>Step 3: </a:t>
            </a: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Find 3 (K) records with least distance</a:t>
            </a: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These are DC3, DC5, DC6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DC3 =  = 3.8948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DC5 =  = 3.1622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DC6 =  = 3.2372</a:t>
            </a:r>
          </a:p>
          <a:p>
            <a:pPr marL="285750" indent="-285750" algn="just"/>
            <a:r>
              <a:rPr lang="en-US" b="1" dirty="0">
                <a:latin typeface="Palatino Linotype" panose="02040502050505030304" pitchFamily="18" charset="0"/>
                <a:cs typeface="Times New Roman" pitchFamily="18" charset="0"/>
              </a:rPr>
              <a:t>Step 4: </a:t>
            </a:r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Find class labels of DC3, DC5, DC6</a:t>
            </a:r>
          </a:p>
          <a:p>
            <a:pPr marL="285750" indent="-285750" algn="just"/>
            <a:endParaRPr lang="en-US" dirty="0">
              <a:latin typeface="Palatino Linotype" panose="02040502050505030304" pitchFamily="18" charset="0"/>
              <a:cs typeface="Times New Roman" pitchFamily="18" charset="0"/>
            </a:endParaRP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C3 = -</a:t>
            </a: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C5 = -</a:t>
            </a: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C6 = +</a:t>
            </a:r>
          </a:p>
          <a:p>
            <a:pPr marL="285750" indent="-285750" algn="just"/>
            <a:endParaRPr lang="en-US" dirty="0">
              <a:latin typeface="Palatino Linotype" panose="02040502050505030304" pitchFamily="18" charset="0"/>
              <a:cs typeface="Times New Roman" pitchFamily="18" charset="0"/>
            </a:endParaRP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So the new instance will be assigned class – because in K, the classes with – are more than the classes with +</a:t>
            </a:r>
          </a:p>
          <a:p>
            <a:pPr marL="285750" indent="-285750" algn="just"/>
            <a:r>
              <a:rPr lang="en-US" dirty="0">
                <a:latin typeface="Palatino Linotype" panose="02040502050505030304" pitchFamily="18" charset="0"/>
                <a:cs typeface="Times New Roman" pitchFamily="18" charset="0"/>
              </a:rPr>
              <a:t>What if K=1?</a:t>
            </a:r>
            <a:endParaRPr lang="en-US" b="1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7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3F8-8AA4-45C9-AA9E-4DF31B154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3972" y="2459182"/>
            <a:ext cx="3622963" cy="1161473"/>
          </a:xfrm>
        </p:spPr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7061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CB9B-4345-4BC7-B882-956C4FE1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4" y="383965"/>
            <a:ext cx="8911687" cy="6874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Evaluation Metrics (Regression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780-1822-4782-902C-FD7853A7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47" y="1540189"/>
            <a:ext cx="10027661" cy="3777622"/>
          </a:xfrm>
        </p:spPr>
        <p:txBody>
          <a:bodyPr/>
          <a:lstStyle/>
          <a:p>
            <a:pPr algn="just"/>
            <a:r>
              <a:rPr lang="en-US" sz="2000" b="1" dirty="0">
                <a:latin typeface="Palatino Linotype" panose="02040502050505030304" pitchFamily="18" charset="0"/>
              </a:rPr>
              <a:t>Different evaluation metrices for regression are used in order to measure the performance of algorithms , such as: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absolute error (MAE), 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square error (MSE), 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Root mean square error (RMSE)</a:t>
            </a:r>
          </a:p>
          <a:p>
            <a:pPr marL="341312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1E29-8B55-4F46-8422-9D09F665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219" y="435944"/>
            <a:ext cx="6304526" cy="36418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Performance Evaluation Metrics</a:t>
            </a:r>
            <a:br>
              <a:rPr lang="en-US" sz="3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5647" y="1124553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Mean Absolute Error:</a:t>
                </a:r>
                <a:endParaRPr lang="en-US" sz="2000" b="1" i="0" dirty="0">
                  <a:solidFill>
                    <a:srgbClr val="00B050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In </a:t>
                </a:r>
                <a:r>
                  <a:rPr lang="en-US" b="0" i="0" u="none" strike="noStrike" dirty="0">
                    <a:solidFill>
                      <a:srgbClr val="0B0080"/>
                    </a:solidFill>
                    <a:effectLst/>
                    <a:latin typeface="Palatino Linotype" panose="02040502050505030304" pitchFamily="18" charset="0"/>
                  </a:rPr>
                  <a:t>statistics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, 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mean absolute error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(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MAE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) is a measure of </a:t>
                </a:r>
                <a:r>
                  <a:rPr lang="en-US" b="0" i="0" u="none" strike="noStrike" dirty="0">
                    <a:solidFill>
                      <a:srgbClr val="0B0080"/>
                    </a:solidFill>
                    <a:effectLst/>
                    <a:latin typeface="Palatino Linotype" panose="02040502050505030304" pitchFamily="18" charset="0"/>
                  </a:rPr>
                  <a:t>errors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between paired observations expressing the same phenomenon.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It is an athematic average of absolute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|.</a:t>
                </a:r>
              </a:p>
              <a:p>
                <a:pPr marL="0" indent="0">
                  <a:buNone/>
                </a:pPr>
                <a:endParaRPr lang="en-US" i="1" dirty="0">
                  <a:latin typeface="Palatino Linotype" panose="0204050205050503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1" dirty="0"/>
                  <a:t>MAE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647" y="1124553"/>
                <a:ext cx="8915400" cy="3777622"/>
              </a:xfrm>
              <a:blipFill>
                <a:blip r:embed="rId2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12E6CAD-DAAD-416E-B00B-BE8961376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568639"/>
                  </p:ext>
                </p:extLst>
              </p:nvPr>
            </p:nvGraphicFramePr>
            <p:xfrm>
              <a:off x="652383" y="365503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(Difference)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Absolute Error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4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12E6CAD-DAAD-416E-B00B-BE8961376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568639"/>
                  </p:ext>
                </p:extLst>
              </p:nvPr>
            </p:nvGraphicFramePr>
            <p:xfrm>
              <a:off x="652383" y="365503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3408" t="-952" r="-102793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3408" t="-952" r="-2793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475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24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1E29-8B55-4F46-8422-9D09F665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361" y="460304"/>
            <a:ext cx="6272738" cy="962261"/>
          </a:xfrm>
        </p:spPr>
        <p:txBody>
          <a:bodyPr>
            <a:normAutofit/>
          </a:bodyPr>
          <a:lstStyle/>
          <a:p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Performance Evaluation Metrics</a:t>
            </a:r>
            <a:b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2186" y="1242683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Mean Square Error:</a:t>
                </a:r>
                <a:endParaRPr lang="en-US" sz="2000" b="1" i="0" dirty="0">
                  <a:solidFill>
                    <a:srgbClr val="00B050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The </a:t>
                </a:r>
                <a:r>
                  <a:rPr lang="en-US" b="1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mean square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 error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(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MSE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) </a:t>
                </a: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measures the average of squares of the errors. </a:t>
                </a:r>
                <a:endParaRPr lang="en-US" b="0" i="0" dirty="0">
                  <a:solidFill>
                    <a:srgbClr val="202122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The MSE is a measure of the quality of an estimator—it is always non-negative, and values closer to zero are better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latin typeface="Palatino Linotype" panose="02040502050505030304" pitchFamily="18" charset="0"/>
                  </a:rPr>
                  <a:t>MSE</a:t>
                </a:r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485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186" y="1242683"/>
                <a:ext cx="8915400" cy="3777622"/>
              </a:xfrm>
              <a:blipFill>
                <a:blip r:embed="rId2"/>
                <a:stretch>
                  <a:fillRect l="-684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B2DE9A-D250-4C80-9298-80AC9196F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952558"/>
                  </p:ext>
                </p:extLst>
              </p:nvPr>
            </p:nvGraphicFramePr>
            <p:xfrm>
              <a:off x="763220" y="358774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(Difference)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(Error)2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900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2425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1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B2DE9A-D250-4C80-9298-80AC9196F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952558"/>
                  </p:ext>
                </p:extLst>
              </p:nvPr>
            </p:nvGraphicFramePr>
            <p:xfrm>
              <a:off x="763220" y="358774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667" t="-952" r="-101667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408" t="-952" r="-2235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900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2425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12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D40C82-A582-4D6C-AB4D-DD26CBA297AC}"/>
                  </a:ext>
                </a:extLst>
              </p:cNvPr>
              <p:cNvSpPr txBox="1"/>
              <p:nvPr/>
            </p:nvSpPr>
            <p:spPr>
              <a:xfrm>
                <a:off x="7670611" y="5145703"/>
                <a:ext cx="4066687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Root Mean Square Error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𝑴𝑺𝑬</m:t>
                        </m:r>
                      </m:e>
                    </m:rad>
                  </m:oMath>
                </a14:m>
                <a:endParaRPr lang="en-US" sz="1800" b="1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D40C82-A582-4D6C-AB4D-DD26CBA29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11" y="5145703"/>
                <a:ext cx="4066687" cy="408253"/>
              </a:xfrm>
              <a:prstGeom prst="rect">
                <a:avLst/>
              </a:prstGeom>
              <a:blipFill>
                <a:blip r:embed="rId4"/>
                <a:stretch>
                  <a:fillRect l="-1199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0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861D-314B-4069-A1BD-0407E1EE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939" y="1728967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Palatino Linotype" panose="02040502050505030304" pitchFamily="18" charset="0"/>
              </a:rPr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11303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6BDA08-3AF5-4701-BF7E-BCC729834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719194"/>
              </p:ext>
            </p:extLst>
          </p:nvPr>
        </p:nvGraphicFramePr>
        <p:xfrm>
          <a:off x="1195127" y="1576266"/>
          <a:ext cx="301710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172">
                  <a:extLst>
                    <a:ext uri="{9D8B030D-6E8A-4147-A177-3AD203B41FA5}">
                      <a16:colId xmlns:a16="http://schemas.microsoft.com/office/drawing/2014/main" val="3870106420"/>
                    </a:ext>
                  </a:extLst>
                </a:gridCol>
                <a:gridCol w="1618937">
                  <a:extLst>
                    <a:ext uri="{9D8B030D-6E8A-4147-A177-3AD203B41FA5}">
                      <a16:colId xmlns:a16="http://schemas.microsoft.com/office/drawing/2014/main" val="724519899"/>
                    </a:ext>
                  </a:extLst>
                </a:gridCol>
              </a:tblGrid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  <a:endParaRPr lang="en-US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  <a:endParaRPr lang="en-US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148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58013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3796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6021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4125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4516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5814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8352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860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F71D1E-4D96-464F-A78C-D72C2C684BE9}"/>
              </a:ext>
            </a:extLst>
          </p:cNvPr>
          <p:cNvSpPr txBox="1">
            <a:spLocks/>
          </p:cNvSpPr>
          <p:nvPr/>
        </p:nvSpPr>
        <p:spPr>
          <a:xfrm>
            <a:off x="4631963" y="1576266"/>
            <a:ext cx="669560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 and Predicted values are given, please find the following performance evaluators.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Mean absolute error (MAE),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square error (MSE),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Root mean square error (RMSE</a:t>
            </a:r>
            <a:r>
              <a:rPr lang="en-US" sz="2000" b="1" dirty="0">
                <a:latin typeface="Palatino Linotype" panose="02040502050505030304" pitchFamily="18" charset="0"/>
              </a:rPr>
              <a:t>)</a:t>
            </a:r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Explain the following Terms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Predicted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Actual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5013E4-B85D-423B-93E0-11D9C5A5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14960"/>
            <a:ext cx="8915399" cy="8343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25396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6477-4A38-4212-91D5-D2067169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454" y="1630181"/>
            <a:ext cx="5492645" cy="2262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79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28583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Machine learning algorithms can be divided into different classes based on learning. 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Unsupervised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Semi-Supervised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Reinforcement Learning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Supervised learning algorithms are used for classification and regression purposes.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D8B2F-6BDB-40BF-A357-A30D139C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01" y="3959082"/>
            <a:ext cx="6703520" cy="267324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07123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1134</Words>
  <Application>Microsoft Office PowerPoint</Application>
  <PresentationFormat>Widescreen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Bell MT</vt:lpstr>
      <vt:lpstr>Calibri</vt:lpstr>
      <vt:lpstr>Cambria Math</vt:lpstr>
      <vt:lpstr>Century Gothic</vt:lpstr>
      <vt:lpstr>Palatino Linotype</vt:lpstr>
      <vt:lpstr>Times New Roman</vt:lpstr>
      <vt:lpstr>Wingdings</vt:lpstr>
      <vt:lpstr>Wingdings 3</vt:lpstr>
      <vt:lpstr>Wisp</vt:lpstr>
      <vt:lpstr>PERFORMANCE EVALUATORS for Regression, AND CLASSIFICATION</vt:lpstr>
      <vt:lpstr>RECAP</vt:lpstr>
      <vt:lpstr>Evaluation Metrics (Regression )</vt:lpstr>
      <vt:lpstr>Performance Evaluation Metrics </vt:lpstr>
      <vt:lpstr>Performance Evaluation Metrics </vt:lpstr>
      <vt:lpstr>Practice </vt:lpstr>
      <vt:lpstr>Practice </vt:lpstr>
      <vt:lpstr>Classification</vt:lpstr>
      <vt:lpstr>Classification in Supervised Learning</vt:lpstr>
      <vt:lpstr>Classification in Supervised Learning</vt:lpstr>
      <vt:lpstr>Types of Classification</vt:lpstr>
      <vt:lpstr>Classification in Supervised Learning</vt:lpstr>
      <vt:lpstr>K-NEAREST NEIGHBOR(kNN) CLASSIFICATION ALGORITHM</vt:lpstr>
      <vt:lpstr>1. K-Nearest Neighbor Classifier</vt:lpstr>
      <vt:lpstr>K-Nearest Neighbor Classifier</vt:lpstr>
      <vt:lpstr>K-Nearest Neighbor Classifier</vt:lpstr>
      <vt:lpstr>Why KNN?</vt:lpstr>
      <vt:lpstr>How do we choose the factor ‘k’?</vt:lpstr>
      <vt:lpstr>When do we use KNN algorithm?</vt:lpstr>
      <vt:lpstr>What is KNN Algorithm?</vt:lpstr>
      <vt:lpstr>What is KNN Algorithm?</vt:lpstr>
      <vt:lpstr>How Does KNN Algorithm Works?</vt:lpstr>
      <vt:lpstr>Example 1</vt:lpstr>
      <vt:lpstr>How Does KNN Algorithm Work?</vt:lpstr>
      <vt:lpstr>How Does KNN Algorithm Work?</vt:lpstr>
      <vt:lpstr>How Does KNN Algorithm Work?</vt:lpstr>
      <vt:lpstr>Example 2</vt:lpstr>
      <vt:lpstr>K-Nearest Neighbors Classifier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Muhammad Fayaz</dc:creator>
  <cp:lastModifiedBy>Muhammad Fayaz</cp:lastModifiedBy>
  <cp:revision>241</cp:revision>
  <cp:lastPrinted>2021-09-15T03:22:25Z</cp:lastPrinted>
  <dcterms:created xsi:type="dcterms:W3CDTF">2020-08-17T08:31:53Z</dcterms:created>
  <dcterms:modified xsi:type="dcterms:W3CDTF">2021-09-15T04:11:37Z</dcterms:modified>
</cp:coreProperties>
</file>