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491" r:id="rId2"/>
    <p:sldId id="549" r:id="rId3"/>
    <p:sldId id="550" r:id="rId4"/>
    <p:sldId id="548" r:id="rId5"/>
    <p:sldId id="518" r:id="rId6"/>
    <p:sldId id="256" r:id="rId7"/>
    <p:sldId id="530" r:id="rId8"/>
    <p:sldId id="519" r:id="rId9"/>
    <p:sldId id="529" r:id="rId10"/>
    <p:sldId id="520" r:id="rId11"/>
    <p:sldId id="531" r:id="rId12"/>
    <p:sldId id="522" r:id="rId13"/>
    <p:sldId id="532" r:id="rId14"/>
    <p:sldId id="523" r:id="rId15"/>
    <p:sldId id="533" r:id="rId16"/>
    <p:sldId id="528" r:id="rId17"/>
    <p:sldId id="551" r:id="rId18"/>
    <p:sldId id="546" r:id="rId19"/>
    <p:sldId id="536" r:id="rId20"/>
    <p:sldId id="541" r:id="rId21"/>
    <p:sldId id="542" r:id="rId22"/>
    <p:sldId id="545" r:id="rId23"/>
    <p:sldId id="544" r:id="rId24"/>
    <p:sldId id="547" r:id="rId25"/>
    <p:sldId id="535" r:id="rId26"/>
    <p:sldId id="537" r:id="rId27"/>
    <p:sldId id="538" r:id="rId28"/>
    <p:sldId id="539" r:id="rId29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49" autoAdjust="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2090B5-1954-4B7D-9CE7-60C91C051C9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93DAFA-39EA-4F7D-9847-1D2C4BD413B5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b="1" dirty="0">
              <a:latin typeface="Palatino Linotype" panose="02040502050505030304" pitchFamily="18" charset="0"/>
            </a:rPr>
            <a:t>Accuracy in classification problems is the number of correct predictions made by the model over all kind's predictions made. </a:t>
          </a:r>
        </a:p>
      </dgm:t>
    </dgm:pt>
    <dgm:pt modelId="{4A14D244-F54C-431F-845C-4E5A6E513C75}" type="parTrans" cxnId="{3C8A4DBA-D2E9-43C0-97D1-022C844F4F45}">
      <dgm:prSet/>
      <dgm:spPr/>
      <dgm:t>
        <a:bodyPr/>
        <a:lstStyle/>
        <a:p>
          <a:endParaRPr lang="en-US"/>
        </a:p>
      </dgm:t>
    </dgm:pt>
    <dgm:pt modelId="{543AA9E8-DC1E-43D3-8D5A-EBE5781F0727}" type="sibTrans" cxnId="{3C8A4DBA-D2E9-43C0-97D1-022C844F4F45}">
      <dgm:prSet/>
      <dgm:spPr/>
      <dgm:t>
        <a:bodyPr/>
        <a:lstStyle/>
        <a:p>
          <a:endParaRPr lang="en-US"/>
        </a:p>
      </dgm:t>
    </dgm:pt>
    <dgm:pt modelId="{10514746-E8A4-4726-A72C-63AD0EBDD0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Palatino Linotype" panose="02040502050505030304" pitchFamily="18" charset="0"/>
            </a:rPr>
            <a:t>Accuracy is a good measure when the target variable classes in the data are nearly balanced.</a:t>
          </a:r>
        </a:p>
      </dgm:t>
    </dgm:pt>
    <dgm:pt modelId="{AC2CD44B-C8C6-4236-9DC4-BBF9D1F280B0}" type="parTrans" cxnId="{61D339E6-071C-45D3-A366-7B295F68BA61}">
      <dgm:prSet/>
      <dgm:spPr/>
      <dgm:t>
        <a:bodyPr/>
        <a:lstStyle/>
        <a:p>
          <a:endParaRPr lang="en-US"/>
        </a:p>
      </dgm:t>
    </dgm:pt>
    <dgm:pt modelId="{9C4FF4C2-3D3E-49CE-ADA7-199122E8E6CA}" type="sibTrans" cxnId="{61D339E6-071C-45D3-A366-7B295F68BA61}">
      <dgm:prSet/>
      <dgm:spPr/>
      <dgm:t>
        <a:bodyPr/>
        <a:lstStyle/>
        <a:p>
          <a:endParaRPr lang="en-US"/>
        </a:p>
      </dgm:t>
    </dgm:pt>
    <dgm:pt modelId="{C2282533-53E5-4902-86B7-D3387D280C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Palatino Linotype" panose="02040502050505030304" pitchFamily="18" charset="0"/>
            </a:rPr>
            <a:t>Accuracy should NEVER be used as a measure when the target variable classes in the data are a majority of one class.</a:t>
          </a:r>
        </a:p>
      </dgm:t>
    </dgm:pt>
    <dgm:pt modelId="{6B9D39E3-15FC-408E-8263-46EC8275A71F}" type="parTrans" cxnId="{E033B62F-DFC0-4D8B-96F1-37D9CFD3CDDB}">
      <dgm:prSet/>
      <dgm:spPr/>
      <dgm:t>
        <a:bodyPr/>
        <a:lstStyle/>
        <a:p>
          <a:endParaRPr lang="en-US"/>
        </a:p>
      </dgm:t>
    </dgm:pt>
    <dgm:pt modelId="{EC2AB473-10DD-4DBE-B512-1F12FB8B8358}" type="sibTrans" cxnId="{E033B62F-DFC0-4D8B-96F1-37D9CFD3CDDB}">
      <dgm:prSet/>
      <dgm:spPr/>
      <dgm:t>
        <a:bodyPr/>
        <a:lstStyle/>
        <a:p>
          <a:endParaRPr lang="en-US"/>
        </a:p>
      </dgm:t>
    </dgm:pt>
    <dgm:pt modelId="{30A600DD-3D36-432A-B6CA-D1F248AC685C}" type="pres">
      <dgm:prSet presAssocID="{702090B5-1954-4B7D-9CE7-60C91C051C9E}" presName="root" presStyleCnt="0">
        <dgm:presLayoutVars>
          <dgm:dir/>
          <dgm:resizeHandles val="exact"/>
        </dgm:presLayoutVars>
      </dgm:prSet>
      <dgm:spPr/>
    </dgm:pt>
    <dgm:pt modelId="{C4E421F5-80D0-4B1E-8BDD-CB0A810369F6}" type="pres">
      <dgm:prSet presAssocID="{9A93DAFA-39EA-4F7D-9847-1D2C4BD413B5}" presName="compNode" presStyleCnt="0"/>
      <dgm:spPr/>
    </dgm:pt>
    <dgm:pt modelId="{BFB0BB7B-61EE-40B7-87DD-6063AF41CD44}" type="pres">
      <dgm:prSet presAssocID="{9A93DAFA-39EA-4F7D-9847-1D2C4BD413B5}" presName="bgRect" presStyleLbl="bgShp" presStyleIdx="0" presStyleCnt="3"/>
      <dgm:spPr/>
    </dgm:pt>
    <dgm:pt modelId="{DA0459FE-0591-42FC-9F8B-A86AAFB25554}" type="pres">
      <dgm:prSet presAssocID="{9A93DAFA-39EA-4F7D-9847-1D2C4BD413B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EE0D5E20-6492-45C3-B991-0E63C8DCDE24}" type="pres">
      <dgm:prSet presAssocID="{9A93DAFA-39EA-4F7D-9847-1D2C4BD413B5}" presName="spaceRect" presStyleCnt="0"/>
      <dgm:spPr/>
    </dgm:pt>
    <dgm:pt modelId="{2DF0DB77-9A73-4FB8-9338-A76BA043B926}" type="pres">
      <dgm:prSet presAssocID="{9A93DAFA-39EA-4F7D-9847-1D2C4BD413B5}" presName="parTx" presStyleLbl="revTx" presStyleIdx="0" presStyleCnt="3">
        <dgm:presLayoutVars>
          <dgm:chMax val="0"/>
          <dgm:chPref val="0"/>
        </dgm:presLayoutVars>
      </dgm:prSet>
      <dgm:spPr/>
    </dgm:pt>
    <dgm:pt modelId="{E95A4D8F-09A8-49D8-8F5F-9DD27A0D23B2}" type="pres">
      <dgm:prSet presAssocID="{543AA9E8-DC1E-43D3-8D5A-EBE5781F0727}" presName="sibTrans" presStyleCnt="0"/>
      <dgm:spPr/>
    </dgm:pt>
    <dgm:pt modelId="{020BA388-C39E-445C-8D21-A716A4567AB7}" type="pres">
      <dgm:prSet presAssocID="{10514746-E8A4-4726-A72C-63AD0EBDD06B}" presName="compNode" presStyleCnt="0"/>
      <dgm:spPr/>
    </dgm:pt>
    <dgm:pt modelId="{C6F62D7D-7145-46CE-BFE6-9069637F3FC2}" type="pres">
      <dgm:prSet presAssocID="{10514746-E8A4-4726-A72C-63AD0EBDD06B}" presName="bgRect" presStyleLbl="bgShp" presStyleIdx="1" presStyleCnt="3"/>
      <dgm:spPr/>
    </dgm:pt>
    <dgm:pt modelId="{3C88B097-37FA-4D86-AC86-052C15B30E4B}" type="pres">
      <dgm:prSet presAssocID="{10514746-E8A4-4726-A72C-63AD0EBDD06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AF6F53F3-E51E-4B4F-8C2F-E2C274C59E04}" type="pres">
      <dgm:prSet presAssocID="{10514746-E8A4-4726-A72C-63AD0EBDD06B}" presName="spaceRect" presStyleCnt="0"/>
      <dgm:spPr/>
    </dgm:pt>
    <dgm:pt modelId="{DEBF8461-427A-4594-B682-C50A34CD727F}" type="pres">
      <dgm:prSet presAssocID="{10514746-E8A4-4726-A72C-63AD0EBDD06B}" presName="parTx" presStyleLbl="revTx" presStyleIdx="1" presStyleCnt="3">
        <dgm:presLayoutVars>
          <dgm:chMax val="0"/>
          <dgm:chPref val="0"/>
        </dgm:presLayoutVars>
      </dgm:prSet>
      <dgm:spPr/>
    </dgm:pt>
    <dgm:pt modelId="{82026E52-E76A-4D26-824B-EF7D4CB8D32B}" type="pres">
      <dgm:prSet presAssocID="{9C4FF4C2-3D3E-49CE-ADA7-199122E8E6CA}" presName="sibTrans" presStyleCnt="0"/>
      <dgm:spPr/>
    </dgm:pt>
    <dgm:pt modelId="{F15C0594-DEE4-4BCF-A240-DF550CF9CC89}" type="pres">
      <dgm:prSet presAssocID="{C2282533-53E5-4902-86B7-D3387D280C91}" presName="compNode" presStyleCnt="0"/>
      <dgm:spPr/>
    </dgm:pt>
    <dgm:pt modelId="{D100DB64-9171-41E2-8229-605ABE0D9F90}" type="pres">
      <dgm:prSet presAssocID="{C2282533-53E5-4902-86B7-D3387D280C91}" presName="bgRect" presStyleLbl="bgShp" presStyleIdx="2" presStyleCnt="3"/>
      <dgm:spPr/>
    </dgm:pt>
    <dgm:pt modelId="{079084AD-8720-416F-A2A2-3C932019F493}" type="pres">
      <dgm:prSet presAssocID="{C2282533-53E5-4902-86B7-D3387D280C9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F5424A1-25AE-44A5-B46A-A9D6D2436AA7}" type="pres">
      <dgm:prSet presAssocID="{C2282533-53E5-4902-86B7-D3387D280C91}" presName="spaceRect" presStyleCnt="0"/>
      <dgm:spPr/>
    </dgm:pt>
    <dgm:pt modelId="{EE4BDDFF-683F-457E-9D57-6006365203E3}" type="pres">
      <dgm:prSet presAssocID="{C2282533-53E5-4902-86B7-D3387D280C9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6D3A815-95B1-49E2-AE94-78136EDDE028}" type="presOf" srcId="{C2282533-53E5-4902-86B7-D3387D280C91}" destId="{EE4BDDFF-683F-457E-9D57-6006365203E3}" srcOrd="0" destOrd="0" presId="urn:microsoft.com/office/officeart/2018/2/layout/IconVerticalSolidList"/>
    <dgm:cxn modelId="{0B752B2E-F8C6-4E75-AA3E-33AD8F93545D}" type="presOf" srcId="{702090B5-1954-4B7D-9CE7-60C91C051C9E}" destId="{30A600DD-3D36-432A-B6CA-D1F248AC685C}" srcOrd="0" destOrd="0" presId="urn:microsoft.com/office/officeart/2018/2/layout/IconVerticalSolidList"/>
    <dgm:cxn modelId="{A7CB4A2E-D160-4F4A-83B2-03171099E8E1}" type="presOf" srcId="{9A93DAFA-39EA-4F7D-9847-1D2C4BD413B5}" destId="{2DF0DB77-9A73-4FB8-9338-A76BA043B926}" srcOrd="0" destOrd="0" presId="urn:microsoft.com/office/officeart/2018/2/layout/IconVerticalSolidList"/>
    <dgm:cxn modelId="{E033B62F-DFC0-4D8B-96F1-37D9CFD3CDDB}" srcId="{702090B5-1954-4B7D-9CE7-60C91C051C9E}" destId="{C2282533-53E5-4902-86B7-D3387D280C91}" srcOrd="2" destOrd="0" parTransId="{6B9D39E3-15FC-408E-8263-46EC8275A71F}" sibTransId="{EC2AB473-10DD-4DBE-B512-1F12FB8B8358}"/>
    <dgm:cxn modelId="{C728B76C-F715-4EC1-B3C4-CF6A865341F0}" type="presOf" srcId="{10514746-E8A4-4726-A72C-63AD0EBDD06B}" destId="{DEBF8461-427A-4594-B682-C50A34CD727F}" srcOrd="0" destOrd="0" presId="urn:microsoft.com/office/officeart/2018/2/layout/IconVerticalSolidList"/>
    <dgm:cxn modelId="{3C8A4DBA-D2E9-43C0-97D1-022C844F4F45}" srcId="{702090B5-1954-4B7D-9CE7-60C91C051C9E}" destId="{9A93DAFA-39EA-4F7D-9847-1D2C4BD413B5}" srcOrd="0" destOrd="0" parTransId="{4A14D244-F54C-431F-845C-4E5A6E513C75}" sibTransId="{543AA9E8-DC1E-43D3-8D5A-EBE5781F0727}"/>
    <dgm:cxn modelId="{61D339E6-071C-45D3-A366-7B295F68BA61}" srcId="{702090B5-1954-4B7D-9CE7-60C91C051C9E}" destId="{10514746-E8A4-4726-A72C-63AD0EBDD06B}" srcOrd="1" destOrd="0" parTransId="{AC2CD44B-C8C6-4236-9DC4-BBF9D1F280B0}" sibTransId="{9C4FF4C2-3D3E-49CE-ADA7-199122E8E6CA}"/>
    <dgm:cxn modelId="{C57FAB35-8B34-4DDF-B9E1-513664FEC071}" type="presParOf" srcId="{30A600DD-3D36-432A-B6CA-D1F248AC685C}" destId="{C4E421F5-80D0-4B1E-8BDD-CB0A810369F6}" srcOrd="0" destOrd="0" presId="urn:microsoft.com/office/officeart/2018/2/layout/IconVerticalSolidList"/>
    <dgm:cxn modelId="{48B31BA2-5693-4766-B40D-A14A4EBA459B}" type="presParOf" srcId="{C4E421F5-80D0-4B1E-8BDD-CB0A810369F6}" destId="{BFB0BB7B-61EE-40B7-87DD-6063AF41CD44}" srcOrd="0" destOrd="0" presId="urn:microsoft.com/office/officeart/2018/2/layout/IconVerticalSolidList"/>
    <dgm:cxn modelId="{3D098486-86E5-4D30-BA42-085E1CFD5231}" type="presParOf" srcId="{C4E421F5-80D0-4B1E-8BDD-CB0A810369F6}" destId="{DA0459FE-0591-42FC-9F8B-A86AAFB25554}" srcOrd="1" destOrd="0" presId="urn:microsoft.com/office/officeart/2018/2/layout/IconVerticalSolidList"/>
    <dgm:cxn modelId="{C3F7801C-B4D4-47D4-8D7A-8B33FE33979D}" type="presParOf" srcId="{C4E421F5-80D0-4B1E-8BDD-CB0A810369F6}" destId="{EE0D5E20-6492-45C3-B991-0E63C8DCDE24}" srcOrd="2" destOrd="0" presId="urn:microsoft.com/office/officeart/2018/2/layout/IconVerticalSolidList"/>
    <dgm:cxn modelId="{0163BFA1-8531-4C2A-BBF5-68DEDCDBCD65}" type="presParOf" srcId="{C4E421F5-80D0-4B1E-8BDD-CB0A810369F6}" destId="{2DF0DB77-9A73-4FB8-9338-A76BA043B926}" srcOrd="3" destOrd="0" presId="urn:microsoft.com/office/officeart/2018/2/layout/IconVerticalSolidList"/>
    <dgm:cxn modelId="{1405E731-B8ED-4769-B7FF-6F649A759833}" type="presParOf" srcId="{30A600DD-3D36-432A-B6CA-D1F248AC685C}" destId="{E95A4D8F-09A8-49D8-8F5F-9DD27A0D23B2}" srcOrd="1" destOrd="0" presId="urn:microsoft.com/office/officeart/2018/2/layout/IconVerticalSolidList"/>
    <dgm:cxn modelId="{2F5E8B38-6ABE-4C59-A8A7-AAD1E3E904AA}" type="presParOf" srcId="{30A600DD-3D36-432A-B6CA-D1F248AC685C}" destId="{020BA388-C39E-445C-8D21-A716A4567AB7}" srcOrd="2" destOrd="0" presId="urn:microsoft.com/office/officeart/2018/2/layout/IconVerticalSolidList"/>
    <dgm:cxn modelId="{14D302E1-E7E9-4697-B77D-177DD719DE05}" type="presParOf" srcId="{020BA388-C39E-445C-8D21-A716A4567AB7}" destId="{C6F62D7D-7145-46CE-BFE6-9069637F3FC2}" srcOrd="0" destOrd="0" presId="urn:microsoft.com/office/officeart/2018/2/layout/IconVerticalSolidList"/>
    <dgm:cxn modelId="{4A24247C-B8BC-426A-A149-3958EA136744}" type="presParOf" srcId="{020BA388-C39E-445C-8D21-A716A4567AB7}" destId="{3C88B097-37FA-4D86-AC86-052C15B30E4B}" srcOrd="1" destOrd="0" presId="urn:microsoft.com/office/officeart/2018/2/layout/IconVerticalSolidList"/>
    <dgm:cxn modelId="{36953D17-2B34-4DEB-B0A6-3816A7F1C839}" type="presParOf" srcId="{020BA388-C39E-445C-8D21-A716A4567AB7}" destId="{AF6F53F3-E51E-4B4F-8C2F-E2C274C59E04}" srcOrd="2" destOrd="0" presId="urn:microsoft.com/office/officeart/2018/2/layout/IconVerticalSolidList"/>
    <dgm:cxn modelId="{5EF25753-6D63-4DAC-BF8B-31AF88303D3F}" type="presParOf" srcId="{020BA388-C39E-445C-8D21-A716A4567AB7}" destId="{DEBF8461-427A-4594-B682-C50A34CD727F}" srcOrd="3" destOrd="0" presId="urn:microsoft.com/office/officeart/2018/2/layout/IconVerticalSolidList"/>
    <dgm:cxn modelId="{29541469-E752-4D83-927E-44ED01F4F16A}" type="presParOf" srcId="{30A600DD-3D36-432A-B6CA-D1F248AC685C}" destId="{82026E52-E76A-4D26-824B-EF7D4CB8D32B}" srcOrd="3" destOrd="0" presId="urn:microsoft.com/office/officeart/2018/2/layout/IconVerticalSolidList"/>
    <dgm:cxn modelId="{5C1DBA79-4419-4370-9798-1D3E1F556151}" type="presParOf" srcId="{30A600DD-3D36-432A-B6CA-D1F248AC685C}" destId="{F15C0594-DEE4-4BCF-A240-DF550CF9CC89}" srcOrd="4" destOrd="0" presId="urn:microsoft.com/office/officeart/2018/2/layout/IconVerticalSolidList"/>
    <dgm:cxn modelId="{509F48AE-42F8-47DC-A3EE-5E4BB41F7DE4}" type="presParOf" srcId="{F15C0594-DEE4-4BCF-A240-DF550CF9CC89}" destId="{D100DB64-9171-41E2-8229-605ABE0D9F90}" srcOrd="0" destOrd="0" presId="urn:microsoft.com/office/officeart/2018/2/layout/IconVerticalSolidList"/>
    <dgm:cxn modelId="{8506D53A-45A6-4A95-85E4-413239D51DA5}" type="presParOf" srcId="{F15C0594-DEE4-4BCF-A240-DF550CF9CC89}" destId="{079084AD-8720-416F-A2A2-3C932019F493}" srcOrd="1" destOrd="0" presId="urn:microsoft.com/office/officeart/2018/2/layout/IconVerticalSolidList"/>
    <dgm:cxn modelId="{54D8723C-282A-490D-967D-63F107823BC8}" type="presParOf" srcId="{F15C0594-DEE4-4BCF-A240-DF550CF9CC89}" destId="{FF5424A1-25AE-44A5-B46A-A9D6D2436AA7}" srcOrd="2" destOrd="0" presId="urn:microsoft.com/office/officeart/2018/2/layout/IconVerticalSolidList"/>
    <dgm:cxn modelId="{7A90CBE1-47AC-4E26-9F8E-232ED62C2358}" type="presParOf" srcId="{F15C0594-DEE4-4BCF-A240-DF550CF9CC89}" destId="{EE4BDDFF-683F-457E-9D57-6006365203E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B0BB7B-61EE-40B7-87DD-6063AF41CD44}">
      <dsp:nvSpPr>
        <dsp:cNvPr id="0" name=""/>
        <dsp:cNvSpPr/>
      </dsp:nvSpPr>
      <dsp:spPr>
        <a:xfrm>
          <a:off x="0" y="458"/>
          <a:ext cx="7158916" cy="10738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459FE-0591-42FC-9F8B-A86AAFB25554}">
      <dsp:nvSpPr>
        <dsp:cNvPr id="0" name=""/>
        <dsp:cNvSpPr/>
      </dsp:nvSpPr>
      <dsp:spPr>
        <a:xfrm>
          <a:off x="324827" y="242066"/>
          <a:ext cx="590595" cy="5905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0DB77-9A73-4FB8-9338-A76BA043B926}">
      <dsp:nvSpPr>
        <dsp:cNvPr id="0" name=""/>
        <dsp:cNvSpPr/>
      </dsp:nvSpPr>
      <dsp:spPr>
        <a:xfrm>
          <a:off x="1240250" y="458"/>
          <a:ext cx="5918665" cy="1073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45" tIns="113645" rIns="113645" bIns="113645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Palatino Linotype" panose="02040502050505030304" pitchFamily="18" charset="0"/>
            </a:rPr>
            <a:t>Accuracy in classification problems is the number of correct predictions made by the model over all kind's predictions made. </a:t>
          </a:r>
        </a:p>
      </dsp:txBody>
      <dsp:txXfrm>
        <a:off x="1240250" y="458"/>
        <a:ext cx="5918665" cy="1073810"/>
      </dsp:txXfrm>
    </dsp:sp>
    <dsp:sp modelId="{C6F62D7D-7145-46CE-BFE6-9069637F3FC2}">
      <dsp:nvSpPr>
        <dsp:cNvPr id="0" name=""/>
        <dsp:cNvSpPr/>
      </dsp:nvSpPr>
      <dsp:spPr>
        <a:xfrm>
          <a:off x="0" y="1342721"/>
          <a:ext cx="7158916" cy="10738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88B097-37FA-4D86-AC86-052C15B30E4B}">
      <dsp:nvSpPr>
        <dsp:cNvPr id="0" name=""/>
        <dsp:cNvSpPr/>
      </dsp:nvSpPr>
      <dsp:spPr>
        <a:xfrm>
          <a:off x="324827" y="1584328"/>
          <a:ext cx="590595" cy="5905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F8461-427A-4594-B682-C50A34CD727F}">
      <dsp:nvSpPr>
        <dsp:cNvPr id="0" name=""/>
        <dsp:cNvSpPr/>
      </dsp:nvSpPr>
      <dsp:spPr>
        <a:xfrm>
          <a:off x="1240250" y="1342721"/>
          <a:ext cx="5918665" cy="1073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45" tIns="113645" rIns="113645" bIns="11364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Palatino Linotype" panose="02040502050505030304" pitchFamily="18" charset="0"/>
            </a:rPr>
            <a:t>Accuracy is a good measure when the target variable classes in the data are nearly balanced.</a:t>
          </a:r>
        </a:p>
      </dsp:txBody>
      <dsp:txXfrm>
        <a:off x="1240250" y="1342721"/>
        <a:ext cx="5918665" cy="1073810"/>
      </dsp:txXfrm>
    </dsp:sp>
    <dsp:sp modelId="{D100DB64-9171-41E2-8229-605ABE0D9F90}">
      <dsp:nvSpPr>
        <dsp:cNvPr id="0" name=""/>
        <dsp:cNvSpPr/>
      </dsp:nvSpPr>
      <dsp:spPr>
        <a:xfrm>
          <a:off x="0" y="2684984"/>
          <a:ext cx="7158916" cy="10738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9084AD-8720-416F-A2A2-3C932019F493}">
      <dsp:nvSpPr>
        <dsp:cNvPr id="0" name=""/>
        <dsp:cNvSpPr/>
      </dsp:nvSpPr>
      <dsp:spPr>
        <a:xfrm>
          <a:off x="324827" y="2926591"/>
          <a:ext cx="590595" cy="5905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4BDDFF-683F-457E-9D57-6006365203E3}">
      <dsp:nvSpPr>
        <dsp:cNvPr id="0" name=""/>
        <dsp:cNvSpPr/>
      </dsp:nvSpPr>
      <dsp:spPr>
        <a:xfrm>
          <a:off x="1240250" y="2684984"/>
          <a:ext cx="5918665" cy="1073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45" tIns="113645" rIns="113645" bIns="11364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Palatino Linotype" panose="02040502050505030304" pitchFamily="18" charset="0"/>
            </a:rPr>
            <a:t>Accuracy should NEVER be used as a measure when the target variable classes in the data are a majority of one class.</a:t>
          </a:r>
        </a:p>
      </dsp:txBody>
      <dsp:txXfrm>
        <a:off x="1240250" y="2684984"/>
        <a:ext cx="5918665" cy="10738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2C0D0-D6EF-4C65-8426-1D1FCDFFFF7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BC6CE-8B36-44ED-A9D2-B7B9A6936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96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1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6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0656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55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0724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70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79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1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5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5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8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0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4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2E65A-101D-48F4-9EEB-8BF2FBDA6D3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6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05BA-2FB8-474D-BBA2-92E763F6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126" y="1161637"/>
            <a:ext cx="8911687" cy="241466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IMPLEMENTATION OF KNN ALGORITHM, AND PERFORMANCE EVALUATION OF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08A2A-BE3C-455E-8C1A-FBCD55E9C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919335"/>
            <a:ext cx="8915400" cy="3777622"/>
          </a:xfrm>
        </p:spPr>
        <p:txBody>
          <a:bodyPr>
            <a:normAutofit/>
          </a:bodyPr>
          <a:lstStyle/>
          <a:p>
            <a:endParaRPr lang="en-US" sz="4400" dirty="0"/>
          </a:p>
          <a:p>
            <a:endParaRPr lang="en-US" sz="4400" dirty="0"/>
          </a:p>
          <a:p>
            <a:pPr marL="0" indent="0" algn="ctr">
              <a:buNone/>
            </a:pPr>
            <a:r>
              <a:rPr lang="en-US" sz="4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Lecture# 5</a:t>
            </a:r>
          </a:p>
          <a:p>
            <a:pPr marL="0" indent="0" algn="ctr">
              <a:buNone/>
            </a:pPr>
            <a:endParaRPr lang="en-US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0" indent="0" algn="ctr">
              <a:buNone/>
            </a:pPr>
            <a:r>
              <a:rPr lang="en-US" sz="2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Dr. Muhammad Fayaz</a:t>
            </a:r>
          </a:p>
        </p:txBody>
      </p:sp>
    </p:spTree>
    <p:extLst>
      <p:ext uri="{BB962C8B-B14F-4D97-AF65-F5344CB8AC3E}">
        <p14:creationId xmlns:p14="http://schemas.microsoft.com/office/powerpoint/2010/main" val="217681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70DA-02A6-4B77-872E-35C114D3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293" y="329449"/>
            <a:ext cx="8911687" cy="82599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Precision (positive predictive value)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FD1B0-927A-4A02-9C66-AA66B497D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665" y="1359590"/>
            <a:ext cx="7874341" cy="5197573"/>
          </a:xfrm>
        </p:spPr>
        <p:txBody>
          <a:bodyPr/>
          <a:lstStyle/>
          <a:p>
            <a:pPr marL="230188" indent="-174625" algn="just"/>
            <a:endParaRPr lang="en-US" dirty="0">
              <a:solidFill>
                <a:srgbClr val="292929"/>
              </a:solidFill>
              <a:latin typeface="Palatino Linotype" panose="02040502050505030304" pitchFamily="18" charset="0"/>
            </a:endParaRPr>
          </a:p>
          <a:p>
            <a:pPr marL="230188" indent="-174625" algn="just"/>
            <a:endParaRPr lang="en-US" dirty="0">
              <a:solidFill>
                <a:srgbClr val="292929"/>
              </a:solidFill>
              <a:latin typeface="Palatino Linotype" panose="02040502050505030304" pitchFamily="18" charset="0"/>
            </a:endParaRPr>
          </a:p>
          <a:p>
            <a:pPr marL="230188" indent="-174625" algn="just"/>
            <a:endParaRPr lang="en-US" dirty="0">
              <a:solidFill>
                <a:srgbClr val="292929"/>
              </a:solidFill>
              <a:latin typeface="Palatino Linotype" panose="02040502050505030304" pitchFamily="18" charset="0"/>
            </a:endParaRPr>
          </a:p>
          <a:p>
            <a:pPr marL="230188" indent="-174625" algn="just"/>
            <a:endParaRPr lang="en-US" dirty="0">
              <a:solidFill>
                <a:srgbClr val="292929"/>
              </a:solidFill>
              <a:latin typeface="Palatino Linotype" panose="02040502050505030304" pitchFamily="18" charset="0"/>
            </a:endParaRPr>
          </a:p>
          <a:p>
            <a:pPr marL="230188" indent="-174625" algn="just"/>
            <a:endParaRPr lang="en-US" dirty="0">
              <a:solidFill>
                <a:srgbClr val="292929"/>
              </a:solidFill>
              <a:latin typeface="Palatino Linotype" panose="02040502050505030304" pitchFamily="18" charset="0"/>
            </a:endParaRPr>
          </a:p>
          <a:p>
            <a:pPr marL="230188" indent="-174625" algn="just"/>
            <a:endParaRPr lang="en-US" b="0" i="0" dirty="0">
              <a:solidFill>
                <a:srgbClr val="292929"/>
              </a:solidFill>
              <a:effectLst/>
              <a:latin typeface="medium-content-serif-fon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D89843-5B4A-4332-9564-3896702B5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658" y="4238625"/>
            <a:ext cx="2201141" cy="666750"/>
          </a:xfrm>
          <a:prstGeom prst="rect">
            <a:avLst/>
          </a:prstGeom>
          <a:ln w="15875">
            <a:solidFill>
              <a:srgbClr val="0070C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311402-A8B1-4A7D-9399-80B2A0B4F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255" y="2771775"/>
            <a:ext cx="3792327" cy="1160402"/>
          </a:xfrm>
          <a:prstGeom prst="rect">
            <a:avLst/>
          </a:prstGeom>
          <a:ln w="15875">
            <a:solidFill>
              <a:srgbClr val="0070C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5CEA2C-8624-43EE-8131-3798F4FE937C}"/>
              </a:ext>
            </a:extLst>
          </p:cNvPr>
          <p:cNvSpPr txBox="1"/>
          <p:nvPr/>
        </p:nvSpPr>
        <p:spPr>
          <a:xfrm>
            <a:off x="840509" y="164044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92929"/>
                </a:solidFill>
                <a:effectLst/>
                <a:latin typeface="Palatino Linotype" panose="02040502050505030304" pitchFamily="18" charset="0"/>
              </a:rPr>
              <a:t>It tells you what fraction of predictions as a positive class were actually positive.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92929"/>
                </a:solidFill>
                <a:effectLst/>
                <a:latin typeface="Palatino Linotype" panose="02040502050505030304" pitchFamily="18" charset="0"/>
              </a:rPr>
              <a:t> To calculate precision, use the following formula:</a:t>
            </a:r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9" name="Picture 2" descr="Image result for confusion matrix">
            <a:extLst>
              <a:ext uri="{FF2B5EF4-FFF2-40B4-BE49-F238E27FC236}">
                <a16:creationId xmlns:a16="http://schemas.microsoft.com/office/drawing/2014/main" id="{1F7D332B-154B-46EB-8721-D138E2D8A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667" y="2992722"/>
            <a:ext cx="5849001" cy="302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077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70DA-02A6-4B77-872E-35C114D3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471" y="240017"/>
            <a:ext cx="6180857" cy="82599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Precision (positive predictive value)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FD1B0-927A-4A02-9C66-AA66B497D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665" y="1359590"/>
            <a:ext cx="7874341" cy="5197573"/>
          </a:xfrm>
        </p:spPr>
        <p:txBody>
          <a:bodyPr/>
          <a:lstStyle/>
          <a:p>
            <a:pPr marL="230188" indent="-174625" algn="just"/>
            <a:endParaRPr lang="en-US" dirty="0">
              <a:solidFill>
                <a:srgbClr val="292929"/>
              </a:solidFill>
              <a:latin typeface="Palatino Linotype" panose="02040502050505030304" pitchFamily="18" charset="0"/>
            </a:endParaRPr>
          </a:p>
          <a:p>
            <a:pPr marL="230188" indent="-174625" algn="just"/>
            <a:endParaRPr lang="en-US" dirty="0">
              <a:solidFill>
                <a:srgbClr val="292929"/>
              </a:solidFill>
              <a:latin typeface="Palatino Linotype" panose="02040502050505030304" pitchFamily="18" charset="0"/>
            </a:endParaRPr>
          </a:p>
          <a:p>
            <a:pPr marL="230188" indent="-174625" algn="just"/>
            <a:endParaRPr lang="en-US" dirty="0">
              <a:solidFill>
                <a:srgbClr val="292929"/>
              </a:solidFill>
              <a:latin typeface="Palatino Linotype" panose="02040502050505030304" pitchFamily="18" charset="0"/>
            </a:endParaRPr>
          </a:p>
          <a:p>
            <a:pPr marL="230188" indent="-174625" algn="just"/>
            <a:endParaRPr lang="en-US" dirty="0">
              <a:solidFill>
                <a:srgbClr val="292929"/>
              </a:solidFill>
              <a:latin typeface="Palatino Linotype" panose="02040502050505030304" pitchFamily="18" charset="0"/>
            </a:endParaRPr>
          </a:p>
          <a:p>
            <a:pPr marL="230188" indent="-174625" algn="just"/>
            <a:endParaRPr lang="en-US" dirty="0">
              <a:solidFill>
                <a:srgbClr val="292929"/>
              </a:solidFill>
              <a:latin typeface="Palatino Linotype" panose="02040502050505030304" pitchFamily="18" charset="0"/>
            </a:endParaRPr>
          </a:p>
          <a:p>
            <a:pPr marL="230188" indent="-174625" algn="just"/>
            <a:endParaRPr lang="en-US" b="0" i="0" dirty="0">
              <a:solidFill>
                <a:srgbClr val="292929"/>
              </a:solidFill>
              <a:effectLst/>
              <a:latin typeface="medium-content-serif-fon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5CEA2C-8624-43EE-8131-3798F4FE937C}"/>
              </a:ext>
            </a:extLst>
          </p:cNvPr>
          <p:cNvSpPr txBox="1"/>
          <p:nvPr/>
        </p:nvSpPr>
        <p:spPr>
          <a:xfrm>
            <a:off x="840509" y="16404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952C43-DC75-451B-A46B-2B791FED9F5B}"/>
              </a:ext>
            </a:extLst>
          </p:cNvPr>
          <p:cNvSpPr txBox="1"/>
          <p:nvPr/>
        </p:nvSpPr>
        <p:spPr>
          <a:xfrm>
            <a:off x="1419156" y="1510528"/>
            <a:ext cx="29002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True Positive (TP):  3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True </a:t>
            </a:r>
            <a:r>
              <a:rPr lang="en-US" sz="1600" b="1" dirty="0">
                <a:latin typeface="Palatino Linotype" panose="02040502050505030304" pitchFamily="18" charset="0"/>
              </a:rPr>
              <a:t>Negative</a:t>
            </a:r>
            <a:r>
              <a:rPr lang="en-US" sz="16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 (TN): 1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Palatino Linotype" panose="02040502050505030304" pitchFamily="18" charset="0"/>
              </a:rPr>
              <a:t>False Positive (FP): 1</a:t>
            </a:r>
            <a:endParaRPr lang="en-US" sz="16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FB2052A-BF88-4B35-A6D1-7825C8CFA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785" y="2673275"/>
            <a:ext cx="2201141" cy="666750"/>
          </a:xfrm>
          <a:prstGeom prst="rect">
            <a:avLst/>
          </a:prstGeom>
          <a:ln w="15875">
            <a:solidFill>
              <a:srgbClr val="0070C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50ED3C3-DB89-463C-97DB-F63CF488BB92}"/>
                  </a:ext>
                </a:extLst>
              </p:cNvPr>
              <p:cNvSpPr txBox="1"/>
              <p:nvPr/>
            </p:nvSpPr>
            <p:spPr>
              <a:xfrm>
                <a:off x="1951784" y="3914453"/>
                <a:ext cx="3137451" cy="5345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Palatino Linotype" panose="02040502050505030304" pitchFamily="18" charset="0"/>
                  </a:rPr>
                  <a:t>Precision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" panose="02040503050406030204" pitchFamily="18" charset="0"/>
                            <a:ea typeface="Cambria" panose="02040503050406030204" pitchFamily="18" charset="0"/>
                          </a:rPr>
                          <m:t>3 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3+1</m:t>
                        </m:r>
                      </m:den>
                    </m:f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" panose="02040503050406030204" pitchFamily="18" charset="0"/>
                            <a:ea typeface="Cambria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50ED3C3-DB89-463C-97DB-F63CF488B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84" y="3914453"/>
                <a:ext cx="3137451" cy="534570"/>
              </a:xfrm>
              <a:prstGeom prst="rect">
                <a:avLst/>
              </a:prstGeom>
              <a:blipFill>
                <a:blip r:embed="rId3"/>
                <a:stretch>
                  <a:fillRect l="-1553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9B80D590-8D2B-46AB-BBDB-A66BED971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36495"/>
              </p:ext>
            </p:extLst>
          </p:nvPr>
        </p:nvGraphicFramePr>
        <p:xfrm>
          <a:off x="8185158" y="169303"/>
          <a:ext cx="2224840" cy="2133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03178">
                  <a:extLst>
                    <a:ext uri="{9D8B030D-6E8A-4147-A177-3AD203B41FA5}">
                      <a16:colId xmlns:a16="http://schemas.microsoft.com/office/drawing/2014/main" val="2801286286"/>
                    </a:ext>
                  </a:extLst>
                </a:gridCol>
                <a:gridCol w="1021662">
                  <a:extLst>
                    <a:ext uri="{9D8B030D-6E8A-4147-A177-3AD203B41FA5}">
                      <a16:colId xmlns:a16="http://schemas.microsoft.com/office/drawing/2014/main" val="1696958251"/>
                    </a:ext>
                  </a:extLst>
                </a:gridCol>
              </a:tblGrid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549661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593196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61321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695139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04768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67322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251938"/>
                  </a:ext>
                </a:extLst>
              </a:tr>
            </a:tbl>
          </a:graphicData>
        </a:graphic>
      </p:graphicFrame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DA3E1A70-53AD-475B-81CC-48E4EA51F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188035"/>
              </p:ext>
            </p:extLst>
          </p:nvPr>
        </p:nvGraphicFramePr>
        <p:xfrm>
          <a:off x="7499552" y="2701616"/>
          <a:ext cx="3596052" cy="16651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87">
                  <a:extLst>
                    <a:ext uri="{9D8B030D-6E8A-4147-A177-3AD203B41FA5}">
                      <a16:colId xmlns:a16="http://schemas.microsoft.com/office/drawing/2014/main" val="3063361306"/>
                    </a:ext>
                  </a:extLst>
                </a:gridCol>
                <a:gridCol w="1163143">
                  <a:extLst>
                    <a:ext uri="{9D8B030D-6E8A-4147-A177-3AD203B41FA5}">
                      <a16:colId xmlns:a16="http://schemas.microsoft.com/office/drawing/2014/main" val="2473850789"/>
                    </a:ext>
                  </a:extLst>
                </a:gridCol>
                <a:gridCol w="1327922">
                  <a:extLst>
                    <a:ext uri="{9D8B030D-6E8A-4147-A177-3AD203B41FA5}">
                      <a16:colId xmlns:a16="http://schemas.microsoft.com/office/drawing/2014/main" val="3694341240"/>
                    </a:ext>
                  </a:extLst>
                </a:gridCol>
              </a:tblGrid>
              <a:tr h="660985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alatino Linotype" panose="02040502050505030304" pitchFamily="18" charset="0"/>
                        </a:rPr>
                        <a:t>          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    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Palatino Linotype" panose="02040502050505030304" pitchFamily="18" charset="0"/>
                        </a:rPr>
                        <a:t>Negative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Palatino Linotype" panose="02040502050505030304" pitchFamily="18" charset="0"/>
                        </a:rPr>
                        <a:t>Positive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74432"/>
                  </a:ext>
                </a:extLst>
              </a:tr>
              <a:tr h="50209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Palatino Linotype" panose="02040502050505030304" pitchFamily="18" charset="0"/>
                        </a:rPr>
                        <a:t>Negative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kern="120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01526"/>
                  </a:ext>
                </a:extLst>
              </a:tr>
              <a:tr h="50209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Palatino Linotype" panose="02040502050505030304" pitchFamily="18" charset="0"/>
                        </a:rPr>
                        <a:t>Positive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kern="120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kern="120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21354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66176F8-9693-4503-88DD-958946FC9C82}"/>
              </a:ext>
            </a:extLst>
          </p:cNvPr>
          <p:cNvSpPr txBox="1"/>
          <p:nvPr/>
        </p:nvSpPr>
        <p:spPr>
          <a:xfrm>
            <a:off x="8927300" y="2393839"/>
            <a:ext cx="1020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Predicted</a:t>
            </a:r>
          </a:p>
        </p:txBody>
      </p:sp>
      <p:graphicFrame>
        <p:nvGraphicFramePr>
          <p:cNvPr id="20" name="Table 6">
            <a:extLst>
              <a:ext uri="{FF2B5EF4-FFF2-40B4-BE49-F238E27FC236}">
                <a16:creationId xmlns:a16="http://schemas.microsoft.com/office/drawing/2014/main" id="{0A308CBF-FCB2-439B-9B38-4B10BC022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708713"/>
              </p:ext>
            </p:extLst>
          </p:nvPr>
        </p:nvGraphicFramePr>
        <p:xfrm>
          <a:off x="7499552" y="4835215"/>
          <a:ext cx="3596052" cy="1644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87">
                  <a:extLst>
                    <a:ext uri="{9D8B030D-6E8A-4147-A177-3AD203B41FA5}">
                      <a16:colId xmlns:a16="http://schemas.microsoft.com/office/drawing/2014/main" val="3063361306"/>
                    </a:ext>
                  </a:extLst>
                </a:gridCol>
                <a:gridCol w="1163143">
                  <a:extLst>
                    <a:ext uri="{9D8B030D-6E8A-4147-A177-3AD203B41FA5}">
                      <a16:colId xmlns:a16="http://schemas.microsoft.com/office/drawing/2014/main" val="2473850789"/>
                    </a:ext>
                  </a:extLst>
                </a:gridCol>
                <a:gridCol w="1327922">
                  <a:extLst>
                    <a:ext uri="{9D8B030D-6E8A-4147-A177-3AD203B41FA5}">
                      <a16:colId xmlns:a16="http://schemas.microsoft.com/office/drawing/2014/main" val="3694341240"/>
                    </a:ext>
                  </a:extLst>
                </a:gridCol>
              </a:tblGrid>
              <a:tr h="502099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alatino Linotype" panose="02040502050505030304" pitchFamily="18" charset="0"/>
                        </a:rPr>
                        <a:t>          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  <a:p>
                      <a:r>
                        <a:rPr lang="en-US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  1    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74432"/>
                  </a:ext>
                </a:extLst>
              </a:tr>
              <a:tr h="50209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kern="120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01526"/>
                  </a:ext>
                </a:extLst>
              </a:tr>
              <a:tr h="50209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kern="120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kern="120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213545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E5E9971-071C-41EE-B35E-ACA19687C1B3}"/>
              </a:ext>
            </a:extLst>
          </p:cNvPr>
          <p:cNvSpPr txBox="1"/>
          <p:nvPr/>
        </p:nvSpPr>
        <p:spPr>
          <a:xfrm rot="16200000">
            <a:off x="6962355" y="5503465"/>
            <a:ext cx="76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Actual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3753BD-410E-45ED-8605-E358CDE51F30}"/>
              </a:ext>
            </a:extLst>
          </p:cNvPr>
          <p:cNvSpPr txBox="1"/>
          <p:nvPr/>
        </p:nvSpPr>
        <p:spPr>
          <a:xfrm>
            <a:off x="8927300" y="4562382"/>
            <a:ext cx="1020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Predicted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AA859-7243-48ED-83B9-B8839B983CFF}"/>
              </a:ext>
            </a:extLst>
          </p:cNvPr>
          <p:cNvSpPr txBox="1"/>
          <p:nvPr/>
        </p:nvSpPr>
        <p:spPr>
          <a:xfrm rot="2198657">
            <a:off x="7543867" y="3166705"/>
            <a:ext cx="10252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Actual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8D9D63-4CCD-4F4D-8212-51FE08C88C91}"/>
              </a:ext>
            </a:extLst>
          </p:cNvPr>
          <p:cNvSpPr txBox="1"/>
          <p:nvPr/>
        </p:nvSpPr>
        <p:spPr>
          <a:xfrm rot="2198657">
            <a:off x="7792314" y="2890716"/>
            <a:ext cx="9187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Predicted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4F3BD2-69F8-45E2-8740-25AA306DD9E0}"/>
              </a:ext>
            </a:extLst>
          </p:cNvPr>
          <p:cNvSpPr txBox="1"/>
          <p:nvPr/>
        </p:nvSpPr>
        <p:spPr>
          <a:xfrm rot="16200000">
            <a:off x="6957702" y="3559782"/>
            <a:ext cx="76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2639542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70DA-02A6-4B77-872E-35C114D3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129" y="445445"/>
            <a:ext cx="4482053" cy="82599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FD1B0-927A-4A02-9C66-AA66B497D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665" y="1359590"/>
            <a:ext cx="7874341" cy="519757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230188" indent="-174625" algn="just"/>
            <a:endParaRPr lang="en-US" dirty="0">
              <a:solidFill>
                <a:srgbClr val="292929"/>
              </a:solidFill>
              <a:latin typeface="Palatino Linotype" panose="02040502050505030304" pitchFamily="18" charset="0"/>
            </a:endParaRPr>
          </a:p>
          <a:p>
            <a:pPr marL="230188" indent="-174625" algn="just"/>
            <a:endParaRPr lang="en-US" dirty="0">
              <a:solidFill>
                <a:srgbClr val="292929"/>
              </a:solidFill>
              <a:latin typeface="Palatino Linotype" panose="02040502050505030304" pitchFamily="18" charset="0"/>
            </a:endParaRPr>
          </a:p>
          <a:p>
            <a:pPr marL="230188" indent="-174625" algn="just"/>
            <a:endParaRPr lang="en-US" dirty="0">
              <a:solidFill>
                <a:srgbClr val="292929"/>
              </a:solidFill>
              <a:latin typeface="Palatino Linotype" panose="02040502050505030304" pitchFamily="18" charset="0"/>
            </a:endParaRPr>
          </a:p>
          <a:p>
            <a:pPr marL="230188" indent="-174625" algn="just"/>
            <a:endParaRPr lang="en-US" dirty="0">
              <a:solidFill>
                <a:srgbClr val="292929"/>
              </a:solidFill>
              <a:latin typeface="Palatino Linotype" panose="02040502050505030304" pitchFamily="18" charset="0"/>
            </a:endParaRPr>
          </a:p>
          <a:p>
            <a:pPr marL="230188" indent="-174625" algn="just"/>
            <a:endParaRPr lang="en-US" dirty="0">
              <a:solidFill>
                <a:srgbClr val="292929"/>
              </a:solidFill>
              <a:latin typeface="Palatino Linotype" panose="02040502050505030304" pitchFamily="18" charset="0"/>
            </a:endParaRPr>
          </a:p>
          <a:p>
            <a:pPr marL="230188" indent="-174625" algn="just"/>
            <a:endParaRPr lang="en-US" b="0" i="0" dirty="0">
              <a:solidFill>
                <a:srgbClr val="292929"/>
              </a:solidFill>
              <a:effectLst/>
              <a:latin typeface="medium-content-serif-fon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E9DF5B-9FF4-4660-8BCE-1FA0488C9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335" y="3286230"/>
            <a:ext cx="3171619" cy="708152"/>
          </a:xfrm>
          <a:prstGeom prst="rect">
            <a:avLst/>
          </a:prstGeom>
          <a:ln w="15875">
            <a:solidFill>
              <a:srgbClr val="0070C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435D2E-D065-4BC2-9846-E946B02FB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737" y="4211795"/>
            <a:ext cx="1829123" cy="633958"/>
          </a:xfrm>
          <a:prstGeom prst="rect">
            <a:avLst/>
          </a:prstGeom>
          <a:ln w="15875">
            <a:solidFill>
              <a:srgbClr val="0070C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CB4602-9DCE-4F2B-94E9-7DE6BDEB2961}"/>
              </a:ext>
            </a:extLst>
          </p:cNvPr>
          <p:cNvSpPr txBox="1"/>
          <p:nvPr/>
        </p:nvSpPr>
        <p:spPr>
          <a:xfrm>
            <a:off x="363833" y="1450597"/>
            <a:ext cx="111036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92929"/>
                </a:solidFill>
                <a:effectLst/>
                <a:latin typeface="Palatino Linotype" panose="02040502050505030304" pitchFamily="18" charset="0"/>
              </a:rPr>
              <a:t>It tells you what fraction of all positive samples were correctly predicted as positive by the classifier.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92929"/>
                </a:solidFill>
                <a:effectLst/>
                <a:latin typeface="Palatino Linotype" panose="02040502050505030304" pitchFamily="18" charset="0"/>
              </a:rPr>
              <a:t>It is also known as True Positive Rate (TPR), Sensitivity, Probability of Detection.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92929"/>
                </a:solidFill>
                <a:effectLst/>
                <a:latin typeface="Palatino Linotype" panose="02040502050505030304" pitchFamily="18" charset="0"/>
              </a:rPr>
              <a:t>To calculate Recall, use the following formula</a:t>
            </a:r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8" name="Picture 2" descr="Image result for confusion matrix">
            <a:extLst>
              <a:ext uri="{FF2B5EF4-FFF2-40B4-BE49-F238E27FC236}">
                <a16:creationId xmlns:a16="http://schemas.microsoft.com/office/drawing/2014/main" id="{662009E0-A527-4746-A1D2-8F21EA87C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802" y="2950719"/>
            <a:ext cx="4918536" cy="254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172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70DA-02A6-4B77-872E-35C114D3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417" y="275106"/>
            <a:ext cx="4676844" cy="82599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FD1B0-927A-4A02-9C66-AA66B497D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665" y="1359590"/>
            <a:ext cx="7874341" cy="5197573"/>
          </a:xfrm>
        </p:spPr>
        <p:txBody>
          <a:bodyPr/>
          <a:lstStyle/>
          <a:p>
            <a:pPr marL="230188" indent="-174625" algn="just"/>
            <a:endParaRPr lang="en-US" dirty="0">
              <a:solidFill>
                <a:srgbClr val="292929"/>
              </a:solidFill>
              <a:latin typeface="Palatino Linotype" panose="02040502050505030304" pitchFamily="18" charset="0"/>
            </a:endParaRPr>
          </a:p>
          <a:p>
            <a:pPr marL="230188" indent="-174625" algn="just"/>
            <a:endParaRPr lang="en-US" dirty="0">
              <a:solidFill>
                <a:srgbClr val="292929"/>
              </a:solidFill>
              <a:latin typeface="Palatino Linotype" panose="02040502050505030304" pitchFamily="18" charset="0"/>
            </a:endParaRPr>
          </a:p>
          <a:p>
            <a:pPr marL="230188" indent="-174625" algn="just"/>
            <a:endParaRPr lang="en-US" dirty="0">
              <a:solidFill>
                <a:srgbClr val="292929"/>
              </a:solidFill>
              <a:latin typeface="Palatino Linotype" panose="02040502050505030304" pitchFamily="18" charset="0"/>
            </a:endParaRPr>
          </a:p>
          <a:p>
            <a:pPr marL="230188" indent="-174625" algn="just"/>
            <a:endParaRPr lang="en-US" dirty="0">
              <a:solidFill>
                <a:srgbClr val="292929"/>
              </a:solidFill>
              <a:latin typeface="Palatino Linotype" panose="02040502050505030304" pitchFamily="18" charset="0"/>
            </a:endParaRPr>
          </a:p>
          <a:p>
            <a:pPr marL="230188" indent="-174625" algn="just"/>
            <a:endParaRPr lang="en-US" dirty="0">
              <a:solidFill>
                <a:srgbClr val="292929"/>
              </a:solidFill>
              <a:latin typeface="Palatino Linotype" panose="02040502050505030304" pitchFamily="18" charset="0"/>
            </a:endParaRPr>
          </a:p>
          <a:p>
            <a:pPr marL="230188" indent="-174625" algn="just"/>
            <a:endParaRPr lang="en-US" b="0" i="0" dirty="0">
              <a:solidFill>
                <a:srgbClr val="292929"/>
              </a:solidFill>
              <a:effectLst/>
              <a:latin typeface="medium-content-serif-fon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5CEA2C-8624-43EE-8131-3798F4FE937C}"/>
              </a:ext>
            </a:extLst>
          </p:cNvPr>
          <p:cNvSpPr txBox="1"/>
          <p:nvPr/>
        </p:nvSpPr>
        <p:spPr>
          <a:xfrm>
            <a:off x="840509" y="16404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952C43-DC75-451B-A46B-2B791FED9F5B}"/>
              </a:ext>
            </a:extLst>
          </p:cNvPr>
          <p:cNvSpPr txBox="1"/>
          <p:nvPr/>
        </p:nvSpPr>
        <p:spPr>
          <a:xfrm>
            <a:off x="1419156" y="1510528"/>
            <a:ext cx="29002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True Positive (TP):  3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Palatino Linotype" panose="02040502050505030304" pitchFamily="18" charset="0"/>
              </a:rPr>
              <a:t>False Negative (FN): 1</a:t>
            </a:r>
            <a:endParaRPr lang="en-US" sz="16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50ED3C3-DB89-463C-97DB-F63CF488BB92}"/>
                  </a:ext>
                </a:extLst>
              </p:cNvPr>
              <p:cNvSpPr txBox="1"/>
              <p:nvPr/>
            </p:nvSpPr>
            <p:spPr>
              <a:xfrm>
                <a:off x="1951784" y="3914453"/>
                <a:ext cx="2982893" cy="535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Palatino Linotype" panose="02040502050505030304" pitchFamily="18" charset="0"/>
                  </a:rPr>
                  <a:t>Recall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i="0" smtClean="0">
                            <a:latin typeface="Palatino Linotype" panose="02040502050505030304" pitchFamily="18" charset="0"/>
                            <a:ea typeface="Cambria" panose="02040503050406030204" pitchFamily="18" charset="0"/>
                          </a:rPr>
                          <m:t>3 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b="1" dirty="0">
                    <a:latin typeface="Palatino Linotype" panose="02040502050505030304" pitchFamily="18" charset="0"/>
                    <a:ea typeface="Cambria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endParaRPr lang="en-US" b="1" dirty="0">
                  <a:latin typeface="Palatino Linotype" panose="020405020505050303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50ED3C3-DB89-463C-97DB-F63CF488B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84" y="3914453"/>
                <a:ext cx="2982893" cy="535788"/>
              </a:xfrm>
              <a:prstGeom prst="rect">
                <a:avLst/>
              </a:prstGeom>
              <a:blipFill>
                <a:blip r:embed="rId2"/>
                <a:stretch>
                  <a:fillRect l="-1636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1CB2A41-8CC1-44C3-8A58-A31600B0C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785" y="2751752"/>
            <a:ext cx="2171075" cy="752475"/>
          </a:xfrm>
          <a:prstGeom prst="rect">
            <a:avLst/>
          </a:prstGeom>
          <a:ln w="15875">
            <a:solidFill>
              <a:srgbClr val="0070C0"/>
            </a:solidFill>
          </a:ln>
        </p:spPr>
      </p:pic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126E2B76-FA1B-48DD-B67F-F681975E8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36495"/>
              </p:ext>
            </p:extLst>
          </p:nvPr>
        </p:nvGraphicFramePr>
        <p:xfrm>
          <a:off x="8185158" y="169303"/>
          <a:ext cx="2224840" cy="2133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03178">
                  <a:extLst>
                    <a:ext uri="{9D8B030D-6E8A-4147-A177-3AD203B41FA5}">
                      <a16:colId xmlns:a16="http://schemas.microsoft.com/office/drawing/2014/main" val="2801286286"/>
                    </a:ext>
                  </a:extLst>
                </a:gridCol>
                <a:gridCol w="1021662">
                  <a:extLst>
                    <a:ext uri="{9D8B030D-6E8A-4147-A177-3AD203B41FA5}">
                      <a16:colId xmlns:a16="http://schemas.microsoft.com/office/drawing/2014/main" val="1696958251"/>
                    </a:ext>
                  </a:extLst>
                </a:gridCol>
              </a:tblGrid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549661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593196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61321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695139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04768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67322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251938"/>
                  </a:ext>
                </a:extLst>
              </a:tr>
            </a:tbl>
          </a:graphicData>
        </a:graphic>
      </p:graphicFrame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0C204D2C-547F-48D3-AA07-0B026FEB9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188035"/>
              </p:ext>
            </p:extLst>
          </p:nvPr>
        </p:nvGraphicFramePr>
        <p:xfrm>
          <a:off x="7499552" y="2701616"/>
          <a:ext cx="3596052" cy="16651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87">
                  <a:extLst>
                    <a:ext uri="{9D8B030D-6E8A-4147-A177-3AD203B41FA5}">
                      <a16:colId xmlns:a16="http://schemas.microsoft.com/office/drawing/2014/main" val="3063361306"/>
                    </a:ext>
                  </a:extLst>
                </a:gridCol>
                <a:gridCol w="1163143">
                  <a:extLst>
                    <a:ext uri="{9D8B030D-6E8A-4147-A177-3AD203B41FA5}">
                      <a16:colId xmlns:a16="http://schemas.microsoft.com/office/drawing/2014/main" val="2473850789"/>
                    </a:ext>
                  </a:extLst>
                </a:gridCol>
                <a:gridCol w="1327922">
                  <a:extLst>
                    <a:ext uri="{9D8B030D-6E8A-4147-A177-3AD203B41FA5}">
                      <a16:colId xmlns:a16="http://schemas.microsoft.com/office/drawing/2014/main" val="3694341240"/>
                    </a:ext>
                  </a:extLst>
                </a:gridCol>
              </a:tblGrid>
              <a:tr h="660985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alatino Linotype" panose="02040502050505030304" pitchFamily="18" charset="0"/>
                        </a:rPr>
                        <a:t>          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    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Palatino Linotype" panose="02040502050505030304" pitchFamily="18" charset="0"/>
                        </a:rPr>
                        <a:t>Negative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Palatino Linotype" panose="02040502050505030304" pitchFamily="18" charset="0"/>
                        </a:rPr>
                        <a:t>Positive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74432"/>
                  </a:ext>
                </a:extLst>
              </a:tr>
              <a:tr h="50209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Palatino Linotype" panose="02040502050505030304" pitchFamily="18" charset="0"/>
                        </a:rPr>
                        <a:t>Negative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kern="120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01526"/>
                  </a:ext>
                </a:extLst>
              </a:tr>
              <a:tr h="50209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Palatino Linotype" panose="02040502050505030304" pitchFamily="18" charset="0"/>
                        </a:rPr>
                        <a:t>Positive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kern="120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kern="120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21354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539DB36-651D-49AC-BBCD-56E24A5B8FF6}"/>
              </a:ext>
            </a:extLst>
          </p:cNvPr>
          <p:cNvSpPr txBox="1"/>
          <p:nvPr/>
        </p:nvSpPr>
        <p:spPr>
          <a:xfrm>
            <a:off x="8927300" y="2393839"/>
            <a:ext cx="1020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Predicted</a:t>
            </a:r>
          </a:p>
        </p:txBody>
      </p:sp>
      <p:graphicFrame>
        <p:nvGraphicFramePr>
          <p:cNvPr id="20" name="Table 6">
            <a:extLst>
              <a:ext uri="{FF2B5EF4-FFF2-40B4-BE49-F238E27FC236}">
                <a16:creationId xmlns:a16="http://schemas.microsoft.com/office/drawing/2014/main" id="{839A21A5-6062-4F70-A216-CE0717FFA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708713"/>
              </p:ext>
            </p:extLst>
          </p:nvPr>
        </p:nvGraphicFramePr>
        <p:xfrm>
          <a:off x="7499552" y="4835215"/>
          <a:ext cx="3596052" cy="1644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87">
                  <a:extLst>
                    <a:ext uri="{9D8B030D-6E8A-4147-A177-3AD203B41FA5}">
                      <a16:colId xmlns:a16="http://schemas.microsoft.com/office/drawing/2014/main" val="3063361306"/>
                    </a:ext>
                  </a:extLst>
                </a:gridCol>
                <a:gridCol w="1163143">
                  <a:extLst>
                    <a:ext uri="{9D8B030D-6E8A-4147-A177-3AD203B41FA5}">
                      <a16:colId xmlns:a16="http://schemas.microsoft.com/office/drawing/2014/main" val="2473850789"/>
                    </a:ext>
                  </a:extLst>
                </a:gridCol>
                <a:gridCol w="1327922">
                  <a:extLst>
                    <a:ext uri="{9D8B030D-6E8A-4147-A177-3AD203B41FA5}">
                      <a16:colId xmlns:a16="http://schemas.microsoft.com/office/drawing/2014/main" val="3694341240"/>
                    </a:ext>
                  </a:extLst>
                </a:gridCol>
              </a:tblGrid>
              <a:tr h="502099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alatino Linotype" panose="02040502050505030304" pitchFamily="18" charset="0"/>
                        </a:rPr>
                        <a:t>          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  <a:p>
                      <a:r>
                        <a:rPr lang="en-US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  1    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74432"/>
                  </a:ext>
                </a:extLst>
              </a:tr>
              <a:tr h="50209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kern="120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01526"/>
                  </a:ext>
                </a:extLst>
              </a:tr>
              <a:tr h="50209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kern="120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kern="120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213545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726046B-EC1E-4E34-AB09-83F40E3A9912}"/>
              </a:ext>
            </a:extLst>
          </p:cNvPr>
          <p:cNvSpPr txBox="1"/>
          <p:nvPr/>
        </p:nvSpPr>
        <p:spPr>
          <a:xfrm rot="16200000">
            <a:off x="6962355" y="5503465"/>
            <a:ext cx="76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Actual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6CF231-7E92-4F00-AE52-C9E53EDD27BD}"/>
              </a:ext>
            </a:extLst>
          </p:cNvPr>
          <p:cNvSpPr txBox="1"/>
          <p:nvPr/>
        </p:nvSpPr>
        <p:spPr>
          <a:xfrm>
            <a:off x="8927300" y="4562382"/>
            <a:ext cx="1020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Predicted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B296D1-5302-45D4-AC4F-E661C5B0B4B7}"/>
              </a:ext>
            </a:extLst>
          </p:cNvPr>
          <p:cNvSpPr txBox="1"/>
          <p:nvPr/>
        </p:nvSpPr>
        <p:spPr>
          <a:xfrm rot="2198657">
            <a:off x="7543867" y="3166705"/>
            <a:ext cx="10252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Actual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A05650-EFA6-4162-9F1E-D538D44921D3}"/>
              </a:ext>
            </a:extLst>
          </p:cNvPr>
          <p:cNvSpPr txBox="1"/>
          <p:nvPr/>
        </p:nvSpPr>
        <p:spPr>
          <a:xfrm rot="2198657">
            <a:off x="7792314" y="2890716"/>
            <a:ext cx="9187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Predicted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697A8C-8051-44BD-8A07-368650C04C30}"/>
              </a:ext>
            </a:extLst>
          </p:cNvPr>
          <p:cNvSpPr txBox="1"/>
          <p:nvPr/>
        </p:nvSpPr>
        <p:spPr>
          <a:xfrm rot="16200000">
            <a:off x="6957702" y="3559782"/>
            <a:ext cx="76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2256559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70DA-02A6-4B77-872E-35C114D3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221" y="267762"/>
            <a:ext cx="8911687" cy="82599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Specificity</a:t>
            </a:r>
            <a:br>
              <a:rPr lang="en-US" sz="1400" b="1" i="0" dirty="0">
                <a:solidFill>
                  <a:srgbClr val="292929"/>
                </a:solidFill>
                <a:effectLst/>
                <a:latin typeface="medium-content-sans-serif-font"/>
              </a:rPr>
            </a:br>
            <a:endParaRPr lang="en-US" sz="28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FD1B0-927A-4A02-9C66-AA66B497D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665" y="1359590"/>
            <a:ext cx="7874341" cy="519757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230188" indent="-174625" algn="just"/>
            <a:endParaRPr lang="en-US" dirty="0">
              <a:solidFill>
                <a:srgbClr val="292929"/>
              </a:solidFill>
              <a:latin typeface="Palatino Linotype" panose="02040502050505030304" pitchFamily="18" charset="0"/>
            </a:endParaRPr>
          </a:p>
          <a:p>
            <a:pPr marL="230188" indent="-174625" algn="just"/>
            <a:endParaRPr lang="en-US" dirty="0">
              <a:solidFill>
                <a:srgbClr val="292929"/>
              </a:solidFill>
              <a:latin typeface="Palatino Linotype" panose="02040502050505030304" pitchFamily="18" charset="0"/>
            </a:endParaRPr>
          </a:p>
          <a:p>
            <a:pPr marL="230188" indent="-174625" algn="just"/>
            <a:endParaRPr lang="en-US" dirty="0">
              <a:solidFill>
                <a:srgbClr val="292929"/>
              </a:solidFill>
              <a:latin typeface="Palatino Linotype" panose="02040502050505030304" pitchFamily="18" charset="0"/>
            </a:endParaRPr>
          </a:p>
          <a:p>
            <a:pPr marL="230188" indent="-174625" algn="just"/>
            <a:endParaRPr lang="en-US" dirty="0">
              <a:solidFill>
                <a:srgbClr val="292929"/>
              </a:solidFill>
              <a:latin typeface="Palatino Linotype" panose="02040502050505030304" pitchFamily="18" charset="0"/>
            </a:endParaRPr>
          </a:p>
          <a:p>
            <a:pPr marL="230188" indent="-174625" algn="just"/>
            <a:endParaRPr lang="en-US" dirty="0">
              <a:solidFill>
                <a:srgbClr val="292929"/>
              </a:solidFill>
              <a:latin typeface="Palatino Linotype" panose="02040502050505030304" pitchFamily="18" charset="0"/>
            </a:endParaRPr>
          </a:p>
          <a:p>
            <a:pPr marL="230188" indent="-174625" algn="just"/>
            <a:endParaRPr lang="en-US" b="0" i="0" dirty="0">
              <a:solidFill>
                <a:srgbClr val="292929"/>
              </a:solidFill>
              <a:effectLst/>
              <a:latin typeface="medium-content-serif-fon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FE695-5A1F-44CC-8F9B-25E6FC4F6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873" y="3429000"/>
            <a:ext cx="2905125" cy="752475"/>
          </a:xfrm>
          <a:prstGeom prst="rect">
            <a:avLst/>
          </a:prstGeom>
          <a:ln w="15875">
            <a:solidFill>
              <a:srgbClr val="0070C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686AFF-67D0-4BFD-9FAC-545DA53B5C79}"/>
              </a:ext>
            </a:extLst>
          </p:cNvPr>
          <p:cNvSpPr txBox="1"/>
          <p:nvPr/>
        </p:nvSpPr>
        <p:spPr>
          <a:xfrm>
            <a:off x="718567" y="1421083"/>
            <a:ext cx="1008934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Palatino Linotype" panose="02040502050505030304" pitchFamily="18" charset="0"/>
              </a:rPr>
              <a:t>It tells you what fraction of all negative samples are correctly predicted as negative by the classifier.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Palatino Linotype" panose="02040502050505030304" pitchFamily="18" charset="0"/>
              </a:rPr>
              <a:t>It is also known as True Negative Rate (TNR).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Palatino Linotype" panose="02040502050505030304" pitchFamily="18" charset="0"/>
              </a:rPr>
              <a:t>To calculate specificity, use the following formula:</a:t>
            </a:r>
            <a:endParaRPr lang="en-US" sz="2000" dirty="0">
              <a:latin typeface="Palatino Linotype" panose="02040502050505030304" pitchFamily="18" charset="0"/>
            </a:endParaRPr>
          </a:p>
        </p:txBody>
      </p:sp>
      <p:pic>
        <p:nvPicPr>
          <p:cNvPr id="1026" name="Picture 2" descr="Image result for confusion matrix">
            <a:extLst>
              <a:ext uri="{FF2B5EF4-FFF2-40B4-BE49-F238E27FC236}">
                <a16:creationId xmlns:a16="http://schemas.microsoft.com/office/drawing/2014/main" id="{FBE2A084-DB1B-473C-A05A-042366BE5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439" y="3101326"/>
            <a:ext cx="5849001" cy="302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084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70DA-02A6-4B77-872E-35C114D3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428" y="246685"/>
            <a:ext cx="4676844" cy="82599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Specificity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FD1B0-927A-4A02-9C66-AA66B497D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665" y="1359590"/>
            <a:ext cx="7874341" cy="5197573"/>
          </a:xfrm>
        </p:spPr>
        <p:txBody>
          <a:bodyPr/>
          <a:lstStyle/>
          <a:p>
            <a:pPr marL="230188" indent="-174625" algn="just"/>
            <a:endParaRPr lang="en-US" dirty="0">
              <a:solidFill>
                <a:srgbClr val="292929"/>
              </a:solidFill>
              <a:latin typeface="Palatino Linotype" panose="02040502050505030304" pitchFamily="18" charset="0"/>
            </a:endParaRPr>
          </a:p>
          <a:p>
            <a:pPr marL="230188" indent="-174625" algn="just"/>
            <a:endParaRPr lang="en-US" dirty="0">
              <a:solidFill>
                <a:srgbClr val="292929"/>
              </a:solidFill>
              <a:latin typeface="Palatino Linotype" panose="02040502050505030304" pitchFamily="18" charset="0"/>
            </a:endParaRPr>
          </a:p>
          <a:p>
            <a:pPr marL="230188" indent="-174625" algn="just"/>
            <a:endParaRPr lang="en-US" dirty="0">
              <a:solidFill>
                <a:srgbClr val="292929"/>
              </a:solidFill>
              <a:latin typeface="Palatino Linotype" panose="02040502050505030304" pitchFamily="18" charset="0"/>
            </a:endParaRPr>
          </a:p>
          <a:p>
            <a:pPr marL="230188" indent="-174625" algn="just"/>
            <a:endParaRPr lang="en-US" dirty="0">
              <a:solidFill>
                <a:srgbClr val="292929"/>
              </a:solidFill>
              <a:latin typeface="Palatino Linotype" panose="02040502050505030304" pitchFamily="18" charset="0"/>
            </a:endParaRPr>
          </a:p>
          <a:p>
            <a:pPr marL="230188" indent="-174625" algn="just"/>
            <a:endParaRPr lang="en-US" dirty="0">
              <a:solidFill>
                <a:srgbClr val="292929"/>
              </a:solidFill>
              <a:latin typeface="Palatino Linotype" panose="02040502050505030304" pitchFamily="18" charset="0"/>
            </a:endParaRPr>
          </a:p>
          <a:p>
            <a:pPr marL="230188" indent="-174625" algn="just"/>
            <a:endParaRPr lang="en-US" b="0" i="0" dirty="0">
              <a:solidFill>
                <a:srgbClr val="292929"/>
              </a:solidFill>
              <a:effectLst/>
              <a:latin typeface="medium-content-serif-fon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5CEA2C-8624-43EE-8131-3798F4FE937C}"/>
              </a:ext>
            </a:extLst>
          </p:cNvPr>
          <p:cNvSpPr txBox="1"/>
          <p:nvPr/>
        </p:nvSpPr>
        <p:spPr>
          <a:xfrm>
            <a:off x="840509" y="16404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952C43-DC75-451B-A46B-2B791FED9F5B}"/>
              </a:ext>
            </a:extLst>
          </p:cNvPr>
          <p:cNvSpPr txBox="1"/>
          <p:nvPr/>
        </p:nvSpPr>
        <p:spPr>
          <a:xfrm>
            <a:off x="1419156" y="1510528"/>
            <a:ext cx="29002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True Negative (TN): 1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Palatino Linotype" panose="02040502050505030304" pitchFamily="18" charset="0"/>
              </a:rPr>
              <a:t>False Positive (FP):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50ED3C3-DB89-463C-97DB-F63CF488BB92}"/>
                  </a:ext>
                </a:extLst>
              </p:cNvPr>
              <p:cNvSpPr txBox="1"/>
              <p:nvPr/>
            </p:nvSpPr>
            <p:spPr>
              <a:xfrm>
                <a:off x="1893913" y="3873436"/>
                <a:ext cx="2789382" cy="5348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Palatino Linotype" panose="02040502050505030304" pitchFamily="18" charset="0"/>
                  </a:rPr>
                  <a:t>Specificity </a:t>
                </a:r>
                <a:r>
                  <a:rPr lang="en-US" dirty="0">
                    <a:latin typeface="Palatino Linotype" panose="02040502050505030304" pitchFamily="18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" panose="02040503050406030204" pitchFamily="18" charset="0"/>
                            <a:ea typeface="Cambria" panose="02040503050406030204" pitchFamily="18" charset="0"/>
                          </a:rPr>
                          <m:t>1 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1+1</m:t>
                        </m:r>
                      </m:den>
                    </m:f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50ED3C3-DB89-463C-97DB-F63CF488B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913" y="3873436"/>
                <a:ext cx="2789382" cy="534890"/>
              </a:xfrm>
              <a:prstGeom prst="rect">
                <a:avLst/>
              </a:prstGeom>
              <a:blipFill>
                <a:blip r:embed="rId2"/>
                <a:stretch>
                  <a:fillRect l="-1969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5DF3CDC-E374-4149-8209-7398859D8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042" y="2935551"/>
            <a:ext cx="2905125" cy="752475"/>
          </a:xfrm>
          <a:prstGeom prst="rect">
            <a:avLst/>
          </a:prstGeom>
          <a:ln w="15875">
            <a:solidFill>
              <a:srgbClr val="0070C0"/>
            </a:solidFill>
          </a:ln>
        </p:spPr>
      </p:pic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FDCCFD18-18CD-4CD1-AE52-4D8A53DE1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668693"/>
              </p:ext>
            </p:extLst>
          </p:nvPr>
        </p:nvGraphicFramePr>
        <p:xfrm>
          <a:off x="8185158" y="169303"/>
          <a:ext cx="2224840" cy="2133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03178">
                  <a:extLst>
                    <a:ext uri="{9D8B030D-6E8A-4147-A177-3AD203B41FA5}">
                      <a16:colId xmlns:a16="http://schemas.microsoft.com/office/drawing/2014/main" val="2801286286"/>
                    </a:ext>
                  </a:extLst>
                </a:gridCol>
                <a:gridCol w="1021662">
                  <a:extLst>
                    <a:ext uri="{9D8B030D-6E8A-4147-A177-3AD203B41FA5}">
                      <a16:colId xmlns:a16="http://schemas.microsoft.com/office/drawing/2014/main" val="1696958251"/>
                    </a:ext>
                  </a:extLst>
                </a:gridCol>
              </a:tblGrid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549661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593196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61321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695139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04768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67322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251938"/>
                  </a:ext>
                </a:extLst>
              </a:tr>
            </a:tbl>
          </a:graphicData>
        </a:graphic>
      </p:graphicFrame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23578628-2513-4E53-AFBE-C62856342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190872"/>
              </p:ext>
            </p:extLst>
          </p:nvPr>
        </p:nvGraphicFramePr>
        <p:xfrm>
          <a:off x="7499552" y="2701616"/>
          <a:ext cx="3596052" cy="16651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87">
                  <a:extLst>
                    <a:ext uri="{9D8B030D-6E8A-4147-A177-3AD203B41FA5}">
                      <a16:colId xmlns:a16="http://schemas.microsoft.com/office/drawing/2014/main" val="3063361306"/>
                    </a:ext>
                  </a:extLst>
                </a:gridCol>
                <a:gridCol w="1163143">
                  <a:extLst>
                    <a:ext uri="{9D8B030D-6E8A-4147-A177-3AD203B41FA5}">
                      <a16:colId xmlns:a16="http://schemas.microsoft.com/office/drawing/2014/main" val="2473850789"/>
                    </a:ext>
                  </a:extLst>
                </a:gridCol>
                <a:gridCol w="1327922">
                  <a:extLst>
                    <a:ext uri="{9D8B030D-6E8A-4147-A177-3AD203B41FA5}">
                      <a16:colId xmlns:a16="http://schemas.microsoft.com/office/drawing/2014/main" val="3694341240"/>
                    </a:ext>
                  </a:extLst>
                </a:gridCol>
              </a:tblGrid>
              <a:tr h="660985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alatino Linotype" panose="02040502050505030304" pitchFamily="18" charset="0"/>
                        </a:rPr>
                        <a:t>          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    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Palatino Linotype" panose="02040502050505030304" pitchFamily="18" charset="0"/>
                        </a:rPr>
                        <a:t>Negative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Palatino Linotype" panose="02040502050505030304" pitchFamily="18" charset="0"/>
                        </a:rPr>
                        <a:t>Positive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74432"/>
                  </a:ext>
                </a:extLst>
              </a:tr>
              <a:tr h="50209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Palatino Linotype" panose="02040502050505030304" pitchFamily="18" charset="0"/>
                        </a:rPr>
                        <a:t>Negative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kern="120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01526"/>
                  </a:ext>
                </a:extLst>
              </a:tr>
              <a:tr h="50209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Palatino Linotype" panose="02040502050505030304" pitchFamily="18" charset="0"/>
                        </a:rPr>
                        <a:t>Positive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kern="120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kern="120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21354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8DA0ED9-6730-4A67-8664-F00F96AC59A5}"/>
              </a:ext>
            </a:extLst>
          </p:cNvPr>
          <p:cNvSpPr txBox="1"/>
          <p:nvPr/>
        </p:nvSpPr>
        <p:spPr>
          <a:xfrm>
            <a:off x="8927300" y="2393839"/>
            <a:ext cx="1020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Predicted</a:t>
            </a:r>
          </a:p>
        </p:txBody>
      </p:sp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63462C05-4DAB-45BD-95CB-96DEC01D2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72081"/>
              </p:ext>
            </p:extLst>
          </p:nvPr>
        </p:nvGraphicFramePr>
        <p:xfrm>
          <a:off x="7499552" y="4835215"/>
          <a:ext cx="3596052" cy="1644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87">
                  <a:extLst>
                    <a:ext uri="{9D8B030D-6E8A-4147-A177-3AD203B41FA5}">
                      <a16:colId xmlns:a16="http://schemas.microsoft.com/office/drawing/2014/main" val="3063361306"/>
                    </a:ext>
                  </a:extLst>
                </a:gridCol>
                <a:gridCol w="1163143">
                  <a:extLst>
                    <a:ext uri="{9D8B030D-6E8A-4147-A177-3AD203B41FA5}">
                      <a16:colId xmlns:a16="http://schemas.microsoft.com/office/drawing/2014/main" val="2473850789"/>
                    </a:ext>
                  </a:extLst>
                </a:gridCol>
                <a:gridCol w="1327922">
                  <a:extLst>
                    <a:ext uri="{9D8B030D-6E8A-4147-A177-3AD203B41FA5}">
                      <a16:colId xmlns:a16="http://schemas.microsoft.com/office/drawing/2014/main" val="3694341240"/>
                    </a:ext>
                  </a:extLst>
                </a:gridCol>
              </a:tblGrid>
              <a:tr h="502099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alatino Linotype" panose="02040502050505030304" pitchFamily="18" charset="0"/>
                        </a:rPr>
                        <a:t>          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  <a:p>
                      <a:r>
                        <a:rPr lang="en-US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  1    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74432"/>
                  </a:ext>
                </a:extLst>
              </a:tr>
              <a:tr h="50209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kern="120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01526"/>
                  </a:ext>
                </a:extLst>
              </a:tr>
              <a:tr h="50209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kern="120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kern="120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2135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ACCC08C-B02C-4430-8286-5C8A8EB21DA2}"/>
              </a:ext>
            </a:extLst>
          </p:cNvPr>
          <p:cNvSpPr txBox="1"/>
          <p:nvPr/>
        </p:nvSpPr>
        <p:spPr>
          <a:xfrm rot="16200000">
            <a:off x="6962355" y="5503465"/>
            <a:ext cx="76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Actual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2ACA7E-9CA3-4FEF-986D-7F59459F0CC0}"/>
              </a:ext>
            </a:extLst>
          </p:cNvPr>
          <p:cNvSpPr txBox="1"/>
          <p:nvPr/>
        </p:nvSpPr>
        <p:spPr>
          <a:xfrm>
            <a:off x="8927300" y="4562382"/>
            <a:ext cx="1020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Predicted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E4BD66-E4E2-4124-98CF-050655CD960B}"/>
              </a:ext>
            </a:extLst>
          </p:cNvPr>
          <p:cNvSpPr txBox="1"/>
          <p:nvPr/>
        </p:nvSpPr>
        <p:spPr>
          <a:xfrm rot="2198657">
            <a:off x="7543867" y="3166705"/>
            <a:ext cx="10252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Actual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A688D7-7712-4BF9-B76C-F395D3017341}"/>
              </a:ext>
            </a:extLst>
          </p:cNvPr>
          <p:cNvSpPr txBox="1"/>
          <p:nvPr/>
        </p:nvSpPr>
        <p:spPr>
          <a:xfrm rot="2198657">
            <a:off x="7792314" y="2890716"/>
            <a:ext cx="9187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Predicted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F74D94-4DAD-463B-81BC-012C8F34C499}"/>
              </a:ext>
            </a:extLst>
          </p:cNvPr>
          <p:cNvSpPr txBox="1"/>
          <p:nvPr/>
        </p:nvSpPr>
        <p:spPr>
          <a:xfrm rot="16200000">
            <a:off x="6957702" y="3559782"/>
            <a:ext cx="76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4131562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A5D75-FFE4-43DC-8D2A-C108FF75E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506" y="374538"/>
            <a:ext cx="8911687" cy="78905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F-Score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862B5-478B-4DC3-BFFC-D9E78540F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042" y="1179971"/>
            <a:ext cx="8614497" cy="4498058"/>
          </a:xfrm>
        </p:spPr>
        <p:txBody>
          <a:bodyPr>
            <a:normAutofit/>
          </a:bodyPr>
          <a:lstStyle/>
          <a:p>
            <a:pPr algn="just"/>
            <a:r>
              <a:rPr lang="en-US" sz="2000" b="0" i="0" dirty="0">
                <a:solidFill>
                  <a:srgbClr val="292929"/>
                </a:solidFill>
                <a:effectLst/>
                <a:latin typeface="Palatino Linotype" panose="02040502050505030304" pitchFamily="18" charset="0"/>
              </a:rPr>
              <a:t>It combines precision and recall into a single measure. </a:t>
            </a:r>
          </a:p>
          <a:p>
            <a:pPr algn="just"/>
            <a:r>
              <a:rPr lang="en-US" sz="2000" b="0" i="0" dirty="0">
                <a:solidFill>
                  <a:srgbClr val="292929"/>
                </a:solidFill>
                <a:effectLst/>
                <a:latin typeface="Palatino Linotype" panose="02040502050505030304" pitchFamily="18" charset="0"/>
              </a:rPr>
              <a:t>It can be calculated as follows:</a:t>
            </a:r>
            <a:endParaRPr lang="en-US" sz="2000" dirty="0">
              <a:latin typeface="Palatino Linotype" panose="02040502050505030304" pitchFamily="18" charset="0"/>
            </a:endParaRPr>
          </a:p>
        </p:txBody>
      </p:sp>
      <p:pic>
        <p:nvPicPr>
          <p:cNvPr id="5" name="Picture 2" descr="Image for post">
            <a:extLst>
              <a:ext uri="{FF2B5EF4-FFF2-40B4-BE49-F238E27FC236}">
                <a16:creationId xmlns:a16="http://schemas.microsoft.com/office/drawing/2014/main" id="{92BBBD17-4216-4045-9C5A-C866B9DD9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621" y="2893290"/>
            <a:ext cx="5120489" cy="912091"/>
          </a:xfrm>
          <a:prstGeom prst="rect">
            <a:avLst/>
          </a:prstGeom>
          <a:ln w="158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40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17DF-A9F7-491F-A789-B6A9BEF76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589" y="284812"/>
            <a:ext cx="8911687" cy="885669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540EBA-D4A5-476E-93BF-D28B52E66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92" y="1454125"/>
            <a:ext cx="6373012" cy="5119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396964-A2AA-4FCA-87A0-ABD3E3BA1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374" y="2233168"/>
            <a:ext cx="4318984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75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EDEE-4165-4611-AFD5-58EA5356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206" y="475448"/>
            <a:ext cx="3595439" cy="76134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B8F39-3D78-4E16-B836-53CA1B4CA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652" y="1465820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Find Confusion Matrix</a:t>
            </a:r>
          </a:p>
          <a:p>
            <a:r>
              <a:rPr lang="en-US" b="1" dirty="0">
                <a:latin typeface="Palatino Linotype" panose="02040502050505030304" pitchFamily="18" charset="0"/>
              </a:rPr>
              <a:t>True Positive </a:t>
            </a:r>
          </a:p>
          <a:p>
            <a:r>
              <a:rPr lang="en-US" b="1" dirty="0">
                <a:latin typeface="Palatino Linotype" panose="02040502050505030304" pitchFamily="18" charset="0"/>
              </a:rPr>
              <a:t>True Negative</a:t>
            </a:r>
          </a:p>
          <a:p>
            <a:r>
              <a:rPr lang="en-US" b="1" dirty="0">
                <a:latin typeface="Palatino Linotype" panose="02040502050505030304" pitchFamily="18" charset="0"/>
              </a:rPr>
              <a:t>False Positive </a:t>
            </a:r>
          </a:p>
          <a:p>
            <a:r>
              <a:rPr lang="en-US" b="1" dirty="0">
                <a:latin typeface="Palatino Linotype" panose="02040502050505030304" pitchFamily="18" charset="0"/>
              </a:rPr>
              <a:t>False Negative</a:t>
            </a:r>
          </a:p>
          <a:p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Accuracy</a:t>
            </a:r>
          </a:p>
          <a:p>
            <a:r>
              <a:rPr lang="en-US" sz="1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Precision</a:t>
            </a:r>
            <a:endParaRPr lang="en-US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Recall</a:t>
            </a:r>
            <a:endParaRPr lang="en-US" b="1" dirty="0">
              <a:latin typeface="Palatino Linotype" panose="02040502050505030304" pitchFamily="18" charset="0"/>
            </a:endParaRPr>
          </a:p>
          <a:p>
            <a:r>
              <a:rPr lang="en-US" sz="1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Specificity</a:t>
            </a:r>
          </a:p>
          <a:p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F</a:t>
            </a:r>
            <a:r>
              <a:rPr lang="en-US" b="1" baseline="-25000" dirty="0">
                <a:solidFill>
                  <a:srgbClr val="0070C0"/>
                </a:solidFill>
                <a:latin typeface="Palatino Linotype" panose="02040502050505030304" pitchFamily="18" charset="0"/>
              </a:rPr>
              <a:t>1</a:t>
            </a:r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-Score</a:t>
            </a:r>
            <a:endParaRPr lang="en-US" b="1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21C3F6E2-118B-4C9F-A8A5-398730229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377959"/>
              </p:ext>
            </p:extLst>
          </p:nvPr>
        </p:nvGraphicFramePr>
        <p:xfrm>
          <a:off x="8482508" y="246421"/>
          <a:ext cx="2224840" cy="61264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03178">
                  <a:extLst>
                    <a:ext uri="{9D8B030D-6E8A-4147-A177-3AD203B41FA5}">
                      <a16:colId xmlns:a16="http://schemas.microsoft.com/office/drawing/2014/main" val="2801286286"/>
                    </a:ext>
                  </a:extLst>
                </a:gridCol>
                <a:gridCol w="1021662">
                  <a:extLst>
                    <a:ext uri="{9D8B030D-6E8A-4147-A177-3AD203B41FA5}">
                      <a16:colId xmlns:a16="http://schemas.microsoft.com/office/drawing/2014/main" val="1696958251"/>
                    </a:ext>
                  </a:extLst>
                </a:gridCol>
              </a:tblGrid>
              <a:tr h="2701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549661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593196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61321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695139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164068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904768"/>
                  </a:ext>
                </a:extLst>
              </a:tr>
              <a:tr h="144462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67322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251938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800428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073618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65103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167764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73086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74559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933080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675331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425785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723249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547022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4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262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879E-C7BC-4726-9DCC-0D9F781D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5" y="151612"/>
            <a:ext cx="8911687" cy="58585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Multiclass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F7D0F-35CB-4FA0-9AE5-D9F1EA053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57" y="1540189"/>
            <a:ext cx="7095071" cy="3777622"/>
          </a:xfrm>
        </p:spPr>
        <p:txBody>
          <a:bodyPr>
            <a:normAutofit/>
          </a:bodyPr>
          <a:lstStyle/>
          <a:p>
            <a:pPr indent="-231775" algn="just"/>
            <a:r>
              <a:rPr lang="en-US" sz="1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True Positive (FP): </a:t>
            </a:r>
            <a:r>
              <a:rPr lang="en-US" sz="14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Sum of Diagonal Values </a:t>
            </a:r>
          </a:p>
          <a:p>
            <a:pPr indent="-231775" algn="just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 TP = AA + BB + CC + DD</a:t>
            </a:r>
          </a:p>
          <a:p>
            <a:pPr indent="-231775" algn="just"/>
            <a:r>
              <a:rPr lang="en-US" sz="1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False Positive (FP): </a:t>
            </a:r>
            <a:r>
              <a:rPr lang="en-US" sz="14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Sum of Values in Corresponding Column (Excluding TP)</a:t>
            </a:r>
          </a:p>
          <a:p>
            <a:pPr indent="-231775" algn="just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FP = (BA + CA + DA) + ( AB + CB + DB )+ (AC + BC + DC )+ (AD + BD + CD)</a:t>
            </a:r>
          </a:p>
          <a:p>
            <a:pPr indent="-231775" algn="just"/>
            <a:r>
              <a:rPr lang="en-US" sz="1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False Negative (FN): </a:t>
            </a:r>
            <a:r>
              <a:rPr lang="en-US" sz="14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Sum of Values in Corresponding Row (Excluding TP)</a:t>
            </a:r>
          </a:p>
          <a:p>
            <a:pPr indent="-231775" algn="just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FN = (AB + AC + AD) + (BA + BC + BD) + (CA + CB + CD)+ (DA + DB + DC)</a:t>
            </a:r>
          </a:p>
          <a:p>
            <a:pPr indent="-231775" algn="just"/>
            <a:r>
              <a:rPr lang="en-US" sz="1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True Negative (TN): </a:t>
            </a:r>
            <a:r>
              <a:rPr lang="en-US" sz="14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 Sum of All Columns and Rows (Excluding that column’s and row)</a:t>
            </a:r>
          </a:p>
          <a:p>
            <a:pPr indent="-231775" algn="just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 TN =  (BB + BC + BD + CB+ CC + CD + DB + DC + DD) + (AA + AC + AD + CA  + CC + CD + DA + DC + DD ) + ( AA + AB + AD + BA + BB + BD + DA + DB + DD) + (AA, AB, AC + BA + BB + BC + CA + CB + CC)</a:t>
            </a:r>
          </a:p>
          <a:p>
            <a:pPr marL="517525" indent="-176213" algn="just">
              <a:buFont typeface="Wingdings" panose="05000000000000000000" pitchFamily="2" charset="2"/>
              <a:buChar char="v"/>
            </a:pPr>
            <a:endParaRPr lang="en-US" sz="12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marL="341312" indent="0" algn="just">
              <a:buNone/>
            </a:pPr>
            <a:endParaRPr lang="en-US" sz="12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algn="just"/>
            <a:endParaRPr lang="en-US" b="1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38A8634-F114-4CB6-934F-41335EE52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585822"/>
              </p:ext>
            </p:extLst>
          </p:nvPr>
        </p:nvGraphicFramePr>
        <p:xfrm>
          <a:off x="8101834" y="1116155"/>
          <a:ext cx="3786909" cy="2199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636576482"/>
                    </a:ext>
                  </a:extLst>
                </a:gridCol>
              </a:tblGrid>
              <a:tr h="439882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AA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BB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BC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BD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CB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CC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CD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DA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DB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DC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DD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7769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09A4672-545F-4084-B042-75D2F3F0E0DB}"/>
              </a:ext>
            </a:extLst>
          </p:cNvPr>
          <p:cNvSpPr txBox="1"/>
          <p:nvPr/>
        </p:nvSpPr>
        <p:spPr>
          <a:xfrm rot="16200000">
            <a:off x="7509220" y="2061971"/>
            <a:ext cx="76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Actual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EE462-3A47-47A8-BDD9-F027F85DE5DC}"/>
              </a:ext>
            </a:extLst>
          </p:cNvPr>
          <p:cNvSpPr txBox="1"/>
          <p:nvPr/>
        </p:nvSpPr>
        <p:spPr>
          <a:xfrm>
            <a:off x="9404705" y="808378"/>
            <a:ext cx="109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Predicted</a:t>
            </a:r>
          </a:p>
        </p:txBody>
      </p:sp>
    </p:spTree>
    <p:extLst>
      <p:ext uri="{BB962C8B-B14F-4D97-AF65-F5344CB8AC3E}">
        <p14:creationId xmlns:p14="http://schemas.microsoft.com/office/powerpoint/2010/main" val="335293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70DA-02A6-4B77-872E-35C114D3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84871"/>
            <a:ext cx="8911687" cy="82599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FD1B0-927A-4A02-9C66-AA66B497D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850" y="1769508"/>
            <a:ext cx="6024418" cy="3777622"/>
          </a:xfrm>
        </p:spPr>
        <p:txBody>
          <a:bodyPr/>
          <a:lstStyle/>
          <a:p>
            <a:pPr marL="230188" indent="-174625" algn="just"/>
            <a:r>
              <a:rPr lang="en-US" sz="2400" dirty="0">
                <a:solidFill>
                  <a:srgbClr val="292929"/>
                </a:solidFill>
                <a:latin typeface="Palatino Linotype" panose="02040502050505030304" pitchFamily="18" charset="0"/>
              </a:rPr>
              <a:t>  Binary Classification</a:t>
            </a:r>
          </a:p>
          <a:p>
            <a:pPr marL="230188" indent="-174625" algn="just"/>
            <a:r>
              <a:rPr lang="en-US" sz="2400" b="0" i="0" dirty="0">
                <a:solidFill>
                  <a:srgbClr val="292929"/>
                </a:solidFill>
                <a:effectLst/>
                <a:latin typeface="Palatino Linotype" panose="02040502050505030304" pitchFamily="18" charset="0"/>
              </a:rPr>
              <a:t> Multiclass </a:t>
            </a:r>
            <a:r>
              <a:rPr lang="en-US" sz="2400" dirty="0">
                <a:solidFill>
                  <a:srgbClr val="292929"/>
                </a:solidFill>
                <a:latin typeface="Palatino Linotype" panose="02040502050505030304" pitchFamily="18" charset="0"/>
              </a:rPr>
              <a:t> Classification</a:t>
            </a:r>
          </a:p>
          <a:p>
            <a:pPr marL="230188" indent="-174625" algn="just"/>
            <a:r>
              <a:rPr lang="en-US" sz="2400" dirty="0">
                <a:solidFill>
                  <a:srgbClr val="292929"/>
                </a:solidFill>
                <a:latin typeface="Palatino Linotype" panose="02040502050505030304" pitchFamily="18" charset="0"/>
              </a:rPr>
              <a:t> KNN Classifier</a:t>
            </a:r>
          </a:p>
          <a:p>
            <a:pPr marL="55563" indent="0" algn="just">
              <a:buNone/>
            </a:pPr>
            <a:endParaRPr lang="en-US" b="0" i="0" dirty="0">
              <a:solidFill>
                <a:srgbClr val="292929"/>
              </a:solidFill>
              <a:effectLst/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960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879E-C7BC-4726-9DCC-0D9F781D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578" y="167411"/>
            <a:ext cx="8911687" cy="58585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Multiclass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F7D0F-35CB-4FA0-9AE5-D9F1EA053C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1561" y="1422136"/>
                <a:ext cx="8915400" cy="3777622"/>
              </a:xfrm>
            </p:spPr>
            <p:txBody>
              <a:bodyPr/>
              <a:lstStyle/>
              <a:p>
                <a:pPr marL="111125" indent="-111125"/>
                <a:r>
                  <a:rPr lang="en-US" b="1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True Positive (TP): </a:t>
                </a:r>
                <a:r>
                  <a:rPr lang="en-US" sz="16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Sum of Diagonal Values </a:t>
                </a:r>
              </a:p>
              <a:p>
                <a:pPr marL="517525" indent="-231775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𝑻𝑷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b="1" dirty="0">
                    <a:solidFill>
                      <a:srgbClr val="0070C0"/>
                    </a:solidFill>
                    <a:latin typeface="Palatino Linotype" panose="02040502050505030304" pitchFamily="18" charset="0"/>
                  </a:rPr>
                  <a:t> 23</a:t>
                </a:r>
              </a:p>
              <a:p>
                <a:pPr marL="517525" indent="-231775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𝑻𝑷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b="1" dirty="0">
                    <a:solidFill>
                      <a:srgbClr val="0070C0"/>
                    </a:solidFill>
                    <a:latin typeface="Palatino Linotype" panose="02040502050505030304" pitchFamily="18" charset="0"/>
                  </a:rPr>
                  <a:t> 29</a:t>
                </a:r>
              </a:p>
              <a:p>
                <a:pPr marL="517525" indent="-231775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𝑻𝑷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b="1" dirty="0">
                    <a:solidFill>
                      <a:srgbClr val="0070C0"/>
                    </a:solidFill>
                    <a:latin typeface="Palatino Linotype" panose="02040502050505030304" pitchFamily="18" charset="0"/>
                  </a:rPr>
                  <a:t> 24</a:t>
                </a:r>
              </a:p>
              <a:p>
                <a:pPr marL="57150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𝑻𝑷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𝒐𝒗𝒆𝒓𝒂𝒍𝒍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b="1" dirty="0">
                    <a:latin typeface="Palatino Linotype" panose="02040502050505030304" pitchFamily="18" charset="0"/>
                  </a:rPr>
                  <a:t> 23 + 29 + 24 = 76</a:t>
                </a:r>
                <a:endParaRPr lang="en-US" sz="1400" b="1" dirty="0">
                  <a:solidFill>
                    <a:srgbClr val="0070C0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F7D0F-35CB-4FA0-9AE5-D9F1EA053C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1561" y="1422136"/>
                <a:ext cx="8915400" cy="3777622"/>
              </a:xfrm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38A8634-F114-4CB6-934F-41335EE52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99661"/>
              </p:ext>
            </p:extLst>
          </p:nvPr>
        </p:nvGraphicFramePr>
        <p:xfrm>
          <a:off x="8137014" y="915767"/>
          <a:ext cx="3048000" cy="14849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346898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3468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AB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3468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BB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BC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38766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CA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CB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CC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76233B9E-D1D2-4904-A3D1-DF645962F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283587"/>
              </p:ext>
            </p:extLst>
          </p:nvPr>
        </p:nvGraphicFramePr>
        <p:xfrm>
          <a:off x="8146250" y="2592399"/>
          <a:ext cx="3048000" cy="1759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439882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ADEE3292-13C9-44DF-B0AC-CBB6CA313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204151"/>
              </p:ext>
            </p:extLst>
          </p:nvPr>
        </p:nvGraphicFramePr>
        <p:xfrm>
          <a:off x="8137014" y="4610493"/>
          <a:ext cx="3048000" cy="1759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439882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D0B64C6-57AB-492B-9EA5-9C29490DA8B8}"/>
              </a:ext>
            </a:extLst>
          </p:cNvPr>
          <p:cNvSpPr txBox="1"/>
          <p:nvPr/>
        </p:nvSpPr>
        <p:spPr>
          <a:xfrm rot="16200000">
            <a:off x="7428756" y="1651556"/>
            <a:ext cx="76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Actual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F31D20-4D72-438C-B5DB-AADBAE358239}"/>
              </a:ext>
            </a:extLst>
          </p:cNvPr>
          <p:cNvSpPr txBox="1"/>
          <p:nvPr/>
        </p:nvSpPr>
        <p:spPr>
          <a:xfrm>
            <a:off x="9277705" y="620066"/>
            <a:ext cx="1085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Predicted</a:t>
            </a:r>
          </a:p>
        </p:txBody>
      </p:sp>
    </p:spTree>
    <p:extLst>
      <p:ext uri="{BB962C8B-B14F-4D97-AF65-F5344CB8AC3E}">
        <p14:creationId xmlns:p14="http://schemas.microsoft.com/office/powerpoint/2010/main" val="1456553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879E-C7BC-4726-9DCC-0D9F781D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24" y="167411"/>
            <a:ext cx="8911687" cy="58585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Multiclass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F7D0F-35CB-4FA0-9AE5-D9F1EA053C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4470" y="1420850"/>
                <a:ext cx="4688584" cy="3777622"/>
              </a:xfrm>
            </p:spPr>
            <p:txBody>
              <a:bodyPr/>
              <a:lstStyle/>
              <a:p>
                <a:pPr marL="230188" indent="-230188" algn="just"/>
                <a:r>
                  <a:rPr lang="en-US" sz="1800" b="1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False Positive (FP): </a:t>
                </a:r>
                <a:r>
                  <a:rPr lang="en-US" sz="18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Sum of Values in Corresponding Column (Excluding TP)</a:t>
                </a:r>
              </a:p>
              <a:p>
                <a:pPr marL="517525" indent="-231775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𝑭𝑷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b="1" dirty="0">
                    <a:solidFill>
                      <a:srgbClr val="0070C0"/>
                    </a:solidFill>
                    <a:latin typeface="Palatino Linotype" panose="02040502050505030304" pitchFamily="18" charset="0"/>
                  </a:rPr>
                  <a:t> 11 + 4 = 15</a:t>
                </a:r>
              </a:p>
              <a:p>
                <a:pPr marL="517525" indent="-231775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𝑭𝑷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b="1" dirty="0">
                    <a:solidFill>
                      <a:srgbClr val="0070C0"/>
                    </a:solidFill>
                    <a:latin typeface="Palatino Linotype" panose="02040502050505030304" pitchFamily="18" charset="0"/>
                  </a:rPr>
                  <a:t> 12 + 10 = 22</a:t>
                </a:r>
              </a:p>
              <a:p>
                <a:pPr marL="517525" indent="-231775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𝑭𝑷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b="1" dirty="0">
                    <a:solidFill>
                      <a:srgbClr val="0070C0"/>
                    </a:solidFill>
                    <a:latin typeface="Palatino Linotype" panose="02040502050505030304" pitchFamily="18" charset="0"/>
                  </a:rPr>
                  <a:t> 7 + 13 =  20</a:t>
                </a:r>
              </a:p>
              <a:p>
                <a:pPr marL="57150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𝑭𝑷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𝒐𝒗𝒆𝒓𝒂𝒍𝒍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b="1" dirty="0">
                    <a:latin typeface="Palatino Linotype" panose="02040502050505030304" pitchFamily="18" charset="0"/>
                  </a:rPr>
                  <a:t> 15 + 22 + 20 = 57</a:t>
                </a:r>
                <a:endParaRPr lang="en-US" sz="1400" b="1" dirty="0">
                  <a:solidFill>
                    <a:srgbClr val="0070C0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F7D0F-35CB-4FA0-9AE5-D9F1EA053C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470" y="1420850"/>
                <a:ext cx="4688584" cy="3777622"/>
              </a:xfrm>
              <a:blipFill>
                <a:blip r:embed="rId2"/>
                <a:stretch>
                  <a:fillRect l="-910" t="-806" r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38A8634-F114-4CB6-934F-41335EE52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210210"/>
              </p:ext>
            </p:extLst>
          </p:nvPr>
        </p:nvGraphicFramePr>
        <p:xfrm>
          <a:off x="8035413" y="891811"/>
          <a:ext cx="3048000" cy="14849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346898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3468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AB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3468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BB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BC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38766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CA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CB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CC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76233B9E-D1D2-4904-A3D1-DF645962F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734400"/>
              </p:ext>
            </p:extLst>
          </p:nvPr>
        </p:nvGraphicFramePr>
        <p:xfrm>
          <a:off x="8044649" y="2568443"/>
          <a:ext cx="3048000" cy="1759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439882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A7D26929-6695-45B8-982C-3765CDC2E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782304"/>
              </p:ext>
            </p:extLst>
          </p:nvPr>
        </p:nvGraphicFramePr>
        <p:xfrm>
          <a:off x="1149927" y="4720463"/>
          <a:ext cx="3048000" cy="1759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439882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FBAC9A6-C2E8-407A-B15C-2C7B5DD88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359655"/>
              </p:ext>
            </p:extLst>
          </p:nvPr>
        </p:nvGraphicFramePr>
        <p:xfrm>
          <a:off x="4572000" y="4720463"/>
          <a:ext cx="3048000" cy="1759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439882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10BFE7CC-1C67-4C7C-9D45-D93317E73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51020"/>
              </p:ext>
            </p:extLst>
          </p:nvPr>
        </p:nvGraphicFramePr>
        <p:xfrm>
          <a:off x="8372764" y="4720463"/>
          <a:ext cx="3048000" cy="1759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439882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205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879E-C7BC-4726-9DCC-0D9F781D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24" y="167411"/>
            <a:ext cx="8911687" cy="58585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Multiclass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F7D0F-35CB-4FA0-9AE5-D9F1EA053C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4470" y="1993504"/>
                <a:ext cx="4688584" cy="3777622"/>
              </a:xfrm>
            </p:spPr>
            <p:txBody>
              <a:bodyPr/>
              <a:lstStyle/>
              <a:p>
                <a:pPr marL="517525" indent="-231775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𝑭𝑵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b="1" dirty="0">
                    <a:solidFill>
                      <a:srgbClr val="0070C0"/>
                    </a:solidFill>
                    <a:latin typeface="Palatino Linotype" panose="02040502050505030304" pitchFamily="18" charset="0"/>
                  </a:rPr>
                  <a:t> 12 + 7 = 19</a:t>
                </a:r>
              </a:p>
              <a:p>
                <a:pPr marL="517525" indent="-231775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𝑭𝑵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b="1" dirty="0">
                    <a:solidFill>
                      <a:srgbClr val="0070C0"/>
                    </a:solidFill>
                    <a:latin typeface="Palatino Linotype" panose="02040502050505030304" pitchFamily="18" charset="0"/>
                  </a:rPr>
                  <a:t> 11 + 13 = 24</a:t>
                </a:r>
              </a:p>
              <a:p>
                <a:pPr marL="517525" indent="-231775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𝑭𝑵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b="1" dirty="0">
                    <a:solidFill>
                      <a:srgbClr val="0070C0"/>
                    </a:solidFill>
                    <a:latin typeface="Palatino Linotype" panose="02040502050505030304" pitchFamily="18" charset="0"/>
                  </a:rPr>
                  <a:t> 4+ 10 =  14</a:t>
                </a:r>
              </a:p>
              <a:p>
                <a:pPr marL="57150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𝑭𝑵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𝒐𝒗𝒆𝒓𝒂𝒍𝒍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b="1" dirty="0">
                    <a:latin typeface="Palatino Linotype" panose="02040502050505030304" pitchFamily="18" charset="0"/>
                  </a:rPr>
                  <a:t> 19 + 24 + 14 = 57</a:t>
                </a:r>
                <a:endParaRPr lang="en-US" sz="1400" b="1" dirty="0">
                  <a:solidFill>
                    <a:srgbClr val="0070C0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F7D0F-35CB-4FA0-9AE5-D9F1EA053C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470" y="1993504"/>
                <a:ext cx="4688584" cy="3777622"/>
              </a:xfrm>
              <a:blipFill>
                <a:blip r:embed="rId2"/>
                <a:stretch>
                  <a:fillRect t="-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38A8634-F114-4CB6-934F-41335EE52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989875"/>
              </p:ext>
            </p:extLst>
          </p:nvPr>
        </p:nvGraphicFramePr>
        <p:xfrm>
          <a:off x="8687503" y="872604"/>
          <a:ext cx="3048000" cy="14849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346898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3468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AB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3468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BB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BC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38766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CB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CC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76233B9E-D1D2-4904-A3D1-DF645962F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623927"/>
              </p:ext>
            </p:extLst>
          </p:nvPr>
        </p:nvGraphicFramePr>
        <p:xfrm>
          <a:off x="8696739" y="2549236"/>
          <a:ext cx="3048000" cy="1759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439882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A7D26929-6695-45B8-982C-3765CDC2E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245735"/>
              </p:ext>
            </p:extLst>
          </p:nvPr>
        </p:nvGraphicFramePr>
        <p:xfrm>
          <a:off x="1409024" y="4665046"/>
          <a:ext cx="3048000" cy="1759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439882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FBAC9A6-C2E8-407A-B15C-2C7B5DD88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810415"/>
              </p:ext>
            </p:extLst>
          </p:nvPr>
        </p:nvGraphicFramePr>
        <p:xfrm>
          <a:off x="4831097" y="4665046"/>
          <a:ext cx="3048000" cy="1759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439882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10BFE7CC-1C67-4C7C-9D45-D93317E73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560925"/>
              </p:ext>
            </p:extLst>
          </p:nvPr>
        </p:nvGraphicFramePr>
        <p:xfrm>
          <a:off x="8696739" y="4665046"/>
          <a:ext cx="3048000" cy="1759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439882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7DE231B-F867-4099-B13A-3A1101A61052}"/>
              </a:ext>
            </a:extLst>
          </p:cNvPr>
          <p:cNvSpPr txBox="1"/>
          <p:nvPr/>
        </p:nvSpPr>
        <p:spPr>
          <a:xfrm>
            <a:off x="637309" y="1223926"/>
            <a:ext cx="69399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75" indent="-285750" algn="just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False Negative (FN): </a:t>
            </a:r>
            <a:r>
              <a:rPr lang="en-US" sz="18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Sum of Values in Corresponding    Row (Excluding TP)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EBFA1B-D1DD-4764-881F-A790847E51CB}"/>
              </a:ext>
            </a:extLst>
          </p:cNvPr>
          <p:cNvSpPr txBox="1"/>
          <p:nvPr/>
        </p:nvSpPr>
        <p:spPr>
          <a:xfrm rot="16200000">
            <a:off x="8150306" y="1532889"/>
            <a:ext cx="76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Actual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C0B57-B696-4022-827D-C252EBFD0244}"/>
              </a:ext>
            </a:extLst>
          </p:cNvPr>
          <p:cNvSpPr txBox="1"/>
          <p:nvPr/>
        </p:nvSpPr>
        <p:spPr>
          <a:xfrm>
            <a:off x="9660452" y="564827"/>
            <a:ext cx="1201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Predicted</a:t>
            </a:r>
          </a:p>
        </p:txBody>
      </p:sp>
    </p:spTree>
    <p:extLst>
      <p:ext uri="{BB962C8B-B14F-4D97-AF65-F5344CB8AC3E}">
        <p14:creationId xmlns:p14="http://schemas.microsoft.com/office/powerpoint/2010/main" val="1702026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879E-C7BC-4726-9DCC-0D9F781D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895" y="167411"/>
            <a:ext cx="4982317" cy="58585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Multiclass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F7D0F-35CB-4FA0-9AE5-D9F1EA053C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4470" y="1420850"/>
                <a:ext cx="4688584" cy="3777622"/>
              </a:xfrm>
            </p:spPr>
            <p:txBody>
              <a:bodyPr/>
              <a:lstStyle/>
              <a:p>
                <a:pPr algn="just"/>
                <a:r>
                  <a:rPr lang="en-US" sz="1600" b="1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True Negative (TN): </a:t>
                </a:r>
                <a:r>
                  <a:rPr lang="en-US" sz="16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Sum of All Columns and Rows (Excluding that column’s and row)</a:t>
                </a:r>
              </a:p>
              <a:p>
                <a:pPr marL="517525" indent="-231775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𝑻𝑵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b="1" dirty="0">
                    <a:solidFill>
                      <a:srgbClr val="0070C0"/>
                    </a:solidFill>
                    <a:latin typeface="Palatino Linotype" panose="02040502050505030304" pitchFamily="18" charset="0"/>
                  </a:rPr>
                  <a:t> 29 + 13 + 10 + 24 = 76</a:t>
                </a:r>
              </a:p>
              <a:p>
                <a:pPr marL="517525" indent="-231775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𝑻𝑵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b="1" dirty="0">
                    <a:solidFill>
                      <a:srgbClr val="0070C0"/>
                    </a:solidFill>
                    <a:latin typeface="Palatino Linotype" panose="02040502050505030304" pitchFamily="18" charset="0"/>
                  </a:rPr>
                  <a:t> 23 + 7 + 4 + 24 = 58</a:t>
                </a:r>
              </a:p>
              <a:p>
                <a:pPr marL="517525" indent="-231775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𝑻𝑵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b="1" dirty="0">
                    <a:solidFill>
                      <a:srgbClr val="0070C0"/>
                    </a:solidFill>
                    <a:latin typeface="Palatino Linotype" panose="02040502050505030304" pitchFamily="18" charset="0"/>
                  </a:rPr>
                  <a:t> 23 + 12 + 11 + 29 = 75</a:t>
                </a:r>
              </a:p>
              <a:p>
                <a:pPr marL="57150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𝑻𝑷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𝒐𝒗𝒆𝒓𝒂𝒍𝒍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b="1" dirty="0">
                    <a:latin typeface="Palatino Linotype" panose="02040502050505030304" pitchFamily="18" charset="0"/>
                  </a:rPr>
                  <a:t> 0</a:t>
                </a:r>
                <a:endParaRPr lang="en-US" sz="1400" b="1" dirty="0">
                  <a:solidFill>
                    <a:srgbClr val="0070C0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F7D0F-35CB-4FA0-9AE5-D9F1EA053C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470" y="1420850"/>
                <a:ext cx="4688584" cy="3777622"/>
              </a:xfrm>
              <a:blipFill>
                <a:blip r:embed="rId2"/>
                <a:stretch>
                  <a:fillRect l="-520" t="-484" r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38A8634-F114-4CB6-934F-41335EE52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953726"/>
              </p:ext>
            </p:extLst>
          </p:nvPr>
        </p:nvGraphicFramePr>
        <p:xfrm>
          <a:off x="8497677" y="753265"/>
          <a:ext cx="3048000" cy="14849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346898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3468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AB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3468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BB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BC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38766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CA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CB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CC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76233B9E-D1D2-4904-A3D1-DF645962F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744227"/>
              </p:ext>
            </p:extLst>
          </p:nvPr>
        </p:nvGraphicFramePr>
        <p:xfrm>
          <a:off x="8506913" y="2429897"/>
          <a:ext cx="3048000" cy="1759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439882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E1A495B-ADC8-4BC6-B5C6-324EC0761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226638"/>
              </p:ext>
            </p:extLst>
          </p:nvPr>
        </p:nvGraphicFramePr>
        <p:xfrm>
          <a:off x="1534863" y="4767326"/>
          <a:ext cx="3048000" cy="1759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439882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23EAF1D-CA9F-44DE-ACB0-6F2F17072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418826"/>
              </p:ext>
            </p:extLst>
          </p:nvPr>
        </p:nvGraphicFramePr>
        <p:xfrm>
          <a:off x="4875177" y="4767326"/>
          <a:ext cx="3048000" cy="1759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439882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036A9064-0C62-41D9-B2C0-503C8D58E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909481"/>
              </p:ext>
            </p:extLst>
          </p:nvPr>
        </p:nvGraphicFramePr>
        <p:xfrm>
          <a:off x="8215491" y="4767326"/>
          <a:ext cx="3048000" cy="1759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439882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611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EDEE-4165-4611-AFD5-58EA5356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280" y="257018"/>
            <a:ext cx="3595439" cy="76134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Activity#2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B8F39-3D78-4E16-B836-53CA1B4CA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652" y="1420850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Find Confusion Matrix</a:t>
            </a:r>
          </a:p>
          <a:p>
            <a:r>
              <a:rPr lang="en-US" b="1" dirty="0">
                <a:latin typeface="Palatino Linotype" panose="02040502050505030304" pitchFamily="18" charset="0"/>
              </a:rPr>
              <a:t>True Positive </a:t>
            </a:r>
          </a:p>
          <a:p>
            <a:r>
              <a:rPr lang="en-US" b="1" dirty="0">
                <a:latin typeface="Palatino Linotype" panose="02040502050505030304" pitchFamily="18" charset="0"/>
              </a:rPr>
              <a:t>True Negative</a:t>
            </a:r>
          </a:p>
          <a:p>
            <a:r>
              <a:rPr lang="en-US" b="1" dirty="0">
                <a:latin typeface="Palatino Linotype" panose="02040502050505030304" pitchFamily="18" charset="0"/>
              </a:rPr>
              <a:t>False Positive </a:t>
            </a:r>
          </a:p>
          <a:p>
            <a:r>
              <a:rPr lang="en-US" b="1" dirty="0">
                <a:latin typeface="Palatino Linotype" panose="02040502050505030304" pitchFamily="18" charset="0"/>
              </a:rPr>
              <a:t>False Negative</a:t>
            </a:r>
          </a:p>
          <a:p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Accuracy</a:t>
            </a:r>
          </a:p>
          <a:p>
            <a:r>
              <a:rPr lang="en-US" sz="1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Precision</a:t>
            </a:r>
            <a:endParaRPr lang="en-US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Recall</a:t>
            </a:r>
            <a:endParaRPr lang="en-US" b="1" dirty="0">
              <a:latin typeface="Palatino Linotype" panose="02040502050505030304" pitchFamily="18" charset="0"/>
            </a:endParaRPr>
          </a:p>
          <a:p>
            <a:r>
              <a:rPr lang="en-US" sz="1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Specificity</a:t>
            </a:r>
          </a:p>
          <a:p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F</a:t>
            </a:r>
            <a:r>
              <a:rPr lang="en-US" b="1" baseline="-25000" dirty="0">
                <a:solidFill>
                  <a:srgbClr val="0070C0"/>
                </a:solidFill>
                <a:latin typeface="Palatino Linotype" panose="02040502050505030304" pitchFamily="18" charset="0"/>
              </a:rPr>
              <a:t>1</a:t>
            </a:r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-Score</a:t>
            </a:r>
            <a:endParaRPr lang="en-US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521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879E-C7BC-4726-9DCC-0D9F781D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578" y="167411"/>
            <a:ext cx="8911687" cy="58585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Multiclass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F7D0F-35CB-4FA0-9AE5-D9F1EA053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61" y="1422136"/>
            <a:ext cx="8915400" cy="3777622"/>
          </a:xfrm>
        </p:spPr>
        <p:txBody>
          <a:bodyPr/>
          <a:lstStyle/>
          <a:p>
            <a:pPr marL="111125" indent="-111125"/>
            <a:r>
              <a:rPr lang="en-US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True Positive (TP): </a:t>
            </a:r>
            <a:r>
              <a:rPr lang="en-US" sz="16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Sum of Diagonal Values 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38A8634-F114-4CB6-934F-41335EE52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35024"/>
              </p:ext>
            </p:extLst>
          </p:nvPr>
        </p:nvGraphicFramePr>
        <p:xfrm>
          <a:off x="5458468" y="753265"/>
          <a:ext cx="3048000" cy="14849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346898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3468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AB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3468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BB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BC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38766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CA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CB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CC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EA8F53C8-2CAC-4B44-9CA8-0A2E1D41C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223884"/>
              </p:ext>
            </p:extLst>
          </p:nvPr>
        </p:nvGraphicFramePr>
        <p:xfrm>
          <a:off x="9097952" y="246421"/>
          <a:ext cx="2224840" cy="61264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03178">
                  <a:extLst>
                    <a:ext uri="{9D8B030D-6E8A-4147-A177-3AD203B41FA5}">
                      <a16:colId xmlns:a16="http://schemas.microsoft.com/office/drawing/2014/main" val="2801286286"/>
                    </a:ext>
                  </a:extLst>
                </a:gridCol>
                <a:gridCol w="1021662">
                  <a:extLst>
                    <a:ext uri="{9D8B030D-6E8A-4147-A177-3AD203B41FA5}">
                      <a16:colId xmlns:a16="http://schemas.microsoft.com/office/drawing/2014/main" val="1696958251"/>
                    </a:ext>
                  </a:extLst>
                </a:gridCol>
              </a:tblGrid>
              <a:tr h="2701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549661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593196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61321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695139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164068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904768"/>
                  </a:ext>
                </a:extLst>
              </a:tr>
              <a:tr h="144462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67322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251938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800428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073618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65103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167764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73086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74559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933080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675331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425785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723249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547022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4893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76233B9E-D1D2-4904-A3D1-DF645962F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501705"/>
              </p:ext>
            </p:extLst>
          </p:nvPr>
        </p:nvGraphicFramePr>
        <p:xfrm>
          <a:off x="5467704" y="2429897"/>
          <a:ext cx="3048000" cy="1759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439882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ADEE3292-13C9-44DF-B0AC-CBB6CA313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282970"/>
              </p:ext>
            </p:extLst>
          </p:nvPr>
        </p:nvGraphicFramePr>
        <p:xfrm>
          <a:off x="5458468" y="4447991"/>
          <a:ext cx="3048000" cy="1759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439882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99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879E-C7BC-4726-9DCC-0D9F781D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578" y="167411"/>
            <a:ext cx="8911687" cy="58585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Multiclass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F7D0F-35CB-4FA0-9AE5-D9F1EA053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2" y="1422136"/>
            <a:ext cx="4670112" cy="3777622"/>
          </a:xfrm>
        </p:spPr>
        <p:txBody>
          <a:bodyPr/>
          <a:lstStyle/>
          <a:p>
            <a:pPr algn="just"/>
            <a:r>
              <a:rPr lang="en-US" sz="18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False Positive (FP): </a:t>
            </a:r>
            <a:r>
              <a:rPr lang="en-US" sz="18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Sum of Values in Corresponding Column (Excluding TP)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38A8634-F114-4CB6-934F-41335EE52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321671"/>
              </p:ext>
            </p:extLst>
          </p:nvPr>
        </p:nvGraphicFramePr>
        <p:xfrm>
          <a:off x="5458468" y="836627"/>
          <a:ext cx="3048000" cy="14849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346898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3468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AB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3468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BB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BC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38766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CA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CB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CC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EA8F53C8-2CAC-4B44-9CA8-0A2E1D41C680}"/>
              </a:ext>
            </a:extLst>
          </p:cNvPr>
          <p:cNvGraphicFramePr>
            <a:graphicFrameLocks noGrp="1"/>
          </p:cNvGraphicFramePr>
          <p:nvPr/>
        </p:nvGraphicFramePr>
        <p:xfrm>
          <a:off x="9097952" y="246421"/>
          <a:ext cx="2224840" cy="61264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03178">
                  <a:extLst>
                    <a:ext uri="{9D8B030D-6E8A-4147-A177-3AD203B41FA5}">
                      <a16:colId xmlns:a16="http://schemas.microsoft.com/office/drawing/2014/main" val="2801286286"/>
                    </a:ext>
                  </a:extLst>
                </a:gridCol>
                <a:gridCol w="1021662">
                  <a:extLst>
                    <a:ext uri="{9D8B030D-6E8A-4147-A177-3AD203B41FA5}">
                      <a16:colId xmlns:a16="http://schemas.microsoft.com/office/drawing/2014/main" val="1696958251"/>
                    </a:ext>
                  </a:extLst>
                </a:gridCol>
              </a:tblGrid>
              <a:tr h="2701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549661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593196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61321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695139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164068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904768"/>
                  </a:ext>
                </a:extLst>
              </a:tr>
              <a:tr h="144462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67322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251938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800428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073618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65103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167764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73086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74559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933080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675331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425785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723249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547022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489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5A718B8-BD1C-48CA-A1D3-A4417D471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721791"/>
              </p:ext>
            </p:extLst>
          </p:nvPr>
        </p:nvGraphicFramePr>
        <p:xfrm>
          <a:off x="5458468" y="2525010"/>
          <a:ext cx="3048000" cy="1759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439882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4D30EAD4-8E61-483B-BD07-27970CC4B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813668"/>
              </p:ext>
            </p:extLst>
          </p:nvPr>
        </p:nvGraphicFramePr>
        <p:xfrm>
          <a:off x="5467704" y="4536425"/>
          <a:ext cx="3048000" cy="1759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439882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788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879E-C7BC-4726-9DCC-0D9F781D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578" y="167411"/>
            <a:ext cx="8911687" cy="58585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Multiclass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F7D0F-35CB-4FA0-9AE5-D9F1EA053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2" y="1422136"/>
            <a:ext cx="4670112" cy="3777622"/>
          </a:xfrm>
        </p:spPr>
        <p:txBody>
          <a:bodyPr/>
          <a:lstStyle/>
          <a:p>
            <a:pPr indent="-231775" algn="just"/>
            <a:r>
              <a:rPr lang="en-US" sz="16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False Negative (FN): </a:t>
            </a:r>
            <a:r>
              <a:rPr lang="en-US" sz="16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Sum of Values in Corresponding ROW (Excluding TP)</a:t>
            </a:r>
          </a:p>
          <a:p>
            <a:pPr marL="0" indent="0">
              <a:buNone/>
            </a:pPr>
            <a:endParaRPr lang="en-US" b="1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38A8634-F114-4CB6-934F-41335EE52B3C}"/>
              </a:ext>
            </a:extLst>
          </p:cNvPr>
          <p:cNvGraphicFramePr>
            <a:graphicFrameLocks noGrp="1"/>
          </p:cNvGraphicFramePr>
          <p:nvPr/>
        </p:nvGraphicFramePr>
        <p:xfrm>
          <a:off x="5458468" y="836627"/>
          <a:ext cx="3048000" cy="14849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346898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3468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AB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3468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BB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BC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38766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CA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CB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CC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EA8F53C8-2CAC-4B44-9CA8-0A2E1D41C680}"/>
              </a:ext>
            </a:extLst>
          </p:cNvPr>
          <p:cNvGraphicFramePr>
            <a:graphicFrameLocks noGrp="1"/>
          </p:cNvGraphicFramePr>
          <p:nvPr/>
        </p:nvGraphicFramePr>
        <p:xfrm>
          <a:off x="9097952" y="246421"/>
          <a:ext cx="2224840" cy="61264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03178">
                  <a:extLst>
                    <a:ext uri="{9D8B030D-6E8A-4147-A177-3AD203B41FA5}">
                      <a16:colId xmlns:a16="http://schemas.microsoft.com/office/drawing/2014/main" val="2801286286"/>
                    </a:ext>
                  </a:extLst>
                </a:gridCol>
                <a:gridCol w="1021662">
                  <a:extLst>
                    <a:ext uri="{9D8B030D-6E8A-4147-A177-3AD203B41FA5}">
                      <a16:colId xmlns:a16="http://schemas.microsoft.com/office/drawing/2014/main" val="1696958251"/>
                    </a:ext>
                  </a:extLst>
                </a:gridCol>
              </a:tblGrid>
              <a:tr h="2701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549661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593196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61321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695139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164068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904768"/>
                  </a:ext>
                </a:extLst>
              </a:tr>
              <a:tr h="144462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67322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251938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800428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073618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65103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167764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73086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74559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933080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675331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425785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723249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547022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489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5A718B8-BD1C-48CA-A1D3-A4417D471DF8}"/>
              </a:ext>
            </a:extLst>
          </p:cNvPr>
          <p:cNvGraphicFramePr>
            <a:graphicFrameLocks noGrp="1"/>
          </p:cNvGraphicFramePr>
          <p:nvPr/>
        </p:nvGraphicFramePr>
        <p:xfrm>
          <a:off x="5467704" y="2429897"/>
          <a:ext cx="3048000" cy="1759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439882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4D30EAD4-8E61-483B-BD07-27970CC4B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273042"/>
              </p:ext>
            </p:extLst>
          </p:nvPr>
        </p:nvGraphicFramePr>
        <p:xfrm>
          <a:off x="5449232" y="4536425"/>
          <a:ext cx="3048000" cy="1759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439882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819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879E-C7BC-4726-9DCC-0D9F781D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578" y="167411"/>
            <a:ext cx="8911687" cy="58585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Multiclass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F7D0F-35CB-4FA0-9AE5-D9F1EA053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2" y="1422136"/>
            <a:ext cx="4827130" cy="3777622"/>
          </a:xfrm>
        </p:spPr>
        <p:txBody>
          <a:bodyPr/>
          <a:lstStyle/>
          <a:p>
            <a:pPr algn="just"/>
            <a:r>
              <a:rPr lang="en-US" sz="18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True Negative (TN): </a:t>
            </a:r>
            <a:r>
              <a:rPr lang="en-US" sz="18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 Sum of All Columns and Rows (Excluding that column’s and row)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38A8634-F114-4CB6-934F-41335EE52B3C}"/>
              </a:ext>
            </a:extLst>
          </p:cNvPr>
          <p:cNvGraphicFramePr>
            <a:graphicFrameLocks noGrp="1"/>
          </p:cNvGraphicFramePr>
          <p:nvPr/>
        </p:nvGraphicFramePr>
        <p:xfrm>
          <a:off x="5458468" y="836627"/>
          <a:ext cx="3048000" cy="14849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346898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3468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AB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3468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BB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BC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38766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CA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CB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CC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EA8F53C8-2CAC-4B44-9CA8-0A2E1D41C680}"/>
              </a:ext>
            </a:extLst>
          </p:cNvPr>
          <p:cNvGraphicFramePr>
            <a:graphicFrameLocks noGrp="1"/>
          </p:cNvGraphicFramePr>
          <p:nvPr/>
        </p:nvGraphicFramePr>
        <p:xfrm>
          <a:off x="9097952" y="246421"/>
          <a:ext cx="2224840" cy="61264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03178">
                  <a:extLst>
                    <a:ext uri="{9D8B030D-6E8A-4147-A177-3AD203B41FA5}">
                      <a16:colId xmlns:a16="http://schemas.microsoft.com/office/drawing/2014/main" val="2801286286"/>
                    </a:ext>
                  </a:extLst>
                </a:gridCol>
                <a:gridCol w="1021662">
                  <a:extLst>
                    <a:ext uri="{9D8B030D-6E8A-4147-A177-3AD203B41FA5}">
                      <a16:colId xmlns:a16="http://schemas.microsoft.com/office/drawing/2014/main" val="1696958251"/>
                    </a:ext>
                  </a:extLst>
                </a:gridCol>
              </a:tblGrid>
              <a:tr h="2701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549661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593196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61321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695139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164068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904768"/>
                  </a:ext>
                </a:extLst>
              </a:tr>
              <a:tr h="144462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67322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251938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800428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073618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65103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167764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73086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74559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933080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675331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425785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723249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547022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489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5A718B8-BD1C-48CA-A1D3-A4417D471DF8}"/>
              </a:ext>
            </a:extLst>
          </p:cNvPr>
          <p:cNvGraphicFramePr>
            <a:graphicFrameLocks noGrp="1"/>
          </p:cNvGraphicFramePr>
          <p:nvPr/>
        </p:nvGraphicFramePr>
        <p:xfrm>
          <a:off x="5467704" y="2429897"/>
          <a:ext cx="3048000" cy="1759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439882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4D30EAD4-8E61-483B-BD07-27970CC4B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510048"/>
              </p:ext>
            </p:extLst>
          </p:nvPr>
        </p:nvGraphicFramePr>
        <p:xfrm>
          <a:off x="685199" y="4709465"/>
          <a:ext cx="2286758" cy="1759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981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658994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572655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5911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439882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A72999B-D2F4-44B1-8808-ED7993854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556444"/>
              </p:ext>
            </p:extLst>
          </p:nvPr>
        </p:nvGraphicFramePr>
        <p:xfrm>
          <a:off x="3225571" y="4717621"/>
          <a:ext cx="2286758" cy="1759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910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51723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766975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439882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C591AAF8-E577-421E-BF22-41BED6A43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127494"/>
              </p:ext>
            </p:extLst>
          </p:nvPr>
        </p:nvGraphicFramePr>
        <p:xfrm>
          <a:off x="5918133" y="4709465"/>
          <a:ext cx="2286758" cy="1759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910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51723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766975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439882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12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CB71-D1D8-40B4-AAAE-17418174A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368" y="0"/>
            <a:ext cx="8911687" cy="70453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Implementation of KNN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7F579-29A6-408A-97CA-A15B6497D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763" y="1953718"/>
            <a:ext cx="8915400" cy="3777622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C1CFEE-C225-4EFD-ADA0-CBFACE863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85" y="568532"/>
            <a:ext cx="5889573" cy="617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5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08A2A-BE3C-455E-8C1A-FBCD55E9C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996" y="940634"/>
            <a:ext cx="8915400" cy="3777622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4000" dirty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PERFORMANCE EVALUATION OF BINARY CLASSIFICATION  </a:t>
            </a:r>
          </a:p>
        </p:txBody>
      </p:sp>
    </p:spTree>
    <p:extLst>
      <p:ext uri="{BB962C8B-B14F-4D97-AF65-F5344CB8AC3E}">
        <p14:creationId xmlns:p14="http://schemas.microsoft.com/office/powerpoint/2010/main" val="318793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491B121-12B5-4977-A064-636AB0B9B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FB70DA-02A6-4B77-872E-35C114D3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6844" y="392260"/>
            <a:ext cx="6574536" cy="125989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Confusion Matrix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D05F70-AB3E-4472-B26B-EFE6A5A59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FD1B0-927A-4A02-9C66-AA66B497D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06" y="1439841"/>
            <a:ext cx="11402868" cy="3759253"/>
          </a:xfrm>
        </p:spPr>
        <p:txBody>
          <a:bodyPr>
            <a:normAutofit/>
          </a:bodyPr>
          <a:lstStyle/>
          <a:p>
            <a:pPr marL="230188" indent="-174625"/>
            <a:r>
              <a:rPr lang="en-US" sz="2000" b="0" i="0" dirty="0">
                <a:effectLst/>
                <a:latin typeface="Palatino Linotype" panose="02040502050505030304" pitchFamily="18" charset="0"/>
              </a:rPr>
              <a:t>The Confusion matrix is one of the most intuitive and easiest (unless of course, you are not confused)metrics used for finding the correctness and accuracy of the model. </a:t>
            </a:r>
          </a:p>
          <a:p>
            <a:pPr marL="230188" indent="-174625"/>
            <a:r>
              <a:rPr lang="en-US" sz="2000" b="0" i="0" dirty="0">
                <a:effectLst/>
                <a:latin typeface="Palatino Linotype" panose="02040502050505030304" pitchFamily="18" charset="0"/>
              </a:rPr>
              <a:t>It is used for Classification problem where the output can be of two or more types of classes</a:t>
            </a:r>
            <a:r>
              <a:rPr lang="en-US" b="0" i="0" dirty="0">
                <a:effectLst/>
                <a:latin typeface="medium-content-serif-font"/>
              </a:rPr>
              <a:t>.</a:t>
            </a:r>
          </a:p>
        </p:txBody>
      </p:sp>
      <p:pic>
        <p:nvPicPr>
          <p:cNvPr id="5" name="Picture 2" descr="Image result for confusion matrix">
            <a:extLst>
              <a:ext uri="{FF2B5EF4-FFF2-40B4-BE49-F238E27FC236}">
                <a16:creationId xmlns:a16="http://schemas.microsoft.com/office/drawing/2014/main" id="{F6213F84-99C1-4330-B78D-90F459BD6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3641" y="3541995"/>
            <a:ext cx="4821028" cy="249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11">
            <a:extLst>
              <a:ext uri="{FF2B5EF4-FFF2-40B4-BE49-F238E27FC236}">
                <a16:creationId xmlns:a16="http://schemas.microsoft.com/office/drawing/2014/main" id="{21F6BE39-9E37-45F0-B10C-92305CFB7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3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D24-99C2-4B91-B8D5-1D05DD3C3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6921" y="140256"/>
            <a:ext cx="6526645" cy="507721"/>
          </a:xfrm>
        </p:spPr>
        <p:txBody>
          <a:bodyPr>
            <a:noAutofit/>
          </a:bodyPr>
          <a:lstStyle/>
          <a:p>
            <a:pPr algn="ctr"/>
            <a:r>
              <a:rPr lang="en-US" sz="2400" b="1" i="0" dirty="0">
                <a:solidFill>
                  <a:srgbClr val="0070C0"/>
                </a:solidFill>
                <a:effectLst/>
                <a:latin typeface="Palatino Linotype" panose="02040502050505030304" pitchFamily="18" charset="0"/>
              </a:rPr>
              <a:t>Terms associated with Confusion matrix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E3B4E-6ADD-4EE0-91D3-F8B3F8815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641" y="963873"/>
            <a:ext cx="7542756" cy="3510684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True Positive (TP): </a:t>
            </a: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A true positive is an outcome where the model correctly predicts the positive class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True Negative (TN): </a:t>
            </a: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A true negative is an outcome where the model correctly predicts the negative class </a:t>
            </a:r>
            <a:endParaRPr lang="en-US" sz="16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False Negative (FN):  </a:t>
            </a: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A false negative is an outcome where the model incorrectly predicts the negative class </a:t>
            </a:r>
            <a:endParaRPr lang="en-US" sz="16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False Positive (FP): </a:t>
            </a: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A false negative is an outcome where the model incorrectly predicts the positive class.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CEFDEC-8830-490E-8EA7-5229500A8DA0}"/>
              </a:ext>
            </a:extLst>
          </p:cNvPr>
          <p:cNvSpPr txBox="1"/>
          <p:nvPr/>
        </p:nvSpPr>
        <p:spPr>
          <a:xfrm rot="16200000">
            <a:off x="3068160" y="4171942"/>
            <a:ext cx="766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0000"/>
                </a:solidFill>
                <a:latin typeface="Palatino Linotype" panose="02040502050505030304" pitchFamily="18" charset="0"/>
              </a:defRPr>
            </a:lvl1pPr>
          </a:lstStyle>
          <a:p>
            <a:r>
              <a:rPr lang="en-US" dirty="0"/>
              <a:t>Actual</a:t>
            </a:r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042964EB-4578-437A-BDA6-1B80620A200D}"/>
              </a:ext>
            </a:extLst>
          </p:cNvPr>
          <p:cNvSpPr/>
          <p:nvPr/>
        </p:nvSpPr>
        <p:spPr>
          <a:xfrm>
            <a:off x="3574048" y="4682705"/>
            <a:ext cx="643193" cy="28880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86B70E-AC2E-43F9-97D0-140D4135CA11}"/>
              </a:ext>
            </a:extLst>
          </p:cNvPr>
          <p:cNvSpPr txBox="1"/>
          <p:nvPr/>
        </p:nvSpPr>
        <p:spPr>
          <a:xfrm>
            <a:off x="3209601" y="4663732"/>
            <a:ext cx="426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CAD5EC-BCEE-4D06-AE59-8A0873EE2CFE}"/>
              </a:ext>
            </a:extLst>
          </p:cNvPr>
          <p:cNvSpPr txBox="1"/>
          <p:nvPr/>
        </p:nvSpPr>
        <p:spPr>
          <a:xfrm>
            <a:off x="4055473" y="4697745"/>
            <a:ext cx="643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4B140B-8E3B-4EB8-B046-5697A8517FA7}"/>
              </a:ext>
            </a:extLst>
          </p:cNvPr>
          <p:cNvSpPr txBox="1"/>
          <p:nvPr/>
        </p:nvSpPr>
        <p:spPr>
          <a:xfrm rot="16200000">
            <a:off x="3790654" y="3986306"/>
            <a:ext cx="1126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Predicted</a:t>
            </a:r>
          </a:p>
        </p:txBody>
      </p:sp>
      <p:sp>
        <p:nvSpPr>
          <p:cNvPr id="33" name="Arrow: Striped Right 32">
            <a:extLst>
              <a:ext uri="{FF2B5EF4-FFF2-40B4-BE49-F238E27FC236}">
                <a16:creationId xmlns:a16="http://schemas.microsoft.com/office/drawing/2014/main" id="{F7279BB5-C579-4342-BD1D-35F6AAF3207D}"/>
              </a:ext>
            </a:extLst>
          </p:cNvPr>
          <p:cNvSpPr/>
          <p:nvPr/>
        </p:nvSpPr>
        <p:spPr>
          <a:xfrm>
            <a:off x="4617795" y="4682705"/>
            <a:ext cx="449772" cy="30777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8D30BF-1087-4808-997C-9A4D5A6F5598}"/>
              </a:ext>
            </a:extLst>
          </p:cNvPr>
          <p:cNvSpPr txBox="1"/>
          <p:nvPr/>
        </p:nvSpPr>
        <p:spPr>
          <a:xfrm>
            <a:off x="5001796" y="4673218"/>
            <a:ext cx="1336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True Positive</a:t>
            </a:r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9B1C82EA-6939-4940-9D76-201ABEB1D06B}"/>
              </a:ext>
            </a:extLst>
          </p:cNvPr>
          <p:cNvSpPr/>
          <p:nvPr/>
        </p:nvSpPr>
        <p:spPr>
          <a:xfrm>
            <a:off x="3571611" y="5129988"/>
            <a:ext cx="643193" cy="28880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1E655C-9EE8-4704-A96E-8A128682D641}"/>
              </a:ext>
            </a:extLst>
          </p:cNvPr>
          <p:cNvSpPr txBox="1"/>
          <p:nvPr/>
        </p:nvSpPr>
        <p:spPr>
          <a:xfrm>
            <a:off x="3207164" y="5111015"/>
            <a:ext cx="426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411287-11DE-4181-A5CB-169E495629F9}"/>
              </a:ext>
            </a:extLst>
          </p:cNvPr>
          <p:cNvSpPr txBox="1"/>
          <p:nvPr/>
        </p:nvSpPr>
        <p:spPr>
          <a:xfrm>
            <a:off x="4053036" y="5145028"/>
            <a:ext cx="643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0</a:t>
            </a:r>
          </a:p>
        </p:txBody>
      </p:sp>
      <p:sp>
        <p:nvSpPr>
          <p:cNvPr id="43" name="Arrow: Striped Right 42">
            <a:extLst>
              <a:ext uri="{FF2B5EF4-FFF2-40B4-BE49-F238E27FC236}">
                <a16:creationId xmlns:a16="http://schemas.microsoft.com/office/drawing/2014/main" id="{3AA9644F-3E28-4026-8274-E20FACFF0057}"/>
              </a:ext>
            </a:extLst>
          </p:cNvPr>
          <p:cNvSpPr/>
          <p:nvPr/>
        </p:nvSpPr>
        <p:spPr>
          <a:xfrm>
            <a:off x="4615358" y="5129988"/>
            <a:ext cx="449772" cy="30777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Left-Right 46">
            <a:extLst>
              <a:ext uri="{FF2B5EF4-FFF2-40B4-BE49-F238E27FC236}">
                <a16:creationId xmlns:a16="http://schemas.microsoft.com/office/drawing/2014/main" id="{3D1B2341-9491-4C4E-AD67-0229B983A2DD}"/>
              </a:ext>
            </a:extLst>
          </p:cNvPr>
          <p:cNvSpPr/>
          <p:nvPr/>
        </p:nvSpPr>
        <p:spPr>
          <a:xfrm>
            <a:off x="3550576" y="5543614"/>
            <a:ext cx="643193" cy="28880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A54144-96B5-4E64-91C3-BE141DD3FEED}"/>
              </a:ext>
            </a:extLst>
          </p:cNvPr>
          <p:cNvSpPr txBox="1"/>
          <p:nvPr/>
        </p:nvSpPr>
        <p:spPr>
          <a:xfrm>
            <a:off x="3186129" y="5524641"/>
            <a:ext cx="426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E8EFBF-F885-4E0A-863B-8DCAD92427C9}"/>
              </a:ext>
            </a:extLst>
          </p:cNvPr>
          <p:cNvSpPr txBox="1"/>
          <p:nvPr/>
        </p:nvSpPr>
        <p:spPr>
          <a:xfrm>
            <a:off x="4032001" y="5558654"/>
            <a:ext cx="643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0</a:t>
            </a:r>
          </a:p>
        </p:txBody>
      </p:sp>
      <p:sp>
        <p:nvSpPr>
          <p:cNvPr id="53" name="Arrow: Striped Right 52">
            <a:extLst>
              <a:ext uri="{FF2B5EF4-FFF2-40B4-BE49-F238E27FC236}">
                <a16:creationId xmlns:a16="http://schemas.microsoft.com/office/drawing/2014/main" id="{F4D90FCD-A0CA-4BC8-B9F1-E4F0D1402F4D}"/>
              </a:ext>
            </a:extLst>
          </p:cNvPr>
          <p:cNvSpPr/>
          <p:nvPr/>
        </p:nvSpPr>
        <p:spPr>
          <a:xfrm>
            <a:off x="4594323" y="5543614"/>
            <a:ext cx="449772" cy="30777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243500-8840-47FB-A2BC-25F11A6C36BE}"/>
              </a:ext>
            </a:extLst>
          </p:cNvPr>
          <p:cNvSpPr txBox="1"/>
          <p:nvPr/>
        </p:nvSpPr>
        <p:spPr>
          <a:xfrm>
            <a:off x="4978324" y="5534127"/>
            <a:ext cx="1493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False Negative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BC0105-13D4-45E8-AE3D-54005B6A47C3}"/>
              </a:ext>
            </a:extLst>
          </p:cNvPr>
          <p:cNvSpPr txBox="1"/>
          <p:nvPr/>
        </p:nvSpPr>
        <p:spPr>
          <a:xfrm rot="16200000">
            <a:off x="4978552" y="3980753"/>
            <a:ext cx="1126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Output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2FD10B-9014-4CA5-89D9-785C6954E93D}"/>
              </a:ext>
            </a:extLst>
          </p:cNvPr>
          <p:cNvSpPr txBox="1"/>
          <p:nvPr/>
        </p:nvSpPr>
        <p:spPr>
          <a:xfrm>
            <a:off x="5044095" y="5150938"/>
            <a:ext cx="1336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True Negative</a:t>
            </a:r>
          </a:p>
        </p:txBody>
      </p:sp>
      <p:sp>
        <p:nvSpPr>
          <p:cNvPr id="63" name="Arrow: Left-Right 62">
            <a:extLst>
              <a:ext uri="{FF2B5EF4-FFF2-40B4-BE49-F238E27FC236}">
                <a16:creationId xmlns:a16="http://schemas.microsoft.com/office/drawing/2014/main" id="{145721BB-D0C9-4C67-B5F4-1F2D4B0BBCD0}"/>
              </a:ext>
            </a:extLst>
          </p:cNvPr>
          <p:cNvSpPr/>
          <p:nvPr/>
        </p:nvSpPr>
        <p:spPr>
          <a:xfrm>
            <a:off x="3548594" y="5986469"/>
            <a:ext cx="643193" cy="28880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91FF083-BCDC-476F-8C0A-5BB08F3C6400}"/>
              </a:ext>
            </a:extLst>
          </p:cNvPr>
          <p:cNvSpPr txBox="1"/>
          <p:nvPr/>
        </p:nvSpPr>
        <p:spPr>
          <a:xfrm>
            <a:off x="3184147" y="5967496"/>
            <a:ext cx="426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B67132C-C15B-4F10-9A7D-86B14C2C48A2}"/>
              </a:ext>
            </a:extLst>
          </p:cNvPr>
          <p:cNvSpPr txBox="1"/>
          <p:nvPr/>
        </p:nvSpPr>
        <p:spPr>
          <a:xfrm>
            <a:off x="4030019" y="6001509"/>
            <a:ext cx="643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69" name="Arrow: Striped Right 68">
            <a:extLst>
              <a:ext uri="{FF2B5EF4-FFF2-40B4-BE49-F238E27FC236}">
                <a16:creationId xmlns:a16="http://schemas.microsoft.com/office/drawing/2014/main" id="{2E6A57FB-D0E9-45A0-A51A-B220F1A9E44E}"/>
              </a:ext>
            </a:extLst>
          </p:cNvPr>
          <p:cNvSpPr/>
          <p:nvPr/>
        </p:nvSpPr>
        <p:spPr>
          <a:xfrm>
            <a:off x="4592341" y="5986469"/>
            <a:ext cx="449772" cy="30777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1041692-E8CE-4A4E-83B9-0C6581BB4A53}"/>
              </a:ext>
            </a:extLst>
          </p:cNvPr>
          <p:cNvSpPr txBox="1"/>
          <p:nvPr/>
        </p:nvSpPr>
        <p:spPr>
          <a:xfrm>
            <a:off x="4976342" y="5976982"/>
            <a:ext cx="1493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False Positive</a:t>
            </a:r>
          </a:p>
        </p:txBody>
      </p:sp>
      <p:graphicFrame>
        <p:nvGraphicFramePr>
          <p:cNvPr id="52" name="Table 9">
            <a:extLst>
              <a:ext uri="{FF2B5EF4-FFF2-40B4-BE49-F238E27FC236}">
                <a16:creationId xmlns:a16="http://schemas.microsoft.com/office/drawing/2014/main" id="{5FAFA343-40A3-489F-B518-C47CD3A4B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617303"/>
              </p:ext>
            </p:extLst>
          </p:nvPr>
        </p:nvGraphicFramePr>
        <p:xfrm>
          <a:off x="8847917" y="407554"/>
          <a:ext cx="2224840" cy="2133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03178">
                  <a:extLst>
                    <a:ext uri="{9D8B030D-6E8A-4147-A177-3AD203B41FA5}">
                      <a16:colId xmlns:a16="http://schemas.microsoft.com/office/drawing/2014/main" val="2801286286"/>
                    </a:ext>
                  </a:extLst>
                </a:gridCol>
                <a:gridCol w="1021662">
                  <a:extLst>
                    <a:ext uri="{9D8B030D-6E8A-4147-A177-3AD203B41FA5}">
                      <a16:colId xmlns:a16="http://schemas.microsoft.com/office/drawing/2014/main" val="1696958251"/>
                    </a:ext>
                  </a:extLst>
                </a:gridCol>
              </a:tblGrid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549661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593196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61321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695139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04768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67322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251938"/>
                  </a:ext>
                </a:extLst>
              </a:tr>
            </a:tbl>
          </a:graphicData>
        </a:graphic>
      </p:graphicFrame>
      <p:graphicFrame>
        <p:nvGraphicFramePr>
          <p:cNvPr id="54" name="Table 6">
            <a:extLst>
              <a:ext uri="{FF2B5EF4-FFF2-40B4-BE49-F238E27FC236}">
                <a16:creationId xmlns:a16="http://schemas.microsoft.com/office/drawing/2014/main" id="{376C9CC3-A253-44BF-939F-ABB582471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68229"/>
              </p:ext>
            </p:extLst>
          </p:nvPr>
        </p:nvGraphicFramePr>
        <p:xfrm>
          <a:off x="8162311" y="2939867"/>
          <a:ext cx="3596052" cy="16651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87">
                  <a:extLst>
                    <a:ext uri="{9D8B030D-6E8A-4147-A177-3AD203B41FA5}">
                      <a16:colId xmlns:a16="http://schemas.microsoft.com/office/drawing/2014/main" val="3063361306"/>
                    </a:ext>
                  </a:extLst>
                </a:gridCol>
                <a:gridCol w="1163143">
                  <a:extLst>
                    <a:ext uri="{9D8B030D-6E8A-4147-A177-3AD203B41FA5}">
                      <a16:colId xmlns:a16="http://schemas.microsoft.com/office/drawing/2014/main" val="2473850789"/>
                    </a:ext>
                  </a:extLst>
                </a:gridCol>
                <a:gridCol w="1327922">
                  <a:extLst>
                    <a:ext uri="{9D8B030D-6E8A-4147-A177-3AD203B41FA5}">
                      <a16:colId xmlns:a16="http://schemas.microsoft.com/office/drawing/2014/main" val="3694341240"/>
                    </a:ext>
                  </a:extLst>
                </a:gridCol>
              </a:tblGrid>
              <a:tr h="660985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alatino Linotype" panose="02040502050505030304" pitchFamily="18" charset="0"/>
                        </a:rPr>
                        <a:t>          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    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Palatino Linotype" panose="02040502050505030304" pitchFamily="18" charset="0"/>
                        </a:rPr>
                        <a:t>Negative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Palatino Linotype" panose="02040502050505030304" pitchFamily="18" charset="0"/>
                        </a:rPr>
                        <a:t>Positive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74432"/>
                  </a:ext>
                </a:extLst>
              </a:tr>
              <a:tr h="50209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Palatino Linotype" panose="02040502050505030304" pitchFamily="18" charset="0"/>
                        </a:rPr>
                        <a:t>Negative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kern="120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01526"/>
                  </a:ext>
                </a:extLst>
              </a:tr>
              <a:tr h="50209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Palatino Linotype" panose="02040502050505030304" pitchFamily="18" charset="0"/>
                        </a:rPr>
                        <a:t>Positive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kern="120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kern="120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213545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3CA37A9D-CF0B-44AE-AF82-4281343D6056}"/>
              </a:ext>
            </a:extLst>
          </p:cNvPr>
          <p:cNvSpPr txBox="1"/>
          <p:nvPr/>
        </p:nvSpPr>
        <p:spPr>
          <a:xfrm>
            <a:off x="9590059" y="2632090"/>
            <a:ext cx="1020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Predicted</a:t>
            </a:r>
          </a:p>
        </p:txBody>
      </p:sp>
      <p:graphicFrame>
        <p:nvGraphicFramePr>
          <p:cNvPr id="58" name="Table 6">
            <a:extLst>
              <a:ext uri="{FF2B5EF4-FFF2-40B4-BE49-F238E27FC236}">
                <a16:creationId xmlns:a16="http://schemas.microsoft.com/office/drawing/2014/main" id="{8C9CC0F7-8348-49FA-807B-14D9B78F6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089795"/>
              </p:ext>
            </p:extLst>
          </p:nvPr>
        </p:nvGraphicFramePr>
        <p:xfrm>
          <a:off x="8162311" y="5073466"/>
          <a:ext cx="3596052" cy="1644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87">
                  <a:extLst>
                    <a:ext uri="{9D8B030D-6E8A-4147-A177-3AD203B41FA5}">
                      <a16:colId xmlns:a16="http://schemas.microsoft.com/office/drawing/2014/main" val="3063361306"/>
                    </a:ext>
                  </a:extLst>
                </a:gridCol>
                <a:gridCol w="1163143">
                  <a:extLst>
                    <a:ext uri="{9D8B030D-6E8A-4147-A177-3AD203B41FA5}">
                      <a16:colId xmlns:a16="http://schemas.microsoft.com/office/drawing/2014/main" val="2473850789"/>
                    </a:ext>
                  </a:extLst>
                </a:gridCol>
                <a:gridCol w="1327922">
                  <a:extLst>
                    <a:ext uri="{9D8B030D-6E8A-4147-A177-3AD203B41FA5}">
                      <a16:colId xmlns:a16="http://schemas.microsoft.com/office/drawing/2014/main" val="3694341240"/>
                    </a:ext>
                  </a:extLst>
                </a:gridCol>
              </a:tblGrid>
              <a:tr h="502099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alatino Linotype" panose="02040502050505030304" pitchFamily="18" charset="0"/>
                        </a:rPr>
                        <a:t>          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  <a:p>
                      <a:r>
                        <a:rPr lang="en-US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  1    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74432"/>
                  </a:ext>
                </a:extLst>
              </a:tr>
              <a:tr h="50209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kern="120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01526"/>
                  </a:ext>
                </a:extLst>
              </a:tr>
              <a:tr h="50209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kern="120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kern="120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213545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6F3835A9-BD26-4139-BBB7-05EFEED4DE29}"/>
              </a:ext>
            </a:extLst>
          </p:cNvPr>
          <p:cNvSpPr txBox="1"/>
          <p:nvPr/>
        </p:nvSpPr>
        <p:spPr>
          <a:xfrm rot="16200000">
            <a:off x="7625114" y="5741716"/>
            <a:ext cx="76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Actual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DD6F1D1-686D-46D0-A117-C685C9849DF4}"/>
              </a:ext>
            </a:extLst>
          </p:cNvPr>
          <p:cNvSpPr txBox="1"/>
          <p:nvPr/>
        </p:nvSpPr>
        <p:spPr>
          <a:xfrm>
            <a:off x="9590059" y="4800633"/>
            <a:ext cx="1020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Predicted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7C5ABC-9CF1-4BCC-9E04-FD07447594FB}"/>
              </a:ext>
            </a:extLst>
          </p:cNvPr>
          <p:cNvSpPr txBox="1"/>
          <p:nvPr/>
        </p:nvSpPr>
        <p:spPr>
          <a:xfrm rot="2198657">
            <a:off x="8206626" y="3404956"/>
            <a:ext cx="10252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Actual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E45BC-EDA1-4D89-9488-C8BA98704AB2}"/>
              </a:ext>
            </a:extLst>
          </p:cNvPr>
          <p:cNvSpPr txBox="1"/>
          <p:nvPr/>
        </p:nvSpPr>
        <p:spPr>
          <a:xfrm rot="2198657">
            <a:off x="8455073" y="3128967"/>
            <a:ext cx="9187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Predicted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A05F7A9-263E-44C0-B3E7-0170DF0950C5}"/>
              </a:ext>
            </a:extLst>
          </p:cNvPr>
          <p:cNvSpPr txBox="1"/>
          <p:nvPr/>
        </p:nvSpPr>
        <p:spPr>
          <a:xfrm rot="16200000">
            <a:off x="7620461" y="3798033"/>
            <a:ext cx="76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3958274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D24-99C2-4B91-B8D5-1D05DD3C3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818" y="982242"/>
            <a:ext cx="5908963" cy="507721"/>
          </a:xfrm>
        </p:spPr>
        <p:txBody>
          <a:bodyPr>
            <a:noAutofit/>
          </a:bodyPr>
          <a:lstStyle/>
          <a:p>
            <a:pPr algn="ctr"/>
            <a:r>
              <a:rPr lang="en-US" sz="2800" b="1" i="0" dirty="0">
                <a:solidFill>
                  <a:srgbClr val="0070C0"/>
                </a:solidFill>
                <a:effectLst/>
                <a:latin typeface="Palatino Linotype" panose="02040502050505030304" pitchFamily="18" charset="0"/>
              </a:rPr>
              <a:t>Terms associated with Confusion matrix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E3B4E-6ADD-4EE0-91D3-F8B3F8815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284" y="2018157"/>
            <a:ext cx="2847238" cy="1516050"/>
          </a:xfrm>
        </p:spPr>
        <p:txBody>
          <a:bodyPr>
            <a:normAutofit/>
          </a:bodyPr>
          <a:lstStyle/>
          <a:p>
            <a:pPr marL="341313" indent="-230188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True Positive (TP):  3</a:t>
            </a:r>
          </a:p>
          <a:p>
            <a:pPr marL="341313" indent="-230188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True Negative (TN): 1</a:t>
            </a:r>
          </a:p>
          <a:p>
            <a:pPr marL="341313" indent="-230188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False Positive (FP): 1</a:t>
            </a:r>
          </a:p>
          <a:p>
            <a:pPr marL="341313" indent="-230188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False Negative (FN): 1</a:t>
            </a:r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313EC896-A259-4376-85B6-9CF9EC20C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36495"/>
              </p:ext>
            </p:extLst>
          </p:nvPr>
        </p:nvGraphicFramePr>
        <p:xfrm>
          <a:off x="8185158" y="169303"/>
          <a:ext cx="2224840" cy="2133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03178">
                  <a:extLst>
                    <a:ext uri="{9D8B030D-6E8A-4147-A177-3AD203B41FA5}">
                      <a16:colId xmlns:a16="http://schemas.microsoft.com/office/drawing/2014/main" val="2801286286"/>
                    </a:ext>
                  </a:extLst>
                </a:gridCol>
                <a:gridCol w="1021662">
                  <a:extLst>
                    <a:ext uri="{9D8B030D-6E8A-4147-A177-3AD203B41FA5}">
                      <a16:colId xmlns:a16="http://schemas.microsoft.com/office/drawing/2014/main" val="1696958251"/>
                    </a:ext>
                  </a:extLst>
                </a:gridCol>
              </a:tblGrid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549661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593196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61321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695139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04768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67322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251938"/>
                  </a:ext>
                </a:extLst>
              </a:tr>
            </a:tbl>
          </a:graphicData>
        </a:graphic>
      </p:graphicFrame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77061B71-CA69-45EE-9228-509299796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188035"/>
              </p:ext>
            </p:extLst>
          </p:nvPr>
        </p:nvGraphicFramePr>
        <p:xfrm>
          <a:off x="7499552" y="2701616"/>
          <a:ext cx="3596052" cy="16651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87">
                  <a:extLst>
                    <a:ext uri="{9D8B030D-6E8A-4147-A177-3AD203B41FA5}">
                      <a16:colId xmlns:a16="http://schemas.microsoft.com/office/drawing/2014/main" val="3063361306"/>
                    </a:ext>
                  </a:extLst>
                </a:gridCol>
                <a:gridCol w="1163143">
                  <a:extLst>
                    <a:ext uri="{9D8B030D-6E8A-4147-A177-3AD203B41FA5}">
                      <a16:colId xmlns:a16="http://schemas.microsoft.com/office/drawing/2014/main" val="2473850789"/>
                    </a:ext>
                  </a:extLst>
                </a:gridCol>
                <a:gridCol w="1327922">
                  <a:extLst>
                    <a:ext uri="{9D8B030D-6E8A-4147-A177-3AD203B41FA5}">
                      <a16:colId xmlns:a16="http://schemas.microsoft.com/office/drawing/2014/main" val="3694341240"/>
                    </a:ext>
                  </a:extLst>
                </a:gridCol>
              </a:tblGrid>
              <a:tr h="660985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alatino Linotype" panose="02040502050505030304" pitchFamily="18" charset="0"/>
                        </a:rPr>
                        <a:t>          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    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Palatino Linotype" panose="02040502050505030304" pitchFamily="18" charset="0"/>
                        </a:rPr>
                        <a:t>Negative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Palatino Linotype" panose="02040502050505030304" pitchFamily="18" charset="0"/>
                        </a:rPr>
                        <a:t>Positive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74432"/>
                  </a:ext>
                </a:extLst>
              </a:tr>
              <a:tr h="50209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Palatino Linotype" panose="02040502050505030304" pitchFamily="18" charset="0"/>
                        </a:rPr>
                        <a:t>Negative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kern="120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01526"/>
                  </a:ext>
                </a:extLst>
              </a:tr>
              <a:tr h="50209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Palatino Linotype" panose="02040502050505030304" pitchFamily="18" charset="0"/>
                        </a:rPr>
                        <a:t>Positive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kern="120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kern="120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2135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EBA33B7-7E3A-4D51-BB66-F23001A56F35}"/>
              </a:ext>
            </a:extLst>
          </p:cNvPr>
          <p:cNvSpPr txBox="1"/>
          <p:nvPr/>
        </p:nvSpPr>
        <p:spPr>
          <a:xfrm>
            <a:off x="8927300" y="2393839"/>
            <a:ext cx="1020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Predicted</a:t>
            </a:r>
          </a:p>
        </p:txBody>
      </p:sp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191E1E40-213B-49B4-9697-1DB7D6AC6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708713"/>
              </p:ext>
            </p:extLst>
          </p:nvPr>
        </p:nvGraphicFramePr>
        <p:xfrm>
          <a:off x="7499552" y="4835215"/>
          <a:ext cx="3596052" cy="1644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87">
                  <a:extLst>
                    <a:ext uri="{9D8B030D-6E8A-4147-A177-3AD203B41FA5}">
                      <a16:colId xmlns:a16="http://schemas.microsoft.com/office/drawing/2014/main" val="3063361306"/>
                    </a:ext>
                  </a:extLst>
                </a:gridCol>
                <a:gridCol w="1163143">
                  <a:extLst>
                    <a:ext uri="{9D8B030D-6E8A-4147-A177-3AD203B41FA5}">
                      <a16:colId xmlns:a16="http://schemas.microsoft.com/office/drawing/2014/main" val="2473850789"/>
                    </a:ext>
                  </a:extLst>
                </a:gridCol>
                <a:gridCol w="1327922">
                  <a:extLst>
                    <a:ext uri="{9D8B030D-6E8A-4147-A177-3AD203B41FA5}">
                      <a16:colId xmlns:a16="http://schemas.microsoft.com/office/drawing/2014/main" val="3694341240"/>
                    </a:ext>
                  </a:extLst>
                </a:gridCol>
              </a:tblGrid>
              <a:tr h="502099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alatino Linotype" panose="02040502050505030304" pitchFamily="18" charset="0"/>
                        </a:rPr>
                        <a:t>          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  <a:p>
                      <a:r>
                        <a:rPr lang="en-US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  1    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74432"/>
                  </a:ext>
                </a:extLst>
              </a:tr>
              <a:tr h="50209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kern="120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01526"/>
                  </a:ext>
                </a:extLst>
              </a:tr>
              <a:tr h="50209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kern="120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kern="120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21354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8526A1C-7EB2-4BA8-B66F-313F7C8277FA}"/>
              </a:ext>
            </a:extLst>
          </p:cNvPr>
          <p:cNvSpPr txBox="1"/>
          <p:nvPr/>
        </p:nvSpPr>
        <p:spPr>
          <a:xfrm rot="16200000">
            <a:off x="6962355" y="5503465"/>
            <a:ext cx="76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Actual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78B616-7C38-4074-AA70-E0905AE45689}"/>
              </a:ext>
            </a:extLst>
          </p:cNvPr>
          <p:cNvSpPr txBox="1"/>
          <p:nvPr/>
        </p:nvSpPr>
        <p:spPr>
          <a:xfrm>
            <a:off x="8927300" y="4562382"/>
            <a:ext cx="1020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Predicted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61E82D-9FE1-4CBB-98C7-D099567D494B}"/>
              </a:ext>
            </a:extLst>
          </p:cNvPr>
          <p:cNvSpPr txBox="1"/>
          <p:nvPr/>
        </p:nvSpPr>
        <p:spPr>
          <a:xfrm rot="2198657">
            <a:off x="7543867" y="3166705"/>
            <a:ext cx="10252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Actual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BF90B2-E074-43C2-97B9-496A1904D333}"/>
              </a:ext>
            </a:extLst>
          </p:cNvPr>
          <p:cNvSpPr txBox="1"/>
          <p:nvPr/>
        </p:nvSpPr>
        <p:spPr>
          <a:xfrm rot="2198657">
            <a:off x="7792314" y="2890716"/>
            <a:ext cx="9187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Predicted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D21A6A-0513-48C0-8371-C5E35E61A34E}"/>
              </a:ext>
            </a:extLst>
          </p:cNvPr>
          <p:cNvSpPr txBox="1"/>
          <p:nvPr/>
        </p:nvSpPr>
        <p:spPr>
          <a:xfrm rot="16200000">
            <a:off x="6957702" y="3559782"/>
            <a:ext cx="76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219547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D9D015-5987-4234-82BC-93087550C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FB70DA-02A6-4B77-872E-35C114D3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805" y="256457"/>
            <a:ext cx="7158917" cy="125989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Accuracy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F3517F-F8D0-4E8C-9855-18326A842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646548FB-01F6-4A5A-897B-C35EDCE467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201938"/>
              </p:ext>
            </p:extLst>
          </p:nvPr>
        </p:nvGraphicFramePr>
        <p:xfrm>
          <a:off x="571917" y="1582396"/>
          <a:ext cx="7158916" cy="3759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EF678D13-F887-40D4-908F-294CE460C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645106"/>
            <a:ext cx="3423671" cy="5247747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Image result for confusion matrix">
            <a:extLst>
              <a:ext uri="{FF2B5EF4-FFF2-40B4-BE49-F238E27FC236}">
                <a16:creationId xmlns:a16="http://schemas.microsoft.com/office/drawing/2014/main" id="{2607DFBA-3626-4DB7-AEE3-81BB87018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47963" y="967490"/>
            <a:ext cx="2967484" cy="153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725148-8E98-46DA-8B30-603A5DEE80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33120" y="2992439"/>
            <a:ext cx="2967484" cy="6430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1FA937-EDBB-4450-9B49-2E5A5A855F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3120" y="4034794"/>
            <a:ext cx="2967484" cy="475177"/>
          </a:xfrm>
          <a:prstGeom prst="rect">
            <a:avLst/>
          </a:prstGeom>
        </p:spPr>
      </p:pic>
      <p:sp>
        <p:nvSpPr>
          <p:cNvPr id="18" name="Freeform 11">
            <a:extLst>
              <a:ext uri="{FF2B5EF4-FFF2-40B4-BE49-F238E27FC236}">
                <a16:creationId xmlns:a16="http://schemas.microsoft.com/office/drawing/2014/main" id="{D2F136E7-E4C7-4E9B-BD04-A4CA65BA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34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70DA-02A6-4B77-872E-35C114D3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0017" y="148297"/>
            <a:ext cx="8911687" cy="82599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Accuracy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725148-8E98-46DA-8B30-603A5DEE8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215" y="1346242"/>
            <a:ext cx="2975737" cy="621104"/>
          </a:xfrm>
          <a:prstGeom prst="rect">
            <a:avLst/>
          </a:prstGeom>
          <a:ln w="15875">
            <a:solidFill>
              <a:schemeClr val="accent2">
                <a:lumMod val="7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BD071AAB-1526-477C-AC39-3870F19956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8829" y="2393839"/>
                <a:ext cx="8915400" cy="3777622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0070C0"/>
                    </a:solidFill>
                    <a:latin typeface="Palatino Linotype" panose="02040502050505030304" pitchFamily="18" charset="0"/>
                  </a:rPr>
                  <a:t>Accuracy </a:t>
                </a:r>
                <a:r>
                  <a:rPr lang="en-US" dirty="0">
                    <a:latin typeface="Palatino Linotype" panose="02040502050505030304" pitchFamily="18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400" b="0" i="0" smtClean="0">
                            <a:latin typeface="Palatino Linotype" panose="02040502050505030304" pitchFamily="18" charset="0"/>
                            <a:ea typeface="Cambria" panose="02040503050406030204" pitchFamily="18" charset="0"/>
                          </a:rPr>
                          <m:t>3 + 1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3+1+1+1</m:t>
                        </m:r>
                      </m:den>
                    </m:f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1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BD071AAB-1526-477C-AC39-3870F19956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8829" y="2393839"/>
                <a:ext cx="8915400" cy="3777622"/>
              </a:xfrm>
              <a:blipFill>
                <a:blip r:embed="rId3"/>
                <a:stretch>
                  <a:fillRect l="-479" t="-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E2005BA4-37AB-4EE4-A794-1733B5F1B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36495"/>
              </p:ext>
            </p:extLst>
          </p:nvPr>
        </p:nvGraphicFramePr>
        <p:xfrm>
          <a:off x="8185158" y="169303"/>
          <a:ext cx="2224840" cy="2133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03178">
                  <a:extLst>
                    <a:ext uri="{9D8B030D-6E8A-4147-A177-3AD203B41FA5}">
                      <a16:colId xmlns:a16="http://schemas.microsoft.com/office/drawing/2014/main" val="2801286286"/>
                    </a:ext>
                  </a:extLst>
                </a:gridCol>
                <a:gridCol w="1021662">
                  <a:extLst>
                    <a:ext uri="{9D8B030D-6E8A-4147-A177-3AD203B41FA5}">
                      <a16:colId xmlns:a16="http://schemas.microsoft.com/office/drawing/2014/main" val="1696958251"/>
                    </a:ext>
                  </a:extLst>
                </a:gridCol>
              </a:tblGrid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549661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593196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61321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695139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04768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67322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251938"/>
                  </a:ext>
                </a:extLst>
              </a:tr>
            </a:tbl>
          </a:graphicData>
        </a:graphic>
      </p:graphicFrame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5F9D6C19-76A7-45C3-925C-62BC33E8F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188035"/>
              </p:ext>
            </p:extLst>
          </p:nvPr>
        </p:nvGraphicFramePr>
        <p:xfrm>
          <a:off x="7499552" y="2701616"/>
          <a:ext cx="3596052" cy="16651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87">
                  <a:extLst>
                    <a:ext uri="{9D8B030D-6E8A-4147-A177-3AD203B41FA5}">
                      <a16:colId xmlns:a16="http://schemas.microsoft.com/office/drawing/2014/main" val="3063361306"/>
                    </a:ext>
                  </a:extLst>
                </a:gridCol>
                <a:gridCol w="1163143">
                  <a:extLst>
                    <a:ext uri="{9D8B030D-6E8A-4147-A177-3AD203B41FA5}">
                      <a16:colId xmlns:a16="http://schemas.microsoft.com/office/drawing/2014/main" val="2473850789"/>
                    </a:ext>
                  </a:extLst>
                </a:gridCol>
                <a:gridCol w="1327922">
                  <a:extLst>
                    <a:ext uri="{9D8B030D-6E8A-4147-A177-3AD203B41FA5}">
                      <a16:colId xmlns:a16="http://schemas.microsoft.com/office/drawing/2014/main" val="3694341240"/>
                    </a:ext>
                  </a:extLst>
                </a:gridCol>
              </a:tblGrid>
              <a:tr h="660985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alatino Linotype" panose="02040502050505030304" pitchFamily="18" charset="0"/>
                        </a:rPr>
                        <a:t>          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    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Palatino Linotype" panose="02040502050505030304" pitchFamily="18" charset="0"/>
                        </a:rPr>
                        <a:t>Negative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Palatino Linotype" panose="02040502050505030304" pitchFamily="18" charset="0"/>
                        </a:rPr>
                        <a:t>Positive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74432"/>
                  </a:ext>
                </a:extLst>
              </a:tr>
              <a:tr h="50209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Palatino Linotype" panose="02040502050505030304" pitchFamily="18" charset="0"/>
                        </a:rPr>
                        <a:t>Negative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kern="120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01526"/>
                  </a:ext>
                </a:extLst>
              </a:tr>
              <a:tr h="50209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Palatino Linotype" panose="02040502050505030304" pitchFamily="18" charset="0"/>
                        </a:rPr>
                        <a:t>Positive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kern="120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kern="120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21354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4FCA915-5460-44D5-917B-7595407D6B5E}"/>
              </a:ext>
            </a:extLst>
          </p:cNvPr>
          <p:cNvSpPr txBox="1"/>
          <p:nvPr/>
        </p:nvSpPr>
        <p:spPr>
          <a:xfrm>
            <a:off x="8927300" y="2393839"/>
            <a:ext cx="1020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Predicted</a:t>
            </a:r>
          </a:p>
        </p:txBody>
      </p:sp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id="{05B9CA7B-A9BB-415C-A59E-5E2FB81DD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708713"/>
              </p:ext>
            </p:extLst>
          </p:nvPr>
        </p:nvGraphicFramePr>
        <p:xfrm>
          <a:off x="7499552" y="4835215"/>
          <a:ext cx="3596052" cy="1644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87">
                  <a:extLst>
                    <a:ext uri="{9D8B030D-6E8A-4147-A177-3AD203B41FA5}">
                      <a16:colId xmlns:a16="http://schemas.microsoft.com/office/drawing/2014/main" val="3063361306"/>
                    </a:ext>
                  </a:extLst>
                </a:gridCol>
                <a:gridCol w="1163143">
                  <a:extLst>
                    <a:ext uri="{9D8B030D-6E8A-4147-A177-3AD203B41FA5}">
                      <a16:colId xmlns:a16="http://schemas.microsoft.com/office/drawing/2014/main" val="2473850789"/>
                    </a:ext>
                  </a:extLst>
                </a:gridCol>
                <a:gridCol w="1327922">
                  <a:extLst>
                    <a:ext uri="{9D8B030D-6E8A-4147-A177-3AD203B41FA5}">
                      <a16:colId xmlns:a16="http://schemas.microsoft.com/office/drawing/2014/main" val="3694341240"/>
                    </a:ext>
                  </a:extLst>
                </a:gridCol>
              </a:tblGrid>
              <a:tr h="502099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alatino Linotype" panose="02040502050505030304" pitchFamily="18" charset="0"/>
                        </a:rPr>
                        <a:t>          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  <a:p>
                      <a:r>
                        <a:rPr lang="en-US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  1    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74432"/>
                  </a:ext>
                </a:extLst>
              </a:tr>
              <a:tr h="50209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kern="120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01526"/>
                  </a:ext>
                </a:extLst>
              </a:tr>
              <a:tr h="50209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kern="120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kern="120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21354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5612EC3-BF84-451D-A2F2-00A17B07281A}"/>
              </a:ext>
            </a:extLst>
          </p:cNvPr>
          <p:cNvSpPr txBox="1"/>
          <p:nvPr/>
        </p:nvSpPr>
        <p:spPr>
          <a:xfrm rot="16200000">
            <a:off x="6962355" y="5503465"/>
            <a:ext cx="76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Actual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6606EB-D2B7-4554-A1F6-71823FC35CD0}"/>
              </a:ext>
            </a:extLst>
          </p:cNvPr>
          <p:cNvSpPr txBox="1"/>
          <p:nvPr/>
        </p:nvSpPr>
        <p:spPr>
          <a:xfrm>
            <a:off x="8927300" y="4562382"/>
            <a:ext cx="1020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Predicted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C1E1F5-5A08-4AC0-83A8-91CE28872EB7}"/>
              </a:ext>
            </a:extLst>
          </p:cNvPr>
          <p:cNvSpPr txBox="1"/>
          <p:nvPr/>
        </p:nvSpPr>
        <p:spPr>
          <a:xfrm rot="2198657">
            <a:off x="7543867" y="3166705"/>
            <a:ext cx="10252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Actual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789769-0921-4243-97E3-70A4BEAEF855}"/>
              </a:ext>
            </a:extLst>
          </p:cNvPr>
          <p:cNvSpPr txBox="1"/>
          <p:nvPr/>
        </p:nvSpPr>
        <p:spPr>
          <a:xfrm rot="2198657">
            <a:off x="7792314" y="2890716"/>
            <a:ext cx="9187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Predicted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49789F-CA1A-4606-86A2-4312186C4804}"/>
              </a:ext>
            </a:extLst>
          </p:cNvPr>
          <p:cNvSpPr txBox="1"/>
          <p:nvPr/>
        </p:nvSpPr>
        <p:spPr>
          <a:xfrm rot="16200000">
            <a:off x="6957702" y="3559782"/>
            <a:ext cx="76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390018801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8416</TotalTime>
  <Words>1936</Words>
  <Application>Microsoft Office PowerPoint</Application>
  <PresentationFormat>Widescreen</PresentationFormat>
  <Paragraphs>1108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Calibri</vt:lpstr>
      <vt:lpstr>Cambria</vt:lpstr>
      <vt:lpstr>Cambria Math</vt:lpstr>
      <vt:lpstr>Century Gothic</vt:lpstr>
      <vt:lpstr>medium-content-sans-serif-font</vt:lpstr>
      <vt:lpstr>medium-content-serif-font</vt:lpstr>
      <vt:lpstr>Palatino Linotype</vt:lpstr>
      <vt:lpstr>Wingdings</vt:lpstr>
      <vt:lpstr>Wingdings 3</vt:lpstr>
      <vt:lpstr>Wisp</vt:lpstr>
      <vt:lpstr>IMPLEMENTATION OF KNN ALGORITHM, AND PERFORMANCE EVALUATION OF CLASSIFICATION</vt:lpstr>
      <vt:lpstr>RECAP</vt:lpstr>
      <vt:lpstr>Implementation of KNN Algorithm</vt:lpstr>
      <vt:lpstr>PowerPoint Presentation</vt:lpstr>
      <vt:lpstr>Confusion Matrix</vt:lpstr>
      <vt:lpstr>Terms associated with Confusion matrix</vt:lpstr>
      <vt:lpstr>Terms associated with Confusion matrix</vt:lpstr>
      <vt:lpstr>Accuracy</vt:lpstr>
      <vt:lpstr>Accuracy</vt:lpstr>
      <vt:lpstr>Precision (positive predictive value)</vt:lpstr>
      <vt:lpstr>Precision (positive predictive value)</vt:lpstr>
      <vt:lpstr>Recall</vt:lpstr>
      <vt:lpstr>Recall</vt:lpstr>
      <vt:lpstr>Specificity </vt:lpstr>
      <vt:lpstr>Specificity</vt:lpstr>
      <vt:lpstr>F-Score</vt:lpstr>
      <vt:lpstr>IMPLEMENTATION</vt:lpstr>
      <vt:lpstr>Activity</vt:lpstr>
      <vt:lpstr>Multiclass Classification</vt:lpstr>
      <vt:lpstr>Multiclass Classification</vt:lpstr>
      <vt:lpstr>Multiclass Classification</vt:lpstr>
      <vt:lpstr>Multiclass Classification</vt:lpstr>
      <vt:lpstr>Multiclass Classification</vt:lpstr>
      <vt:lpstr>Activity#2</vt:lpstr>
      <vt:lpstr>Multiclass Classification</vt:lpstr>
      <vt:lpstr>Multiclass Classification</vt:lpstr>
      <vt:lpstr>Multiclass Classification</vt:lpstr>
      <vt:lpstr>Multiclass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Linear Regression</dc:title>
  <dc:creator>Muhammad Fayaz</dc:creator>
  <cp:lastModifiedBy>Muhammad Fayaz</cp:lastModifiedBy>
  <cp:revision>468</cp:revision>
  <cp:lastPrinted>2020-09-29T07:18:03Z</cp:lastPrinted>
  <dcterms:created xsi:type="dcterms:W3CDTF">2020-08-17T08:31:53Z</dcterms:created>
  <dcterms:modified xsi:type="dcterms:W3CDTF">2021-09-22T04:33:35Z</dcterms:modified>
</cp:coreProperties>
</file>