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491" r:id="rId2"/>
    <p:sldId id="256" r:id="rId3"/>
    <p:sldId id="559" r:id="rId4"/>
    <p:sldId id="306" r:id="rId5"/>
    <p:sldId id="498" r:id="rId6"/>
    <p:sldId id="560" r:id="rId7"/>
    <p:sldId id="514" r:id="rId8"/>
    <p:sldId id="495" r:id="rId9"/>
    <p:sldId id="515" r:id="rId10"/>
    <p:sldId id="518" r:id="rId11"/>
    <p:sldId id="516" r:id="rId12"/>
    <p:sldId id="517" r:id="rId13"/>
    <p:sldId id="519" r:id="rId14"/>
    <p:sldId id="521" r:id="rId15"/>
    <p:sldId id="526" r:id="rId16"/>
    <p:sldId id="553" r:id="rId17"/>
    <p:sldId id="301" r:id="rId18"/>
    <p:sldId id="305" r:id="rId19"/>
    <p:sldId id="257" r:id="rId20"/>
    <p:sldId id="287" r:id="rId21"/>
    <p:sldId id="260" r:id="rId22"/>
    <p:sldId id="288" r:id="rId23"/>
    <p:sldId id="558" r:id="rId24"/>
    <p:sldId id="557" r:id="rId25"/>
    <p:sldId id="513" r:id="rId26"/>
    <p:sldId id="310" r:id="rId27"/>
    <p:sldId id="311" r:id="rId28"/>
    <p:sldId id="555" r:id="rId29"/>
    <p:sldId id="556" r:id="rId30"/>
    <p:sldId id="554" r:id="rId31"/>
    <p:sldId id="512" r:id="rId3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F2DC5-8306-4606-8198-30AF687B80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635CF-9532-41E7-9483-49E97416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59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5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38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0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41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659C-2699-4F75-BC00-8EF85473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D59A-3B71-4F64-8F8B-CCCB9715C9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69DD8-FC4C-46C7-BA1E-18CFF97085C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02967" y="1827213"/>
            <a:ext cx="4775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CA274-22F0-4F29-80A2-186B4E99576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02967" y="3960813"/>
            <a:ext cx="4775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D5EDAF-7EC1-4163-8C63-A04C3FD6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9A1EB3-B6D2-4B1F-8281-37431A1C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459F89-B643-48B0-A9C5-9AC634F1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ADC5A18-84F3-4C80-9213-6CDBE5DAD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3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689C-3D0C-4CA9-9D6D-199349E2484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E4E1EC-512A-4168-9E41-2FDC88D56B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476437356,&quot;Placement&quot;:&quot;Footer&quot;,&quot;Top&quot;:520.68866,&quot;Left&quot;:449.873138,&quot;SlideWidth&quot;:960,&quot;SlideHeight&quot;:540}">
            <a:extLst>
              <a:ext uri="{FF2B5EF4-FFF2-40B4-BE49-F238E27FC236}">
                <a16:creationId xmlns:a16="http://schemas.microsoft.com/office/drawing/2014/main" id="{19FC686F-4CF1-440F-ABFD-351E6C509009}"/>
              </a:ext>
            </a:extLst>
          </p:cNvPr>
          <p:cNvSpPr txBox="1"/>
          <p:nvPr userDrawn="1"/>
        </p:nvSpPr>
        <p:spPr>
          <a:xfrm>
            <a:off x="5713389" y="6612746"/>
            <a:ext cx="765222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UCA Public</a:t>
            </a:r>
          </a:p>
        </p:txBody>
      </p:sp>
    </p:spTree>
    <p:extLst>
      <p:ext uri="{BB962C8B-B14F-4D97-AF65-F5344CB8AC3E}">
        <p14:creationId xmlns:p14="http://schemas.microsoft.com/office/powerpoint/2010/main" val="62872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5BA-2FB8-474D-BBA2-92E763F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26" y="1400281"/>
            <a:ext cx="8911687" cy="241466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Logistic Regression and Random Forest Classifiers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80969"/>
            <a:ext cx="8915400" cy="3777622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Lecture# 09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1768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093-8645-4107-B99C-2DB212CD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358" y="252585"/>
            <a:ext cx="9009185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6E55-E713-4180-873A-2A416EFF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219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Usage Scenario: </a:t>
            </a:r>
          </a:p>
          <a:p>
            <a:pPr marL="0" indent="0"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 1. Linear relationship between independent and dependent variables</a:t>
            </a:r>
          </a:p>
          <a:p>
            <a:pPr marL="0" indent="0"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  2.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Simple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Fast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Disadvantage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Applicable only if the solution in linear, In many real life scenarios, </a:t>
            </a:r>
          </a:p>
          <a:p>
            <a:pPr marL="234950" indent="0"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    it may not be the case.</a:t>
            </a:r>
          </a:p>
          <a:p>
            <a:pPr marL="234950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093-8645-4107-B99C-2DB212CD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358" y="252585"/>
            <a:ext cx="9009185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KNN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6E55-E713-4180-873A-2A416EFF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21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Usage Scenarios: 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1. </a:t>
            </a:r>
            <a:r>
              <a:rPr lang="en-US" sz="2000" b="1" dirty="0">
                <a:latin typeface="Palatino Linotype" panose="02040502050505030304" pitchFamily="18" charset="0"/>
              </a:rPr>
              <a:t>Nonlinear relationship between independent and dependent variables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Palatino Linotype" panose="02040502050505030304" pitchFamily="18" charset="0"/>
              </a:rPr>
              <a:t> 2. Regression/Classification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Simple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Perform better on less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Disadvantage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Selection of K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Slow</a:t>
            </a:r>
          </a:p>
          <a:p>
            <a:pPr marL="234950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8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093-8645-4107-B99C-2DB212CD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76" y="252585"/>
            <a:ext cx="9009185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6E55-E713-4180-873A-2A416EFF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9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Usage Scenarios: 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1. </a:t>
            </a:r>
            <a:r>
              <a:rPr lang="en-US" sz="2000" b="1" dirty="0">
                <a:latin typeface="Palatino Linotype" panose="02040502050505030304" pitchFamily="18" charset="0"/>
              </a:rPr>
              <a:t>Non linear relationship between independent and dependent variables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Palatino Linotype" panose="02040502050505030304" pitchFamily="18" charset="0"/>
              </a:rPr>
              <a:t> 2. Regression/Classification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No preprocessing is required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Perform better on large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Disadvantage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Overfitting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Not suitable for complex dataset</a:t>
            </a:r>
          </a:p>
          <a:p>
            <a:pPr marL="234950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093-8645-4107-B99C-2DB212CD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407" y="120235"/>
            <a:ext cx="9009185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6E55-E713-4180-873A-2A416EFF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9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Usage Scenarios: 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1. </a:t>
            </a:r>
            <a:r>
              <a:rPr lang="en-US" sz="2000" b="1" dirty="0">
                <a:latin typeface="Palatino Linotype" panose="02040502050505030304" pitchFamily="18" charset="0"/>
              </a:rPr>
              <a:t>Nonlinear relationship between independent and dependent variables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Palatino Linotype" panose="02040502050505030304" pitchFamily="18" charset="0"/>
              </a:rPr>
              <a:t> 2.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Easy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Fast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Can be used for multiclass classification problem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Perform better on large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Disadvantage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100" b="1" dirty="0">
                <a:latin typeface="Palatino Linotype" panose="02040502050505030304" pitchFamily="18" charset="0"/>
              </a:rPr>
              <a:t>Cannot be applied on non-linear classification problems</a:t>
            </a:r>
          </a:p>
          <a:p>
            <a:pPr marL="0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7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093-8645-4107-B99C-2DB212CD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139" y="294788"/>
            <a:ext cx="9009185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Naïve Bayes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6E55-E713-4180-873A-2A416EFF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Usage Scenarios: 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1. </a:t>
            </a:r>
            <a:r>
              <a:rPr lang="en-US" sz="2000" b="1" dirty="0">
                <a:latin typeface="Palatino Linotype" panose="02040502050505030304" pitchFamily="18" charset="0"/>
              </a:rPr>
              <a:t>Nonlinear relationship between independent and dependent variables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Palatino Linotype" panose="02040502050505030304" pitchFamily="18" charset="0"/>
              </a:rPr>
              <a:t> 2.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Perform well on less data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Handle irrelevant features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Support binary and multiclass classification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Disadvantage</a:t>
            </a:r>
          </a:p>
          <a:p>
            <a:pPr marL="4635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Expects the features to be strictly independent to each other, which is not applicable in real life scenarios.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093-8645-4107-B99C-2DB212CD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358" y="252585"/>
            <a:ext cx="9009185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6E55-E713-4180-873A-2A416EFF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Usage Scenarios: 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1. </a:t>
            </a:r>
            <a:r>
              <a:rPr lang="en-US" sz="2000" b="1" dirty="0">
                <a:latin typeface="Palatino Linotype" panose="02040502050505030304" pitchFamily="18" charset="0"/>
              </a:rPr>
              <a:t>Small Data</a:t>
            </a:r>
          </a:p>
          <a:p>
            <a:pPr marL="736600" indent="-215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Palatino Linotype" panose="02040502050505030304" pitchFamily="18" charset="0"/>
              </a:rPr>
              <a:t> 2. Complex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Accuracy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Can handle complex relationship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Disadvantage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100" b="1" dirty="0">
                <a:latin typeface="Palatino Linotype" panose="02040502050505030304" pitchFamily="18" charset="0"/>
              </a:rPr>
              <a:t>Slow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100" b="1" dirty="0">
                <a:latin typeface="Palatino Linotype" panose="02040502050505030304" pitchFamily="18" charset="0"/>
              </a:rPr>
              <a:t>Good choice on small amount of data</a:t>
            </a:r>
            <a:endParaRPr lang="en-US" sz="2000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5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165" y="1540189"/>
            <a:ext cx="8915400" cy="3777622"/>
          </a:xfrm>
        </p:spPr>
        <p:txBody>
          <a:bodyPr>
            <a:normAutofit/>
          </a:bodyPr>
          <a:lstStyle/>
          <a:p>
            <a:endParaRPr lang="en-US" sz="5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6430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2F3526-69A9-465A-BEA2-4E1EE7C90A46}"/>
              </a:ext>
            </a:extLst>
          </p:cNvPr>
          <p:cNvSpPr txBox="1"/>
          <p:nvPr/>
        </p:nvSpPr>
        <p:spPr>
          <a:xfrm>
            <a:off x="3349594" y="367259"/>
            <a:ext cx="519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Sigmoid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378B3-A680-47C1-9D24-67ED424B0E37}"/>
              </a:ext>
            </a:extLst>
          </p:cNvPr>
          <p:cNvSpPr/>
          <p:nvPr/>
        </p:nvSpPr>
        <p:spPr>
          <a:xfrm>
            <a:off x="680412" y="1148816"/>
            <a:ext cx="103073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A </a:t>
            </a:r>
            <a:r>
              <a:rPr lang="en-US" sz="2400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sigmoid function</a:t>
            </a: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 is a </a:t>
            </a:r>
            <a:r>
              <a:rPr lang="en-US" sz="2400" dirty="0">
                <a:solidFill>
                  <a:srgbClr val="0B0080"/>
                </a:solidFill>
                <a:latin typeface="Palatino Linotype" panose="02040502050505030304" pitchFamily="18" charset="0"/>
              </a:rPr>
              <a:t>mathematical function</a:t>
            </a: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 having a characteristic "S"-shaped curve or </a:t>
            </a:r>
            <a:r>
              <a:rPr lang="en-US" sz="2400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sigmoid curve</a:t>
            </a: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Sigmoid functions most often show a return value (y axis) in the range 0 to 1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202122"/>
              </a:solidFill>
              <a:latin typeface="Palatino Linotype" panose="02040502050505030304" pitchFamily="18" charset="0"/>
            </a:endParaRPr>
          </a:p>
          <a:p>
            <a:pPr marL="804863" indent="-173038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202122"/>
                </a:solidFill>
                <a:latin typeface="Palatino Linotype" panose="02040502050505030304" pitchFamily="18" charset="0"/>
              </a:rPr>
              <a:t>Always Positive </a:t>
            </a:r>
          </a:p>
          <a:p>
            <a:pPr marL="804863" indent="-173038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202122"/>
                </a:solidFill>
                <a:latin typeface="Palatino Linotype" panose="02040502050505030304" pitchFamily="18" charset="0"/>
              </a:rPr>
              <a:t>Bounded</a:t>
            </a:r>
          </a:p>
          <a:p>
            <a:pPr marL="804863" indent="-173038" algn="just"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202122"/>
                </a:solidFill>
                <a:latin typeface="Palatino Linotype" panose="02040502050505030304" pitchFamily="18" charset="0"/>
              </a:rPr>
              <a:t>Strictly Increasing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202122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E24B3-6811-4A34-86BE-359EC5E5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73" y="4439373"/>
            <a:ext cx="3425794" cy="942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F1017-7021-482A-8D95-59608F0D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03" y="2612241"/>
            <a:ext cx="4819385" cy="38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2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00"/>
    </mc:Choice>
    <mc:Fallback xmlns="">
      <p:transition spd="slow" advTm="1681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FE24B3-6811-4A34-86BE-359EC5E5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85" y="1435026"/>
            <a:ext cx="3171962" cy="87228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3FB0711-512F-42D7-96EF-AB07522DDA37}"/>
              </a:ext>
            </a:extLst>
          </p:cNvPr>
          <p:cNvSpPr txBox="1"/>
          <p:nvPr/>
        </p:nvSpPr>
        <p:spPr>
          <a:xfrm>
            <a:off x="3316222" y="411967"/>
            <a:ext cx="519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Sigmoid Function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15337B-53AD-4AB0-AFFC-C5B9B1491F67}"/>
              </a:ext>
            </a:extLst>
          </p:cNvPr>
          <p:cNvSpPr/>
          <p:nvPr/>
        </p:nvSpPr>
        <p:spPr>
          <a:xfrm>
            <a:off x="3499556" y="3016022"/>
            <a:ext cx="51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Apply Activation Function (Sigmoid)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   Sigmoid   =  1/(1+e</a:t>
            </a:r>
            <a:r>
              <a:rPr lang="en-US" sz="1400" b="1" baseline="30000" dirty="0">
                <a:latin typeface="Palatino Linotype" panose="02040502050505030304" pitchFamily="18" charset="0"/>
                <a:cs typeface="Times New Roman" pitchFamily="18" charset="0"/>
              </a:rPr>
              <a:t>-x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	 Sigmoid  =   1/(1+</a:t>
            </a:r>
            <a:r>
              <a:rPr lang="en-US" sz="1400" dirty="0"/>
              <a:t> </a:t>
            </a:r>
            <a:r>
              <a:rPr lang="en-US" sz="1400" b="1" dirty="0">
                <a:latin typeface="Palatino Linotype" panose="02040502050505030304" pitchFamily="18" charset="0"/>
              </a:rPr>
              <a:t>2.71828</a:t>
            </a:r>
            <a:r>
              <a:rPr lang="en-US" dirty="0"/>
              <a:t> </a:t>
            </a:r>
            <a:r>
              <a:rPr lang="en-US" b="1" baseline="30000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-0.3775 </a:t>
            </a:r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400" b="1" dirty="0">
                <a:latin typeface="Palatino Linotype" panose="02040502050505030304" pitchFamily="18" charset="0"/>
                <a:cs typeface="Times New Roman" pitchFamily="18" charset="0"/>
              </a:rPr>
              <a:t>          Sigmoid =   0.396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0524C7-EAE8-4D1B-B346-0FDFE351476A}"/>
              </a:ext>
            </a:extLst>
          </p:cNvPr>
          <p:cNvSpPr/>
          <p:nvPr/>
        </p:nvSpPr>
        <p:spPr>
          <a:xfrm>
            <a:off x="5393724" y="2530155"/>
            <a:ext cx="1404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Let x = 0.3775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10"/>
    </mc:Choice>
    <mc:Fallback xmlns="">
      <p:transition spd="slow" advTm="23271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529" y="212725"/>
            <a:ext cx="5481059" cy="73486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115" y="1109663"/>
            <a:ext cx="9473768" cy="220415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Logistic Regression produces results in a binary format which is used to predict the outcome of a categorical dependent variable. So, the output should be categorical such as: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In logistic regression the dependent variable is categorical, like 0 or 1, Yes or No, A, B or C.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80986-7D9C-4CD6-B367-0D2F0E5A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58" y="2507015"/>
            <a:ext cx="4707726" cy="391089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BC3DBC-F065-45D1-8E33-6D94BE95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47" y="3429000"/>
            <a:ext cx="3895725" cy="206692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55892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CB6F-9B0F-43AA-B3C6-0082BC98D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Revision and Comparative Analysis</a:t>
            </a:r>
            <a:b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of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363315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568" y="175148"/>
            <a:ext cx="5481059" cy="7348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10" y="1065646"/>
            <a:ext cx="8740788" cy="220415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Is it  a classification algorithm?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So why is it called regression?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If we see the dataset some values are presented on 1 line and some are presented on 0 line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Now we need to draw a line which is called a best fitted line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If I draw a line just like Linear Regression so the center line will be useless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If we predict by using the linear regression so the prediction accuracy will be very bad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In order to remove this problem  the sigmoid function is used.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6580E-4D58-4F4F-9421-0540E519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772" y="143272"/>
            <a:ext cx="2588612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77EA3-5420-46FE-AA9C-D3EA60B9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62" y="4108902"/>
            <a:ext cx="4612166" cy="2605826"/>
          </a:xfrm>
          <a:prstGeom prst="rect">
            <a:avLst/>
          </a:prstGeom>
          <a:ln w="15875">
            <a:solidFill>
              <a:srgbClr val="0070C0"/>
            </a:solidFill>
            <a:prstDash val="sysDot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8C469B-56D6-47CF-9125-39F9274E7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19" y="4111260"/>
            <a:ext cx="4107692" cy="2603467"/>
          </a:xfrm>
          <a:prstGeom prst="rect">
            <a:avLst/>
          </a:prstGeom>
          <a:ln w="15875">
            <a:solidFill>
              <a:srgbClr val="0070C0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77980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430" y="0"/>
            <a:ext cx="5481059" cy="73486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227" y="972993"/>
            <a:ext cx="8519687" cy="220415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If we draw an S shape line then the situation will be better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You can clearly say that this model is far better than linear regression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2C88C-69D8-435C-B9D1-82C1848A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99" y="2354948"/>
            <a:ext cx="5554995" cy="3723835"/>
          </a:xfrm>
          <a:prstGeom prst="rect">
            <a:avLst/>
          </a:prstGeom>
          <a:ln w="15875">
            <a:solidFill>
              <a:srgbClr val="0070C0"/>
            </a:solidFill>
            <a:prstDash val="sysDot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5F7B9-B6E1-4610-96AD-48EF7BCA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734" y="2772575"/>
            <a:ext cx="3823039" cy="2484005"/>
          </a:xfrm>
          <a:prstGeom prst="rect">
            <a:avLst/>
          </a:prstGeom>
          <a:ln w="15875">
            <a:solidFill>
              <a:srgbClr val="0070C0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66455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865" y="335869"/>
            <a:ext cx="5481059" cy="7348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602" y="1275292"/>
            <a:ext cx="8519687" cy="220415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If we draw an S shape line the situation will be better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You can clearly say that this model is far better than linear regression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5F7B9-B6E1-4610-96AD-48EF7BCA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289" y="505078"/>
            <a:ext cx="2881576" cy="1872293"/>
          </a:xfrm>
          <a:prstGeom prst="rect">
            <a:avLst/>
          </a:prstGeom>
          <a:ln w="15875">
            <a:solidFill>
              <a:srgbClr val="0070C0"/>
            </a:solidFill>
            <a:prstDash val="sysDot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A97ABB-88BC-4E03-8258-15DDFF7E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513" y="2779715"/>
            <a:ext cx="7699411" cy="3573207"/>
          </a:xfrm>
          <a:prstGeom prst="rect">
            <a:avLst/>
          </a:prstGeom>
          <a:ln w="15875">
            <a:solidFill>
              <a:srgbClr val="0070C0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08058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287B-B0E7-4726-88A3-BEDC9142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42" y="3211003"/>
            <a:ext cx="2293215" cy="653147"/>
          </a:xfrm>
        </p:spPr>
        <p:txBody>
          <a:bodyPr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1CAA213-4C08-478B-8E3A-2A2DFF941F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5698193"/>
                  </p:ext>
                </p:extLst>
              </p:nvPr>
            </p:nvGraphicFramePr>
            <p:xfrm>
              <a:off x="5771879" y="10146"/>
              <a:ext cx="1201924" cy="6847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8657">
                      <a:extLst>
                        <a:ext uri="{9D8B030D-6E8A-4147-A177-3AD203B41FA5}">
                          <a16:colId xmlns:a16="http://schemas.microsoft.com/office/drawing/2014/main" val="1076196190"/>
                        </a:ext>
                      </a:extLst>
                    </a:gridCol>
                    <a:gridCol w="743267">
                      <a:extLst>
                        <a:ext uri="{9D8B030D-6E8A-4147-A177-3AD203B41FA5}">
                          <a16:colId xmlns:a16="http://schemas.microsoft.com/office/drawing/2014/main" val="1737526516"/>
                        </a:ext>
                      </a:extLst>
                    </a:gridCol>
                  </a:tblGrid>
                  <a:tr h="26337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𝑪𝒍𝒂𝒔𝒔</m:t>
                                </m:r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6762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73526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95388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85235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92742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70901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090188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38552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7487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7777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648128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62012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08504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3079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263532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38646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35024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64814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50094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60986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22143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93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40968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70397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354545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969798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477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1CAA213-4C08-478B-8E3A-2A2DFF941F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5698193"/>
                  </p:ext>
                </p:extLst>
              </p:nvPr>
            </p:nvGraphicFramePr>
            <p:xfrm>
              <a:off x="5771879" y="10146"/>
              <a:ext cx="1201924" cy="6847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8657">
                      <a:extLst>
                        <a:ext uri="{9D8B030D-6E8A-4147-A177-3AD203B41FA5}">
                          <a16:colId xmlns:a16="http://schemas.microsoft.com/office/drawing/2014/main" val="1076196190"/>
                        </a:ext>
                      </a:extLst>
                    </a:gridCol>
                    <a:gridCol w="743267">
                      <a:extLst>
                        <a:ext uri="{9D8B030D-6E8A-4147-A177-3AD203B41FA5}">
                          <a16:colId xmlns:a16="http://schemas.microsoft.com/office/drawing/2014/main" val="1737526516"/>
                        </a:ext>
                      </a:extLst>
                    </a:gridCol>
                  </a:tblGrid>
                  <a:tr h="26337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3115" t="-2326" r="-2459" b="-255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6762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73526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95388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85235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92742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70901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090188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38552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7487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7777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648128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62012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08504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3079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263532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38646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35024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64814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50094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60986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22143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93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40968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70397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354545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969798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4770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74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500-E50B-4180-A2EE-CC623A6F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040" y="40945"/>
            <a:ext cx="2467588" cy="5621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A502EF6-4065-478E-8925-DA1798FC55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5306599"/>
                  </p:ext>
                </p:extLst>
              </p:nvPr>
            </p:nvGraphicFramePr>
            <p:xfrm>
              <a:off x="38736" y="10156"/>
              <a:ext cx="3752032" cy="6847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751">
                      <a:extLst>
                        <a:ext uri="{9D8B030D-6E8A-4147-A177-3AD203B41FA5}">
                          <a16:colId xmlns:a16="http://schemas.microsoft.com/office/drawing/2014/main" val="1076196190"/>
                        </a:ext>
                      </a:extLst>
                    </a:gridCol>
                    <a:gridCol w="489228">
                      <a:extLst>
                        <a:ext uri="{9D8B030D-6E8A-4147-A177-3AD203B41FA5}">
                          <a16:colId xmlns:a16="http://schemas.microsoft.com/office/drawing/2014/main" val="435225400"/>
                        </a:ext>
                      </a:extLst>
                    </a:gridCol>
                    <a:gridCol w="657531">
                      <a:extLst>
                        <a:ext uri="{9D8B030D-6E8A-4147-A177-3AD203B41FA5}">
                          <a16:colId xmlns:a16="http://schemas.microsoft.com/office/drawing/2014/main" val="1737526516"/>
                        </a:ext>
                      </a:extLst>
                    </a:gridCol>
                    <a:gridCol w="590278">
                      <a:extLst>
                        <a:ext uri="{9D8B030D-6E8A-4147-A177-3AD203B41FA5}">
                          <a16:colId xmlns:a16="http://schemas.microsoft.com/office/drawing/2014/main" val="889433652"/>
                        </a:ext>
                      </a:extLst>
                    </a:gridCol>
                    <a:gridCol w="636813">
                      <a:extLst>
                        <a:ext uri="{9D8B030D-6E8A-4147-A177-3AD203B41FA5}">
                          <a16:colId xmlns:a16="http://schemas.microsoft.com/office/drawing/2014/main" val="2913703470"/>
                        </a:ext>
                      </a:extLst>
                    </a:gridCol>
                    <a:gridCol w="972431">
                      <a:extLst>
                        <a:ext uri="{9D8B030D-6E8A-4147-A177-3AD203B41FA5}">
                          <a16:colId xmlns:a16="http://schemas.microsoft.com/office/drawing/2014/main" val="2333617760"/>
                        </a:ext>
                      </a:extLst>
                    </a:gridCol>
                  </a:tblGrid>
                  <a:tr h="26337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Y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sz="11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en-US" sz="11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b="1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sz="11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11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)(</m:t>
                                </m:r>
                                <m:r>
                                  <a:rPr lang="en-US" sz="11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en-US" sz="11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1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6762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-24.84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617.0256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14.904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73526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-21.84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476.9856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13.104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95388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-20.84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434.3056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85235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393.6256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11.904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92742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-18.84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354.9456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11.304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70901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250.9056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9.504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090188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164.8656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7.704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38552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96.8256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7487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61.4656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7777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14.7456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648128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-1.136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62012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-0.336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08504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3079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1.3456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263532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17.3056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38646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26.6256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35024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51.2656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2.864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64814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103.2256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50094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147.8656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4.864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60986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229.8256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22143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93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329.7856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7.264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40968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367.1056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7.664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70397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406.4256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354545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491.0656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8.864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969798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633.0256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477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A502EF6-4065-478E-8925-DA1798FC55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5306599"/>
                  </p:ext>
                </p:extLst>
              </p:nvPr>
            </p:nvGraphicFramePr>
            <p:xfrm>
              <a:off x="38736" y="10156"/>
              <a:ext cx="3752032" cy="6847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751">
                      <a:extLst>
                        <a:ext uri="{9D8B030D-6E8A-4147-A177-3AD203B41FA5}">
                          <a16:colId xmlns:a16="http://schemas.microsoft.com/office/drawing/2014/main" val="1076196190"/>
                        </a:ext>
                      </a:extLst>
                    </a:gridCol>
                    <a:gridCol w="489228">
                      <a:extLst>
                        <a:ext uri="{9D8B030D-6E8A-4147-A177-3AD203B41FA5}">
                          <a16:colId xmlns:a16="http://schemas.microsoft.com/office/drawing/2014/main" val="435225400"/>
                        </a:ext>
                      </a:extLst>
                    </a:gridCol>
                    <a:gridCol w="657531">
                      <a:extLst>
                        <a:ext uri="{9D8B030D-6E8A-4147-A177-3AD203B41FA5}">
                          <a16:colId xmlns:a16="http://schemas.microsoft.com/office/drawing/2014/main" val="1737526516"/>
                        </a:ext>
                      </a:extLst>
                    </a:gridCol>
                    <a:gridCol w="590278">
                      <a:extLst>
                        <a:ext uri="{9D8B030D-6E8A-4147-A177-3AD203B41FA5}">
                          <a16:colId xmlns:a16="http://schemas.microsoft.com/office/drawing/2014/main" val="889433652"/>
                        </a:ext>
                      </a:extLst>
                    </a:gridCol>
                    <a:gridCol w="636813">
                      <a:extLst>
                        <a:ext uri="{9D8B030D-6E8A-4147-A177-3AD203B41FA5}">
                          <a16:colId xmlns:a16="http://schemas.microsoft.com/office/drawing/2014/main" val="2913703470"/>
                        </a:ext>
                      </a:extLst>
                    </a:gridCol>
                    <a:gridCol w="972431">
                      <a:extLst>
                        <a:ext uri="{9D8B030D-6E8A-4147-A177-3AD203B41FA5}">
                          <a16:colId xmlns:a16="http://schemas.microsoft.com/office/drawing/2014/main" val="2333617760"/>
                        </a:ext>
                      </a:extLst>
                    </a:gridCol>
                  </a:tblGrid>
                  <a:tr h="26337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Y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37037" t="-2326" r="-336111" b="-25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63918" t="-2326" r="-274227" b="-25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39423" t="-2326" r="-155769" b="-25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85625" t="-2326" r="-1250" b="-255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6762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-24.84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617.0256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14.904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73526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-21.84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476.9856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13.104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95388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-20.84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434.3056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485235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393.6256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11.904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92742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-18.84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354.9456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11.304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70901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250.9056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9.504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090188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164.8656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7.704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38552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96.8256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74871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61.4656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77774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14.7456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2.304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648128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-1.136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62012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-0.336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08504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3079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1.3456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263532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17.3056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38646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26.6256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35024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82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51.2656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2.864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64814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103.2256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500947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147.8656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4.864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60986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229.8256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22143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93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329.7856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7.264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40968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367.1056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7.664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703976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95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406.4256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354545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97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491.0656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8.864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969798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25.16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633.0256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10.064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4770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78652C-05FF-4443-B7C0-B61AFE17E289}"/>
                  </a:ext>
                </a:extLst>
              </p:cNvPr>
              <p:cNvSpPr txBox="1"/>
              <p:nvPr/>
            </p:nvSpPr>
            <p:spPr>
              <a:xfrm>
                <a:off x="5337322" y="944011"/>
                <a:ext cx="1459173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78652C-05FF-4443-B7C0-B61AFE17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22" y="944011"/>
                <a:ext cx="1459173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962B0B-CA47-418D-833B-9490743E4488}"/>
                  </a:ext>
                </a:extLst>
              </p:cNvPr>
              <p:cNvSpPr txBox="1"/>
              <p:nvPr/>
            </p:nvSpPr>
            <p:spPr>
              <a:xfrm>
                <a:off x="9402088" y="2861873"/>
                <a:ext cx="1148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Plantagenet Cherokee" panose="020B0604020202020204" pitchFamily="18" charset="0"/>
                  </a:rPr>
                  <a:t>c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𝐦</m:t>
                    </m:r>
                    <m:acc>
                      <m:accPr>
                        <m:chr m:val="̅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400" b="1" dirty="0">
                  <a:latin typeface="Plantagenet Cherokee" panose="020B060402020202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962B0B-CA47-418D-833B-9490743E4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88" y="2861873"/>
                <a:ext cx="1148214" cy="307777"/>
              </a:xfrm>
              <a:prstGeom prst="rect">
                <a:avLst/>
              </a:prstGeom>
              <a:blipFill>
                <a:blip r:embed="rId4"/>
                <a:stretch>
                  <a:fillRect l="-1587" r="-1058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7C30FA7-594B-4B3C-96D2-AA274883BE36}"/>
              </a:ext>
            </a:extLst>
          </p:cNvPr>
          <p:cNvSpPr txBox="1"/>
          <p:nvPr/>
        </p:nvSpPr>
        <p:spPr>
          <a:xfrm>
            <a:off x="8997380" y="3156612"/>
            <a:ext cx="385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Plantagenet Cherokee" panose="020B06040202020202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Plantagenet Cherokee" panose="020B0604020202020204" pitchFamily="18" charset="0"/>
              </a:rPr>
              <a:t> =</a:t>
            </a:r>
            <a:r>
              <a:rPr lang="en-US" sz="1400" dirty="0">
                <a:solidFill>
                  <a:srgbClr val="000000"/>
                </a:solidFill>
                <a:latin typeface="Open Sans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0.6</a:t>
            </a:r>
            <a:r>
              <a:rPr lang="en-US" sz="1400" dirty="0">
                <a:solidFill>
                  <a:srgbClr val="000000"/>
                </a:solidFill>
                <a:latin typeface="Open Sans" panose="020B0604020202020204" pitchFamily="34" charset="0"/>
              </a:rPr>
              <a:t> - 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0.03*74.84</a:t>
            </a:r>
            <a:r>
              <a:rPr lang="en-US" sz="1400" dirty="0">
                <a:solidFill>
                  <a:srgbClr val="000000"/>
                </a:solidFill>
                <a:latin typeface="Open Sans" panose="020B0604020202020204" pitchFamily="34" charset="0"/>
              </a:rPr>
              <a:t>) =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-1.46097</a:t>
            </a:r>
            <a:endParaRPr lang="en-US" sz="1400" b="1" dirty="0">
              <a:solidFill>
                <a:srgbClr val="000000"/>
              </a:solidFill>
              <a:latin typeface="Open Sans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D5E461-0972-485D-83AC-CED3DD72A18A}"/>
                  </a:ext>
                </a:extLst>
              </p:cNvPr>
              <p:cNvSpPr txBox="1"/>
              <p:nvPr/>
            </p:nvSpPr>
            <p:spPr>
              <a:xfrm>
                <a:off x="8888031" y="1160008"/>
                <a:ext cx="2176327" cy="75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4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4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)(</m:t>
                              </m:r>
                              <m:r>
                                <a:rPr lang="en-US" sz="14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4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4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400" b="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  <m: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D5E461-0972-485D-83AC-CED3DD72A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031" y="1160008"/>
                <a:ext cx="2176327" cy="75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2C862A9-F35C-4AE9-9FCB-5EFF14ECD6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833414"/>
                  </p:ext>
                </p:extLst>
              </p:nvPr>
            </p:nvGraphicFramePr>
            <p:xfrm>
              <a:off x="4977423" y="2956737"/>
              <a:ext cx="2458456" cy="9445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4574">
                      <a:extLst>
                        <a:ext uri="{9D8B030D-6E8A-4147-A177-3AD203B41FA5}">
                          <a16:colId xmlns:a16="http://schemas.microsoft.com/office/drawing/2014/main" val="1796732024"/>
                        </a:ext>
                      </a:extLst>
                    </a:gridCol>
                    <a:gridCol w="1343882">
                      <a:extLst>
                        <a:ext uri="{9D8B030D-6E8A-4147-A177-3AD203B41FA5}">
                          <a16:colId xmlns:a16="http://schemas.microsoft.com/office/drawing/2014/main" val="1321099432"/>
                        </a:ext>
                      </a:extLst>
                    </a:gridCol>
                  </a:tblGrid>
                  <a:tr h="22069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Open Sans" panose="020B0604020202020204" pitchFamily="34" charset="0"/>
                                  </a:rPr>
                                  <m:t>Ŷ</m:t>
                                </m:r>
                              </m:oMath>
                            </m:oMathPara>
                          </a14:m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</a:endParaRPr>
                        </a:p>
                      </a:txBody>
                      <a:tcPr marL="9525" marR="9525" marT="9525" marB="0">
                        <a:solidFill>
                          <a:srgbClr val="33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64085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51939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5692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98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497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2C862A9-F35C-4AE9-9FCB-5EFF14ECD6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833414"/>
                  </p:ext>
                </p:extLst>
              </p:nvPr>
            </p:nvGraphicFramePr>
            <p:xfrm>
              <a:off x="4977423" y="2956737"/>
              <a:ext cx="2458456" cy="9445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4574">
                      <a:extLst>
                        <a:ext uri="{9D8B030D-6E8A-4147-A177-3AD203B41FA5}">
                          <a16:colId xmlns:a16="http://schemas.microsoft.com/office/drawing/2014/main" val="1796732024"/>
                        </a:ext>
                      </a:extLst>
                    </a:gridCol>
                    <a:gridCol w="1343882">
                      <a:extLst>
                        <a:ext uri="{9D8B030D-6E8A-4147-A177-3AD203B41FA5}">
                          <a16:colId xmlns:a16="http://schemas.microsoft.com/office/drawing/2014/main" val="1321099432"/>
                        </a:ext>
                      </a:extLst>
                    </a:gridCol>
                  </a:tblGrid>
                  <a:tr h="2406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6"/>
                          <a:stretch>
                            <a:fillRect l="-83258" t="-7692" r="-905" b="-3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64085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51939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569284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98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4971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327EAB-4F72-42F9-8E97-05C08C498163}"/>
                  </a:ext>
                </a:extLst>
              </p:cNvPr>
              <p:cNvSpPr txBox="1"/>
              <p:nvPr/>
            </p:nvSpPr>
            <p:spPr>
              <a:xfrm>
                <a:off x="5402086" y="1257957"/>
                <a:ext cx="4241261" cy="102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b="1" i="0" dirty="0">
                    <a:solidFill>
                      <a:srgbClr val="000000"/>
                    </a:solidFill>
                    <a:effectLst/>
                    <a:latin typeface="Open Sans" panose="020B0604020202020204" pitchFamily="34" charset="0"/>
                  </a:rPr>
                  <a:t>= </a:t>
                </a:r>
                <a:r>
                  <a:rPr lang="en-US" dirty="0"/>
                  <a:t> </a:t>
                </a:r>
                <a:r>
                  <a:rPr lang="en-US" sz="1400" b="1" dirty="0">
                    <a:solidFill>
                      <a:srgbClr val="000000"/>
                    </a:solidFill>
                    <a:latin typeface="Open Sans" panose="020B0604020202020204" pitchFamily="34" charset="0"/>
                  </a:rPr>
                  <a:t>74.84</a:t>
                </a:r>
                <a:br>
                  <a:rPr lang="en-US" sz="1400" b="1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  <m:r>
                      <a:rPr lang="en-US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b="1" i="0" dirty="0">
                    <a:solidFill>
                      <a:srgbClr val="000000"/>
                    </a:solidFill>
                    <a:effectLst/>
                    <a:latin typeface="Open Sans" panose="020B0604020202020204" pitchFamily="34" charset="0"/>
                  </a:rPr>
                  <a:t>= </a:t>
                </a:r>
                <a:r>
                  <a:rPr lang="en-US" sz="1400" b="1" dirty="0">
                    <a:solidFill>
                      <a:srgbClr val="000000"/>
                    </a:solidFill>
                    <a:latin typeface="Open Sans" panose="020B0604020202020204" pitchFamily="34" charset="0"/>
                  </a:rPr>
                  <a:t>0.6</a:t>
                </a:r>
                <a:br>
                  <a:rPr lang="en-US" sz="1400" b="1" dirty="0"/>
                </a:br>
                <a:r>
                  <a:rPr lang="en-US" sz="1400" b="1" i="0" dirty="0">
                    <a:solidFill>
                      <a:srgbClr val="000000"/>
                    </a:solidFill>
                    <a:effectLst/>
                    <a:latin typeface="Open Sans" panose="020B0604020202020204" pitchFamily="34" charset="0"/>
                  </a:rPr>
                  <a:t>Sum of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b="1" i="0" dirty="0">
                    <a:solidFill>
                      <a:srgbClr val="000000"/>
                    </a:solidFill>
                    <a:effectLst/>
                    <a:latin typeface="Open Sans" panose="020B0604020202020204" pitchFamily="34" charset="0"/>
                  </a:rPr>
                  <a:t>= 5679.36</a:t>
                </a:r>
                <a:br>
                  <a:rPr lang="en-US" sz="1400" b="1" dirty="0"/>
                </a:br>
                <a:r>
                  <a:rPr lang="en-US" sz="1400" b="1" i="0" dirty="0">
                    <a:solidFill>
                      <a:srgbClr val="000000"/>
                    </a:solidFill>
                    <a:effectLst/>
                    <a:latin typeface="Open Sans" panose="020B0604020202020204" pitchFamily="34" charset="0"/>
                  </a:rPr>
                  <a:t>Sum of =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b="1" i="0" dirty="0">
                    <a:solidFill>
                      <a:srgbClr val="000000"/>
                    </a:solidFill>
                    <a:effectLst/>
                    <a:latin typeface="Open Sans" panose="020B0604020202020204" pitchFamily="34" charset="0"/>
                  </a:rPr>
                  <a:t> = </a:t>
                </a:r>
                <a:r>
                  <a:rPr lang="en-US" sz="1400" b="1" dirty="0">
                    <a:solidFill>
                      <a:srgbClr val="000000"/>
                    </a:solidFill>
                    <a:latin typeface="Open Sans" panose="020B0604020202020204" pitchFamily="34" charset="0"/>
                  </a:rPr>
                  <a:t>156.4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327EAB-4F72-42F9-8E97-05C08C49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86" y="1257957"/>
                <a:ext cx="4241261" cy="1020472"/>
              </a:xfrm>
              <a:prstGeom prst="rect">
                <a:avLst/>
              </a:prstGeom>
              <a:blipFill>
                <a:blip r:embed="rId7"/>
                <a:stretch>
                  <a:fillRect l="-43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C75600-4B1B-4B34-916B-298A83466C49}"/>
                  </a:ext>
                </a:extLst>
              </p:cNvPr>
              <p:cNvSpPr txBox="1"/>
              <p:nvPr/>
            </p:nvSpPr>
            <p:spPr>
              <a:xfrm>
                <a:off x="9643347" y="1769380"/>
                <a:ext cx="841064" cy="417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/>
                            <m:t>156.4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/>
                            <m:t> 5679.36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C75600-4B1B-4B34-916B-298A83466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347" y="1769380"/>
                <a:ext cx="841064" cy="417550"/>
              </a:xfrm>
              <a:prstGeom prst="rect">
                <a:avLst/>
              </a:prstGeom>
              <a:blipFill>
                <a:blip r:embed="rId8"/>
                <a:stretch>
                  <a:fillRect l="-1449" t="-1449" r="-289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9EF71-B2C3-41B8-AB66-440F2E1F1C9C}"/>
                  </a:ext>
                </a:extLst>
              </p:cNvPr>
              <p:cNvSpPr txBox="1"/>
              <p:nvPr/>
            </p:nvSpPr>
            <p:spPr>
              <a:xfrm>
                <a:off x="9597296" y="2174139"/>
                <a:ext cx="504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A9EF71-B2C3-41B8-AB66-440F2E1F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296" y="2174139"/>
                <a:ext cx="5043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B2A5DE-9292-4489-B280-2B6188C5139F}"/>
                  </a:ext>
                </a:extLst>
              </p:cNvPr>
              <p:cNvSpPr txBox="1"/>
              <p:nvPr/>
            </p:nvSpPr>
            <p:spPr>
              <a:xfrm>
                <a:off x="9930601" y="2226596"/>
                <a:ext cx="504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1"/>
                        <m:t>0.02754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B2A5DE-9292-4489-B280-2B6188C5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601" y="2226596"/>
                <a:ext cx="504371" cy="276999"/>
              </a:xfrm>
              <a:prstGeom prst="rect">
                <a:avLst/>
              </a:prstGeom>
              <a:blipFill>
                <a:blip r:embed="rId10"/>
                <a:stretch>
                  <a:fillRect r="-39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4448B9F9-73B3-4F00-AA50-260FBD0C5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6607166"/>
                  </p:ext>
                </p:extLst>
              </p:nvPr>
            </p:nvGraphicFramePr>
            <p:xfrm>
              <a:off x="4977423" y="4143482"/>
              <a:ext cx="5116046" cy="12850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892">
                      <a:extLst>
                        <a:ext uri="{9D8B030D-6E8A-4147-A177-3AD203B41FA5}">
                          <a16:colId xmlns:a16="http://schemas.microsoft.com/office/drawing/2014/main" val="1796732024"/>
                        </a:ext>
                      </a:extLst>
                    </a:gridCol>
                    <a:gridCol w="2621521">
                      <a:extLst>
                        <a:ext uri="{9D8B030D-6E8A-4147-A177-3AD203B41FA5}">
                          <a16:colId xmlns:a16="http://schemas.microsoft.com/office/drawing/2014/main" val="1321099432"/>
                        </a:ext>
                      </a:extLst>
                    </a:gridCol>
                    <a:gridCol w="1917633">
                      <a:extLst>
                        <a:ext uri="{9D8B030D-6E8A-4147-A177-3AD203B41FA5}">
                          <a16:colId xmlns:a16="http://schemas.microsoft.com/office/drawing/2014/main" val="3967363735"/>
                        </a:ext>
                      </a:extLst>
                    </a:gridCol>
                  </a:tblGrid>
                  <a:tr h="5659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000000"/>
                                    </a:solidFill>
                                    <a:latin typeface="Open Sans" panose="020B0604020202020204" pitchFamily="34" charset="0"/>
                                  </a:rPr>
                                  <m:t>Y</m:t>
                                </m:r>
                                <m: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smtClean="0"/>
                                  <m:t>0.02754</m:t>
                                </m:r>
                                <m: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sz="140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>
                                    <a:solidFill>
                                      <a:srgbClr val="0070C0"/>
                                    </a:solidFill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dirty="0">
                                    <a:solidFill>
                                      <a:srgbClr val="000000"/>
                                    </a:solidFill>
                                    <a:latin typeface="Open Sans" panose="020B0606030504020204" pitchFamily="34" charset="0"/>
                                  </a:rPr>
                                  <m:t>−1.46097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b="1" dirty="0">
                              <a:latin typeface="Palatino Linotype" panose="0204050205050503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Z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𝒀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𝒀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US" sz="1400" b="1" dirty="0"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64085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endParaRPr lang="en-US" sz="12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51939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endParaRPr lang="en-US" sz="12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5692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98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endParaRPr lang="en-US" sz="12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497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4448B9F9-73B3-4F00-AA50-260FBD0C5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6607166"/>
                  </p:ext>
                </p:extLst>
              </p:nvPr>
            </p:nvGraphicFramePr>
            <p:xfrm>
              <a:off x="4977423" y="4143482"/>
              <a:ext cx="5116046" cy="12850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892">
                      <a:extLst>
                        <a:ext uri="{9D8B030D-6E8A-4147-A177-3AD203B41FA5}">
                          <a16:colId xmlns:a16="http://schemas.microsoft.com/office/drawing/2014/main" val="1796732024"/>
                        </a:ext>
                      </a:extLst>
                    </a:gridCol>
                    <a:gridCol w="2621521">
                      <a:extLst>
                        <a:ext uri="{9D8B030D-6E8A-4147-A177-3AD203B41FA5}">
                          <a16:colId xmlns:a16="http://schemas.microsoft.com/office/drawing/2014/main" val="1321099432"/>
                        </a:ext>
                      </a:extLst>
                    </a:gridCol>
                    <a:gridCol w="1917633">
                      <a:extLst>
                        <a:ext uri="{9D8B030D-6E8A-4147-A177-3AD203B41FA5}">
                          <a16:colId xmlns:a16="http://schemas.microsoft.com/office/drawing/2014/main" val="3967363735"/>
                        </a:ext>
                      </a:extLst>
                    </a:gridCol>
                  </a:tblGrid>
                  <a:tr h="5659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solidFill>
                          <a:srgbClr val="33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11"/>
                          <a:stretch>
                            <a:fillRect l="-22326" t="-1075" r="-7372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11"/>
                          <a:stretch>
                            <a:fillRect l="-166984" t="-1075" r="-635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640853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endParaRPr lang="en-US" sz="12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519392"/>
                      </a:ext>
                    </a:extLst>
                  </a:tr>
                  <a:tr h="263379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endParaRPr lang="en-US" sz="12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3569284"/>
                      </a:ext>
                    </a:extLst>
                  </a:tr>
                  <a:tr h="192405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1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98</a:t>
                          </a:r>
                        </a:p>
                      </a:txBody>
                      <a:tcPr marL="9525" marR="9525" marT="9525" marB="0"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endParaRPr lang="en-US" sz="12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4971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62769D-BADA-4D3E-AD5C-80FDB813D7B6}"/>
                  </a:ext>
                </a:extLst>
              </p:cNvPr>
              <p:cNvSpPr txBox="1"/>
              <p:nvPr/>
            </p:nvSpPr>
            <p:spPr>
              <a:xfrm>
                <a:off x="5402086" y="2280098"/>
                <a:ext cx="2920942" cy="670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solidFill>
                            <a:srgbClr val="0070C0"/>
                          </a:solidFill>
                          <a:latin typeface="Open Sans" panose="020B0604020202020204" pitchFamily="34" charset="0"/>
                        </a:rPr>
                        <m:t>Y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1"/>
                        <m:t>0.02754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dirty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</a:rPr>
                        <m:t>−1.46097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62769D-BADA-4D3E-AD5C-80FDB813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86" y="2280098"/>
                <a:ext cx="2920942" cy="6705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33F1-AB45-4F06-9C12-2D8F3B69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036" y="2487710"/>
            <a:ext cx="8915399" cy="1468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Random Forest</a:t>
            </a:r>
            <a:br>
              <a:rPr 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13140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068" y="219803"/>
            <a:ext cx="5205233" cy="875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Random Forest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B6F15528-21DE-4FAA-801E-634DDDAF4B2B}" type="slidenum">
              <a:rPr lang="en-US" sz="1900" b="1"/>
              <a:pPr defTabSz="914400"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C0E6A-01A9-43C9-BC6D-3CD2B07C2B08}"/>
              </a:ext>
            </a:extLst>
          </p:cNvPr>
          <p:cNvSpPr txBox="1"/>
          <p:nvPr/>
        </p:nvSpPr>
        <p:spPr>
          <a:xfrm>
            <a:off x="973726" y="1295980"/>
            <a:ext cx="5816814" cy="4466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</a:rPr>
              <a:t> Random forest (RF) can be made in two ways</a:t>
            </a:r>
          </a:p>
          <a:p>
            <a:pPr marL="342900" indent="-23177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Randomly taking subsets from the whole data set and developing trees from all subsets (In previous data set, 26 records)</a:t>
            </a:r>
          </a:p>
          <a:p>
            <a:pPr marL="342900" indent="-23177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Randomly taking features from all the features set and developing trees from all set of features (In previous data set, there are 2 features)</a:t>
            </a:r>
          </a:p>
          <a:p>
            <a:pPr marL="342900" indent="-23177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In both cases, each tree separately decides the class of new sample</a:t>
            </a:r>
          </a:p>
          <a:p>
            <a:pPr marL="342900" indent="-23177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The final class will be that class for which majority of trees recommend that class </a:t>
            </a:r>
          </a:p>
          <a:p>
            <a:pPr marL="342900" indent="-23177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In order to understand the two scenarios, suppose we have a data set of 600 records which are made of 30 features</a:t>
            </a:r>
          </a:p>
          <a:p>
            <a:pPr marL="342900" indent="-23177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In case of 1</a:t>
            </a:r>
            <a:r>
              <a:rPr lang="en-US" sz="1600" b="1" baseline="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 scenario, we can e.g. develop 6 trees each consists of 100 random records</a:t>
            </a:r>
          </a:p>
          <a:p>
            <a:pPr marL="342900" indent="-23177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In case of 2</a:t>
            </a:r>
            <a:r>
              <a:rPr lang="en-US" sz="1600" b="1" baseline="30000" dirty="0">
                <a:solidFill>
                  <a:srgbClr val="000000"/>
                </a:solidFill>
                <a:latin typeface="Palatino Linotype" panose="02040502050505030304" pitchFamily="18" charset="0"/>
              </a:rPr>
              <a:t>nd</a:t>
            </a:r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 scenario, we can e.g. develop 6 trees each consists of 5 random features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5C2699B-72D0-41A5-930E-BE6ADA8B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4894" y="1662078"/>
            <a:ext cx="4306815" cy="43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08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30440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Random Forest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447801"/>
            <a:ext cx="4992334" cy="481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466" y="2249329"/>
            <a:ext cx="4611334" cy="32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105400" y="1143001"/>
            <a:ext cx="243840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itchFamily="18" charset="0"/>
              </a:rPr>
              <a:t>Data set can be divided randomly by</a:t>
            </a:r>
          </a:p>
          <a:p>
            <a:pPr marL="342900" indent="-222250">
              <a:buAutoNum type="arabicPeriod"/>
            </a:pPr>
            <a:r>
              <a:rPr lang="en-US" sz="1400" dirty="0">
                <a:latin typeface="Bell MT" pitchFamily="18" charset="0"/>
              </a:rPr>
              <a:t>Respective to records</a:t>
            </a:r>
          </a:p>
          <a:p>
            <a:pPr marL="342900" indent="-222250">
              <a:buAutoNum type="arabicPeriod"/>
            </a:pPr>
            <a:r>
              <a:rPr lang="en-US" sz="1400" dirty="0">
                <a:latin typeface="Bell MT" pitchFamily="18" charset="0"/>
              </a:rPr>
              <a:t>Respective to features </a:t>
            </a:r>
          </a:p>
        </p:txBody>
      </p:sp>
      <p:cxnSp>
        <p:nvCxnSpPr>
          <p:cNvPr id="13" name="Straight Arrow Connector 12"/>
          <p:cNvCxnSpPr>
            <a:cxnSpLocks/>
            <a:stCxn id="2050" idx="0"/>
          </p:cNvCxnSpPr>
          <p:nvPr/>
        </p:nvCxnSpPr>
        <p:spPr>
          <a:xfrm flipH="1" flipV="1">
            <a:off x="7544595" y="1447007"/>
            <a:ext cx="112377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05000" y="5638800"/>
            <a:ext cx="4572000" cy="92333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Bell MT" pitchFamily="18" charset="0"/>
              </a:rPr>
              <a:t>This process of combining the output of multiple individual models (also known as weak learners) is called </a:t>
            </a:r>
            <a:r>
              <a:rPr lang="en-US" b="1" dirty="0">
                <a:latin typeface="Bell MT" pitchFamily="18" charset="0"/>
              </a:rPr>
              <a:t>Ensemble Learning</a:t>
            </a:r>
            <a:r>
              <a:rPr lang="en-US" dirty="0">
                <a:latin typeface="Bell MT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766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352" y="1555282"/>
            <a:ext cx="9979986" cy="504049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Supervised Learning</a:t>
            </a:r>
          </a:p>
          <a:p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Training Data</a:t>
            </a:r>
          </a:p>
          <a:p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Testing Data,</a:t>
            </a:r>
          </a:p>
          <a:p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Classification</a:t>
            </a:r>
          </a:p>
          <a:p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Binary Classification</a:t>
            </a:r>
          </a:p>
          <a:p>
            <a:pPr marL="1314450" indent="-460375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Multiclass Classification</a:t>
            </a:r>
          </a:p>
          <a:p>
            <a:pPr marL="1314450" indent="-460375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Regression</a:t>
            </a:r>
          </a:p>
          <a:p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Performance Evaluators for Classification</a:t>
            </a:r>
          </a:p>
          <a:p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Performance Evaluation for Regression</a:t>
            </a:r>
          </a:p>
          <a:p>
            <a:endParaRPr lang="en-US" sz="28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682AD-1236-4F4B-94A6-2056102B7792}"/>
              </a:ext>
            </a:extLst>
          </p:cNvPr>
          <p:cNvSpPr txBox="1">
            <a:spLocks/>
          </p:cNvSpPr>
          <p:nvPr/>
        </p:nvSpPr>
        <p:spPr>
          <a:xfrm>
            <a:off x="1697352" y="307195"/>
            <a:ext cx="8915400" cy="114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3222696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47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A978-7A65-44A0-A0CE-BC0268CE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74263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D16B-4B97-4E65-9C34-50F86BDB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57677"/>
            <a:ext cx="72390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Classification: </a:t>
            </a:r>
            <a:r>
              <a:rPr lang="en-US" sz="2000" dirty="0">
                <a:latin typeface="Palatino Linotype" panose="02040502050505030304" pitchFamily="18" charset="0"/>
              </a:rPr>
              <a:t>Target(dependent) variable is categorical</a:t>
            </a:r>
          </a:p>
          <a:p>
            <a:pPr marL="404813" indent="0" algn="just">
              <a:buNone/>
            </a:pPr>
            <a:r>
              <a:rPr 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Example: </a:t>
            </a:r>
            <a:r>
              <a:rPr lang="en-US" sz="1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Gender Classification </a:t>
            </a:r>
            <a:r>
              <a:rPr 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, </a:t>
            </a:r>
            <a:r>
              <a:rPr lang="en-US" sz="1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Diseases classification, etc.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Regression: </a:t>
            </a:r>
            <a:r>
              <a:rPr lang="en-US" sz="2000" dirty="0">
                <a:latin typeface="Palatino Linotype" panose="02040502050505030304" pitchFamily="18" charset="0"/>
              </a:rPr>
              <a:t>Target (dependent) variable is continuous </a:t>
            </a:r>
          </a:p>
          <a:p>
            <a:pPr marL="344488" indent="60325" algn="just">
              <a:buNone/>
            </a:pPr>
            <a:r>
              <a:rPr 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Example: </a:t>
            </a:r>
            <a:r>
              <a:rPr lang="en-US" sz="1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Weight, Price</a:t>
            </a:r>
          </a:p>
          <a:p>
            <a:pPr marL="403225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Optimization: </a:t>
            </a:r>
            <a:r>
              <a:rPr lang="en-US" sz="2000" dirty="0">
                <a:latin typeface="Palatino Linotype" panose="02040502050505030304" pitchFamily="18" charset="0"/>
              </a:rPr>
              <a:t>Optimization is the process of finding the best solution in all feasible solutions.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      Example: </a:t>
            </a:r>
            <a:r>
              <a:rPr lang="en-US" sz="1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Shortest Path,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B1BE2-8601-48E3-B52F-B761D754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7AC9F9-890F-45F8-BE36-C53CB3F473CF}"/>
              </a:ext>
            </a:extLst>
          </p:cNvPr>
          <p:cNvSpPr txBox="1"/>
          <p:nvPr/>
        </p:nvSpPr>
        <p:spPr>
          <a:xfrm>
            <a:off x="3890022" y="2790243"/>
            <a:ext cx="48342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021828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7AC9F9-890F-45F8-BE36-C53CB3F473CF}"/>
              </a:ext>
            </a:extLst>
          </p:cNvPr>
          <p:cNvSpPr txBox="1"/>
          <p:nvPr/>
        </p:nvSpPr>
        <p:spPr>
          <a:xfrm>
            <a:off x="4639530" y="3105037"/>
            <a:ext cx="4159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780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094" y="289294"/>
            <a:ext cx="5481059" cy="7348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274" y="1741911"/>
            <a:ext cx="9957233" cy="3510684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Simple Linear Regression is a statistical method that allows us to summarize and study relationship between two continuous (quantitative) variables.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It estimate the relationship between dependent </a:t>
            </a:r>
            <a:r>
              <a:rPr lang="en-US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(target) </a:t>
            </a:r>
            <a:r>
              <a:rPr lang="en-US" sz="2400" dirty="0">
                <a:latin typeface="Palatino Linotype" panose="02040502050505030304" pitchFamily="18" charset="0"/>
              </a:rPr>
              <a:t>and independent variable </a:t>
            </a:r>
            <a:r>
              <a:rPr lang="en-US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(predictor)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Given an input x we would like to compute an output y</a:t>
            </a:r>
            <a:endParaRPr lang="en-US" sz="24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pPr algn="just" eaLnBrk="1" hangingPunct="1"/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For example: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    - Predict height from age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    - Predict Google</a:t>
            </a:r>
            <a:r>
              <a:rPr lang="ja-JP" altLang="en-US" sz="2400" dirty="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s price from Yahoo</a:t>
            </a:r>
            <a:r>
              <a:rPr lang="ja-JP" altLang="en-US" sz="2400" dirty="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s price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    - Predict distance from wall from sensors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597A2B-BD67-453F-A675-1F19A72A1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2068" y="373378"/>
            <a:ext cx="8032229" cy="1143000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 Multiple Linear Regression Model</a:t>
            </a:r>
            <a:b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28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F19DB3-5BFA-4EC1-9FCC-C009D881BF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45278" y="1705090"/>
            <a:ext cx="9863674" cy="47277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latin typeface="Palatino Linotype" panose="02040502050505030304" pitchFamily="18" charset="0"/>
              </a:rPr>
              <a:t>Regression applications in which there are several independent variables, </a:t>
            </a:r>
            <a:r>
              <a:rPr lang="en-US" altLang="en-US" sz="2600" i="1" dirty="0">
                <a:latin typeface="Palatino Linotype" panose="02040502050505030304" pitchFamily="18" charset="0"/>
              </a:rPr>
              <a:t>x</a:t>
            </a:r>
            <a:r>
              <a:rPr lang="en-US" altLang="en-US" sz="2600" i="1" baseline="-25000" dirty="0">
                <a:latin typeface="Palatino Linotype" panose="02040502050505030304" pitchFamily="18" charset="0"/>
              </a:rPr>
              <a:t>1</a:t>
            </a:r>
            <a:r>
              <a:rPr lang="en-US" altLang="en-US" sz="2600" dirty="0">
                <a:latin typeface="Palatino Linotype" panose="02040502050505030304" pitchFamily="18" charset="0"/>
              </a:rPr>
              <a:t>, </a:t>
            </a:r>
            <a:r>
              <a:rPr lang="en-US" altLang="en-US" sz="2600" i="1" dirty="0">
                <a:latin typeface="Palatino Linotype" panose="02040502050505030304" pitchFamily="18" charset="0"/>
              </a:rPr>
              <a:t>x</a:t>
            </a:r>
            <a:r>
              <a:rPr lang="en-US" altLang="en-US" sz="2600" i="1" baseline="-25000" dirty="0">
                <a:latin typeface="Palatino Linotype" panose="02040502050505030304" pitchFamily="18" charset="0"/>
              </a:rPr>
              <a:t>2</a:t>
            </a:r>
            <a:r>
              <a:rPr lang="en-US" altLang="en-US" sz="2600" dirty="0">
                <a:latin typeface="Palatino Linotype" panose="02040502050505030304" pitchFamily="18" charset="0"/>
              </a:rPr>
              <a:t>, … , </a:t>
            </a:r>
            <a:r>
              <a:rPr lang="en-US" altLang="en-US" sz="2600" i="1" dirty="0" err="1">
                <a:latin typeface="Palatino Linotype" panose="02040502050505030304" pitchFamily="18" charset="0"/>
              </a:rPr>
              <a:t>x</a:t>
            </a:r>
            <a:r>
              <a:rPr lang="en-US" altLang="en-US" sz="2600" i="1" baseline="-25000" dirty="0" err="1">
                <a:latin typeface="Palatino Linotype" panose="02040502050505030304" pitchFamily="18" charset="0"/>
              </a:rPr>
              <a:t>k</a:t>
            </a:r>
            <a:r>
              <a:rPr lang="en-US" altLang="en-US" sz="2600" dirty="0">
                <a:latin typeface="Palatino Linotype" panose="02040502050505030304" pitchFamily="18" charset="0"/>
              </a:rPr>
              <a:t> .  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latin typeface="Palatino Linotype" panose="02040502050505030304" pitchFamily="18" charset="0"/>
              </a:rPr>
              <a:t>A multiple linear regression model with </a:t>
            </a:r>
            <a:r>
              <a:rPr lang="en-US" altLang="en-US" sz="2600" i="1" dirty="0">
                <a:latin typeface="Palatino Linotype" panose="02040502050505030304" pitchFamily="18" charset="0"/>
              </a:rPr>
              <a:t>p</a:t>
            </a:r>
            <a:r>
              <a:rPr lang="en-US" altLang="en-US" sz="2600" dirty="0">
                <a:latin typeface="Palatino Linotype" panose="02040502050505030304" pitchFamily="18" charset="0"/>
              </a:rPr>
              <a:t> independent variables has the equation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600" i="1" dirty="0">
              <a:latin typeface="Palatino Linotype" panose="02040502050505030304" pitchFamily="18" charset="0"/>
            </a:endParaRPr>
          </a:p>
          <a:p>
            <a:pPr marL="341313" lvl="1" indent="-341313">
              <a:lnSpc>
                <a:spcPct val="90000"/>
              </a:lnSpc>
            </a:pPr>
            <a:r>
              <a:rPr lang="en-US" altLang="en-US" sz="2600" i="1" dirty="0">
                <a:latin typeface="Palatino Linotype" panose="02040502050505030304" pitchFamily="18" charset="0"/>
              </a:rPr>
              <a:t> </a:t>
            </a:r>
            <a:r>
              <a:rPr lang="el-GR" altLang="en-US" sz="2600" i="1" dirty="0">
                <a:latin typeface="Palatino Linotype" panose="02040502050505030304" pitchFamily="18" charset="0"/>
              </a:rPr>
              <a:t>β</a:t>
            </a:r>
            <a:r>
              <a:rPr lang="en-US" altLang="en-US" sz="2600" i="1" baseline="-25000" dirty="0" err="1">
                <a:latin typeface="Palatino Linotype" panose="02040502050505030304" pitchFamily="18" charset="0"/>
              </a:rPr>
              <a:t>i</a:t>
            </a:r>
            <a:r>
              <a:rPr lang="en-US" altLang="en-US" sz="2600" i="1" dirty="0">
                <a:latin typeface="Palatino Linotype" panose="02040502050505030304" pitchFamily="18" charset="0"/>
              </a:rPr>
              <a:t> </a:t>
            </a:r>
            <a:r>
              <a:rPr lang="en-US" altLang="en-US" sz="2600" dirty="0">
                <a:latin typeface="Palatino Linotype" panose="02040502050505030304" pitchFamily="18" charset="0"/>
              </a:rPr>
              <a:t>is the intercept and </a:t>
            </a:r>
            <a:r>
              <a:rPr lang="el-GR" altLang="en-US" sz="2600" i="1" dirty="0">
                <a:latin typeface="Palatino Linotype" panose="02040502050505030304" pitchFamily="18" charset="0"/>
              </a:rPr>
              <a:t>β</a:t>
            </a:r>
            <a:r>
              <a:rPr lang="en-US" altLang="en-US" sz="2600" i="1" baseline="-25000" dirty="0" err="1">
                <a:latin typeface="Palatino Linotype" panose="02040502050505030304" pitchFamily="18" charset="0"/>
              </a:rPr>
              <a:t>i</a:t>
            </a:r>
            <a:r>
              <a:rPr lang="en-US" altLang="en-US" sz="2600" i="1" baseline="-25000" dirty="0">
                <a:latin typeface="Palatino Linotype" panose="02040502050505030304" pitchFamily="18" charset="0"/>
              </a:rPr>
              <a:t>  </a:t>
            </a:r>
            <a:r>
              <a:rPr lang="en-US" altLang="en-US" sz="2600" dirty="0">
                <a:latin typeface="Palatino Linotype" panose="02040502050505030304" pitchFamily="18" charset="0"/>
              </a:rPr>
              <a:t>determines the contribution of the independent variable </a:t>
            </a:r>
            <a:r>
              <a:rPr lang="en-US" altLang="en-US" sz="2600" i="1" dirty="0">
                <a:latin typeface="Palatino Linotype" panose="02040502050505030304" pitchFamily="18" charset="0"/>
              </a:rPr>
              <a:t>x</a:t>
            </a:r>
            <a:r>
              <a:rPr lang="en-US" altLang="en-US" sz="2600" i="1" baseline="-25000" dirty="0">
                <a:latin typeface="Palatino Linotype" panose="02040502050505030304" pitchFamily="18" charset="0"/>
              </a:rPr>
              <a:t>i </a:t>
            </a:r>
          </a:p>
          <a:p>
            <a:pPr marL="341313" lvl="1" indent="-341313" algn="just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en-US" sz="2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341313" lvl="1" indent="-341313" algn="just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en-US" sz="2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i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ε </a:t>
            </a:r>
            <a:r>
              <a:rPr lang="en-US" altLang="en-US" sz="32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is a random variable</a:t>
            </a:r>
          </a:p>
          <a:p>
            <a:pPr lvl="1" algn="just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en-US" sz="1900" i="1" dirty="0">
              <a:latin typeface="Palatino Linotype" panose="0204050205050503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Palatino Linotype" panose="0204050205050503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19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135" name="Object 15">
            <a:extLst>
              <a:ext uri="{FF2B5EF4-FFF2-40B4-BE49-F238E27FC236}">
                <a16:creationId xmlns:a16="http://schemas.microsoft.com/office/drawing/2014/main" id="{5C5CC31D-F343-4520-90C9-1FE5B07D628F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79065569"/>
              </p:ext>
            </p:extLst>
          </p:nvPr>
        </p:nvGraphicFramePr>
        <p:xfrm>
          <a:off x="5740402" y="2944321"/>
          <a:ext cx="4358128" cy="48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765300" imgH="241300" progId="Equation.BREE4">
                  <p:embed/>
                </p:oleObj>
              </mc:Choice>
              <mc:Fallback>
                <p:oleObj name="Equation" r:id="rId3" imgW="1765300" imgH="241300" progId="Equation.BREE4">
                  <p:embed/>
                  <p:pic>
                    <p:nvPicPr>
                      <p:cNvPr id="5135" name="Object 15">
                        <a:extLst>
                          <a:ext uri="{FF2B5EF4-FFF2-40B4-BE49-F238E27FC236}">
                            <a16:creationId xmlns:a16="http://schemas.microsoft.com/office/drawing/2014/main" id="{5C5CC31D-F343-4520-90C9-1FE5B07D6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2" y="2944321"/>
                        <a:ext cx="4358128" cy="484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>
            <a:extLst>
              <a:ext uri="{FF2B5EF4-FFF2-40B4-BE49-F238E27FC236}">
                <a16:creationId xmlns:a16="http://schemas.microsoft.com/office/drawing/2014/main" id="{8BCD3EA0-8EF7-42BA-A5ED-D0B9D0CC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B8F182B2-C778-466C-95A3-959082C3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F143DA3D-2C83-4D4F-8426-10316C36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1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0529" y="225672"/>
            <a:ext cx="6650292" cy="79861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Classification in Supervised Learning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6516" y="1179035"/>
            <a:ext cx="9578109" cy="534649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b="1" dirty="0">
                <a:latin typeface="Palatino Linotype" panose="02040502050505030304" pitchFamily="18" charset="0"/>
              </a:rPr>
              <a:t>The machine learning algorithms can be divided in different classes based on the learning process. 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Supervised Learning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Unsupervised Learning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Reinforcement Learning</a:t>
            </a:r>
          </a:p>
          <a:p>
            <a:pPr algn="just"/>
            <a:r>
              <a:rPr lang="en-US" altLang="en-US" sz="2000" b="1" dirty="0">
                <a:latin typeface="Palatino Linotype" panose="02040502050505030304" pitchFamily="18" charset="0"/>
              </a:rPr>
              <a:t>The supervised learning can be further divided into classification and regression classes.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D8B2F-6BDB-40BF-A357-A30D139C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29" y="3748066"/>
            <a:ext cx="6401105" cy="25526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0712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6837" y="328219"/>
            <a:ext cx="6650292" cy="79861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Classification in Supervised Learning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109" y="1285836"/>
            <a:ext cx="9578109" cy="5346492"/>
          </a:xfrm>
        </p:spPr>
        <p:txBody>
          <a:bodyPr>
            <a:normAutofit/>
          </a:bodyPr>
          <a:lstStyle/>
          <a:p>
            <a:pPr algn="just"/>
            <a:r>
              <a:rPr lang="en-US" altLang="en-US" sz="1600" b="1" dirty="0">
                <a:latin typeface="Palatino Linotype" panose="02040502050505030304" pitchFamily="18" charset="0"/>
              </a:rPr>
              <a:t>First, we need to understand what is data and what its types </a:t>
            </a:r>
          </a:p>
          <a:p>
            <a:pPr algn="just"/>
            <a:r>
              <a:rPr lang="en-US" altLang="en-US" sz="1600" b="1" dirty="0">
                <a:latin typeface="Palatino Linotype" panose="02040502050505030304" pitchFamily="18" charset="0"/>
              </a:rPr>
              <a:t>Variables are used to store the data</a:t>
            </a:r>
          </a:p>
          <a:p>
            <a:pPr algn="just"/>
            <a:r>
              <a:rPr lang="en-US" altLang="en-US" sz="1600" b="1" dirty="0">
                <a:latin typeface="Palatino Linotype" panose="02040502050505030304" pitchFamily="18" charset="0"/>
              </a:rPr>
              <a:t>According to below figure the data can be divided into different types</a:t>
            </a:r>
            <a:endParaRPr lang="en-US" altLang="en-US" sz="2000" b="1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altLang="en-US" sz="1800" b="1" dirty="0">
                <a:latin typeface="Palatino Linotype" panose="02040502050505030304" pitchFamily="18" charset="0"/>
              </a:rPr>
              <a:t>            1. Categorical </a:t>
            </a:r>
          </a:p>
          <a:p>
            <a:pPr marL="0" indent="0" algn="just">
              <a:buNone/>
            </a:pPr>
            <a:r>
              <a:rPr lang="en-US" altLang="en-US" sz="1800" b="1" dirty="0">
                <a:latin typeface="Palatino Linotype" panose="02040502050505030304" pitchFamily="18" charset="0"/>
              </a:rPr>
              <a:t>            2.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8C552-B79C-4A1F-B030-5381A884B0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5175" y="3119511"/>
            <a:ext cx="7201649" cy="29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5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6837" y="328219"/>
            <a:ext cx="6650292" cy="79861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Classification in Supervised Learning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1159" y="1047711"/>
            <a:ext cx="9578109" cy="534649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Palatino Linotype" panose="02040502050505030304" pitchFamily="18" charset="0"/>
              </a:rPr>
              <a:t>Unlike regression where you predict a continues number, you use classification to predict a category. </a:t>
            </a:r>
          </a:p>
          <a:p>
            <a:pPr algn="just"/>
            <a:r>
              <a:rPr lang="en-US" altLang="en-US" sz="2000" dirty="0">
                <a:latin typeface="Palatino Linotype" panose="02040502050505030304" pitchFamily="18" charset="0"/>
              </a:rPr>
              <a:t>There is a wide variety of classification applications from medicine to marketing. </a:t>
            </a:r>
          </a:p>
          <a:p>
            <a:pPr algn="just"/>
            <a:r>
              <a:rPr lang="en-US" altLang="en-US" sz="2000" dirty="0">
                <a:latin typeface="Palatino Linotype" panose="02040502050505030304" pitchFamily="18" charset="0"/>
              </a:rPr>
              <a:t>Classification models include linear models like logistic regression, and nonlinear ones K-NN, Kernel SVM and Random Forests.</a:t>
            </a:r>
          </a:p>
          <a:p>
            <a:pPr marL="341313" indent="0"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Logistic Regression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K-Nearest Neighbors (K-NN)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Support Vector Machine (SVM)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Naive Bayes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Decision Tree Classification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Random Forest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6544B-2205-4047-BBD9-457B5302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720957"/>
            <a:ext cx="2505075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7F5458-566B-4E49-9DE9-E49F94AA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3720957"/>
            <a:ext cx="154305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093-8645-4107-B99C-2DB212CD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358" y="252585"/>
            <a:ext cx="9009185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Comparative Analysis of Different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6E55-E713-4180-873A-2A416EFF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21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Linear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Usage Scenario: </a:t>
            </a:r>
          </a:p>
          <a:p>
            <a:pPr marL="0" indent="0"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 1. Linear relationship between independent and dependent variables</a:t>
            </a:r>
          </a:p>
          <a:p>
            <a:pPr marL="0" indent="0"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  2.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Performance: </a:t>
            </a:r>
            <a:r>
              <a:rPr lang="en-US" sz="2000" b="1" dirty="0">
                <a:latin typeface="Palatino Linotype" panose="02040502050505030304" pitchFamily="18" charset="0"/>
              </a:rPr>
              <a:t>Performs better when data is less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 Application: Salary,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Simple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 Fast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Disadvantage</a:t>
            </a:r>
          </a:p>
          <a:p>
            <a:pPr marL="4635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Palatino Linotype" panose="02040502050505030304" pitchFamily="18" charset="0"/>
              </a:rPr>
              <a:t>Applicable only if the solution in linear, In many real life scenarios, </a:t>
            </a:r>
          </a:p>
          <a:p>
            <a:pPr marL="234950" indent="0"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    it may not be the case.</a:t>
            </a:r>
          </a:p>
          <a:p>
            <a:pPr marL="234950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045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2770</TotalTime>
  <Words>1558</Words>
  <Application>Microsoft Office PowerPoint</Application>
  <PresentationFormat>Widescreen</PresentationFormat>
  <Paragraphs>430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Bell MT</vt:lpstr>
      <vt:lpstr>Calibri</vt:lpstr>
      <vt:lpstr>Cambria Math</vt:lpstr>
      <vt:lpstr>Century Gothic</vt:lpstr>
      <vt:lpstr>Courier New</vt:lpstr>
      <vt:lpstr>Open Sans</vt:lpstr>
      <vt:lpstr>Palatino Linotype</vt:lpstr>
      <vt:lpstr>Plantagenet Cherokee</vt:lpstr>
      <vt:lpstr>Times New Roman</vt:lpstr>
      <vt:lpstr>Wingdings</vt:lpstr>
      <vt:lpstr>Wingdings 3</vt:lpstr>
      <vt:lpstr>Wisp</vt:lpstr>
      <vt:lpstr>Equation</vt:lpstr>
      <vt:lpstr>Logistic Regression and Random Forest Classifiers </vt:lpstr>
      <vt:lpstr>Revision and Comparative Analysis of Different Algorithms</vt:lpstr>
      <vt:lpstr>Recap</vt:lpstr>
      <vt:lpstr>Simple Linear Regression</vt:lpstr>
      <vt:lpstr>The Multiple Linear Regression Model </vt:lpstr>
      <vt:lpstr>Classification in Supervised Learning</vt:lpstr>
      <vt:lpstr>Classification in Supervised Learning</vt:lpstr>
      <vt:lpstr>Classification in Supervised Learning</vt:lpstr>
      <vt:lpstr>Comparative Analysis of Different Machine Learning Algorithms</vt:lpstr>
      <vt:lpstr>Linear Regression</vt:lpstr>
      <vt:lpstr>KNN Algorithm</vt:lpstr>
      <vt:lpstr>Decision Tree</vt:lpstr>
      <vt:lpstr>Logistic Regression</vt:lpstr>
      <vt:lpstr>Naïve Bayes </vt:lpstr>
      <vt:lpstr>Random Forest</vt:lpstr>
      <vt:lpstr>PowerPoint Presentation</vt:lpstr>
      <vt:lpstr>PowerPoint Presentation</vt:lpstr>
      <vt:lpstr>PowerPoint Presentation</vt:lpstr>
      <vt:lpstr>Logistic Regression</vt:lpstr>
      <vt:lpstr>Logistic Regression</vt:lpstr>
      <vt:lpstr>Logistic Regression</vt:lpstr>
      <vt:lpstr>Logistic Regression</vt:lpstr>
      <vt:lpstr>Example</vt:lpstr>
      <vt:lpstr>Example</vt:lpstr>
      <vt:lpstr>Random Forest Algorithm</vt:lpstr>
      <vt:lpstr>Random Forest Classifier</vt:lpstr>
      <vt:lpstr>Random Forest Classifier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Lecture-08</dc:title>
  <dc:creator>Muhammad Fayaz</dc:creator>
  <cp:lastModifiedBy>Muhammad Fayaz</cp:lastModifiedBy>
  <cp:revision>524</cp:revision>
  <cp:lastPrinted>2021-03-04T04:16:19Z</cp:lastPrinted>
  <dcterms:created xsi:type="dcterms:W3CDTF">2020-10-05T05:48:28Z</dcterms:created>
  <dcterms:modified xsi:type="dcterms:W3CDTF">2021-10-25T04:55:09Z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3f9e9d-3901-4be9-a439-748060955875_Enabled">
    <vt:lpwstr>true</vt:lpwstr>
  </property>
  <property fmtid="{D5CDD505-2E9C-101B-9397-08002B2CF9AE}" pid="3" name="MSIP_Label_ce3f9e9d-3901-4be9-a439-748060955875_SetDate">
    <vt:lpwstr>2021-10-25T04:55:09Z</vt:lpwstr>
  </property>
  <property fmtid="{D5CDD505-2E9C-101B-9397-08002B2CF9AE}" pid="4" name="MSIP_Label_ce3f9e9d-3901-4be9-a439-748060955875_Method">
    <vt:lpwstr>Privileged</vt:lpwstr>
  </property>
  <property fmtid="{D5CDD505-2E9C-101B-9397-08002B2CF9AE}" pid="5" name="MSIP_Label_ce3f9e9d-3901-4be9-a439-748060955875_Name">
    <vt:lpwstr>UCA Public</vt:lpwstr>
  </property>
  <property fmtid="{D5CDD505-2E9C-101B-9397-08002B2CF9AE}" pid="6" name="MSIP_Label_ce3f9e9d-3901-4be9-a439-748060955875_SiteId">
    <vt:lpwstr>07378f7f-35c1-42c5-84db-39fc6a7a321b</vt:lpwstr>
  </property>
  <property fmtid="{D5CDD505-2E9C-101B-9397-08002B2CF9AE}" pid="7" name="MSIP_Label_ce3f9e9d-3901-4be9-a439-748060955875_ActionId">
    <vt:lpwstr>64044b6b-c0e7-4fba-af8e-d161784bb844</vt:lpwstr>
  </property>
  <property fmtid="{D5CDD505-2E9C-101B-9397-08002B2CF9AE}" pid="8" name="MSIP_Label_ce3f9e9d-3901-4be9-a439-748060955875_ContentBits">
    <vt:lpwstr>2</vt:lpwstr>
  </property>
</Properties>
</file>