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97" r:id="rId2"/>
    <p:sldId id="264" r:id="rId3"/>
    <p:sldId id="336" r:id="rId4"/>
    <p:sldId id="355" r:id="rId5"/>
    <p:sldId id="358" r:id="rId6"/>
    <p:sldId id="360" r:id="rId7"/>
    <p:sldId id="353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96A27-E972-47F3-BA95-021160147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7.png"/><Relationship Id="rId3" Type="http://schemas.openxmlformats.org/officeDocument/2006/relationships/image" Target="../media/image1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24" Type="http://schemas.openxmlformats.org/officeDocument/2006/relationships/image" Target="../media/image75.pn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23" Type="http://schemas.openxmlformats.org/officeDocument/2006/relationships/image" Target="../media/image74.png"/><Relationship Id="rId28" Type="http://schemas.openxmlformats.org/officeDocument/2006/relationships/image" Target="../media/image3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37.png"/><Relationship Id="rId27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152" y="16523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 </a:t>
            </a:r>
            <a:br>
              <a:rPr lang="en-US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49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Artificial Neural Network</a:t>
            </a: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Lecture#11</a:t>
            </a: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b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</a:br>
            <a:r>
              <a:rPr lang="en-US" sz="32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319" y="136525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3200" b="1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4F49-F608-4878-817F-9639EC3EA298}"/>
              </a:ext>
            </a:extLst>
          </p:cNvPr>
          <p:cNvSpPr/>
          <p:nvPr/>
        </p:nvSpPr>
        <p:spPr>
          <a:xfrm>
            <a:off x="1640156" y="1491044"/>
            <a:ext cx="89116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Artificial Neural Network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Structure of Artificial Neural Network </a:t>
            </a:r>
          </a:p>
          <a:p>
            <a:pPr marL="749300" indent="-344488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Activation Functions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Tangent Sigmoid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Rectified Linear Unit (</a:t>
            </a:r>
            <a:r>
              <a:rPr lang="en-US" sz="2400" dirty="0" err="1">
                <a:latin typeface="Palatino Linotype" panose="02040502050505030304" pitchFamily="18" charset="0"/>
                <a:cs typeface="Times New Roman" pitchFamily="18" charset="0"/>
              </a:rPr>
              <a:t>ReLU</a:t>
            </a: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)</a:t>
            </a:r>
          </a:p>
          <a:p>
            <a:pPr marL="1544638" indent="-225425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Palatino Linotype" panose="02040502050505030304" pitchFamily="18" charset="0"/>
                <a:cs typeface="Times New Roman" pitchFamily="18" charset="0"/>
              </a:rPr>
              <a:t>SoftMax </a:t>
            </a:r>
          </a:p>
        </p:txBody>
      </p:sp>
    </p:spTree>
    <p:extLst>
      <p:ext uri="{BB962C8B-B14F-4D97-AF65-F5344CB8AC3E}">
        <p14:creationId xmlns:p14="http://schemas.microsoft.com/office/powerpoint/2010/main" val="39628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91"/>
    </mc:Choice>
    <mc:Fallback xmlns="">
      <p:transition spd="slow" advTm="2393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52" y="640080"/>
            <a:ext cx="4484308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Types of Activation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50FD9-2483-4C83-BCD7-BA72583F0933}"/>
              </a:ext>
            </a:extLst>
          </p:cNvPr>
          <p:cNvSpPr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Threshold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Sigmoid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Tanh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ReLU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Softmax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Linear/Identical</a:t>
            </a:r>
            <a:endParaRPr lang="en-US" sz="3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48" y="348829"/>
            <a:ext cx="12077252" cy="6359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Linear/Identical Function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D5C44-6B71-46C4-AEEC-D6A55DAF7752}"/>
              </a:ext>
            </a:extLst>
          </p:cNvPr>
          <p:cNvSpPr/>
          <p:nvPr/>
        </p:nvSpPr>
        <p:spPr>
          <a:xfrm>
            <a:off x="766618" y="1291633"/>
            <a:ext cx="106587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It is the simplest activation function.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It takes an input value x and provides same value x </a:t>
            </a: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915E1-0836-4268-BEEC-DCCE0C7508D2}"/>
              </a:ext>
            </a:extLst>
          </p:cNvPr>
          <p:cNvSpPr/>
          <p:nvPr/>
        </p:nvSpPr>
        <p:spPr>
          <a:xfrm>
            <a:off x="1312915" y="2553329"/>
            <a:ext cx="2323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F(x) =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B78C53-07C9-43E4-93DC-20F28E1C8ADC}"/>
                  </a:ext>
                </a:extLst>
              </p:cNvPr>
              <p:cNvSpPr txBox="1"/>
              <p:nvPr/>
            </p:nvSpPr>
            <p:spPr>
              <a:xfrm>
                <a:off x="4738369" y="3168178"/>
                <a:ext cx="212736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B78C53-07C9-43E4-93DC-20F28E1C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69" y="3168178"/>
                <a:ext cx="212736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856F-E205-46D1-B139-7756B36BE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7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FC83F92-9EA9-490F-8387-1AA960C93B3D}"/>
              </a:ext>
            </a:extLst>
          </p:cNvPr>
          <p:cNvSpPr/>
          <p:nvPr/>
        </p:nvSpPr>
        <p:spPr>
          <a:xfrm>
            <a:off x="4384410" y="2774067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16D704-77BE-4ABD-85AA-408DFE30F8E3}"/>
              </a:ext>
            </a:extLst>
          </p:cNvPr>
          <p:cNvSpPr/>
          <p:nvPr/>
        </p:nvSpPr>
        <p:spPr>
          <a:xfrm>
            <a:off x="4384410" y="3982031"/>
            <a:ext cx="359764" cy="389744"/>
          </a:xfrm>
          <a:prstGeom prst="ellipse">
            <a:avLst/>
          </a:prstGeom>
          <a:solidFill>
            <a:srgbClr val="00B05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7A3387B-DF51-4104-B8AD-C53AE7705A55}"/>
              </a:ext>
            </a:extLst>
          </p:cNvPr>
          <p:cNvSpPr/>
          <p:nvPr/>
        </p:nvSpPr>
        <p:spPr>
          <a:xfrm>
            <a:off x="6488542" y="2837012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D2EADEC-3355-4AA1-B6CA-A26C0CDDF8F3}"/>
              </a:ext>
            </a:extLst>
          </p:cNvPr>
          <p:cNvSpPr/>
          <p:nvPr/>
        </p:nvSpPr>
        <p:spPr>
          <a:xfrm>
            <a:off x="6501034" y="3816369"/>
            <a:ext cx="359764" cy="3897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9BBB801-EDA5-4EBD-A882-6FE006E9C19E}"/>
              </a:ext>
            </a:extLst>
          </p:cNvPr>
          <p:cNvSpPr/>
          <p:nvPr/>
        </p:nvSpPr>
        <p:spPr>
          <a:xfrm>
            <a:off x="7694858" y="3331896"/>
            <a:ext cx="322469" cy="389744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D626C1-D943-4ABB-804B-EB8A1435CBBC}"/>
              </a:ext>
            </a:extLst>
          </p:cNvPr>
          <p:cNvCxnSpPr>
            <a:stCxn id="100" idx="6"/>
            <a:endCxn id="102" idx="2"/>
          </p:cNvCxnSpPr>
          <p:nvPr/>
        </p:nvCxnSpPr>
        <p:spPr>
          <a:xfrm>
            <a:off x="4744174" y="2968939"/>
            <a:ext cx="1744368" cy="62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4DC2F8A-9595-41FA-88B2-81625262809E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4744174" y="2968939"/>
            <a:ext cx="1734374" cy="95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F84F89-E155-4C5F-96DA-20E121638B02}"/>
              </a:ext>
            </a:extLst>
          </p:cNvPr>
          <p:cNvCxnSpPr>
            <a:cxnSpLocks/>
            <a:stCxn id="101" idx="6"/>
            <a:endCxn id="103" idx="2"/>
          </p:cNvCxnSpPr>
          <p:nvPr/>
        </p:nvCxnSpPr>
        <p:spPr>
          <a:xfrm flipV="1">
            <a:off x="4744174" y="4011241"/>
            <a:ext cx="1756860" cy="165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1D74F9-D6B2-40AD-A99A-8E8E6CFBE462}"/>
              </a:ext>
            </a:extLst>
          </p:cNvPr>
          <p:cNvCxnSpPr>
            <a:cxnSpLocks/>
            <a:stCxn id="101" idx="6"/>
            <a:endCxn id="102" idx="3"/>
          </p:cNvCxnSpPr>
          <p:nvPr/>
        </p:nvCxnSpPr>
        <p:spPr>
          <a:xfrm flipV="1">
            <a:off x="4744174" y="3169679"/>
            <a:ext cx="1797054" cy="1007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B9EF0A-DC0F-4576-B31C-2D795F05BD5F}"/>
              </a:ext>
            </a:extLst>
          </p:cNvPr>
          <p:cNvCxnSpPr>
            <a:cxnSpLocks/>
            <a:stCxn id="102" idx="6"/>
            <a:endCxn id="104" idx="2"/>
          </p:cNvCxnSpPr>
          <p:nvPr/>
        </p:nvCxnSpPr>
        <p:spPr>
          <a:xfrm>
            <a:off x="6848306" y="3031884"/>
            <a:ext cx="846552" cy="4948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540C87-59E8-43C6-B74C-4CF74F107B46}"/>
              </a:ext>
            </a:extLst>
          </p:cNvPr>
          <p:cNvCxnSpPr>
            <a:cxnSpLocks/>
            <a:stCxn id="103" idx="6"/>
            <a:endCxn id="104" idx="2"/>
          </p:cNvCxnSpPr>
          <p:nvPr/>
        </p:nvCxnSpPr>
        <p:spPr>
          <a:xfrm flipV="1">
            <a:off x="6860798" y="3526768"/>
            <a:ext cx="834060" cy="4844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75A053-2763-48FD-A2F3-8A4D5BD1FC35}"/>
              </a:ext>
            </a:extLst>
          </p:cNvPr>
          <p:cNvCxnSpPr>
            <a:cxnSpLocks/>
          </p:cNvCxnSpPr>
          <p:nvPr/>
        </p:nvCxnSpPr>
        <p:spPr>
          <a:xfrm>
            <a:off x="8008091" y="3530100"/>
            <a:ext cx="2894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CAC775-F588-40E9-8CE3-71A1A0C33222}"/>
              </a:ext>
            </a:extLst>
          </p:cNvPr>
          <p:cNvCxnSpPr>
            <a:cxnSpLocks/>
          </p:cNvCxnSpPr>
          <p:nvPr/>
        </p:nvCxnSpPr>
        <p:spPr>
          <a:xfrm>
            <a:off x="4135824" y="2968939"/>
            <a:ext cx="24858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3E2AD18-2273-4547-82FD-928141264154}"/>
              </a:ext>
            </a:extLst>
          </p:cNvPr>
          <p:cNvCxnSpPr>
            <a:cxnSpLocks/>
          </p:cNvCxnSpPr>
          <p:nvPr/>
        </p:nvCxnSpPr>
        <p:spPr>
          <a:xfrm>
            <a:off x="4156629" y="4176903"/>
            <a:ext cx="227780" cy="10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47A4E006-86E2-4CF7-9D88-C8B7B9AD3276}"/>
              </a:ext>
            </a:extLst>
          </p:cNvPr>
          <p:cNvSpPr/>
          <p:nvPr/>
        </p:nvSpPr>
        <p:spPr>
          <a:xfrm rot="1473728">
            <a:off x="5263293" y="2050551"/>
            <a:ext cx="359764" cy="389744"/>
          </a:xfrm>
          <a:prstGeom prst="ellipse">
            <a:avLst/>
          </a:prstGeom>
          <a:solidFill>
            <a:srgbClr val="99FF33"/>
          </a:solidFill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A4058ED-BD24-4625-9A0E-D5DFC993D0A6}"/>
              </a:ext>
            </a:extLst>
          </p:cNvPr>
          <p:cNvCxnSpPr>
            <a:cxnSpLocks/>
            <a:stCxn id="114" idx="6"/>
          </p:cNvCxnSpPr>
          <p:nvPr/>
        </p:nvCxnSpPr>
        <p:spPr>
          <a:xfrm>
            <a:off x="5606780" y="2320196"/>
            <a:ext cx="933541" cy="5751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1AA99-32CA-4CB5-8DB7-E8F75004ADBD}"/>
              </a:ext>
            </a:extLst>
          </p:cNvPr>
          <p:cNvCxnSpPr>
            <a:cxnSpLocks/>
            <a:stCxn id="114" idx="6"/>
            <a:endCxn id="103" idx="1"/>
          </p:cNvCxnSpPr>
          <p:nvPr/>
        </p:nvCxnSpPr>
        <p:spPr>
          <a:xfrm>
            <a:off x="5606780" y="2320196"/>
            <a:ext cx="946940" cy="1553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16C58D2-2E6B-476A-A881-BC0298BEB788}"/>
              </a:ext>
            </a:extLst>
          </p:cNvPr>
          <p:cNvSpPr txBox="1"/>
          <p:nvPr/>
        </p:nvSpPr>
        <p:spPr>
          <a:xfrm>
            <a:off x="4341937" y="2844996"/>
            <a:ext cx="7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57E4F5-FC12-4A8C-8D59-9AAD77850DD4}"/>
              </a:ext>
            </a:extLst>
          </p:cNvPr>
          <p:cNvSpPr txBox="1"/>
          <p:nvPr/>
        </p:nvSpPr>
        <p:spPr>
          <a:xfrm>
            <a:off x="7550171" y="3410075"/>
            <a:ext cx="466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6B74A2-ECFD-4C8A-825A-5384DF062DDC}"/>
                  </a:ext>
                </a:extLst>
              </p:cNvPr>
              <p:cNvSpPr txBox="1"/>
              <p:nvPr/>
            </p:nvSpPr>
            <p:spPr>
              <a:xfrm>
                <a:off x="5861333" y="2321646"/>
                <a:ext cx="46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6B74A2-ECFD-4C8A-825A-5384DF06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33" y="2321646"/>
                <a:ext cx="4693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E54F68E-F6B8-40C4-8291-8365415259A1}"/>
                  </a:ext>
                </a:extLst>
              </p:cNvPr>
              <p:cNvSpPr txBox="1"/>
              <p:nvPr/>
            </p:nvSpPr>
            <p:spPr>
              <a:xfrm>
                <a:off x="5487564" y="2537695"/>
                <a:ext cx="46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E54F68E-F6B8-40C4-8291-83654152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64" y="2537695"/>
                <a:ext cx="46933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F813615-A718-4298-B3E1-6E6783B6C55F}"/>
                  </a:ext>
                </a:extLst>
              </p:cNvPr>
              <p:cNvSpPr txBox="1"/>
              <p:nvPr/>
            </p:nvSpPr>
            <p:spPr>
              <a:xfrm>
                <a:off x="5101911" y="2704146"/>
                <a:ext cx="46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F813615-A718-4298-B3E1-6E6783B6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11" y="2704146"/>
                <a:ext cx="46933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F424AC-C47D-4975-86E3-83867C52D0D4}"/>
                  </a:ext>
                </a:extLst>
              </p:cNvPr>
              <p:cNvSpPr txBox="1"/>
              <p:nvPr/>
            </p:nvSpPr>
            <p:spPr>
              <a:xfrm>
                <a:off x="5002211" y="3198650"/>
                <a:ext cx="46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F424AC-C47D-4975-86E3-83867C52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11" y="3198650"/>
                <a:ext cx="4693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769B9B-CC3B-45EA-95BE-75AC07BAF859}"/>
                  </a:ext>
                </a:extLst>
              </p:cNvPr>
              <p:cNvSpPr txBox="1"/>
              <p:nvPr/>
            </p:nvSpPr>
            <p:spPr>
              <a:xfrm>
                <a:off x="4905312" y="3585491"/>
                <a:ext cx="46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3769B9B-CC3B-45EA-95BE-75AC07BAF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12" y="3585491"/>
                <a:ext cx="4693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C9831FA-59D2-4241-AA9D-DEC9241355DC}"/>
                  </a:ext>
                </a:extLst>
              </p:cNvPr>
              <p:cNvSpPr txBox="1"/>
              <p:nvPr/>
            </p:nvSpPr>
            <p:spPr>
              <a:xfrm>
                <a:off x="5329432" y="4075925"/>
                <a:ext cx="46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C9831FA-59D2-4241-AA9D-DEC92413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32" y="4075925"/>
                <a:ext cx="4693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92EA1E-74D7-4344-BEF2-B74BEBADDD49}"/>
                  </a:ext>
                </a:extLst>
              </p:cNvPr>
              <p:cNvSpPr txBox="1"/>
              <p:nvPr/>
            </p:nvSpPr>
            <p:spPr>
              <a:xfrm>
                <a:off x="6980240" y="2922335"/>
                <a:ext cx="4415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92EA1E-74D7-4344-BEF2-B74BEBAD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40" y="2922335"/>
                <a:ext cx="441508" cy="307777"/>
              </a:xfrm>
              <a:prstGeom prst="rect">
                <a:avLst/>
              </a:prstGeom>
              <a:blipFill>
                <a:blip r:embed="rId8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28DF97F-7570-4AA4-8E1F-25658A0601A9}"/>
                  </a:ext>
                </a:extLst>
              </p:cNvPr>
              <p:cNvSpPr txBox="1"/>
              <p:nvPr/>
            </p:nvSpPr>
            <p:spPr>
              <a:xfrm>
                <a:off x="7100044" y="3757564"/>
                <a:ext cx="4415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28DF97F-7570-4AA4-8E1F-25658A06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44" y="3757564"/>
                <a:ext cx="441508" cy="307777"/>
              </a:xfrm>
              <a:prstGeom prst="rect">
                <a:avLst/>
              </a:prstGeom>
              <a:blipFill>
                <a:blip r:embed="rId9"/>
                <a:stretch>
                  <a:fillRect r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8479318-A83E-4186-A64F-9E7F90D37C37}"/>
                  </a:ext>
                </a:extLst>
              </p:cNvPr>
              <p:cNvSpPr txBox="1"/>
              <p:nvPr/>
            </p:nvSpPr>
            <p:spPr>
              <a:xfrm>
                <a:off x="8231683" y="3384824"/>
                <a:ext cx="4415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𝐎𝐎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8479318-A83E-4186-A64F-9E7F90D3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83" y="3384824"/>
                <a:ext cx="4415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02109BB-4E2B-449C-AEF4-D5EBFCD16127}"/>
                  </a:ext>
                </a:extLst>
              </p:cNvPr>
              <p:cNvSpPr txBox="1"/>
              <p:nvPr/>
            </p:nvSpPr>
            <p:spPr>
              <a:xfrm>
                <a:off x="6456122" y="2861902"/>
                <a:ext cx="4415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02109BB-4E2B-449C-AEF4-D5EBFCD1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122" y="2861902"/>
                <a:ext cx="44150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94F3BDC-D34A-489E-8082-E76CB01AEC21}"/>
                  </a:ext>
                </a:extLst>
              </p:cNvPr>
              <p:cNvSpPr txBox="1"/>
              <p:nvPr/>
            </p:nvSpPr>
            <p:spPr>
              <a:xfrm>
                <a:off x="6486505" y="3849097"/>
                <a:ext cx="4415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94F3BDC-D34A-489E-8082-E76CB01A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05" y="3849097"/>
                <a:ext cx="44150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4360001-25D3-4ECA-83D4-43D19BE09176}"/>
                  </a:ext>
                </a:extLst>
              </p:cNvPr>
              <p:cNvSpPr txBox="1"/>
              <p:nvPr/>
            </p:nvSpPr>
            <p:spPr>
              <a:xfrm>
                <a:off x="4287073" y="2804426"/>
                <a:ext cx="6111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4360001-25D3-4ECA-83D4-43D19BE0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73" y="2804426"/>
                <a:ext cx="61118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2BF329E-98D2-43DA-934C-1D68BBDC46B0}"/>
                  </a:ext>
                </a:extLst>
              </p:cNvPr>
              <p:cNvSpPr txBox="1"/>
              <p:nvPr/>
            </p:nvSpPr>
            <p:spPr>
              <a:xfrm>
                <a:off x="4278796" y="4013509"/>
                <a:ext cx="6111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2BF329E-98D2-43DA-934C-1D68BBDC4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96" y="4013509"/>
                <a:ext cx="61118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05616F94-7336-4043-88D4-21743F1B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39082"/>
              </p:ext>
            </p:extLst>
          </p:nvPr>
        </p:nvGraphicFramePr>
        <p:xfrm>
          <a:off x="9157359" y="2111622"/>
          <a:ext cx="1796968" cy="283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93">
                  <a:extLst>
                    <a:ext uri="{9D8B030D-6E8A-4147-A177-3AD203B41FA5}">
                      <a16:colId xmlns:a16="http://schemas.microsoft.com/office/drawing/2014/main" val="340123433"/>
                    </a:ext>
                  </a:extLst>
                </a:gridCol>
                <a:gridCol w="971775">
                  <a:extLst>
                    <a:ext uri="{9D8B030D-6E8A-4147-A177-3AD203B41FA5}">
                      <a16:colId xmlns:a16="http://schemas.microsoft.com/office/drawing/2014/main" val="3529900698"/>
                    </a:ext>
                  </a:extLst>
                </a:gridCol>
              </a:tblGrid>
              <a:tr h="3191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 </a:t>
                      </a: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Supposed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4016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78900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53821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15167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73165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0413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05397"/>
                  </a:ext>
                </a:extLst>
              </a:tr>
              <a:tr h="301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7952"/>
                  </a:ext>
                </a:extLst>
              </a:tr>
              <a:tr h="41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7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78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CAF298F0-00B5-41A2-A4BC-E3606A36D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62" y="725183"/>
            <a:ext cx="3371651" cy="2277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61D91-7D99-4FA9-8BEF-E7AD8568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836"/>
            <a:ext cx="4233395" cy="2159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295" y="-4219"/>
            <a:ext cx="5975296" cy="687448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Simple Example (ANN)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5091EED-5B8F-404C-921C-1D29DA32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46404"/>
              </p:ext>
            </p:extLst>
          </p:nvPr>
        </p:nvGraphicFramePr>
        <p:xfrm>
          <a:off x="99645" y="539583"/>
          <a:ext cx="1510641" cy="2440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08">
                  <a:extLst>
                    <a:ext uri="{9D8B030D-6E8A-4147-A177-3AD203B41FA5}">
                      <a16:colId xmlns:a16="http://schemas.microsoft.com/office/drawing/2014/main" val="340123433"/>
                    </a:ext>
                  </a:extLst>
                </a:gridCol>
                <a:gridCol w="816933">
                  <a:extLst>
                    <a:ext uri="{9D8B030D-6E8A-4147-A177-3AD203B41FA5}">
                      <a16:colId xmlns:a16="http://schemas.microsoft.com/office/drawing/2014/main" val="3529900698"/>
                    </a:ext>
                  </a:extLst>
                </a:gridCol>
              </a:tblGrid>
              <a:tr h="2656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 </a:t>
                      </a: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Supposed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14016"/>
                  </a:ext>
                </a:extLst>
              </a:tr>
              <a:tr h="2463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78900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53821"/>
                  </a:ext>
                </a:extLst>
              </a:tr>
              <a:tr h="2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15167"/>
                  </a:ext>
                </a:extLst>
              </a:tr>
              <a:tr h="2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B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73165"/>
                  </a:ext>
                </a:extLst>
              </a:tr>
              <a:tr h="2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W</a:t>
                      </a:r>
                      <a:r>
                        <a:rPr lang="en-US" sz="1100" baseline="-25000" dirty="0"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0413"/>
                  </a:ext>
                </a:extLst>
              </a:tr>
              <a:tr h="2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05397"/>
                  </a:ext>
                </a:extLst>
              </a:tr>
              <a:tr h="246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7952"/>
                  </a:ext>
                </a:extLst>
              </a:tr>
              <a:tr h="35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701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6DD11-C092-42FA-BFEA-34926078AB9A}"/>
                  </a:ext>
                </a:extLst>
              </p:cNvPr>
              <p:cNvSpPr txBox="1"/>
              <p:nvPr/>
            </p:nvSpPr>
            <p:spPr>
              <a:xfrm>
                <a:off x="5229950" y="1177769"/>
                <a:ext cx="23255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6DD11-C092-42FA-BFEA-34926078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50" y="1177769"/>
                <a:ext cx="2325573" cy="184666"/>
              </a:xfrm>
              <a:prstGeom prst="rect">
                <a:avLst/>
              </a:prstGeom>
              <a:blipFill>
                <a:blip r:embed="rId5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0192F0-4D6A-4903-AF57-45E06ABA6F00}"/>
                  </a:ext>
                </a:extLst>
              </p:cNvPr>
              <p:cNvSpPr txBox="1"/>
              <p:nvPr/>
            </p:nvSpPr>
            <p:spPr>
              <a:xfrm>
                <a:off x="4769758" y="1380592"/>
                <a:ext cx="35858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𝟎𝟓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0192F0-4D6A-4903-AF57-45E06ABA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58" y="1380592"/>
                <a:ext cx="358583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D0C8C54-C8EA-413C-8B79-EE69C610D393}"/>
                  </a:ext>
                </a:extLst>
              </p:cNvPr>
              <p:cNvSpPr txBox="1"/>
              <p:nvPr/>
            </p:nvSpPr>
            <p:spPr>
              <a:xfrm>
                <a:off x="5715587" y="1586364"/>
                <a:ext cx="14420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D0C8C54-C8EA-413C-8B79-EE69C610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587" y="1586364"/>
                <a:ext cx="14420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C46B94-95D3-4BD6-AA32-12B131AFAB4A}"/>
                  </a:ext>
                </a:extLst>
              </p:cNvPr>
              <p:cNvSpPr txBox="1"/>
              <p:nvPr/>
            </p:nvSpPr>
            <p:spPr>
              <a:xfrm>
                <a:off x="5163469" y="1813899"/>
                <a:ext cx="35858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CC46B94-95D3-4BD6-AA32-12B131AFA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69" y="1813899"/>
                <a:ext cx="3585831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3E8E3-5365-46E0-8F51-BEDEABAEC931}"/>
                  </a:ext>
                </a:extLst>
              </p:cNvPr>
              <p:cNvSpPr txBox="1"/>
              <p:nvPr/>
            </p:nvSpPr>
            <p:spPr>
              <a:xfrm>
                <a:off x="5504516" y="2004635"/>
                <a:ext cx="1842724" cy="444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2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3E8E3-5365-46E0-8F51-BEDEABAE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16" y="2004635"/>
                <a:ext cx="1842724" cy="444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FF39E4-C852-460C-9FED-891A9FC0E87B}"/>
                  </a:ext>
                </a:extLst>
              </p:cNvPr>
              <p:cNvSpPr txBox="1"/>
              <p:nvPr/>
            </p:nvSpPr>
            <p:spPr>
              <a:xfrm>
                <a:off x="5510215" y="2841631"/>
                <a:ext cx="18427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𝟓𝟗𝟑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FF39E4-C852-460C-9FED-891A9FC0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15" y="2841631"/>
                <a:ext cx="184272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B78FCB-4686-41C4-9FE2-77B0F54A9DC1}"/>
                  </a:ext>
                </a:extLst>
              </p:cNvPr>
              <p:cNvSpPr txBox="1"/>
              <p:nvPr/>
            </p:nvSpPr>
            <p:spPr>
              <a:xfrm>
                <a:off x="5546989" y="2404392"/>
                <a:ext cx="1842724" cy="444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𝟕𝟐</m:t>
                                  </m:r>
                                </m:e>
                                <m:sup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𝟑𝟕𝟕𝟓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B78FCB-4686-41C4-9FE2-77B0F54A9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89" y="2404392"/>
                <a:ext cx="1842724" cy="4446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496A5FC-0AEA-442A-B586-E4735FA033A1}"/>
                  </a:ext>
                </a:extLst>
              </p:cNvPr>
              <p:cNvSpPr txBox="1"/>
              <p:nvPr/>
            </p:nvSpPr>
            <p:spPr>
              <a:xfrm>
                <a:off x="5094441" y="893253"/>
                <a:ext cx="2596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𝑶𝑯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496A5FC-0AEA-442A-B586-E4735FA0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41" y="893253"/>
                <a:ext cx="259658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8C6E695-F443-4DDE-B2F2-A91D9ACE2402}"/>
                  </a:ext>
                </a:extLst>
              </p:cNvPr>
              <p:cNvSpPr txBox="1"/>
              <p:nvPr/>
            </p:nvSpPr>
            <p:spPr>
              <a:xfrm>
                <a:off x="9102868" y="3829161"/>
                <a:ext cx="23928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8C6E695-F443-4DDE-B2F2-A91D9ACE2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868" y="3829161"/>
                <a:ext cx="2392899" cy="184666"/>
              </a:xfrm>
              <a:prstGeom prst="rect">
                <a:avLst/>
              </a:prstGeom>
              <a:blipFill>
                <a:blip r:embed="rId13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65369D-05A1-4039-A9D9-AD2BA3AEC48F}"/>
                  </a:ext>
                </a:extLst>
              </p:cNvPr>
              <p:cNvSpPr txBox="1"/>
              <p:nvPr/>
            </p:nvSpPr>
            <p:spPr>
              <a:xfrm>
                <a:off x="8587747" y="4076818"/>
                <a:ext cx="35858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𝟎𝟓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65369D-05A1-4039-A9D9-AD2BA3AEC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747" y="4076818"/>
                <a:ext cx="35858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2DB4A70-F7D1-4B39-AE27-A0DF49A32164}"/>
                  </a:ext>
                </a:extLst>
              </p:cNvPr>
              <p:cNvSpPr txBox="1"/>
              <p:nvPr/>
            </p:nvSpPr>
            <p:spPr>
              <a:xfrm>
                <a:off x="9588505" y="4237756"/>
                <a:ext cx="14420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2DB4A70-F7D1-4B39-AE27-A0DF49A3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505" y="4237756"/>
                <a:ext cx="144203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F201245-3DBD-44B6-B183-4776245B1A39}"/>
                  </a:ext>
                </a:extLst>
              </p:cNvPr>
              <p:cNvSpPr txBox="1"/>
              <p:nvPr/>
            </p:nvSpPr>
            <p:spPr>
              <a:xfrm>
                <a:off x="8749300" y="4460170"/>
                <a:ext cx="35858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F201245-3DBD-44B6-B183-4776245B1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00" y="4460170"/>
                <a:ext cx="3585831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D609216-5D90-4CAE-A7C9-F0043D199845}"/>
                  </a:ext>
                </a:extLst>
              </p:cNvPr>
              <p:cNvSpPr txBox="1"/>
              <p:nvPr/>
            </p:nvSpPr>
            <p:spPr>
              <a:xfrm>
                <a:off x="9377434" y="4656027"/>
                <a:ext cx="1842724" cy="444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D609216-5D90-4CAE-A7C9-F0043D19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434" y="4656027"/>
                <a:ext cx="1842724" cy="4441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D47A241-C3B6-411E-A3B3-FB0700A40F81}"/>
                  </a:ext>
                </a:extLst>
              </p:cNvPr>
              <p:cNvSpPr txBox="1"/>
              <p:nvPr/>
            </p:nvSpPr>
            <p:spPr>
              <a:xfrm>
                <a:off x="9388161" y="5530571"/>
                <a:ext cx="18427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𝟔𝟓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D47A241-C3B6-411E-A3B3-FB0700A40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161" y="5530571"/>
                <a:ext cx="184272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40B4CF-204B-499A-8E42-CBCB773B8D57}"/>
                  </a:ext>
                </a:extLst>
              </p:cNvPr>
              <p:cNvSpPr txBox="1"/>
              <p:nvPr/>
            </p:nvSpPr>
            <p:spPr>
              <a:xfrm>
                <a:off x="9415859" y="5037644"/>
                <a:ext cx="1842724" cy="444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2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𝟕𝟐</m:t>
                                  </m:r>
                                </m:e>
                                <m:sup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𝟔𝟒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40B4CF-204B-499A-8E42-CBCB773B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859" y="5037644"/>
                <a:ext cx="1842724" cy="44467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FE053B-B157-4E53-9AB8-18FF04E1E648}"/>
                  </a:ext>
                </a:extLst>
              </p:cNvPr>
              <p:cNvSpPr txBox="1"/>
              <p:nvPr/>
            </p:nvSpPr>
            <p:spPr>
              <a:xfrm>
                <a:off x="8987677" y="3583657"/>
                <a:ext cx="2596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𝑶𝑯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FE053B-B157-4E53-9AB8-18FF04E1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677" y="3583657"/>
                <a:ext cx="259658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B4903C8-17B9-41DA-8CA5-CD0BA4728B6E}"/>
                  </a:ext>
                </a:extLst>
              </p:cNvPr>
              <p:cNvSpPr txBox="1"/>
              <p:nvPr/>
            </p:nvSpPr>
            <p:spPr>
              <a:xfrm>
                <a:off x="2796140" y="3502198"/>
                <a:ext cx="19965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𝐎𝐇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𝐎𝐇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B4903C8-17B9-41DA-8CA5-CD0BA472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140" y="3502198"/>
                <a:ext cx="1996509" cy="184666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BA6AE3-EC1F-4F90-BD5C-87EFE3A8CD20}"/>
                  </a:ext>
                </a:extLst>
              </p:cNvPr>
              <p:cNvSpPr txBox="1"/>
              <p:nvPr/>
            </p:nvSpPr>
            <p:spPr>
              <a:xfrm>
                <a:off x="3052511" y="3918704"/>
                <a:ext cx="14420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𝟕𝟕𝟓𝟕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FBA6AE3-EC1F-4F90-BD5C-87EFE3A8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511" y="3918704"/>
                <a:ext cx="1442037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7FB62F-3B32-45C4-9F82-E87BEF47F55D}"/>
                  </a:ext>
                </a:extLst>
              </p:cNvPr>
              <p:cNvSpPr txBox="1"/>
              <p:nvPr/>
            </p:nvSpPr>
            <p:spPr>
              <a:xfrm>
                <a:off x="2304083" y="4109362"/>
                <a:ext cx="29942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𝑨𝒑𝒑𝒍𝒚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𝑨𝒄𝒕𝒊𝒗𝒂𝒕𝒊𝒐𝒏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𝑭𝒖𝒏𝒄𝒕𝒊𝒐𝒏</m:t>
                    </m:r>
                  </m:oMath>
                </a14:m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(Sigmoid)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7FB62F-3B32-45C4-9F82-E87BEF47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83" y="4109362"/>
                <a:ext cx="2994287" cy="276999"/>
              </a:xfrm>
              <a:prstGeom prst="rect">
                <a:avLst/>
              </a:prstGeom>
              <a:blipFill>
                <a:blip r:embed="rId2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17C30D1-0234-49B2-996F-C64A4F4EAE19}"/>
                  </a:ext>
                </a:extLst>
              </p:cNvPr>
              <p:cNvSpPr txBox="1"/>
              <p:nvPr/>
            </p:nvSpPr>
            <p:spPr>
              <a:xfrm>
                <a:off x="2841440" y="4336975"/>
                <a:ext cx="1842724" cy="45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𝐎𝐎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200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17C30D1-0234-49B2-996F-C64A4F4E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40" y="4336975"/>
                <a:ext cx="1842724" cy="4535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E90C170-9FAD-4143-B5F5-E94D91A28286}"/>
                  </a:ext>
                </a:extLst>
              </p:cNvPr>
              <p:cNvSpPr txBox="1"/>
              <p:nvPr/>
            </p:nvSpPr>
            <p:spPr>
              <a:xfrm>
                <a:off x="2852167" y="5211519"/>
                <a:ext cx="18427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𝐎𝐎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𝟔𝟖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E90C170-9FAD-4143-B5F5-E94D91A2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67" y="5211519"/>
                <a:ext cx="184272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E2E6E7B-5C2C-45C3-AE76-1FD6445363B9}"/>
                  </a:ext>
                </a:extLst>
              </p:cNvPr>
              <p:cNvSpPr txBox="1"/>
              <p:nvPr/>
            </p:nvSpPr>
            <p:spPr>
              <a:xfrm>
                <a:off x="2879865" y="4718592"/>
                <a:ext cx="1842724" cy="444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𝐎𝐎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𝟕𝟐</m:t>
                                  </m:r>
                                </m:e>
                                <m:sup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𝟕𝟕𝟓𝟕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E2E6E7B-5C2C-45C3-AE76-1FD644536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65" y="4718592"/>
                <a:ext cx="1842724" cy="44467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0F8037A-59D8-4C82-91C0-016B5FD8928C}"/>
                  </a:ext>
                </a:extLst>
              </p:cNvPr>
              <p:cNvSpPr txBox="1"/>
              <p:nvPr/>
            </p:nvSpPr>
            <p:spPr>
              <a:xfrm>
                <a:off x="2431365" y="3225593"/>
                <a:ext cx="25965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𝑪𝒂𝒍𝒄𝒖𝒍𝒂𝒕𝒆</m:t>
                      </m:r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n-US" sz="1400" b="1" dirty="0">
                  <a:solidFill>
                    <a:srgbClr val="00B0F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0F8037A-59D8-4C82-91C0-016B5FD8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65" y="3225593"/>
                <a:ext cx="259658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305E9E8-A7E8-4417-BB7C-892F0C054150}"/>
                  </a:ext>
                </a:extLst>
              </p:cNvPr>
              <p:cNvSpPr txBox="1"/>
              <p:nvPr/>
            </p:nvSpPr>
            <p:spPr>
              <a:xfrm>
                <a:off x="1936743" y="3727101"/>
                <a:ext cx="35858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𝟑𝟕𝟕𝟓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𝟓𝟗𝟑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US" sz="1200" b="1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𝟔𝟓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305E9E8-A7E8-4417-BB7C-892F0C054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43" y="3727101"/>
                <a:ext cx="358583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C54145-42FE-4753-81BF-2C5094E7905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16300" y="3068290"/>
            <a:ext cx="3042776" cy="197782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1ADC97-CB0B-4A5B-A197-9F50296E060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611746" y="957863"/>
            <a:ext cx="3374100" cy="2065626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1E8A603F-7FBA-4CF9-A155-54705EF80F55}"/>
              </a:ext>
            </a:extLst>
          </p:cNvPr>
          <p:cNvSpPr/>
          <p:nvPr/>
        </p:nvSpPr>
        <p:spPr>
          <a:xfrm>
            <a:off x="3334327" y="1459342"/>
            <a:ext cx="770206" cy="471055"/>
          </a:xfrm>
          <a:prstGeom prst="wedgeRoundRectCallout">
            <a:avLst>
              <a:gd name="adj1" fmla="val 215411"/>
              <a:gd name="adj2" fmla="val -126219"/>
              <a:gd name="adj3" fmla="val 16667"/>
            </a:avLst>
          </a:prstGeom>
          <a:noFill/>
          <a:ln w="15875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37E5DD7-18DD-44FB-AEBF-03F7DEAFB996}"/>
              </a:ext>
            </a:extLst>
          </p:cNvPr>
          <p:cNvSpPr/>
          <p:nvPr/>
        </p:nvSpPr>
        <p:spPr>
          <a:xfrm>
            <a:off x="8054686" y="1898439"/>
            <a:ext cx="601806" cy="3276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D58672-033D-479D-A18A-C2B368154022}"/>
              </a:ext>
            </a:extLst>
          </p:cNvPr>
          <p:cNvSpPr txBox="1"/>
          <p:nvPr/>
        </p:nvSpPr>
        <p:spPr>
          <a:xfrm>
            <a:off x="10892986" y="2343457"/>
            <a:ext cx="67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OH</a:t>
            </a:r>
            <a:r>
              <a:rPr lang="en-US" sz="1100" b="1" baseline="-25000" dirty="0">
                <a:solidFill>
                  <a:srgbClr val="00B050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05" name="Speech Bubble: Rectangle with Corners Rounded 104">
            <a:extLst>
              <a:ext uri="{FF2B5EF4-FFF2-40B4-BE49-F238E27FC236}">
                <a16:creationId xmlns:a16="http://schemas.microsoft.com/office/drawing/2014/main" id="{B6A7EBB8-F40F-4F50-90A9-8D6C25D754A3}"/>
              </a:ext>
            </a:extLst>
          </p:cNvPr>
          <p:cNvSpPr/>
          <p:nvPr/>
        </p:nvSpPr>
        <p:spPr>
          <a:xfrm>
            <a:off x="10380662" y="2300269"/>
            <a:ext cx="1034473" cy="402354"/>
          </a:xfrm>
          <a:prstGeom prst="wedgeRoundRectCallout">
            <a:avLst>
              <a:gd name="adj1" fmla="val -15951"/>
              <a:gd name="adj2" fmla="val 249408"/>
              <a:gd name="adj3" fmla="val 16667"/>
            </a:avLst>
          </a:prstGeom>
          <a:noFill/>
          <a:ln w="15875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227BFAA3-BAAD-457C-96B7-9D67D9464BA0}"/>
              </a:ext>
            </a:extLst>
          </p:cNvPr>
          <p:cNvSpPr/>
          <p:nvPr/>
        </p:nvSpPr>
        <p:spPr>
          <a:xfrm>
            <a:off x="4833713" y="1854258"/>
            <a:ext cx="372593" cy="3276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49AE9790-E715-4901-8BD9-EB81554E201B}"/>
              </a:ext>
            </a:extLst>
          </p:cNvPr>
          <p:cNvSpPr/>
          <p:nvPr/>
        </p:nvSpPr>
        <p:spPr>
          <a:xfrm rot="5400000">
            <a:off x="9921675" y="3158057"/>
            <a:ext cx="400936" cy="327656"/>
          </a:xfrm>
          <a:prstGeom prst="rightArrow">
            <a:avLst>
              <a:gd name="adj1" fmla="val 55638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11F504BD-7316-436B-A8DF-4C0425F60447}"/>
              </a:ext>
            </a:extLst>
          </p:cNvPr>
          <p:cNvSpPr/>
          <p:nvPr/>
        </p:nvSpPr>
        <p:spPr>
          <a:xfrm rot="10800000">
            <a:off x="8458772" y="4168433"/>
            <a:ext cx="395439" cy="3276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peech Bubble: Rectangle with Corners Rounded 108">
            <a:extLst>
              <a:ext uri="{FF2B5EF4-FFF2-40B4-BE49-F238E27FC236}">
                <a16:creationId xmlns:a16="http://schemas.microsoft.com/office/drawing/2014/main" id="{98AA9AEF-F74F-4154-8FD9-ED54511B859D}"/>
              </a:ext>
            </a:extLst>
          </p:cNvPr>
          <p:cNvSpPr/>
          <p:nvPr/>
        </p:nvSpPr>
        <p:spPr>
          <a:xfrm>
            <a:off x="7560534" y="4131671"/>
            <a:ext cx="862353" cy="402354"/>
          </a:xfrm>
          <a:prstGeom prst="wedgeRoundRectCallout">
            <a:avLst>
              <a:gd name="adj1" fmla="val -384864"/>
              <a:gd name="adj2" fmla="val 26738"/>
              <a:gd name="adj3" fmla="val 16667"/>
            </a:avLst>
          </a:prstGeom>
          <a:noFill/>
          <a:ln w="15875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CE5648-5C91-4181-A813-6D950FE05547}"/>
              </a:ext>
            </a:extLst>
          </p:cNvPr>
          <p:cNvSpPr txBox="1"/>
          <p:nvPr/>
        </p:nvSpPr>
        <p:spPr>
          <a:xfrm>
            <a:off x="8032607" y="4195892"/>
            <a:ext cx="67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alatino Linotype" panose="02040502050505030304" pitchFamily="18" charset="0"/>
              </a:rPr>
              <a:t>OO</a:t>
            </a:r>
            <a:endParaRPr lang="en-US" sz="1100" b="1" baseline="-25000" dirty="0">
              <a:latin typeface="Palatino Linotype" panose="02040502050505030304" pitchFamily="18" charset="0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9E5DDB1-B019-401E-B45F-136A4C968686}"/>
              </a:ext>
            </a:extLst>
          </p:cNvPr>
          <p:cNvSpPr/>
          <p:nvPr/>
        </p:nvSpPr>
        <p:spPr>
          <a:xfrm rot="10800000">
            <a:off x="5184306" y="4131671"/>
            <a:ext cx="278924" cy="25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B67F098A-5286-4047-8A14-51A7A6BD2342}"/>
              </a:ext>
            </a:extLst>
          </p:cNvPr>
          <p:cNvSpPr/>
          <p:nvPr/>
        </p:nvSpPr>
        <p:spPr>
          <a:xfrm rot="10800000">
            <a:off x="1202448" y="4002320"/>
            <a:ext cx="1063253" cy="726690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6666-E9CA-4CF7-AB59-264D430CDC49}"/>
              </a:ext>
            </a:extLst>
          </p:cNvPr>
          <p:cNvSpPr txBox="1"/>
          <p:nvPr/>
        </p:nvSpPr>
        <p:spPr>
          <a:xfrm>
            <a:off x="2175162" y="2095290"/>
            <a:ext cx="3968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.20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16D07-3A86-4F40-9C4F-995695C4A838}"/>
              </a:ext>
            </a:extLst>
          </p:cNvPr>
          <p:cNvSpPr txBox="1"/>
          <p:nvPr/>
        </p:nvSpPr>
        <p:spPr>
          <a:xfrm>
            <a:off x="2187819" y="1849003"/>
            <a:ext cx="3968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.25</a:t>
            </a:r>
          </a:p>
        </p:txBody>
      </p:sp>
    </p:spTree>
    <p:extLst>
      <p:ext uri="{BB962C8B-B14F-4D97-AF65-F5344CB8AC3E}">
        <p14:creationId xmlns:p14="http://schemas.microsoft.com/office/powerpoint/2010/main" val="314706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33"/>
    </mc:Choice>
    <mc:Fallback xmlns="">
      <p:transition spd="slow" advTm="1913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1160-4DD4-42FE-A48B-C1C600F7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52967"/>
            <a:ext cx="10515600" cy="4351338"/>
          </a:xfrm>
        </p:spPr>
        <p:txBody>
          <a:bodyPr>
            <a:noAutofit/>
          </a:bodyPr>
          <a:lstStyle/>
          <a:p>
            <a:endParaRPr lang="en-US" sz="6000" b="1" dirty="0">
              <a:latin typeface="Palatino Linotype" panose="02040502050505030304" pitchFamily="18" charset="0"/>
            </a:endParaRPr>
          </a:p>
          <a:p>
            <a:endParaRPr lang="en-US" sz="6000" b="1" dirty="0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Quiz#05</a:t>
            </a:r>
          </a:p>
        </p:txBody>
      </p:sp>
    </p:spTree>
    <p:extLst>
      <p:ext uri="{BB962C8B-B14F-4D97-AF65-F5344CB8AC3E}">
        <p14:creationId xmlns:p14="http://schemas.microsoft.com/office/powerpoint/2010/main" val="278374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208</Words>
  <Application>Microsoft Office PowerPoint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Office Theme</vt:lpstr>
      <vt:lpstr>  Artificial Neural Network  Lecture#11  Dr. Muhammad Fayaz</vt:lpstr>
      <vt:lpstr>Revision</vt:lpstr>
      <vt:lpstr>Types of Activation Functions</vt:lpstr>
      <vt:lpstr>Linear/Identical Function </vt:lpstr>
      <vt:lpstr>Example</vt:lpstr>
      <vt:lpstr>Simple Example (ANN)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158</cp:revision>
  <dcterms:created xsi:type="dcterms:W3CDTF">2020-06-06T14:47:50Z</dcterms:created>
  <dcterms:modified xsi:type="dcterms:W3CDTF">2021-11-01T04:42:23Z</dcterms:modified>
</cp:coreProperties>
</file>