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5"/>
  </p:notesMasterIdLst>
  <p:sldIdLst>
    <p:sldId id="297" r:id="rId2"/>
    <p:sldId id="264" r:id="rId3"/>
    <p:sldId id="387" r:id="rId4"/>
    <p:sldId id="322" r:id="rId5"/>
    <p:sldId id="407" r:id="rId6"/>
    <p:sldId id="375" r:id="rId7"/>
    <p:sldId id="388" r:id="rId8"/>
    <p:sldId id="398" r:id="rId9"/>
    <p:sldId id="406" r:id="rId10"/>
    <p:sldId id="404" r:id="rId11"/>
    <p:sldId id="405" r:id="rId12"/>
    <p:sldId id="402" r:id="rId13"/>
    <p:sldId id="400" r:id="rId14"/>
    <p:sldId id="401" r:id="rId15"/>
    <p:sldId id="403" r:id="rId16"/>
    <p:sldId id="389" r:id="rId17"/>
    <p:sldId id="390" r:id="rId18"/>
    <p:sldId id="306" r:id="rId19"/>
    <p:sldId id="343" r:id="rId20"/>
    <p:sldId id="283" r:id="rId21"/>
    <p:sldId id="344" r:id="rId22"/>
    <p:sldId id="386" r:id="rId23"/>
    <p:sldId id="338" r:id="rId24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7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11-10T05:17:25.7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24160 14982 0</inkml:trace>
  <inkml:trace contextRef="#ctx0" brushRef="#br0" timeOffset="1877.16">24160 14982 0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1-07T14:42:31.2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19-12-30T11:15:42.44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1-07T14:42:31.2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11-22T16:42:51.98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19-12-30T11:15:42.44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1-07T14:42:31.2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19-12-30T11:15:42.44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1-07T14:42:31.2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19-12-30T11:15:42.44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ED02A-69DB-4DF1-98FE-268493A92A4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96A27-E972-47F3-BA95-021160147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90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1490A-8B46-4CDC-A784-D0F674B81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E8A3C-4F4D-460D-8BF9-3AE66BB3A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D0AB7-9401-4DBB-B6CC-E05D8D26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3C28C-4652-42A2-AC32-A60A8DC3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BC440-757C-498C-A884-5F794618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118E-D874-4FB9-8E27-A41A2F9E5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7412A-1EE4-4E4D-9DBC-7BCE843BF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DF431-EE9D-490C-9B0D-A163AACA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26A66-BE6B-4962-B74A-DE95959B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EC534-7AD0-4EEF-8F55-6B00EE07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9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5AE640-0866-4D3D-9A7A-A50913F40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6F6C0-9F0C-4B27-B9E7-1240A0696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215F8-8D6B-4E51-80F5-6B70C115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A00C7-C6D5-40FA-AD32-323A035F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1F590-C583-496A-98F7-1BF1B56C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1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BEF5-52E4-4151-AC46-3FD0B28E2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5BC6F-B17F-4372-ADCA-269762FC0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0D281-90CF-4B8E-99BD-5A27BA0BE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E767C-7A71-4140-9AB9-9C0C4642E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744DE-F7F9-4C26-A1D6-9590DFFC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3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336C-A072-4F8F-811A-779B3C656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80954-E14A-4DD6-8B8B-9E2A53C1D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0E3C2-E605-45C1-B40A-AFCBAFFE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D42F4-DE64-422A-971C-666B4BAD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46E72-665E-46B7-92EF-90837C6E7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7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871D-C5DB-42B2-89A0-087B0C94A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9A81C-0F25-45CF-9E59-C9ECFC9AB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9A712-F85E-4005-A433-803A93BB3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3733B-4EDD-499E-B37D-7B242A500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78131-7AD4-426F-A769-D7690688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8A0A1-986E-4B97-A87B-3B6CF286F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1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CF8E-7A68-4CE3-8ED0-F0454A230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0A6CC-CF5C-4ADC-9F1C-B2D1DC908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AE14A-88E5-4FA5-A351-9F8FBA15A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95B44-4C05-4A7C-A78B-5B90C502C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E4DEF-3FF3-4415-8074-99E2B2A3D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095E71-7ECC-41FC-8980-ECF96AC4A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68D4D3-26CC-4E26-9B07-922C5268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4709F0-E1F4-44AE-A3F6-4908FD5E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AA72-49E2-4FE9-BB48-1A6BCE7F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E3A642-0381-4DA9-956B-BAEF3F49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91531-90A1-40EA-9CDD-E23B3734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FDA19-C6D6-4AE7-9044-14C222D9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4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A132FF-B495-4771-B8A5-09E1FCFA5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C63EB-1802-41A7-8AA5-E1682E42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3BD81-99CC-4807-BAAB-56C0A11D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1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1B32-A376-4503-9EAD-9369B8143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ABFD9-E39F-4817-A6A5-6ACA156BC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AB48E-96DB-40AF-92A2-B5DA6C5D2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C21D8-5BAD-4378-9764-5D9B81CB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1BE03-7C06-4550-92BF-0CE47A22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D9C1E-593B-4867-9281-8B9DAA8A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8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B3E3A-270D-4335-B396-33D74037D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8C021-DB65-4419-A94F-D1F1D06B8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E0077-4322-42FF-9F19-56F85A8A8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61675-BEA2-4E44-BC6B-798AD843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EBD74-CBE0-4B36-A83C-CBCC45E4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0A00C-A5D1-4953-A041-1D4B0486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1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E5744A-2824-4A44-AF1F-50F99829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4FE1-539C-47F1-8A31-3A921475F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54611-9542-4937-A5F8-B68FFB9AB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598B8-64A5-4D09-A8DC-75A3CBDAC8E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FB315-6F10-4827-A731-C31CFFFE8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72411-D6AC-4046-A539-BD9E64B89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5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customXml" Target="../ink/ink2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customXml" Target="../ink/ink4.xml"/><Relationship Id="rId5" Type="http://schemas.openxmlformats.org/officeDocument/2006/relationships/image" Target="../media/image17.png"/><Relationship Id="rId15" Type="http://schemas.openxmlformats.org/officeDocument/2006/relationships/image" Target="../media/image26.png"/><Relationship Id="rId10" Type="http://schemas.openxmlformats.org/officeDocument/2006/relationships/image" Target="../media/image22.png"/><Relationship Id="rId4" Type="http://schemas.openxmlformats.org/officeDocument/2006/relationships/customXml" Target="../ink/ink3.xml"/><Relationship Id="rId9" Type="http://schemas.openxmlformats.org/officeDocument/2006/relationships/image" Target="../media/image21.png"/><Relationship Id="rId1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image" Target="../media/image30.png"/><Relationship Id="rId7" Type="http://schemas.openxmlformats.org/officeDocument/2006/relationships/customXml" Target="../ink/ink6.xml"/><Relationship Id="rId12" Type="http://schemas.microsoft.com/office/2007/relationships/hdphoto" Target="../media/hdphoto2.wdp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emf"/><Relationship Id="rId11" Type="http://schemas.openxmlformats.org/officeDocument/2006/relationships/image" Target="../media/image29.png"/><Relationship Id="rId10" Type="http://schemas.microsoft.com/office/2007/relationships/hdphoto" Target="../media/hdphoto1.wdp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image" Target="../media/image100.png"/><Relationship Id="rId7" Type="http://schemas.openxmlformats.org/officeDocument/2006/relationships/customXml" Target="../ink/ink8.xml"/><Relationship Id="rId12" Type="http://schemas.openxmlformats.org/officeDocument/2006/relationships/image" Target="../media/image9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emf"/><Relationship Id="rId11" Type="http://schemas.openxmlformats.org/officeDocument/2006/relationships/image" Target="../media/image80.png"/><Relationship Id="rId15" Type="http://schemas.openxmlformats.org/officeDocument/2006/relationships/image" Target="../media/image32.png"/><Relationship Id="rId10" Type="http://schemas.openxmlformats.org/officeDocument/2006/relationships/image" Target="../media/image70.png"/><Relationship Id="rId9" Type="http://schemas.openxmlformats.org/officeDocument/2006/relationships/image" Target="../media/image60.png"/><Relationship Id="rId1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image" Target="../media/image35.png"/><Relationship Id="rId7" Type="http://schemas.openxmlformats.org/officeDocument/2006/relationships/customXml" Target="../ink/ink10.xml"/><Relationship Id="rId12" Type="http://schemas.openxmlformats.org/officeDocument/2006/relationships/image" Target="../media/image9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emf"/><Relationship Id="rId11" Type="http://schemas.openxmlformats.org/officeDocument/2006/relationships/image" Target="../media/image80.png"/><Relationship Id="rId10" Type="http://schemas.openxmlformats.org/officeDocument/2006/relationships/image" Target="../media/image34.png"/><Relationship Id="rId9" Type="http://schemas.openxmlformats.org/officeDocument/2006/relationships/image" Target="../media/image33.png"/><Relationship Id="rId1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EAD1-EF18-4FB9-B6AE-A8AE670EF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8152" y="1652304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Palatino Linotype" panose="02040502050505030304" pitchFamily="18" charset="0"/>
              </a:rPr>
              <a:t> </a:t>
            </a:r>
            <a:br>
              <a:rPr lang="en-US" b="1" dirty="0">
                <a:solidFill>
                  <a:srgbClr val="00B0F0"/>
                </a:solidFill>
                <a:latin typeface="Palatino Linotype" panose="02040502050505030304" pitchFamily="18" charset="0"/>
              </a:rPr>
            </a:br>
            <a:r>
              <a:rPr lang="en-US" sz="49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Artificial Neural Network</a:t>
            </a:r>
            <a:b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b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Lecture#13</a:t>
            </a:r>
            <a:b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b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Dr. Muhammad Fayaz</a:t>
            </a:r>
          </a:p>
        </p:txBody>
      </p:sp>
    </p:spTree>
    <p:extLst>
      <p:ext uri="{BB962C8B-B14F-4D97-AF65-F5344CB8AC3E}">
        <p14:creationId xmlns:p14="http://schemas.microsoft.com/office/powerpoint/2010/main" val="255136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141"/>
    </mc:Choice>
    <mc:Fallback xmlns="">
      <p:transition spd="slow" advTm="11014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819" y="-309816"/>
            <a:ext cx="12077252" cy="995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LOSS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D9918-F5FD-44FF-AABE-4BF3D74FE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816" y="4338885"/>
            <a:ext cx="5830259" cy="2519115"/>
          </a:xfrm>
          <a:prstGeom prst="rect">
            <a:avLst/>
          </a:prstGeom>
        </p:spPr>
      </p:pic>
      <p:pic>
        <p:nvPicPr>
          <p:cNvPr id="2050" name="Picture 2" descr="Animated Explanation of Feed Forward Neural Network Architecture | MLK -  Machine Learning Knowledge">
            <a:extLst>
              <a:ext uri="{FF2B5EF4-FFF2-40B4-BE49-F238E27FC236}">
                <a16:creationId xmlns:a16="http://schemas.microsoft.com/office/drawing/2014/main" id="{8DC6269C-BD2E-430D-AE2C-D1D3224A731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827" y="933324"/>
            <a:ext cx="4760923" cy="294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39540F-8B02-4BCB-9EF2-7DF0A6FEF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" y="1437230"/>
            <a:ext cx="4389494" cy="453124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706769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D0D2-C2AA-4794-AEDE-008ECA1C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0453" y="39899"/>
            <a:ext cx="6218567" cy="64501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LOSS</a:t>
            </a:r>
          </a:p>
        </p:txBody>
      </p:sp>
      <p:pic>
        <p:nvPicPr>
          <p:cNvPr id="1028" name="Picture 4" descr="What are the meanings of batch size, mini-batch, iterations and ...">
            <a:extLst>
              <a:ext uri="{FF2B5EF4-FFF2-40B4-BE49-F238E27FC236}">
                <a16:creationId xmlns:a16="http://schemas.microsoft.com/office/drawing/2014/main" id="{DAB95A29-C87B-424A-A0DA-E54761374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44" y="92591"/>
            <a:ext cx="4597284" cy="193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A7E0F8-06EA-4D14-9AF3-473E5E376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71" y="2168952"/>
            <a:ext cx="4357139" cy="449784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066E0F-68B6-4F7B-9692-F0D66A6B0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849" y="462250"/>
            <a:ext cx="4427675" cy="43509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E28007-AF89-4AB4-804C-8DF6F78217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7820" y="4779507"/>
            <a:ext cx="970471" cy="3883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8FB1D8-5873-4A68-B5FA-50AA71C05C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8330" y="5738073"/>
            <a:ext cx="2210762" cy="963766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80F2D2EE-01A7-48A6-B7DB-CD12740F2202}"/>
              </a:ext>
            </a:extLst>
          </p:cNvPr>
          <p:cNvSpPr/>
          <p:nvPr/>
        </p:nvSpPr>
        <p:spPr>
          <a:xfrm>
            <a:off x="6639377" y="5147060"/>
            <a:ext cx="778099" cy="243725"/>
          </a:xfrm>
          <a:prstGeom prst="wedgeRoundRectCallout">
            <a:avLst>
              <a:gd name="adj1" fmla="val -8907"/>
              <a:gd name="adj2" fmla="val 235677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alatino Linotype" panose="02040502050505030304" pitchFamily="18" charset="0"/>
              </a:rPr>
              <a:t>Actual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C6D62488-4F1A-4CE6-9E6F-601751AA2406}"/>
              </a:ext>
            </a:extLst>
          </p:cNvPr>
          <p:cNvSpPr/>
          <p:nvPr/>
        </p:nvSpPr>
        <p:spPr>
          <a:xfrm>
            <a:off x="5459839" y="5171798"/>
            <a:ext cx="1041496" cy="243725"/>
          </a:xfrm>
          <a:prstGeom prst="wedgeRoundRectCallout">
            <a:avLst>
              <a:gd name="adj1" fmla="val 5516"/>
              <a:gd name="adj2" fmla="val 23459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Predicted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35BD377-7F5C-44F2-8409-F56FC7184AB6}"/>
              </a:ext>
            </a:extLst>
          </p:cNvPr>
          <p:cNvSpPr/>
          <p:nvPr/>
        </p:nvSpPr>
        <p:spPr>
          <a:xfrm>
            <a:off x="7592228" y="5147060"/>
            <a:ext cx="190828" cy="683054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2FF33CDD-BB39-4678-A49C-5824E681DBB5}"/>
              </a:ext>
            </a:extLst>
          </p:cNvPr>
          <p:cNvSpPr/>
          <p:nvPr/>
        </p:nvSpPr>
        <p:spPr>
          <a:xfrm>
            <a:off x="9634495" y="1633876"/>
            <a:ext cx="892012" cy="305406"/>
          </a:xfrm>
          <a:prstGeom prst="wedgeRoundRectCallout">
            <a:avLst>
              <a:gd name="adj1" fmla="val -65431"/>
              <a:gd name="adj2" fmla="val 10294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Predicted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0EEA2565-5F40-4FB0-8B9A-97408A522D2B}"/>
              </a:ext>
            </a:extLst>
          </p:cNvPr>
          <p:cNvSpPr/>
          <p:nvPr/>
        </p:nvSpPr>
        <p:spPr>
          <a:xfrm>
            <a:off x="9709345" y="2168952"/>
            <a:ext cx="892012" cy="237240"/>
          </a:xfrm>
          <a:prstGeom prst="wedgeRoundRectCallout">
            <a:avLst>
              <a:gd name="adj1" fmla="val -73614"/>
              <a:gd name="adj2" fmla="val 7771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alatino Linotype" panose="02040502050505030304" pitchFamily="18" charset="0"/>
              </a:rPr>
              <a:t>Actual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8239A7-BA95-415B-82FB-FEDA58FBF3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9234" y="5488587"/>
            <a:ext cx="4062535" cy="10858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EECEB97-71F5-4588-A9FC-F9D784D773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2944" y="477240"/>
            <a:ext cx="1569114" cy="566469"/>
          </a:xfrm>
          <a:prstGeom prst="rect">
            <a:avLst/>
          </a:prstGeom>
        </p:spPr>
      </p:pic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5CA0519D-9EEC-49BE-8C81-0529854EFF1C}"/>
              </a:ext>
            </a:extLst>
          </p:cNvPr>
          <p:cNvSpPr/>
          <p:nvPr/>
        </p:nvSpPr>
        <p:spPr>
          <a:xfrm>
            <a:off x="10852728" y="1281927"/>
            <a:ext cx="1259042" cy="351949"/>
          </a:xfrm>
          <a:prstGeom prst="wedgeRoundRectCallout">
            <a:avLst>
              <a:gd name="adj1" fmla="val -33246"/>
              <a:gd name="adj2" fmla="val -141821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alatino Linotype" panose="02040502050505030304" pitchFamily="18" charset="0"/>
              </a:rPr>
              <a:t>Cost/Loss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7C98C9-0355-4980-9BB1-92C827D4D1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28234" y="2842059"/>
            <a:ext cx="2248987" cy="566469"/>
          </a:xfrm>
          <a:prstGeom prst="rect">
            <a:avLst/>
          </a:prstGeom>
          <a:ln w="22225"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7259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7F7072-F58E-41F9-A5E7-F6A7DAF0C389}"/>
              </a:ext>
            </a:extLst>
          </p:cNvPr>
          <p:cNvSpPr txBox="1"/>
          <p:nvPr/>
        </p:nvSpPr>
        <p:spPr>
          <a:xfrm>
            <a:off x="1009650" y="1181101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+mj-lt"/>
              <a:buAutoNum type="arabicPeriod"/>
            </a:pPr>
            <a:r>
              <a:rPr lang="en-GB" b="1" i="0" dirty="0">
                <a:solidFill>
                  <a:srgbClr val="0070C0"/>
                </a:solidFill>
                <a:effectLst/>
                <a:latin typeface="Palatino Linotype" panose="02040502050505030304" pitchFamily="18" charset="0"/>
              </a:rPr>
              <a:t> Regression Loss Functions</a:t>
            </a:r>
          </a:p>
          <a:p>
            <a:pPr marL="857250" lvl="1" indent="-400050" algn="l" fontAlgn="base">
              <a:buFont typeface="+mj-lt"/>
              <a:buAutoNum type="romanLcPeriod"/>
            </a:pPr>
            <a:r>
              <a:rPr lang="en-GB" b="0" i="0" dirty="0">
                <a:solidFill>
                  <a:srgbClr val="00B050"/>
                </a:solidFill>
                <a:effectLst/>
                <a:latin typeface="Palatino Linotype" panose="02040502050505030304" pitchFamily="18" charset="0"/>
              </a:rPr>
              <a:t>Mean Squared Error Loss</a:t>
            </a:r>
          </a:p>
          <a:p>
            <a:pPr marL="857250" lvl="1" indent="-400050" algn="l" fontAlgn="base">
              <a:buFont typeface="+mj-lt"/>
              <a:buAutoNum type="romanLcPeriod"/>
            </a:pPr>
            <a:r>
              <a:rPr lang="en-GB" b="0" i="0" dirty="0">
                <a:effectLst/>
                <a:latin typeface="Palatino Linotype" panose="02040502050505030304" pitchFamily="18" charset="0"/>
              </a:rPr>
              <a:t>Mean Squared Logarithmic Error Loss</a:t>
            </a:r>
          </a:p>
          <a:p>
            <a:pPr marL="857250" lvl="1" indent="-400050" algn="l" fontAlgn="base">
              <a:buFont typeface="+mj-lt"/>
              <a:buAutoNum type="romanLcPeriod"/>
            </a:pPr>
            <a:r>
              <a:rPr lang="en-GB" b="0" i="0" dirty="0">
                <a:effectLst/>
                <a:latin typeface="Palatino Linotype" panose="02040502050505030304" pitchFamily="18" charset="0"/>
              </a:rPr>
              <a:t>Mean Absolute Error Loss</a:t>
            </a:r>
          </a:p>
          <a:p>
            <a:pPr marL="742950" lvl="1" indent="-285750" algn="l" fontAlgn="base">
              <a:buFont typeface="+mj-lt"/>
              <a:buAutoNum type="romanLcPeriod"/>
            </a:pPr>
            <a:endParaRPr lang="en-GB" b="0" i="0" dirty="0">
              <a:effectLst/>
              <a:latin typeface="Palatino Linotype" panose="02040502050505030304" pitchFamily="18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GB" b="1" i="0" dirty="0">
                <a:solidFill>
                  <a:srgbClr val="0070C0"/>
                </a:solidFill>
                <a:effectLst/>
                <a:latin typeface="Palatino Linotype" panose="02040502050505030304" pitchFamily="18" charset="0"/>
              </a:rPr>
              <a:t> Binary Classification Loss Functions</a:t>
            </a:r>
          </a:p>
          <a:p>
            <a:pPr marL="857250" lvl="1" indent="-400050" algn="l" fontAlgn="base">
              <a:buFont typeface="+mj-lt"/>
              <a:buAutoNum type="romanLcPeriod"/>
            </a:pPr>
            <a:r>
              <a:rPr lang="en-GB" b="0" i="0" dirty="0">
                <a:solidFill>
                  <a:srgbClr val="00B050"/>
                </a:solidFill>
                <a:effectLst/>
                <a:latin typeface="Palatino Linotype" panose="02040502050505030304" pitchFamily="18" charset="0"/>
              </a:rPr>
              <a:t>Binary Cross-Entropy</a:t>
            </a:r>
          </a:p>
          <a:p>
            <a:pPr marL="857250" lvl="1" indent="-400050" algn="l" fontAlgn="base">
              <a:buFont typeface="+mj-lt"/>
              <a:buAutoNum type="romanLcPeriod"/>
            </a:pPr>
            <a:r>
              <a:rPr lang="en-GB" b="0" i="0" dirty="0">
                <a:effectLst/>
                <a:latin typeface="Palatino Linotype" panose="02040502050505030304" pitchFamily="18" charset="0"/>
              </a:rPr>
              <a:t>Hinge Loss</a:t>
            </a:r>
          </a:p>
          <a:p>
            <a:pPr marL="857250" lvl="1" indent="-400050" algn="l" fontAlgn="base">
              <a:buFont typeface="+mj-lt"/>
              <a:buAutoNum type="romanLcPeriod"/>
            </a:pPr>
            <a:r>
              <a:rPr lang="en-GB" b="0" i="0" dirty="0">
                <a:effectLst/>
                <a:latin typeface="Palatino Linotype" panose="02040502050505030304" pitchFamily="18" charset="0"/>
              </a:rPr>
              <a:t>Squared Hinge Loss</a:t>
            </a:r>
          </a:p>
          <a:p>
            <a:pPr marL="742950" lvl="1" indent="-285750" algn="l" fontAlgn="base">
              <a:buFont typeface="+mj-lt"/>
              <a:buAutoNum type="romanLcPeriod"/>
            </a:pPr>
            <a:endParaRPr lang="en-GB" b="0" i="0" dirty="0">
              <a:effectLst/>
              <a:latin typeface="Palatino Linotype" panose="02040502050505030304" pitchFamily="18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GB" b="1" i="0" dirty="0">
                <a:solidFill>
                  <a:srgbClr val="0070C0"/>
                </a:solidFill>
                <a:effectLst/>
                <a:latin typeface="Palatino Linotype" panose="02040502050505030304" pitchFamily="18" charset="0"/>
              </a:rPr>
              <a:t> Multi-Class Classification Loss Functions</a:t>
            </a:r>
          </a:p>
          <a:p>
            <a:pPr marL="857250" lvl="1" indent="-400050" algn="l" fontAlgn="base">
              <a:buFont typeface="+mj-lt"/>
              <a:buAutoNum type="romanLcPeriod"/>
            </a:pPr>
            <a:r>
              <a:rPr lang="en-GB" dirty="0">
                <a:solidFill>
                  <a:srgbClr val="00B050"/>
                </a:solidFill>
                <a:latin typeface="Palatino Linotype" panose="02040502050505030304" pitchFamily="18" charset="0"/>
              </a:rPr>
              <a:t>Categorical</a:t>
            </a:r>
            <a:r>
              <a:rPr lang="en-GB" b="0" i="0" dirty="0">
                <a:solidFill>
                  <a:srgbClr val="00B050"/>
                </a:solidFill>
                <a:effectLst/>
                <a:latin typeface="Palatino Linotype" panose="02040502050505030304" pitchFamily="18" charset="0"/>
              </a:rPr>
              <a:t> Cross-Entropy Loss</a:t>
            </a:r>
          </a:p>
          <a:p>
            <a:pPr marL="857250" lvl="1" indent="-400050" algn="l" fontAlgn="base">
              <a:buFont typeface="+mj-lt"/>
              <a:buAutoNum type="romanLcPeriod"/>
            </a:pPr>
            <a:r>
              <a:rPr lang="en-GB" b="0" i="0" dirty="0">
                <a:effectLst/>
                <a:latin typeface="Palatino Linotype" panose="02040502050505030304" pitchFamily="18" charset="0"/>
              </a:rPr>
              <a:t>Sparse Multiclass Cross-Entropy Loss</a:t>
            </a:r>
          </a:p>
          <a:p>
            <a:pPr marL="857250" lvl="1" indent="-400050" fontAlgn="base">
              <a:buFont typeface="+mj-lt"/>
              <a:buAutoNum type="romanLcPeriod"/>
            </a:pPr>
            <a:r>
              <a:rPr lang="en-GB" b="0" i="0" dirty="0" err="1">
                <a:effectLst/>
                <a:latin typeface="Palatino Linotype" panose="02040502050505030304" pitchFamily="18" charset="0"/>
              </a:rPr>
              <a:t>Kullback</a:t>
            </a:r>
            <a:r>
              <a:rPr lang="en-GB" b="0" i="0" dirty="0">
                <a:effectLst/>
                <a:latin typeface="Palatino Linotype" panose="02040502050505030304" pitchFamily="18" charset="0"/>
              </a:rPr>
              <a:t> </a:t>
            </a:r>
            <a:r>
              <a:rPr lang="en-GB" b="0" i="0" dirty="0" err="1">
                <a:effectLst/>
                <a:latin typeface="Palatino Linotype" panose="02040502050505030304" pitchFamily="18" charset="0"/>
              </a:rPr>
              <a:t>Leibler</a:t>
            </a:r>
            <a:r>
              <a:rPr lang="en-GB" b="0" i="0" dirty="0">
                <a:effectLst/>
                <a:latin typeface="Palatino Linotype" panose="02040502050505030304" pitchFamily="18" charset="0"/>
              </a:rPr>
              <a:t> Divergence </a:t>
            </a:r>
            <a:r>
              <a:rPr lang="en-GB" b="0" i="0" dirty="0" err="1">
                <a:effectLst/>
                <a:latin typeface="Palatino Linotype" panose="02040502050505030304" pitchFamily="18" charset="0"/>
              </a:rPr>
              <a:t>Loss</a:t>
            </a:r>
            <a:r>
              <a:rPr lang="en-GB" dirty="0" err="1">
                <a:latin typeface="Palatino Linotype" panose="02040502050505030304" pitchFamily="18" charset="0"/>
              </a:rPr>
              <a:t>This</a:t>
            </a:r>
            <a:r>
              <a:rPr lang="en-GB" dirty="0">
                <a:latin typeface="Palatino Linotype" panose="02040502050505030304" pitchFamily="18" charset="0"/>
              </a:rPr>
              <a:t> tutorial is divided into three parts; they are:</a:t>
            </a:r>
          </a:p>
          <a:p>
            <a:pPr marL="742950" lvl="1" indent="-285750" algn="l" fontAlgn="base">
              <a:buFont typeface="+mj-lt"/>
              <a:buAutoNum type="romanLcPeriod"/>
            </a:pPr>
            <a:endParaRPr lang="en-GB" b="0" i="0" dirty="0">
              <a:solidFill>
                <a:srgbClr val="555555"/>
              </a:solidFill>
              <a:effectLst/>
              <a:latin typeface="Helvetica Neue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BAC747-5AA0-41CC-838F-20B9884C7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500" y="211156"/>
            <a:ext cx="9144000" cy="62071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Palatino Linotype" panose="02040502050505030304" pitchFamily="18" charset="0"/>
              </a:rPr>
              <a:t>Different Ways for Loss Calculation</a:t>
            </a:r>
            <a:endParaRPr lang="en-GB" sz="28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653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6108156-63D1-4320-8DFE-93A3CF1704EF}"/>
              </a:ext>
            </a:extLst>
          </p:cNvPr>
          <p:cNvSpPr/>
          <p:nvPr/>
        </p:nvSpPr>
        <p:spPr>
          <a:xfrm>
            <a:off x="4539012" y="432707"/>
            <a:ext cx="38715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Loss function…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E90D58-240B-44A3-9212-B67ED6AC7EDD}"/>
              </a:ext>
            </a:extLst>
          </p:cNvPr>
          <p:cNvSpPr/>
          <p:nvPr/>
        </p:nvSpPr>
        <p:spPr>
          <a:xfrm>
            <a:off x="894918" y="1716498"/>
            <a:ext cx="83633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222222"/>
                </a:solidFill>
                <a:latin typeface="Palatino Linotype" panose="02040502050505030304" pitchFamily="18" charset="0"/>
              </a:rPr>
              <a:t>Cross</a:t>
            </a:r>
            <a:r>
              <a:rPr lang="en-US" sz="2000" dirty="0">
                <a:solidFill>
                  <a:srgbClr val="222222"/>
                </a:solidFill>
                <a:latin typeface="Palatino Linotype" panose="02040502050505030304" pitchFamily="18" charset="0"/>
              </a:rPr>
              <a:t>-</a:t>
            </a:r>
            <a:r>
              <a:rPr lang="en-US" sz="2000" b="1" dirty="0">
                <a:solidFill>
                  <a:srgbClr val="222222"/>
                </a:solidFill>
                <a:latin typeface="Palatino Linotype" panose="02040502050505030304" pitchFamily="18" charset="0"/>
              </a:rPr>
              <a:t>entropy</a:t>
            </a:r>
            <a:r>
              <a:rPr lang="en-US" sz="2000" dirty="0">
                <a:solidFill>
                  <a:srgbClr val="222222"/>
                </a:solidFill>
                <a:latin typeface="Palatino Linotype" panose="02040502050505030304" pitchFamily="18" charset="0"/>
              </a:rPr>
              <a:t> is commonly used in machine learning as a loss function. 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222222"/>
                </a:solidFill>
                <a:latin typeface="Palatino Linotype" panose="02040502050505030304" pitchFamily="18" charset="0"/>
              </a:rPr>
              <a:t>Two types of cross entropies are used in the machine learning:</a:t>
            </a:r>
          </a:p>
          <a:p>
            <a:pPr marL="688975" indent="-285750" algn="just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Palatino Linotype" panose="02040502050505030304" pitchFamily="18" charset="0"/>
              </a:rPr>
              <a:t>Binary_crossentropy</a:t>
            </a:r>
            <a:r>
              <a:rPr lang="en-US" sz="2000" dirty="0">
                <a:latin typeface="Palatino Linotype" panose="02040502050505030304" pitchFamily="18" charset="0"/>
              </a:rPr>
              <a:t> – </a:t>
            </a:r>
            <a:r>
              <a:rPr lang="en-US" sz="2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uses for loss calculation in binary classification</a:t>
            </a:r>
          </a:p>
          <a:p>
            <a:pPr marL="688975" indent="-285750" algn="just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Palatino Linotype" panose="02040502050505030304" pitchFamily="18" charset="0"/>
              </a:rPr>
              <a:t>categorical_crossentropy</a:t>
            </a:r>
            <a:r>
              <a:rPr lang="en-US" sz="2000" dirty="0">
                <a:latin typeface="Palatino Linotype" panose="02040502050505030304" pitchFamily="18" charset="0"/>
              </a:rPr>
              <a:t>- </a:t>
            </a:r>
            <a:r>
              <a:rPr lang="en-US" sz="2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uses for loss calculation in multiclass classification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588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14:cNvPr>
              <p14:cNvContentPartPr/>
              <p14:nvPr/>
            </p14:nvContentPartPr>
            <p14:xfrm>
              <a:off x="7187110" y="5024639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7750" y="5015279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14:cNvPr>
              <p14:cNvContentPartPr/>
              <p14:nvPr/>
            </p14:nvContentPartPr>
            <p14:xfrm>
              <a:off x="7355036" y="332113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45676" y="3311771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6108156-63D1-4320-8DFE-93A3CF1704EF}"/>
              </a:ext>
            </a:extLst>
          </p:cNvPr>
          <p:cNvSpPr/>
          <p:nvPr/>
        </p:nvSpPr>
        <p:spPr>
          <a:xfrm>
            <a:off x="4350348" y="196715"/>
            <a:ext cx="5772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Binary Classification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F774AD-AC9B-49D4-9783-674D5CCEE0AC}"/>
              </a:ext>
            </a:extLst>
          </p:cNvPr>
          <p:cNvSpPr/>
          <p:nvPr/>
        </p:nvSpPr>
        <p:spPr>
          <a:xfrm>
            <a:off x="0" y="1101703"/>
            <a:ext cx="45078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8325" indent="-168275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Binary-Cross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368AFB-94D1-4EAF-9D9A-FAA55BE642E2}"/>
                  </a:ext>
                </a:extLst>
              </p:cNvPr>
              <p:cNvSpPr txBox="1"/>
              <p:nvPr/>
            </p:nvSpPr>
            <p:spPr>
              <a:xfrm>
                <a:off x="9144637" y="2773852"/>
                <a:ext cx="7779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368AFB-94D1-4EAF-9D9A-FAA55BE64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637" y="2773852"/>
                <a:ext cx="777905" cy="276999"/>
              </a:xfrm>
              <a:prstGeom prst="rect">
                <a:avLst/>
              </a:prstGeom>
              <a:blipFill>
                <a:blip r:embed="rId6"/>
                <a:stretch>
                  <a:fillRect l="-7031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603F1D7-461A-40CE-AD10-0C41D36C02E2}"/>
              </a:ext>
            </a:extLst>
          </p:cNvPr>
          <p:cNvSpPr txBox="1"/>
          <p:nvPr/>
        </p:nvSpPr>
        <p:spPr>
          <a:xfrm>
            <a:off x="8772588" y="2258289"/>
            <a:ext cx="2031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Actual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A2DDAD9-718C-4ADD-A879-93E413951411}"/>
                  </a:ext>
                </a:extLst>
              </p:cNvPr>
              <p:cNvSpPr txBox="1"/>
              <p:nvPr/>
            </p:nvSpPr>
            <p:spPr>
              <a:xfrm>
                <a:off x="6942038" y="2773853"/>
                <a:ext cx="825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.8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A2DDAD9-718C-4ADD-A879-93E413951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038" y="2773853"/>
                <a:ext cx="825995" cy="276999"/>
              </a:xfrm>
              <a:prstGeom prst="rect">
                <a:avLst/>
              </a:prstGeom>
              <a:blipFill>
                <a:blip r:embed="rId7"/>
                <a:stretch>
                  <a:fillRect l="-6667" t="-24444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1264E7E-0020-4A95-B911-9FF7B3FE545C}"/>
              </a:ext>
            </a:extLst>
          </p:cNvPr>
          <p:cNvSpPr txBox="1"/>
          <p:nvPr/>
        </p:nvSpPr>
        <p:spPr>
          <a:xfrm>
            <a:off x="6523892" y="4444177"/>
            <a:ext cx="2031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Predicted Output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BB20CB-8469-4FD3-9942-80F383A0B7CE}"/>
              </a:ext>
            </a:extLst>
          </p:cNvPr>
          <p:cNvSpPr txBox="1"/>
          <p:nvPr/>
        </p:nvSpPr>
        <p:spPr>
          <a:xfrm>
            <a:off x="1014794" y="3618305"/>
            <a:ext cx="21439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Palatino Linotype" panose="02040502050505030304" pitchFamily="18" charset="0"/>
              </a:rPr>
              <a:t>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216B41-0916-4A0F-8AED-A2DDAEB82FF5}"/>
                  </a:ext>
                </a:extLst>
              </p:cNvPr>
              <p:cNvSpPr txBox="1"/>
              <p:nvPr/>
            </p:nvSpPr>
            <p:spPr>
              <a:xfrm>
                <a:off x="5287316" y="1471035"/>
                <a:ext cx="5900793" cy="394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𝒄𝒓𝒐𝒔𝒔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𝒆𝒏𝒕𝒓𝒐𝒑𝒚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𝒍𝒐𝒈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216B41-0916-4A0F-8AED-A2DDAEB82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316" y="1471035"/>
                <a:ext cx="5900793" cy="394788"/>
              </a:xfrm>
              <a:prstGeom prst="rect">
                <a:avLst/>
              </a:prstGeom>
              <a:blipFill>
                <a:blip r:embed="rId8"/>
                <a:stretch>
                  <a:fillRect t="-4615" r="-723"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FA97E80-5D86-44DA-A7A8-28D9A3E76CB0}"/>
                  </a:ext>
                </a:extLst>
              </p:cNvPr>
              <p:cNvSpPr txBox="1"/>
              <p:nvPr/>
            </p:nvSpPr>
            <p:spPr>
              <a:xfrm>
                <a:off x="5506995" y="5344474"/>
                <a:ext cx="609600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×</m:t>
                    </m:r>
                    <m:func>
                      <m:func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b="1" dirty="0">
                    <a:latin typeface="Palatino Linotype" panose="02040502050505030304" pitchFamily="18" charset="0"/>
                  </a:rPr>
                  <a:t> log (1- 0.1) = 0 – 1 log (.9) = </a:t>
                </a:r>
                <a:r>
                  <a:rPr lang="en-US" b="1" dirty="0">
                    <a:solidFill>
                      <a:srgbClr val="00B050"/>
                    </a:solidFill>
                    <a:latin typeface="Palatino Linotype" panose="02040502050505030304" pitchFamily="18" charset="0"/>
                  </a:rPr>
                  <a:t>0.04575</a:t>
                </a:r>
                <a:endParaRPr lang="en-US" b="1" i="1" dirty="0">
                  <a:solidFill>
                    <a:srgbClr val="00B050"/>
                  </a:solidFill>
                  <a:latin typeface="Palatino Linotype" panose="02040502050505030304" pitchFamily="18" charset="0"/>
                </a:endParaRPr>
              </a:p>
              <a:p>
                <a:pPr algn="ctr"/>
                <a:endParaRPr lang="en-US" b="1" i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FA97E80-5D86-44DA-A7A8-28D9A3E76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995" y="5344474"/>
                <a:ext cx="6096000" cy="923330"/>
              </a:xfrm>
              <a:prstGeom prst="rect">
                <a:avLst/>
              </a:prstGeom>
              <a:blipFill>
                <a:blip r:embed="rId9"/>
                <a:stretch>
                  <a:fillRect t="-3974" r="-4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0F898B89-976C-4B26-9310-942DCDC684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427" y="1689178"/>
            <a:ext cx="3430186" cy="12679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40599DF-C988-4006-A29A-1186F4D782E9}"/>
                  </a:ext>
                </a:extLst>
              </p14:cNvPr>
              <p14:cNvContentPartPr/>
              <p14:nvPr/>
            </p14:nvContentPartPr>
            <p14:xfrm>
              <a:off x="7426431" y="534195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40599DF-C988-4006-A29A-1186F4D782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17071" y="533259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AFD4D2B-7FD3-4312-9ABA-EB8868267B60}"/>
                  </a:ext>
                </a:extLst>
              </p:cNvPr>
              <p:cNvSpPr txBox="1"/>
              <p:nvPr/>
            </p:nvSpPr>
            <p:spPr>
              <a:xfrm>
                <a:off x="9216032" y="4794671"/>
                <a:ext cx="7779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AFD4D2B-7FD3-4312-9ABA-EB8868267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032" y="4794671"/>
                <a:ext cx="777905" cy="276999"/>
              </a:xfrm>
              <a:prstGeom prst="rect">
                <a:avLst/>
              </a:prstGeom>
              <a:blipFill>
                <a:blip r:embed="rId12"/>
                <a:stretch>
                  <a:fillRect l="-708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355E637-5C6A-4725-BA54-EF9AE83315C8}"/>
                  </a:ext>
                </a:extLst>
              </p:cNvPr>
              <p:cNvSpPr txBox="1"/>
              <p:nvPr/>
            </p:nvSpPr>
            <p:spPr>
              <a:xfrm>
                <a:off x="7013433" y="4794672"/>
                <a:ext cx="825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355E637-5C6A-4725-BA54-EF9AE8331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433" y="4794672"/>
                <a:ext cx="825995" cy="276999"/>
              </a:xfrm>
              <a:prstGeom prst="rect">
                <a:avLst/>
              </a:prstGeom>
              <a:blipFill>
                <a:blip r:embed="rId13"/>
                <a:stretch>
                  <a:fillRect l="-6618" t="-2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04C7E18-1661-494D-A99B-877048105033}"/>
                  </a:ext>
                </a:extLst>
              </p:cNvPr>
              <p:cNvSpPr txBox="1"/>
              <p:nvPr/>
            </p:nvSpPr>
            <p:spPr>
              <a:xfrm>
                <a:off x="5393784" y="3374277"/>
                <a:ext cx="6096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×</m:t>
                    </m:r>
                    <m:func>
                      <m:func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b="1" dirty="0">
                    <a:latin typeface="Palatino Linotype" panose="02040502050505030304" pitchFamily="18" charset="0"/>
                  </a:rPr>
                  <a:t> log (1- 0.8) = 0 – 1 log (.2) = </a:t>
                </a:r>
                <a:r>
                  <a:rPr lang="en-US" b="1" dirty="0">
                    <a:solidFill>
                      <a:srgbClr val="00B0F0"/>
                    </a:solidFill>
                    <a:latin typeface="Palatino Linotype" panose="02040502050505030304" pitchFamily="18" charset="0"/>
                  </a:rPr>
                  <a:t>0.69897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04C7E18-1661-494D-A99B-877048105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784" y="3374277"/>
                <a:ext cx="6096000" cy="646331"/>
              </a:xfrm>
              <a:prstGeom prst="rect">
                <a:avLst/>
              </a:prstGeom>
              <a:blipFill>
                <a:blip r:embed="rId14"/>
                <a:stretch>
                  <a:fillRect t="-5660" r="-300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A9C9E65-81E4-4FFC-AC18-349B58C65C6C}"/>
              </a:ext>
            </a:extLst>
          </p:cNvPr>
          <p:cNvSpPr txBox="1"/>
          <p:nvPr/>
        </p:nvSpPr>
        <p:spPr>
          <a:xfrm>
            <a:off x="8770703" y="4433642"/>
            <a:ext cx="2031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Actual Output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58A2F6-1FC7-4FBD-97AF-A3B91C3CC61D}"/>
              </a:ext>
            </a:extLst>
          </p:cNvPr>
          <p:cNvSpPr txBox="1"/>
          <p:nvPr/>
        </p:nvSpPr>
        <p:spPr>
          <a:xfrm>
            <a:off x="6738944" y="2317420"/>
            <a:ext cx="2031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Predicted Output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C16CBA2-C747-423D-8765-59E6418C80F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6034" y="3024038"/>
            <a:ext cx="2477098" cy="681202"/>
          </a:xfrm>
          <a:prstGeom prst="rect">
            <a:avLst/>
          </a:prstGeom>
        </p:spPr>
      </p:pic>
      <p:pic>
        <p:nvPicPr>
          <p:cNvPr id="2050" name="Picture 2" descr="Implement Artificial Neural Networks (ANNs) in SQL Server">
            <a:extLst>
              <a:ext uri="{FF2B5EF4-FFF2-40B4-BE49-F238E27FC236}">
                <a16:creationId xmlns:a16="http://schemas.microsoft.com/office/drawing/2014/main" id="{65002E93-D26C-4FDB-9B72-45EADBE18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6" y="4432067"/>
            <a:ext cx="2995497" cy="181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521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14:cNvPr>
              <p14:cNvContentPartPr/>
              <p14:nvPr/>
            </p14:nvContentPartPr>
            <p14:xfrm>
              <a:off x="7704720" y="494424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5360" y="49348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14:cNvPr>
              <p14:cNvContentPartPr/>
              <p14:nvPr/>
            </p14:nvContentPartPr>
            <p14:xfrm>
              <a:off x="5367960" y="35305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58600" y="35211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6108156-63D1-4320-8DFE-93A3CF1704EF}"/>
              </a:ext>
            </a:extLst>
          </p:cNvPr>
          <p:cNvSpPr/>
          <p:nvPr/>
        </p:nvSpPr>
        <p:spPr>
          <a:xfrm>
            <a:off x="3502572" y="428187"/>
            <a:ext cx="712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SoftMax Activation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A42CFB-E073-4B16-9F5B-95CC8B543DE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822" y="3940787"/>
            <a:ext cx="4602173" cy="24890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8291AD-C6EF-43C5-BF6B-6DA8A29C91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61" y="3915058"/>
            <a:ext cx="4498692" cy="2370785"/>
          </a:xfrm>
          <a:prstGeom prst="rect">
            <a:avLst/>
          </a:prstGeom>
        </p:spPr>
      </p:pic>
      <p:pic>
        <p:nvPicPr>
          <p:cNvPr id="1026" name="Picture 2" descr="Network architecture - Machine Learning With Go [Book]">
            <a:extLst>
              <a:ext uri="{FF2B5EF4-FFF2-40B4-BE49-F238E27FC236}">
                <a16:creationId xmlns:a16="http://schemas.microsoft.com/office/drawing/2014/main" id="{019AB899-D961-4A07-92A2-B61E7D255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61" y="1093806"/>
            <a:ext cx="3214794" cy="262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344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14:cNvPr>
              <p14:cNvContentPartPr/>
              <p14:nvPr/>
            </p14:nvContentPartPr>
            <p14:xfrm>
              <a:off x="7704720" y="494424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5360" y="49348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14:cNvPr>
              <p14:cNvContentPartPr/>
              <p14:nvPr/>
            </p14:nvContentPartPr>
            <p14:xfrm>
              <a:off x="1719069" y="363011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09709" y="3620756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6108156-63D1-4320-8DFE-93A3CF1704EF}"/>
              </a:ext>
            </a:extLst>
          </p:cNvPr>
          <p:cNvSpPr/>
          <p:nvPr/>
        </p:nvSpPr>
        <p:spPr>
          <a:xfrm>
            <a:off x="3897503" y="192801"/>
            <a:ext cx="5772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Multiclass Classification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F774AD-AC9B-49D4-9783-674D5CCEE0AC}"/>
              </a:ext>
            </a:extLst>
          </p:cNvPr>
          <p:cNvSpPr/>
          <p:nvPr/>
        </p:nvSpPr>
        <p:spPr>
          <a:xfrm>
            <a:off x="-270573" y="1083086"/>
            <a:ext cx="4996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8325" indent="-168275"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Categorical_Crossentropy</a:t>
            </a:r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/Logistic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368AFB-94D1-4EAF-9D9A-FAA55BE642E2}"/>
                  </a:ext>
                </a:extLst>
              </p:cNvPr>
              <p:cNvSpPr txBox="1"/>
              <p:nvPr/>
            </p:nvSpPr>
            <p:spPr>
              <a:xfrm>
                <a:off x="3426510" y="2843337"/>
                <a:ext cx="810863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368AFB-94D1-4EAF-9D9A-FAA55BE64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510" y="2843337"/>
                <a:ext cx="810863" cy="10204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603F1D7-461A-40CE-AD10-0C41D36C02E2}"/>
              </a:ext>
            </a:extLst>
          </p:cNvPr>
          <p:cNvSpPr txBox="1"/>
          <p:nvPr/>
        </p:nvSpPr>
        <p:spPr>
          <a:xfrm>
            <a:off x="3134736" y="2474005"/>
            <a:ext cx="2031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Actual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A2DDAD9-718C-4ADD-A879-93E413951411}"/>
                  </a:ext>
                </a:extLst>
              </p:cNvPr>
              <p:cNvSpPr txBox="1"/>
              <p:nvPr/>
            </p:nvSpPr>
            <p:spPr>
              <a:xfrm>
                <a:off x="983756" y="2892871"/>
                <a:ext cx="1243674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0.160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0.323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0.357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0.160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A2DDAD9-718C-4ADD-A879-93E413951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56" y="2892871"/>
                <a:ext cx="1243674" cy="10204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1264E7E-0020-4A95-B911-9FF7B3FE545C}"/>
              </a:ext>
            </a:extLst>
          </p:cNvPr>
          <p:cNvSpPr txBox="1"/>
          <p:nvPr/>
        </p:nvSpPr>
        <p:spPr>
          <a:xfrm>
            <a:off x="950577" y="2474005"/>
            <a:ext cx="2031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Predicted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BB20CB-8469-4FD3-9942-80F383A0B7CE}"/>
                  </a:ext>
                </a:extLst>
              </p:cNvPr>
              <p:cNvSpPr txBox="1"/>
              <p:nvPr/>
            </p:nvSpPr>
            <p:spPr>
              <a:xfrm>
                <a:off x="7094843" y="777576"/>
                <a:ext cx="4226057" cy="6005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𝑆𝑜𝑓𝑡𝑚𝑎𝑥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𝑧𝑗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𝑧𝑘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dirty="0"/>
                  <a:t>   </a:t>
                </a:r>
                <a:r>
                  <a:rPr lang="en-US" b="1" i="1" dirty="0">
                    <a:latin typeface="Palatino Linotype" panose="02040502050505030304" pitchFamily="18" charset="0"/>
                  </a:rPr>
                  <a:t>for j = 1,……, k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BB20CB-8469-4FD3-9942-80F383A0B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843" y="777576"/>
                <a:ext cx="4226057" cy="60054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216B41-0916-4A0F-8AED-A2DDAEB82FF5}"/>
                  </a:ext>
                </a:extLst>
              </p:cNvPr>
              <p:cNvSpPr txBox="1"/>
              <p:nvPr/>
            </p:nvSpPr>
            <p:spPr>
              <a:xfrm>
                <a:off x="6889216" y="1476419"/>
                <a:ext cx="4637313" cy="764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𝒄𝒓𝒐𝒔𝒔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𝒆𝒏𝒕𝒓𝒐𝒑𝒚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×</m:t>
                          </m:r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𝒍𝒐𝒈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216B41-0916-4A0F-8AED-A2DDAEB82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16" y="1476419"/>
                <a:ext cx="4637313" cy="76431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FA97E80-5D86-44DA-A7A8-28D9A3E76CB0}"/>
                  </a:ext>
                </a:extLst>
              </p:cNvPr>
              <p:cNvSpPr txBox="1"/>
              <p:nvPr/>
            </p:nvSpPr>
            <p:spPr>
              <a:xfrm>
                <a:off x="1498975" y="5501878"/>
                <a:ext cx="919405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×</m:t>
                    </m:r>
                    <m:func>
                      <m:func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𝟏𝟔𝟎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func>
                  </m:oMath>
                </a14:m>
                <a:r>
                  <a:rPr lang="en-US" b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b="1" dirty="0">
                    <a:latin typeface="Palatino Linotype" panose="02040502050505030304" pitchFamily="18" charset="0"/>
                  </a:rPr>
                  <a:t> log (0.323) – 1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𝟑𝟓𝟕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×</m:t>
                        </m:r>
                        <m:func>
                          <m:func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𝟏𝟔𝟎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i="1" dirty="0">
                  <a:latin typeface="Palatino Linotype" panose="0204050205050503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FA97E80-5D86-44DA-A7A8-28D9A3E76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975" y="5501878"/>
                <a:ext cx="9194050" cy="646331"/>
              </a:xfrm>
              <a:prstGeom prst="rect">
                <a:avLst/>
              </a:prstGeom>
              <a:blipFill>
                <a:blip r:embed="rId13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203B23E3-BDE6-4B50-9DDC-3614963FA24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83626" y="2284136"/>
            <a:ext cx="3369186" cy="2457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EE81ED-968D-45BE-82E1-6726469105F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588598" y="2535911"/>
            <a:ext cx="992366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32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14:cNvPr>
              <p14:cNvContentPartPr/>
              <p14:nvPr/>
            </p14:nvContentPartPr>
            <p14:xfrm>
              <a:off x="7704720" y="494424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5360" y="49348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14:cNvPr>
              <p14:cNvContentPartPr/>
              <p14:nvPr/>
            </p14:nvContentPartPr>
            <p14:xfrm>
              <a:off x="1719069" y="363011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09709" y="3620756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6108156-63D1-4320-8DFE-93A3CF1704EF}"/>
              </a:ext>
            </a:extLst>
          </p:cNvPr>
          <p:cNvSpPr/>
          <p:nvPr/>
        </p:nvSpPr>
        <p:spPr>
          <a:xfrm>
            <a:off x="3897503" y="192801"/>
            <a:ext cx="5772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Multiclass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368AFB-94D1-4EAF-9D9A-FAA55BE642E2}"/>
                  </a:ext>
                </a:extLst>
              </p:cNvPr>
              <p:cNvSpPr txBox="1"/>
              <p:nvPr/>
            </p:nvSpPr>
            <p:spPr>
              <a:xfrm>
                <a:off x="3421321" y="2805718"/>
                <a:ext cx="810863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368AFB-94D1-4EAF-9D9A-FAA55BE64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321" y="2805718"/>
                <a:ext cx="810863" cy="10204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603F1D7-461A-40CE-AD10-0C41D36C02E2}"/>
              </a:ext>
            </a:extLst>
          </p:cNvPr>
          <p:cNvSpPr txBox="1"/>
          <p:nvPr/>
        </p:nvSpPr>
        <p:spPr>
          <a:xfrm>
            <a:off x="3067072" y="2419105"/>
            <a:ext cx="2031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Actual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A2DDAD9-718C-4ADD-A879-93E413951411}"/>
                  </a:ext>
                </a:extLst>
              </p:cNvPr>
              <p:cNvSpPr txBox="1"/>
              <p:nvPr/>
            </p:nvSpPr>
            <p:spPr>
              <a:xfrm>
                <a:off x="959750" y="2812559"/>
                <a:ext cx="1243674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0.224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0.672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0.091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0.013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A2DDAD9-718C-4ADD-A879-93E413951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750" y="2812559"/>
                <a:ext cx="1243674" cy="10204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1264E7E-0020-4A95-B911-9FF7B3FE545C}"/>
              </a:ext>
            </a:extLst>
          </p:cNvPr>
          <p:cNvSpPr txBox="1"/>
          <p:nvPr/>
        </p:nvSpPr>
        <p:spPr>
          <a:xfrm>
            <a:off x="959750" y="2354972"/>
            <a:ext cx="2031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Predicted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BB20CB-8469-4FD3-9942-80F383A0B7CE}"/>
                  </a:ext>
                </a:extLst>
              </p:cNvPr>
              <p:cNvSpPr txBox="1"/>
              <p:nvPr/>
            </p:nvSpPr>
            <p:spPr>
              <a:xfrm>
                <a:off x="7094843" y="777576"/>
                <a:ext cx="4226057" cy="6005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𝑆𝑜𝑓𝑡𝑚𝑎𝑥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𝑧𝑗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𝑧𝑘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dirty="0"/>
                  <a:t>   </a:t>
                </a:r>
                <a:r>
                  <a:rPr lang="en-US" b="1" i="1" dirty="0">
                    <a:latin typeface="Palatino Linotype" panose="02040502050505030304" pitchFamily="18" charset="0"/>
                  </a:rPr>
                  <a:t>for j = 1,……, k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BB20CB-8469-4FD3-9942-80F383A0B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843" y="777576"/>
                <a:ext cx="4226057" cy="60054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216B41-0916-4A0F-8AED-A2DDAEB82FF5}"/>
                  </a:ext>
                </a:extLst>
              </p:cNvPr>
              <p:cNvSpPr txBox="1"/>
              <p:nvPr/>
            </p:nvSpPr>
            <p:spPr>
              <a:xfrm>
                <a:off x="6889216" y="1476419"/>
                <a:ext cx="4637313" cy="764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𝒄𝒓𝒐𝒔𝒔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𝒆𝒏𝒕𝒓𝒐𝒑𝒚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×</m:t>
                          </m:r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𝒍𝒐𝒈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216B41-0916-4A0F-8AED-A2DDAEB82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16" y="1476419"/>
                <a:ext cx="4637313" cy="76431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FA97E80-5D86-44DA-A7A8-28D9A3E76CB0}"/>
                  </a:ext>
                </a:extLst>
              </p:cNvPr>
              <p:cNvSpPr txBox="1"/>
              <p:nvPr/>
            </p:nvSpPr>
            <p:spPr>
              <a:xfrm>
                <a:off x="1498975" y="5501878"/>
                <a:ext cx="919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=−0 ×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0.224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func>
                  </m:oMath>
                </a14:m>
                <a:r>
                  <a:rPr lang="en-US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>
                    <a:latin typeface="+mj-lt"/>
                  </a:rPr>
                  <a:t> log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0.672</m:t>
                    </m:r>
                  </m:oMath>
                </a14:m>
                <a:r>
                  <a:rPr lang="en-US" dirty="0">
                    <a:latin typeface="+mj-lt"/>
                  </a:rPr>
                  <a:t>) – 0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0.091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)−0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×</m:t>
                        </m:r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(0.013)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FA97E80-5D86-44DA-A7A8-28D9A3E76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975" y="5501878"/>
                <a:ext cx="9194050" cy="369332"/>
              </a:xfrm>
              <a:prstGeom prst="rect">
                <a:avLst/>
              </a:prstGeom>
              <a:blipFill>
                <a:blip r:embed="rId1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90434E4-1D0D-4064-BA9F-202581DC4930}"/>
              </a:ext>
            </a:extLst>
          </p:cNvPr>
          <p:cNvSpPr/>
          <p:nvPr/>
        </p:nvSpPr>
        <p:spPr>
          <a:xfrm>
            <a:off x="557070" y="1129110"/>
            <a:ext cx="45078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8325" indent="-168275"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Categorical_Crossentropy</a:t>
            </a:r>
            <a:endParaRPr lang="en-US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A90D6-D658-4AC0-8C16-A01FD0A04A7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96000" y="2514323"/>
            <a:ext cx="5791200" cy="19716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05E2C76-BB84-4965-BB31-D0E840AF4913}"/>
              </a:ext>
            </a:extLst>
          </p:cNvPr>
          <p:cNvSpPr txBox="1"/>
          <p:nvPr/>
        </p:nvSpPr>
        <p:spPr>
          <a:xfrm>
            <a:off x="5235232" y="5844236"/>
            <a:ext cx="1782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Cambria Math" panose="02040503050406030204" pitchFamily="18" charset="0"/>
              </a:rPr>
              <a:t>L= 0.173</a:t>
            </a:r>
          </a:p>
        </p:txBody>
      </p:sp>
    </p:spTree>
    <p:extLst>
      <p:ext uri="{BB962C8B-B14F-4D97-AF65-F5344CB8AC3E}">
        <p14:creationId xmlns:p14="http://schemas.microsoft.com/office/powerpoint/2010/main" val="2233579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2760" y="192056"/>
            <a:ext cx="7185349" cy="87795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Different types of Neural Network</a:t>
            </a:r>
            <a:endParaRPr 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4480C2-7C70-4E1C-B9A5-8C6246700C58}"/>
              </a:ext>
            </a:extLst>
          </p:cNvPr>
          <p:cNvSpPr/>
          <p:nvPr/>
        </p:nvSpPr>
        <p:spPr>
          <a:xfrm>
            <a:off x="1333827" y="1609182"/>
            <a:ext cx="90224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5525" indent="-341313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Feedforward Neural Network – Artificial Neuron</a:t>
            </a:r>
          </a:p>
          <a:p>
            <a:pPr marL="1025525" indent="-341313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Feed Forward Back Propagation Neural Network</a:t>
            </a:r>
          </a:p>
          <a:p>
            <a:pPr marL="1025525" indent="-341313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Convolutional Neural Network</a:t>
            </a:r>
          </a:p>
          <a:p>
            <a:pPr marL="1025525" indent="-341313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Recurrent Neural Network(RNN) –</a:t>
            </a:r>
          </a:p>
          <a:p>
            <a:pPr marL="1025525" indent="-341313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Long Short-Term Memory</a:t>
            </a:r>
          </a:p>
        </p:txBody>
      </p:sp>
    </p:spTree>
    <p:extLst>
      <p:ext uri="{BB962C8B-B14F-4D97-AF65-F5344CB8AC3E}">
        <p14:creationId xmlns:p14="http://schemas.microsoft.com/office/powerpoint/2010/main" val="161279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915" y="162953"/>
            <a:ext cx="10654169" cy="619768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Feedforward Neural Network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DDFBE3-37CF-45BF-97D4-0AF7D2035D09}"/>
              </a:ext>
            </a:extLst>
          </p:cNvPr>
          <p:cNvSpPr/>
          <p:nvPr/>
        </p:nvSpPr>
        <p:spPr>
          <a:xfrm>
            <a:off x="1203919" y="854470"/>
            <a:ext cx="97841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It is one of the simplest types of artificial neural networks.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In a feedforward neural network, the data passes through different input nodes, hidden layer nodes until it reaches the output node.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In other words, the data moves in only one direction from the first range until it reaches the output node.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Data move in only one direction.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A feedforward neural network may consist of a single layer or may contain hidden layers.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In a feed forward neural network, the products of the inputs and their weights are calculated. This is then fed to the output.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DF6EA5-F2D5-4B05-83F2-8E9CB1002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408" y="4096318"/>
            <a:ext cx="4007183" cy="218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6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319" y="136525"/>
            <a:ext cx="2254181" cy="1280890"/>
          </a:xfrm>
        </p:spPr>
        <p:txBody>
          <a:bodyPr>
            <a:normAutofit/>
          </a:bodyPr>
          <a:lstStyle/>
          <a:p>
            <a:pPr lvl="0"/>
            <a:r>
              <a:rPr lang="en-US" sz="3600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itchFamily="18" charset="0"/>
              </a:rPr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3200" b="1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924F49-F608-4878-817F-9639EC3EA298}"/>
              </a:ext>
            </a:extLst>
          </p:cNvPr>
          <p:cNvSpPr/>
          <p:nvPr/>
        </p:nvSpPr>
        <p:spPr>
          <a:xfrm>
            <a:off x="409576" y="1417415"/>
            <a:ext cx="997336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9300" indent="-344488" algn="just">
              <a:buFont typeface="Wingdings" panose="05000000000000000000" pitchFamily="2" charset="2"/>
              <a:buChar char="v"/>
            </a:pPr>
            <a:r>
              <a:rPr lang="en-US" sz="1600" dirty="0">
                <a:latin typeface="Palatino Linotype" panose="02040502050505030304" pitchFamily="18" charset="0"/>
                <a:cs typeface="Times New Roman" pitchFamily="18" charset="0"/>
              </a:rPr>
              <a:t>Artificial Neural Network</a:t>
            </a:r>
          </a:p>
          <a:p>
            <a:pPr marL="749300" indent="-344488" algn="just">
              <a:buFont typeface="Wingdings" panose="05000000000000000000" pitchFamily="2" charset="2"/>
              <a:buChar char="v"/>
            </a:pPr>
            <a:r>
              <a:rPr lang="en-US" sz="1600" dirty="0">
                <a:latin typeface="Palatino Linotype" panose="02040502050505030304" pitchFamily="18" charset="0"/>
                <a:cs typeface="Times New Roman" pitchFamily="18" charset="0"/>
              </a:rPr>
              <a:t>Structure of Artificial Neural Network </a:t>
            </a:r>
          </a:p>
          <a:p>
            <a:pPr marL="749300" indent="-344488" algn="just">
              <a:buFont typeface="Wingdings" panose="05000000000000000000" pitchFamily="2" charset="2"/>
              <a:buChar char="v"/>
            </a:pPr>
            <a:r>
              <a:rPr lang="en-US" sz="1600" dirty="0">
                <a:latin typeface="Palatino Linotype" panose="02040502050505030304" pitchFamily="18" charset="0"/>
                <a:cs typeface="Times New Roman" pitchFamily="18" charset="0"/>
              </a:rPr>
              <a:t>Activation Functions</a:t>
            </a:r>
          </a:p>
          <a:p>
            <a:pPr marL="1544638" indent="-225425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Palatino Linotype" panose="02040502050505030304" pitchFamily="18" charset="0"/>
                <a:cs typeface="Times New Roman" pitchFamily="18" charset="0"/>
              </a:rPr>
              <a:t>Sigmoid</a:t>
            </a:r>
          </a:p>
          <a:p>
            <a:pPr marL="1544638" indent="-225425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Palatino Linotype" panose="02040502050505030304" pitchFamily="18" charset="0"/>
                <a:cs typeface="Times New Roman" pitchFamily="18" charset="0"/>
              </a:rPr>
              <a:t>Tangent Hyperbolic Sigmoid</a:t>
            </a:r>
          </a:p>
          <a:p>
            <a:pPr marL="1544638" indent="-225425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Palatino Linotype" panose="02040502050505030304" pitchFamily="18" charset="0"/>
                <a:cs typeface="Times New Roman" pitchFamily="18" charset="0"/>
              </a:rPr>
              <a:t>Rectified Linear Unit (</a:t>
            </a:r>
            <a:r>
              <a:rPr lang="en-US" sz="1600" dirty="0" err="1">
                <a:latin typeface="Palatino Linotype" panose="02040502050505030304" pitchFamily="18" charset="0"/>
                <a:cs typeface="Times New Roman" pitchFamily="18" charset="0"/>
              </a:rPr>
              <a:t>ReLU</a:t>
            </a:r>
            <a:r>
              <a:rPr lang="en-US" sz="1600" dirty="0">
                <a:latin typeface="Palatino Linotype" panose="02040502050505030304" pitchFamily="18" charset="0"/>
                <a:cs typeface="Times New Roman" pitchFamily="18" charset="0"/>
              </a:rPr>
              <a:t>)</a:t>
            </a:r>
          </a:p>
          <a:p>
            <a:pPr marL="1544638" indent="-225425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Palatino Linotype" panose="02040502050505030304" pitchFamily="18" charset="0"/>
                <a:cs typeface="Times New Roman" pitchFamily="18" charset="0"/>
              </a:rPr>
              <a:t>Linear/Identical </a:t>
            </a:r>
          </a:p>
          <a:p>
            <a:pPr marL="1544638" indent="-225425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Palatino Linotype" panose="02040502050505030304" pitchFamily="18" charset="0"/>
                <a:cs typeface="Times New Roman" pitchFamily="18" charset="0"/>
              </a:rPr>
              <a:t>SoftMax </a:t>
            </a:r>
          </a:p>
          <a:p>
            <a:pPr marL="1544638" indent="-225425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Palatino Linotype" panose="02040502050505030304" pitchFamily="18" charset="0"/>
                <a:cs typeface="Times New Roman" pitchFamily="18" charset="0"/>
              </a:rPr>
              <a:t>Example</a:t>
            </a:r>
          </a:p>
          <a:p>
            <a:pPr marL="749300" indent="-344488" algn="just">
              <a:buFont typeface="Wingdings" panose="05000000000000000000" pitchFamily="2" charset="2"/>
              <a:buChar char="v"/>
            </a:pPr>
            <a:r>
              <a:rPr lang="en-US" sz="1600" dirty="0">
                <a:latin typeface="Palatino Linotype" panose="02040502050505030304" pitchFamily="18" charset="0"/>
                <a:cs typeface="Times New Roman" pitchFamily="18" charset="0"/>
              </a:rPr>
              <a:t>Types of Artificial Neural Network </a:t>
            </a:r>
            <a:r>
              <a:rPr lang="en-US" sz="1600" dirty="0" err="1">
                <a:latin typeface="Palatino Linotype" panose="02040502050505030304" pitchFamily="18" charset="0"/>
                <a:cs typeface="Times New Roman" pitchFamily="18" charset="0"/>
              </a:rPr>
              <a:t>w.r.t.</a:t>
            </a:r>
            <a:r>
              <a:rPr lang="en-US" sz="1600" dirty="0">
                <a:latin typeface="Palatino Linotype" panose="02040502050505030304" pitchFamily="18" charset="0"/>
                <a:cs typeface="Times New Roman" pitchFamily="18" charset="0"/>
              </a:rPr>
              <a:t> Hidden Layers</a:t>
            </a:r>
          </a:p>
          <a:p>
            <a:pPr marL="1544638" indent="-225425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Palatino Linotype" panose="02040502050505030304" pitchFamily="18" charset="0"/>
                <a:cs typeface="Times New Roman" pitchFamily="18" charset="0"/>
              </a:rPr>
              <a:t>Perceptron</a:t>
            </a:r>
          </a:p>
          <a:p>
            <a:pPr marL="1544638" indent="-225425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Palatino Linotype" panose="02040502050505030304" pitchFamily="18" charset="0"/>
                <a:cs typeface="Times New Roman" pitchFamily="18" charset="0"/>
              </a:rPr>
              <a:t>Multilayer Perceptron</a:t>
            </a:r>
          </a:p>
          <a:p>
            <a:pPr marL="1544638" indent="-225425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Palatino Linotype" panose="02040502050505030304" pitchFamily="18" charset="0"/>
                <a:cs typeface="Times New Roman" pitchFamily="18" charset="0"/>
              </a:rPr>
              <a:t>Deep Neural Network</a:t>
            </a:r>
          </a:p>
          <a:p>
            <a:pPr marL="749300" indent="-344488" algn="just">
              <a:buFont typeface="Wingdings" panose="05000000000000000000" pitchFamily="2" charset="2"/>
              <a:buChar char="v"/>
            </a:pPr>
            <a:r>
              <a:rPr lang="en-US" sz="1600" dirty="0">
                <a:latin typeface="Palatino Linotype" panose="02040502050505030304" pitchFamily="18" charset="0"/>
                <a:cs typeface="Times New Roman" pitchFamily="18" charset="0"/>
              </a:rPr>
              <a:t>Specification of Nodes and Activation Functions</a:t>
            </a:r>
          </a:p>
          <a:p>
            <a:pPr marL="1544638" indent="-225425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Palatino Linotype" panose="02040502050505030304" pitchFamily="18" charset="0"/>
                <a:cs typeface="Times New Roman" pitchFamily="18" charset="0"/>
              </a:rPr>
              <a:t>Specification of input layer’s nodes, hidden layer’s nodes, and output layer’ node(s)</a:t>
            </a:r>
          </a:p>
          <a:p>
            <a:pPr marL="1544638" indent="-225425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Palatino Linotype" panose="02040502050505030304" pitchFamily="18" charset="0"/>
                <a:cs typeface="Times New Roman" pitchFamily="18" charset="0"/>
              </a:rPr>
              <a:t>Specification of activation functions on hidden layer’s nodes, and output layer node(s).</a:t>
            </a:r>
          </a:p>
          <a:p>
            <a:pPr marL="1544638" indent="-225425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Palatino Linotype" panose="02040502050505030304" pitchFamily="18" charset="0"/>
                <a:cs typeface="Times New Roman" pitchFamily="18" charset="0"/>
              </a:rPr>
              <a:t>Epoch</a:t>
            </a:r>
          </a:p>
          <a:p>
            <a:pPr marL="1544638" indent="-225425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Palatino Linotype" panose="02040502050505030304" pitchFamily="18" charset="0"/>
                <a:cs typeface="Times New Roman" pitchFamily="18" charset="0"/>
              </a:rPr>
              <a:t>Batch</a:t>
            </a:r>
          </a:p>
          <a:p>
            <a:pPr marL="1544638" indent="-225425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Palatino Linotype" panose="02040502050505030304" pitchFamily="18" charset="0"/>
                <a:cs typeface="Times New Roman" pitchFamily="18" charset="0"/>
              </a:rPr>
              <a:t>Iteration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315C97E-9084-4412-8AEE-26D084CDCEEF}"/>
                  </a:ext>
                </a:extLst>
              </p14:cNvPr>
              <p14:cNvContentPartPr/>
              <p14:nvPr/>
            </p14:nvContentPartPr>
            <p14:xfrm>
              <a:off x="8697600" y="539352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315C97E-9084-4412-8AEE-26D084CDCE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88240" y="53841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285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391"/>
    </mc:Choice>
    <mc:Fallback xmlns="">
      <p:transition spd="slow" advTm="23939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819" y="-309816"/>
            <a:ext cx="12077252" cy="995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Feed Forward Neural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D9918-F5FD-44FF-AABE-4BF3D74FE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491" y="3905357"/>
            <a:ext cx="6557690" cy="2833420"/>
          </a:xfrm>
          <a:prstGeom prst="rect">
            <a:avLst/>
          </a:prstGeom>
        </p:spPr>
      </p:pic>
      <p:pic>
        <p:nvPicPr>
          <p:cNvPr id="2050" name="Picture 2" descr="Animated Explanation of Feed Forward Neural Network Architecture | MLK -  Machine Learning Knowledge">
            <a:extLst>
              <a:ext uri="{FF2B5EF4-FFF2-40B4-BE49-F238E27FC236}">
                <a16:creationId xmlns:a16="http://schemas.microsoft.com/office/drawing/2014/main" id="{8DC6269C-BD2E-430D-AE2C-D1D3224A731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77" y="1071937"/>
            <a:ext cx="4973728" cy="283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39540F-8B02-4BCB-9EF2-7DF0A6FEF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029" y="1259083"/>
            <a:ext cx="4734646" cy="48875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506899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915" y="57587"/>
            <a:ext cx="10654169" cy="61976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Back Propagation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D58F07-F686-4C07-96DF-A9A06CF3CD32}"/>
              </a:ext>
            </a:extLst>
          </p:cNvPr>
          <p:cNvSpPr/>
          <p:nvPr/>
        </p:nvSpPr>
        <p:spPr>
          <a:xfrm>
            <a:off x="1193089" y="2423537"/>
            <a:ext cx="51775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Backpropagation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 is a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training algorithm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 consisting of 2 steps: 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Feedforward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 the values.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Calculate the error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 and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propagate it back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 to the earlier layers.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D5C3B-93DF-43EA-AB04-FC0DDE67BB83}"/>
              </a:ext>
            </a:extLst>
          </p:cNvPr>
          <p:cNvSpPr txBox="1"/>
          <p:nvPr/>
        </p:nvSpPr>
        <p:spPr>
          <a:xfrm>
            <a:off x="845115" y="757084"/>
            <a:ext cx="101346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Back-propagation is the essence of neural net training. It is the method of fine-tuning the weights of a neural net based on the error rate obtained in the previous epoch (i.e., iteration).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Proper tuning of the weights allows you to reduce error rates and to make the model reliable by increasing its generalization.</a:t>
            </a:r>
            <a:endParaRPr lang="en-US" sz="2000" dirty="0">
              <a:latin typeface="Palatino Linotype" panose="02040502050505030304" pitchFamily="18" charset="0"/>
            </a:endParaRPr>
          </a:p>
        </p:txBody>
      </p:sp>
      <p:pic>
        <p:nvPicPr>
          <p:cNvPr id="6" name="Picture 6" descr="Is Deep Learning Possible Without Back-propagation?">
            <a:extLst>
              <a:ext uri="{FF2B5EF4-FFF2-40B4-BE49-F238E27FC236}">
                <a16:creationId xmlns:a16="http://schemas.microsoft.com/office/drawing/2014/main" id="{807B0832-4669-444D-A3D3-35B7DEEE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2266434"/>
            <a:ext cx="5221011" cy="383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nimated Explanation of Feed Forward Neural Network Architecture | MLK -  Machine Learning Knowledge">
            <a:extLst>
              <a:ext uri="{FF2B5EF4-FFF2-40B4-BE49-F238E27FC236}">
                <a16:creationId xmlns:a16="http://schemas.microsoft.com/office/drawing/2014/main" id="{BBD7894B-20D3-43D9-920B-EB69BC369B0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97" y="4183675"/>
            <a:ext cx="3784853" cy="242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247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BE45-FA12-4ECC-8202-1026A449B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Appendix</a:t>
            </a:r>
            <a:endParaRPr lang="en-GB" sz="54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894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86616-0411-4AC1-BFBF-1CB6D61E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Structure Diagram of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850D0-FEC9-49A3-A3FF-98041B79C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http://alexlenail.me/NN-SVG/index.html</a:t>
            </a:r>
          </a:p>
        </p:txBody>
      </p:sp>
    </p:spTree>
    <p:extLst>
      <p:ext uri="{BB962C8B-B14F-4D97-AF65-F5344CB8AC3E}">
        <p14:creationId xmlns:p14="http://schemas.microsoft.com/office/powerpoint/2010/main" val="2808639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D0D2-C2AA-4794-AEDE-008ECA1C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52212"/>
            <a:ext cx="8911687" cy="64501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Terminologies</a:t>
            </a:r>
            <a:r>
              <a:rPr lang="en-US" sz="28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 </a:t>
            </a:r>
          </a:p>
        </p:txBody>
      </p:sp>
      <p:pic>
        <p:nvPicPr>
          <p:cNvPr id="5" name="Picture 2" descr="Backpropagation Neural Network - How It Works E.g. Counting GIF | Gfycat">
            <a:extLst>
              <a:ext uri="{FF2B5EF4-FFF2-40B4-BE49-F238E27FC236}">
                <a16:creationId xmlns:a16="http://schemas.microsoft.com/office/drawing/2014/main" id="{E840A698-FBCA-4530-8E1B-C9045372583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730" y="1416045"/>
            <a:ext cx="7004787" cy="402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229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D0D2-C2AA-4794-AEDE-008ECA1C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1249" y="142582"/>
            <a:ext cx="6218567" cy="64501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Terminologies </a:t>
            </a:r>
          </a:p>
        </p:txBody>
      </p:sp>
      <p:pic>
        <p:nvPicPr>
          <p:cNvPr id="1028" name="Picture 4" descr="What are the meanings of batch size, mini-batch, iterations and ...">
            <a:extLst>
              <a:ext uri="{FF2B5EF4-FFF2-40B4-BE49-F238E27FC236}">
                <a16:creationId xmlns:a16="http://schemas.microsoft.com/office/drawing/2014/main" id="{DAB95A29-C87B-424A-A0DA-E54761374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44" y="92591"/>
            <a:ext cx="4597284" cy="193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A7E0F8-06EA-4D14-9AF3-473E5E376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71" y="2168952"/>
            <a:ext cx="4357139" cy="449784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066E0F-68B6-4F7B-9692-F0D66A6B0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899" y="1194490"/>
            <a:ext cx="5568859" cy="547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0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BAC747-5AA0-41CC-838F-20B9884C7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2550" y="326495"/>
            <a:ext cx="9144000" cy="62071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Palatino Linotype" panose="02040502050505030304" pitchFamily="18" charset="0"/>
              </a:rPr>
              <a:t>Scaling</a:t>
            </a:r>
            <a:endParaRPr lang="en-GB" sz="3600" b="1" dirty="0">
              <a:latin typeface="Palatino Linotype" panose="020405020505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30A59-7DF5-41A7-85A7-4D70E5842F21}"/>
              </a:ext>
            </a:extLst>
          </p:cNvPr>
          <p:cNvSpPr txBox="1"/>
          <p:nvPr/>
        </p:nvSpPr>
        <p:spPr>
          <a:xfrm>
            <a:off x="666750" y="157884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i</a:t>
            </a:r>
            <a:r>
              <a:rPr lang="en-GB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. Normalization</a:t>
            </a:r>
          </a:p>
          <a:p>
            <a:pPr marL="266700" lvl="1" indent="-266700"/>
            <a:r>
              <a:rPr lang="en-GB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ii. Standardization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B15738-9B2A-4294-910E-E1AB12170155}"/>
              </a:ext>
            </a:extLst>
          </p:cNvPr>
          <p:cNvSpPr txBox="1"/>
          <p:nvPr/>
        </p:nvSpPr>
        <p:spPr>
          <a:xfrm>
            <a:off x="352425" y="10320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rgbClr val="222222"/>
                </a:solidFill>
                <a:effectLst/>
                <a:latin typeface="Helvetica Neue"/>
              </a:rPr>
              <a:t>Data Scaling 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CD5BA-CC1B-4D53-8A6F-811086D63B62}"/>
              </a:ext>
            </a:extLst>
          </p:cNvPr>
          <p:cNvSpPr txBox="1"/>
          <p:nvPr/>
        </p:nvSpPr>
        <p:spPr>
          <a:xfrm>
            <a:off x="533399" y="3880607"/>
            <a:ext cx="103917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ii. Standardization: </a:t>
            </a:r>
          </a:p>
          <a:p>
            <a:pPr marL="180975" algn="just"/>
            <a:r>
              <a:rPr lang="en-GB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Standardization is a scaling technique where the values are cantered around the mean with a unit standard deviation. This means that the mean of the attribute becomes zero and the resultant distribution has a unit standard deviation.</a:t>
            </a:r>
            <a:endParaRPr lang="en-GB" dirty="0">
              <a:latin typeface="Palatino Linotype" panose="0204050205050503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C44922-AD15-4F62-A684-E5864B00D312}"/>
              </a:ext>
            </a:extLst>
          </p:cNvPr>
          <p:cNvSpPr txBox="1"/>
          <p:nvPr/>
        </p:nvSpPr>
        <p:spPr>
          <a:xfrm>
            <a:off x="352425" y="2464906"/>
            <a:ext cx="103917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  </a:t>
            </a:r>
            <a:r>
              <a:rPr lang="en-GB" b="1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i</a:t>
            </a:r>
            <a:r>
              <a:rPr lang="en-GB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. Normalization: </a:t>
            </a:r>
          </a:p>
          <a:p>
            <a:pPr marL="361950" algn="just"/>
            <a:r>
              <a:rPr lang="en-GB" dirty="0">
                <a:solidFill>
                  <a:srgbClr val="222222"/>
                </a:solidFill>
                <a:latin typeface="Palatino Linotype" panose="02040502050505030304" pitchFamily="18" charset="0"/>
              </a:rPr>
              <a:t>Normalization is another scaling technique in which values are shifted and rescaled so that they end up ranging between 0 and 1. It is also known as Min-Max scaling.</a:t>
            </a:r>
          </a:p>
        </p:txBody>
      </p:sp>
    </p:spTree>
    <p:extLst>
      <p:ext uri="{BB962C8B-B14F-4D97-AF65-F5344CB8AC3E}">
        <p14:creationId xmlns:p14="http://schemas.microsoft.com/office/powerpoint/2010/main" val="3000436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6A9F2-5544-48D2-85C6-120250B89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7146" y="217344"/>
            <a:ext cx="5802745" cy="71271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8EA9AA-2F62-4A84-AB51-F764393BF8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3512" y="573701"/>
                <a:ext cx="8379037" cy="2572822"/>
              </a:xfrm>
            </p:spPr>
            <p:txBody>
              <a:bodyPr/>
              <a:lstStyle/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b="0" dirty="0"/>
                  <a:t>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</m:func>
                      </m:den>
                    </m:f>
                  </m:oMath>
                </a14:m>
                <a:endParaRPr lang="en-US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US" sz="900" dirty="0">
                  <a:latin typeface="Palatino Linotype" panose="0204050205050503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sz="1800" dirty="0">
                    <a:latin typeface="Palatino Linotype" panose="02040502050505030304" pitchFamily="18" charset="0"/>
                  </a:rPr>
                  <a:t>Where max is the maximum value in an attribute, x is the current value and min is minimum value in the attribute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8EA9AA-2F62-4A84-AB51-F764393BF8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512" y="573701"/>
                <a:ext cx="8379037" cy="2572822"/>
              </a:xfrm>
              <a:blipFill>
                <a:blip r:embed="rId2"/>
                <a:stretch>
                  <a:fillRect l="-582" r="-5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86E54F-496F-4928-8C2C-9362E2126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395274"/>
              </p:ext>
            </p:extLst>
          </p:nvPr>
        </p:nvGraphicFramePr>
        <p:xfrm>
          <a:off x="716392" y="3146523"/>
          <a:ext cx="1325228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228">
                  <a:extLst>
                    <a:ext uri="{9D8B030D-6E8A-4147-A177-3AD203B41FA5}">
                      <a16:colId xmlns:a16="http://schemas.microsoft.com/office/drawing/2014/main" val="3492506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Input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427596"/>
                  </a:ext>
                </a:extLst>
              </a:tr>
              <a:tr h="24745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897006"/>
                  </a:ext>
                </a:extLst>
              </a:tr>
              <a:tr h="2036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730256"/>
                  </a:ext>
                </a:extLst>
              </a:tr>
              <a:tr h="19792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3090572"/>
                  </a:ext>
                </a:extLst>
              </a:tr>
              <a:tr h="24437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9281482"/>
                  </a:ext>
                </a:extLst>
              </a:tr>
              <a:tr h="23411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398760"/>
                  </a:ext>
                </a:extLst>
              </a:tr>
              <a:tr h="22913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254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692149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298D2FA5-AE5B-4FE3-A522-70E1B661D572}"/>
              </a:ext>
            </a:extLst>
          </p:cNvPr>
          <p:cNvSpPr/>
          <p:nvPr/>
        </p:nvSpPr>
        <p:spPr>
          <a:xfrm>
            <a:off x="2164499" y="4124325"/>
            <a:ext cx="847955" cy="48577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B9E1971-B3AE-4DD4-83C9-D0D844E97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442581"/>
              </p:ext>
            </p:extLst>
          </p:nvPr>
        </p:nvGraphicFramePr>
        <p:xfrm>
          <a:off x="3066085" y="3146523"/>
          <a:ext cx="1477339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339">
                  <a:extLst>
                    <a:ext uri="{9D8B030D-6E8A-4147-A177-3AD203B41FA5}">
                      <a16:colId xmlns:a16="http://schemas.microsoft.com/office/drawing/2014/main" val="3492506645"/>
                    </a:ext>
                  </a:extLst>
                </a:gridCol>
              </a:tblGrid>
              <a:tr h="40205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427596"/>
                  </a:ext>
                </a:extLst>
              </a:tr>
              <a:tr h="27940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0.620689655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9897006"/>
                  </a:ext>
                </a:extLst>
              </a:tr>
              <a:tr h="28147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0.810344828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730256"/>
                  </a:ext>
                </a:extLst>
              </a:tr>
              <a:tr h="25255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3090572"/>
                  </a:ext>
                </a:extLst>
              </a:tr>
              <a:tr h="26494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0.724137931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9281482"/>
                  </a:ext>
                </a:extLst>
              </a:tr>
              <a:tr h="25668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0.637931034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9398760"/>
                  </a:ext>
                </a:extLst>
              </a:tr>
              <a:tr h="24842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2541615"/>
                  </a:ext>
                </a:extLst>
              </a:tr>
              <a:tr h="40205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0.172413793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66921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B3DD893-DC64-4552-A491-1E7CDAB3265B}"/>
              </a:ext>
            </a:extLst>
          </p:cNvPr>
          <p:cNvSpPr txBox="1"/>
          <p:nvPr/>
        </p:nvSpPr>
        <p:spPr>
          <a:xfrm>
            <a:off x="716392" y="5761079"/>
            <a:ext cx="132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Palatino Linotype" panose="02040502050505030304" pitchFamily="18" charset="0"/>
              </a:rPr>
              <a:t>Max = 66</a:t>
            </a:r>
          </a:p>
          <a:p>
            <a:r>
              <a:rPr lang="en-US" sz="1400" b="1" dirty="0">
                <a:latin typeface="Palatino Linotype" panose="02040502050505030304" pitchFamily="18" charset="0"/>
              </a:rPr>
              <a:t>Min = 8</a:t>
            </a:r>
            <a:endParaRPr lang="en-GB" sz="14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522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6A9F2-5544-48D2-85C6-120250B89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4627" y="217343"/>
            <a:ext cx="5802745" cy="71271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Standardization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8EA9AA-2F62-4A84-AB51-F764393BF8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3512" y="573701"/>
                <a:ext cx="9483938" cy="2966720"/>
              </a:xfrm>
            </p:spPr>
            <p:txBody>
              <a:bodyPr/>
              <a:lstStyle/>
              <a:p>
                <a:pPr marL="0" indent="0" algn="ctr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en-US" b="0" dirty="0"/>
                  <a:t>                       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μ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/>
                          <m:t>σ</m:t>
                        </m:r>
                      </m:den>
                    </m:f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US" sz="1800" dirty="0">
                  <a:latin typeface="Palatino Linotype" panose="0204050205050503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sz="1800" dirty="0">
                    <a:latin typeface="Palatino Linotype" panose="02040502050505030304" pitchFamily="18" charset="0"/>
                  </a:rPr>
                  <a:t>Where x is the current value,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1800" i="1" smtClean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sz="1800" dirty="0">
                    <a:latin typeface="Palatino Linotype" panose="02040502050505030304" pitchFamily="18" charset="0"/>
                  </a:rPr>
                  <a:t> is the population mean,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1800"/>
                      <m:t>σ</m:t>
                    </m:r>
                  </m:oMath>
                </a14:m>
                <a:r>
                  <a:rPr lang="en-US" sz="1800" dirty="0">
                    <a:latin typeface="Palatino Linotype" panose="02040502050505030304" pitchFamily="18" charset="0"/>
                  </a:rPr>
                  <a:t> is the standard deviation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8EA9AA-2F62-4A84-AB51-F764393BF8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512" y="573701"/>
                <a:ext cx="9483938" cy="2966720"/>
              </a:xfrm>
              <a:blipFill>
                <a:blip r:embed="rId2"/>
                <a:stretch>
                  <a:fillRect l="-5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86E54F-496F-4928-8C2C-9362E2126180}"/>
              </a:ext>
            </a:extLst>
          </p:cNvPr>
          <p:cNvGraphicFramePr>
            <a:graphicFrameLocks noGrp="1"/>
          </p:cNvGraphicFramePr>
          <p:nvPr/>
        </p:nvGraphicFramePr>
        <p:xfrm>
          <a:off x="716392" y="3146523"/>
          <a:ext cx="1325228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228">
                  <a:extLst>
                    <a:ext uri="{9D8B030D-6E8A-4147-A177-3AD203B41FA5}">
                      <a16:colId xmlns:a16="http://schemas.microsoft.com/office/drawing/2014/main" val="3492506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Input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427596"/>
                  </a:ext>
                </a:extLst>
              </a:tr>
              <a:tr h="24745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897006"/>
                  </a:ext>
                </a:extLst>
              </a:tr>
              <a:tr h="2036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730256"/>
                  </a:ext>
                </a:extLst>
              </a:tr>
              <a:tr h="19792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3090572"/>
                  </a:ext>
                </a:extLst>
              </a:tr>
              <a:tr h="24437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9281482"/>
                  </a:ext>
                </a:extLst>
              </a:tr>
              <a:tr h="23411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398760"/>
                  </a:ext>
                </a:extLst>
              </a:tr>
              <a:tr h="22913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254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692149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298D2FA5-AE5B-4FE3-A522-70E1B661D572}"/>
              </a:ext>
            </a:extLst>
          </p:cNvPr>
          <p:cNvSpPr/>
          <p:nvPr/>
        </p:nvSpPr>
        <p:spPr>
          <a:xfrm>
            <a:off x="2164499" y="4124325"/>
            <a:ext cx="847955" cy="48577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B9E1971-B3AE-4DD4-83C9-D0D844E97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041982"/>
              </p:ext>
            </p:extLst>
          </p:nvPr>
        </p:nvGraphicFramePr>
        <p:xfrm>
          <a:off x="3066085" y="3146523"/>
          <a:ext cx="1477339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339">
                  <a:extLst>
                    <a:ext uri="{9D8B030D-6E8A-4147-A177-3AD203B41FA5}">
                      <a16:colId xmlns:a16="http://schemas.microsoft.com/office/drawing/2014/main" val="3492506645"/>
                    </a:ext>
                  </a:extLst>
                </a:gridCol>
              </a:tblGrid>
              <a:tr h="40205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427596"/>
                  </a:ext>
                </a:extLst>
              </a:tr>
              <a:tr h="27940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0.164832163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9897006"/>
                  </a:ext>
                </a:extLst>
              </a:tr>
              <a:tr h="28147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0.741744732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730256"/>
                  </a:ext>
                </a:extLst>
              </a:tr>
              <a:tr h="25255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-1.723245337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3090572"/>
                  </a:ext>
                </a:extLst>
              </a:tr>
              <a:tr h="26494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0.479511746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9281482"/>
                  </a:ext>
                </a:extLst>
              </a:tr>
              <a:tr h="25668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0.21727876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9398760"/>
                  </a:ext>
                </a:extLst>
              </a:tr>
              <a:tr h="2484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1.318657301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2541615"/>
                  </a:ext>
                </a:extLst>
              </a:tr>
              <a:tr h="40205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-1.198779365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66921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3DD893-DC64-4552-A491-1E7CDAB3265B}"/>
                  </a:ext>
                </a:extLst>
              </p:cNvPr>
              <p:cNvSpPr txBox="1"/>
              <p:nvPr/>
            </p:nvSpPr>
            <p:spPr>
              <a:xfrm>
                <a:off x="716392" y="5777928"/>
                <a:ext cx="16172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1400" i="1" smtClean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sz="1400" b="1" dirty="0">
                    <a:latin typeface="Palatino Linotype" panose="02040502050505030304" pitchFamily="18" charset="0"/>
                  </a:rPr>
                  <a:t> = 40.85714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1400" smtClean="0"/>
                      <m:t>σ</m:t>
                    </m:r>
                  </m:oMath>
                </a14:m>
                <a:r>
                  <a:rPr lang="en-US" sz="1400" b="1" dirty="0">
                    <a:latin typeface="Palatino Linotype" panose="02040502050505030304" pitchFamily="18" charset="0"/>
                  </a:rPr>
                  <a:t> = 19.06701</a:t>
                </a:r>
                <a:endParaRPr lang="en-GB" sz="1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3DD893-DC64-4552-A491-1E7CDAB32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92" y="5777928"/>
                <a:ext cx="1617233" cy="523220"/>
              </a:xfrm>
              <a:prstGeom prst="rect">
                <a:avLst/>
              </a:prstGeom>
              <a:blipFill>
                <a:blip r:embed="rId3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507808-CC7F-4D59-AC85-1B8FB7C71D04}"/>
                  </a:ext>
                </a:extLst>
              </p:cNvPr>
              <p:cNvSpPr txBox="1"/>
              <p:nvPr/>
            </p:nvSpPr>
            <p:spPr>
              <a:xfrm>
                <a:off x="3307192" y="5777928"/>
                <a:ext cx="16172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1400" i="1" smtClean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sz="1400" b="1" dirty="0">
                    <a:latin typeface="Palatino Linotype" panose="02040502050505030304" pitchFamily="18" charset="0"/>
                  </a:rPr>
                  <a:t> = 0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1400" smtClean="0"/>
                      <m:t>σ</m:t>
                    </m:r>
                  </m:oMath>
                </a14:m>
                <a:r>
                  <a:rPr lang="en-US" sz="1400" b="1" dirty="0">
                    <a:latin typeface="Palatino Linotype" panose="02040502050505030304" pitchFamily="18" charset="0"/>
                  </a:rPr>
                  <a:t> = 1</a:t>
                </a:r>
                <a:endParaRPr lang="en-GB" sz="1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507808-CC7F-4D59-AC85-1B8FB7C71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192" y="5777928"/>
                <a:ext cx="1617233" cy="523220"/>
              </a:xfrm>
              <a:prstGeom prst="rect">
                <a:avLst/>
              </a:prstGeom>
              <a:blipFill>
                <a:blip r:embed="rId4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934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6B6E4-985C-440F-B380-4B3FB8324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76488"/>
            <a:ext cx="9144000" cy="1366837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2879159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74" y="113517"/>
            <a:ext cx="12077252" cy="75841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Loss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0668E4-C88A-422A-BDA2-EE3D0D30E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386" y="1589433"/>
            <a:ext cx="9523228" cy="41712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9409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1810</TotalTime>
  <Words>864</Words>
  <Application>Microsoft Office PowerPoint</Application>
  <PresentationFormat>Widescreen</PresentationFormat>
  <Paragraphs>167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Helvetica Neue</vt:lpstr>
      <vt:lpstr>Palatino Linotype</vt:lpstr>
      <vt:lpstr>Times New Roman</vt:lpstr>
      <vt:lpstr>Wingdings</vt:lpstr>
      <vt:lpstr>Office Theme</vt:lpstr>
      <vt:lpstr>  Artificial Neural Network  Lecture#13  Dr. Muhammad Fayaz</vt:lpstr>
      <vt:lpstr>Revision</vt:lpstr>
      <vt:lpstr>Terminologies </vt:lpstr>
      <vt:lpstr>Terminologies </vt:lpstr>
      <vt:lpstr>Scaling</vt:lpstr>
      <vt:lpstr>Normalization</vt:lpstr>
      <vt:lpstr>Standardization</vt:lpstr>
      <vt:lpstr>LOSS</vt:lpstr>
      <vt:lpstr>Loss</vt:lpstr>
      <vt:lpstr>LOSS</vt:lpstr>
      <vt:lpstr>LOSS</vt:lpstr>
      <vt:lpstr>Different Ways for Loss Calculation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Different types of Neural Network</vt:lpstr>
      <vt:lpstr>Feedforward Neural Network</vt:lpstr>
      <vt:lpstr>Feed Forward Neural Network</vt:lpstr>
      <vt:lpstr>Back Propagation</vt:lpstr>
      <vt:lpstr>Appendix</vt:lpstr>
      <vt:lpstr>Structure Diagram of Neural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(Artificial Neural Network)</dc:title>
  <dc:creator>Muhammad Fayaz</dc:creator>
  <cp:lastModifiedBy>Muhammad Fayaz</cp:lastModifiedBy>
  <cp:revision>303</cp:revision>
  <cp:lastPrinted>2021-11-14T14:10:18Z</cp:lastPrinted>
  <dcterms:created xsi:type="dcterms:W3CDTF">2020-06-06T14:47:50Z</dcterms:created>
  <dcterms:modified xsi:type="dcterms:W3CDTF">2021-11-15T04:27:38Z</dcterms:modified>
</cp:coreProperties>
</file>