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7"/>
  </p:notesMasterIdLst>
  <p:sldIdLst>
    <p:sldId id="297" r:id="rId2"/>
    <p:sldId id="401" r:id="rId3"/>
    <p:sldId id="319" r:id="rId4"/>
    <p:sldId id="379" r:id="rId5"/>
    <p:sldId id="317" r:id="rId6"/>
    <p:sldId id="378" r:id="rId7"/>
    <p:sldId id="382" r:id="rId8"/>
    <p:sldId id="346" r:id="rId9"/>
    <p:sldId id="347" r:id="rId10"/>
    <p:sldId id="348" r:id="rId11"/>
    <p:sldId id="349" r:id="rId12"/>
    <p:sldId id="370" r:id="rId13"/>
    <p:sldId id="383" r:id="rId14"/>
    <p:sldId id="366" r:id="rId15"/>
    <p:sldId id="371" r:id="rId16"/>
    <p:sldId id="372" r:id="rId17"/>
    <p:sldId id="368" r:id="rId18"/>
    <p:sldId id="369" r:id="rId19"/>
    <p:sldId id="407" r:id="rId20"/>
    <p:sldId id="408" r:id="rId21"/>
    <p:sldId id="409" r:id="rId22"/>
    <p:sldId id="410" r:id="rId23"/>
    <p:sldId id="377" r:id="rId24"/>
    <p:sldId id="384" r:id="rId25"/>
    <p:sldId id="374" r:id="rId26"/>
    <p:sldId id="376" r:id="rId27"/>
    <p:sldId id="411" r:id="rId28"/>
    <p:sldId id="310" r:id="rId29"/>
    <p:sldId id="311" r:id="rId30"/>
    <p:sldId id="329" r:id="rId31"/>
    <p:sldId id="331" r:id="rId32"/>
    <p:sldId id="333" r:id="rId33"/>
    <p:sldId id="391" r:id="rId34"/>
    <p:sldId id="392" r:id="rId35"/>
    <p:sldId id="394" r:id="rId36"/>
    <p:sldId id="393" r:id="rId37"/>
    <p:sldId id="304" r:id="rId38"/>
    <p:sldId id="301" r:id="rId39"/>
    <p:sldId id="395" r:id="rId40"/>
    <p:sldId id="396" r:id="rId41"/>
    <p:sldId id="314" r:id="rId42"/>
    <p:sldId id="357" r:id="rId43"/>
    <p:sldId id="400" r:id="rId44"/>
    <p:sldId id="315" r:id="rId45"/>
    <p:sldId id="397" r:id="rId4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5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11-10T05:17:25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24160 14982 0</inkml:trace>
  <inkml:trace contextRef="#ctx0" brushRef="#br0" timeOffset="1877.16">24160 14982 0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3T06:06:50.0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13789 2532 686 0,'0'0'177'16,"0"0"-129"-16,0 0-30 15,0 0 9-15,0 0-20 16,0 0 27-16,-12-1-30 0,12 1 2 16,0 0 24-16,0 0-29 15,0 0-1-15,0 1 21 16,0 18-20-16,8 9 25 16,17 12-13-16,14 9-13 15,15 7 29-15,7 8-29 16,4 4 0-16,-2 2 6 15,-9 2-3-15,-12 3-1 16,-12-2-2-16,-13-2 0 16,-14-2-15-16,-3 0 15 15,-12-2 0-15,-22 4 12 16,-15 2 6-16,-9-1 38 16,-7-3-23-16,1 0-23 15,5 5 26-15,8 6-36 16,21 6 0-16,17 1-2 0,13 2 3 15,3 1-2-15,26-2-8 16,7 0 9-16,3-1-29 16,1 0 29-16,-7-1 0 15,-10 1-1-15,-9-6 3 16,-8 0-2-16,-6-2 0 16,0-4 2-16,0 0 0 15,-1-2-2-15,-5-3 0 16,6 2-1-16,0 1 11 15,0 0-17-15,3-1 7 16,12 6 0-16,6 1-4 0,3 4 4 16,5-2 0-1,3 2 2-15,1-3 7 0,4 3 30 16,0-1-21-16,0 1-8 16,-7-4 66-16,-13-4-52 15,-16 0-15-15,-1 0 34 16,-28-2-17-16,-23 3 10 15,-20 5-17-15,-16-2-16 16,-8-2 14-16,2-4-17 16,7-4-45-16,65-59-131 15,9-10-271-15</inkml:trace>
  <inkml:trace contextRef="#ctx0" brushRef="#br0" timeOffset="18248.14">24855 1571 36 0,'0'0'361'0,"0"0"-270"15,0 0-82-15,0 0-7 16,0 0 28-16,0 0 20 16,6-4 14-16,-6 4-11 15,0 0-23-15,0 0 11 0,0 0-14 16,0 0 21-1,0 0 23-15,0 0-23 0,0 0-8 16,0 0-17-16,0 0-22 16,0 0 18-1,0 0-19-15,0 0 0 0,0 0 17 16,0 0-6-16,0 0 11 16,0-3 2-16,0-1-13 15,0 0 16-15,0 1-13 16,-6 0-11-16,0 0-2 15,-2-2 1-15,-2 1-2 16,0 1 0-16,-3 2 0 16,-2 1-3-16,-3 0 3 15,1 0 0-15,-5 0-2 16,-2 6 2-16,-7 14 0 16,-5 6 0-16,-7 8 2 0,-2 5-1 15,2 4-1-15,3 3 0 16,5 0 0-16,5 1 7 15,7 0-13-15,6-1 6 16,4 1 0-16,7-1 3 16,6 3-3-16,0-2-3 15,0-1-2-15,7-5 5 16,11-2-3-16,4-5 3 16,4-3 0-16,2-2-5 15,5-3 5-15,0-1 0 16,4 0-6-16,-1-3 20 15,3-1-14-15,1-2 0 16,2-5 1-16,1-6-8 0,6-5 7 16,0-3-1-16,1 0-4 15,5-3 1-15,0-10 4 16,3-5 0-16,3-4 9 16,-4-2-11-16,-5 1 8 15,-6 0-6-15,-10 3 10 16,-6-2-3-16,-8 1 1 15,-5 0 19-15,-1-4-21 16,-4-4 26-16,1-3-19 16,-6-7 8-16,-1-4 14 0,-5-3-15 15,-1 0-6-15,0 2 15 16,0 2 2 0,-15 2 3-16,-4 4-31 15,-3 0 14-15,-4 6-17 16,-1 2 6-16,-1 3 3 0,-1 4-9 15,3 6 2-15,-1 1-7 16,-3 9 5-16,-6 5-64 16,-1 0-74-16,20 5-157 15,4 4-322-15</inkml:trace>
  <inkml:trace contextRef="#ctx0" brushRef="#br0" timeOffset="19668.91">25164 1724 191 0,'0'0'214'0,"0"0"-144"16,0 0-20-16,0 0 26 0,0 0 34 15,0 0 0-15,0 0-34 16,-8-51-27-16,4 41-25 16,-6 1 14-16,1-4-11 15,-7-1 6-15,-6-3 13 16,-4-2-20-16,-10-2-9 15,-6 3-13-15,-3 0 2 16,-4 4 7-16,4 3-10 16,4 0 2-16,9 7 5 15,11 2-6-15,7 2-8 16,3 8 4-16,1 18-45 0,4 7-108 16,6-16-131-1,0-3-146-15</inkml:trace>
  <inkml:trace contextRef="#ctx0" brushRef="#br0" timeOffset="20874.89">24793 1272 555 0,'0'0'143'16,"0"0"-142"-16,0 0 10 15,0 0-1-15,0 0 48 16,0 0 9-16,-63 75 2 15,61-67-25-15,1-7 1 16,1 2-16-16,0-3-12 16,0 0 16-16,0 2-10 15,0 1-12-15,0 0 1 16,0 1-9-16,0 1-6 0,4 0-5 16,25-5 8-16,22 0 0 15,28-18 34 1,28-25 21-16,18-10-18 0,10-5-24 15,-2-5 2-15,3 2-14 16,-3 3 1-16,0 4-4 16,-2 7-47-16,-8 2-97 15,-100 36-150-15</inkml:trace>
  <inkml:trace contextRef="#ctx0" brushRef="#br0" timeOffset="24699.73">23203 1699 398 0,'0'0'120'0,"0"0"-13"16,0 0-36-1,0 0-5-15,0 0 36 0,0 0-28 16,0 0 7-16,-39-41-39 16,25 41-17-16,-14 34-9 15,-23 26-15-15,-16 26-1 16,-7 18 0-16,5 8 1 15,19-6 9-15,27-10-5 16,23-11-5-16,4-10 5 16,41-10 7-16,17-11 15 15,19-13-27-15,20-22 3 16,12-17 6-16,11-2-7 16,7-33 0-16,-2-16-2 15,0-13 0-15,-11-7-2 0,-18-5-28 16,-17-2-40-16,-25-3 41 15,-22 2-7-15,-24 1 36 16,-12 1 3-16,-16 0 12 16,-29 3 52-16,-13 5-27 15,-9 10 24-15,-4 11-15 16,9 15-42-16,13 11 0 16,19 12-3-16,12 8-3 15,5 0-2-15,2 20-15 16,0 19-135-16,3 3-42 15,8-21-63-15,0-6-127 16</inkml:trace>
  <inkml:trace contextRef="#ctx0" brushRef="#br0" timeOffset="26482.67">23206 4146 60 0,'0'0'275'16,"0"0"-231"-16,0 0-2 16,0 0 33-16,0 0-3 15,7 0-7-15,-7 0-15 16,0 0-17-16,0 0 24 15,0 0 12-15,0-3-6 16,0 3 15-16,0-3-36 16,0 0-3-16,-5-2-10 15,3 0-21-15,-3 1 10 0,1 2-18 16,-1 1 0 0,-2 1-2-16,-5 0 2 0,-6 0-1 15,-14 0-4-15,-9 17 10 16,-7 9-10-16,-10 13 4 15,-8 8 1-15,-5 10 0 16,-1 8 0 0,8 1 0-16,10 6 1 0,18-5 0 15,17 5 0-15,18 0-1 16,1-4 0-16,36-3-3 16,16-10 3-16,13-10 0 15,14-9 1-15,6-10 0 16,5-12 13-16,1-9-13 0,-6-5 2 15,-3 0 9 1,-8-21-12-16,-11-14 0 0,-12-13 1 16,-7-18 3-1,-8-16 3-15,-10-12-7 0,-10-4 0 16,-10 0 10-16,-6 13-7 16,-7 11 1-16,-16 15 32 15,-4 12-28-15,0 13 22 16,5 9-30-16,3 13 6 15,8 9-14-15,1 3-54 16,-3 10-58-16,8 7-196 16,-3 2-111-16</inkml:trace>
  <inkml:trace contextRef="#ctx0" brushRef="#br0" timeOffset="28715.51">23253 6246 184 0,'0'0'74'15,"0"0"-43"-15,0 0 10 16,0 0 58-16,0 0 16 16,0 0-11-16,0 0-40 15,-17 3-13-15,17-3 19 16,0 0-35-16,0 0-3 16,0 0 8-16,0 0-12 15,0 0 5-15,0 0-33 0,0 0 1 16,0 0 41-1,0 0-29-15,0-3 7 0,0-1 5 16,-2 0-18 0,-2-2 15-16,-1 1-22 0,1-1 7 15,-4 1 12-15,-2 1-19 16,-1-1 0-16,-6 2 10 16,0 3-8-16,-5 0-1 15,-7 4-1-15,-4 17 0 16,-5 7-8-16,-4 6 8 15,3 2 0-15,3 4-2 16,5 2 7-16,1 2-7 16,3 3 2-16,4 0 0 15,3 1-2-15,5 2 2 16,6 0 0-16,5 1 5 16,4 5-4-16,0-5 1 0,0 5-2 15,13 2 0 1,12-4 10-16,10-1-10 0,4-10-1 15,10-6 1-15,4-8 3 16,4-10 12-16,4-6-15 16,5-10 0-16,0-3 33 15,-1 0-27-15,2-14-6 16,-4-8 9-16,2-7-9 16,-2-7 5-16,-5-4-5 15,-5-6 0-15,-7-7 8 16,-4-5-8-16,-8-3 0 15,-4-1 0-15,-6-2 11 0,-8 1 26 16,-7-3-37-16,-6 5 0 16,-3 4 45-16,0 4-43 15,-14 7 7-15,-12 7-7 16,-9 5-2-16,-12 5 4 16,-8 5-4-16,-7 9 0 15,0 6-12-15,4 9-24 16,1 0-36-16,6 14-19 15,-3 13-86-15,40-10-82 16,-2-2-178-16</inkml:trace>
  <inkml:trace contextRef="#ctx0" brushRef="#br0" timeOffset="42432.43">18251 4860 736 0,'0'0'78'0,"0"0"-49"15,0 0-29-15,0 0 18 16,0 0 8-16,0 0 7 15,0 0-1-15,0 0-32 16,58-24 0-16,6-12 29 16,33-7 20-16,37-9 0 15,40-7-38-15,34-3-7 16,29-2-8-16,8 5-108 16,-160 40-86-16,-16 11-271 15</inkml:trace>
  <inkml:trace contextRef="#ctx0" brushRef="#br0" timeOffset="42982.8">18382 7645 568 0,'0'0'55'0,"0"0"-10"0,-27-72 10 16,61 35 32-16,33-10 5 15,32-11-61-15,32-7 34 16,26-6-44-16,13-9 19 15,22-11-35 1,11-5-5-16,16-7-82 0,-143 70-150 16,-10 2-298-16</inkml:trace>
  <inkml:trace contextRef="#ctx0" brushRef="#br0" timeOffset="43448.66">18190 9587 876 0,'0'0'161'0,"128"-72"-74"16,23 1-75-16,57-20-12 16,47-13-42-16,39-14 37 15,34-6-80-15,17 3-51 16,-4 17 1-16,-24 27-36 0,-46 32 10 15,-222 45 2 1</inkml:trace>
  <inkml:trace contextRef="#ctx0" brushRef="#br0" timeOffset="48331.44">4567 13825 564 0,'0'0'70'0,"0"0"-64"15,0 0-1 1,0 0-10-16,0 0 4 0,0 0-4 16,0 0 5-16,-9-23 6 15,9 23 15-15,3-2 18 16,7 2-12-16,2 0 35 16,6 0-29-16,12 0-22 15,12 0 47-15,16 0-52 16,17 0 18-16,19 0 1 15,22 0-20-15,21 0 17 16,15-2-22-16,17-7 0 16,13 2 8-16,19-1-8 0,14 2 0 15,9 0-3 1,7 1 11-16,-2 2 4 0,7 3-12 16,13 0 0-16,11 0 56 15,14 0-55-15,5 1 14 16,12 5-7-16,7-1-3 15,-5-2-1-15,-4 4-4 16,-13-3 0-16,-14 2 19 16,-11 4-13-16,-21-1 15 15,-13 1 1-15,-29 0 4 16,-19 2 32-16,-14 0-58 16,-19 0 1-16,-18 3 23 15,-21 1-24-15,-24 4-4 16,-18 2 2-16,-25 2-95 15,-35-17-113-15,-26 0-284 16</inkml:trace>
  <inkml:trace contextRef="#ctx0" brushRef="#br0" timeOffset="51130.13">26383 10918 867 0,'0'0'75'16,"0"0"-75"-16,122 15-4 15,-67 12 3-15,3 8 1 16,0 6 0-16,-1 8 16 16,3 9-6-16,2 9-8 0,4 8 10 15,-3 12-10-15,-8 10 0 16,-15 12-2-16,-19 9 0 15,-21 7-13-15,-16 1 32 16,-38 2-11-16,-13-9 31 16,-6-3-7-16,4-7 9 15,12 5-12-15,17 4-21 16,22 8 36-16,18 8-44 16,6 6 0-16,32 5 10 15,12 3-5-15,7 2-5 16,3 4 0-16,-2 3 0 15,-7 3 4-15,-7 4-4 16,-12-9 0-16,-10-2-1 0,-7-7 10 16,-9 0-12-16,-1 0 3 15,-1 4 0-15,0 8-2 16,2 1 2-16,0 7 0 16,-1 2-1-16,-2 4 12 15,0 2-3-15,1-2 5 16,-1-3-2-16,2-9 38 15,2-13-42-15,4-12 14 16,2-16-7-16,2-14-14 16,6-11-4-16,1-15-50 15,6-13-45-15,-16-66-75 16,2-7-384-16</inkml:trace>
  <inkml:trace contextRef="#ctx0" brushRef="#br0" timeOffset="52114.91">30543 11325 559 0,'0'0'94'15,"0"0"-88"-15,0 0 23 16,0 0-17-16,0 0-12 16,0 0-14-16,0 0 14 15,-69 2 16-15,8 23 23 16,-19 6 88-16,-13 11-85 0,-10 9 18 15,-1 9-12-15,8 8-14 16,18 4-32-16,23 7 7 16,22 9-7-16,23 2-2 15,10 5 0-15,18-1 5 16,24 2-2-16,9-4-3 16,7 0 2-16,0 6-20 15,-10 2 23-15,-11 5-5 16,-21 6 0-16,-16-2 3 15,0-5 0-15,-23-1-3 16,-13-9 0-16,-3-9-6 16,0-4 8-16,2-3-2 15,10 1 10-15,11 10-9 16,11 11 5-16,5 9-6 16,9 9 0-16,16 7-3 0,2 0 3 15,-2 1 0-15,-5-3-2 16,-7-9 8-16,-7-7-9 15,-6 1 3-15,0-2 0 16,0 3 0-16,-7 6 0 16,-6 2 0-16,2 9 6 15,-1 12 30-15,0 8 13 16,-1 11-19-16,-4 5-17 16,7-3 26-16,-3-6-38 15,4-13-1-15,6-21 8 16,-2-15-5-16,2-24-2 15,-5-15-1-15,-5-12-15 0,-2-12 14 16,-4-24-100 0,13-19-139-16,1-27-524 0</inkml:trace>
  <inkml:trace contextRef="#ctx0" brushRef="#br0" timeOffset="53314.01">28822 12118 300 0,'0'0'138'0,"0"0"-132"15,0 0 46-15,0 0 72 16,-14-73 14-16,25 53-41 16,9-4-58-16,7-5-15 15,5-8-12-15,5-5-7 16,9-4-5-16,3-7 16 16,8-5-13-16,1-13 2 15,3-8-5-15,1-4 2 16,-1-6 16-16,1-4-6 15,0-6 39-15,-1-6-16 0,-6-6-11 16,-6-3 27-16,-10-2-41 16,-8-3-7-16,-7-3 25 15,-9 4-28-15,-3-2 0 16,-8 1 2-16,-4 1-2 16,0-3-8-16,-6-3-2 15,-10 0 10-15,-3 0-22 16,-1-1 22-16,-7 5 0 15,-4 2-2-15,-4 6 10 16,0 9-15-16,1 5 7 16,2 4 0-16,5 7 12 15,0 1-12-15,4 9 0 16,2 8-7-16,6 8 28 16,2 10-18-16,2 12-3 0,3 9 0 15,3 15 5-15,-1 13 14 16,-12 2-19-16,-21 27 0 15,-18 18 3-15,-14 9-3 16,2-3 0-16,9-9 2 16,11-8-6-16,10-11 6 15,5-11-2-15,9-8 3 16,6-4 5-16,8 0-2 16,11-32-6-16,13-19 0 15,32-19-6-15,18-21-9 16,14-6 14-16,2-3-13 0,2 11 28 15,-8 16-22 1,-13 23 8-16,-13 23 0 0,-15 16-1 16,-9 11 5-1,-3 18 2-15,4 32 13 0,6 23 1 16,7 23 38-16,14 10-41 16,13 2-16-16,19-8-2 15,14-16-34-15,-59-67-159 16,-2-16-595-16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1-04-14T20:34:40.99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1-04-14T20:34:40.99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ED02A-69DB-4DF1-98FE-268493A92A4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96A27-E972-47F3-BA95-021160147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9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96A27-E972-47F3-BA95-0211601479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21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>
            <a:extLst>
              <a:ext uri="{FF2B5EF4-FFF2-40B4-BE49-F238E27FC236}">
                <a16:creationId xmlns:a16="http://schemas.microsoft.com/office/drawing/2014/main" id="{2265AE87-3DD4-424B-80C8-8B0529B80F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9F7577-B604-4D39-AC01-3C9E829173E3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C56CBD12-7D43-4DEF-AF0E-CC441F785B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78DD126C-BAFB-4251-AE5F-BF6815F1C0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>
            <a:extLst>
              <a:ext uri="{FF2B5EF4-FFF2-40B4-BE49-F238E27FC236}">
                <a16:creationId xmlns:a16="http://schemas.microsoft.com/office/drawing/2014/main" id="{E9D38E4D-3495-42B1-A1AD-23A4734273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B1525E-8E75-4B41-BB16-B0287FF3C3AF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C82769C9-748A-4886-A99B-957E4EDF12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EF6499FE-BD1E-4992-88B6-EA83D937E6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31">
            <a:extLst>
              <a:ext uri="{FF2B5EF4-FFF2-40B4-BE49-F238E27FC236}">
                <a16:creationId xmlns:a16="http://schemas.microsoft.com/office/drawing/2014/main" id="{2800CBC4-1768-4877-BC7E-D0CCEDA227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47441B-F3E0-4131-819C-1EAC041133E5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F99EA9C-8793-4E51-BD50-7563C3398B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8EAA2AC7-9864-4FE2-8A01-95F40CB137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1">
            <a:extLst>
              <a:ext uri="{FF2B5EF4-FFF2-40B4-BE49-F238E27FC236}">
                <a16:creationId xmlns:a16="http://schemas.microsoft.com/office/drawing/2014/main" id="{2A6A3CF7-D5FC-4DFC-8E4E-3FB791FC16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DAFB7D-11EE-4E80-9643-FA319C5B5662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E408F643-96CA-4C32-9A01-5263E5C961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BB4162A3-2C80-4C7A-BA17-1D2A50245E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5B9F70D7-278A-40E2-B24C-7734E6BF78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0E34CC82-500A-4525-A70C-E1B13693E645}" type="slidenum">
              <a:rPr lang="en-US" altLang="en-US"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</a:pPr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DFA2428-4B78-4EE7-822C-AF88604808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AB46710-0054-42B0-8F6D-60D0957633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490A-8B46-4CDC-A784-D0F674B81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E8A3C-4F4D-460D-8BF9-3AE66BB3A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D0AB7-9401-4DBB-B6CC-E05D8D26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3C28C-4652-42A2-AC32-A60A8DC3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BC440-757C-498C-A884-5F794618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118E-D874-4FB9-8E27-A41A2F9E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7412A-1EE4-4E4D-9DBC-7BCE843BF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DF431-EE9D-490C-9B0D-A163AACA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26A66-BE6B-4962-B74A-DE95959B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EC534-7AD0-4EEF-8F55-6B00EE07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9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5AE640-0866-4D3D-9A7A-A50913F40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6F6C0-9F0C-4B27-B9E7-1240A0696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215F8-8D6B-4E51-80F5-6B70C115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A00C7-C6D5-40FA-AD32-323A035F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1F590-C583-496A-98F7-1BF1B56C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1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BEF5-52E4-4151-AC46-3FD0B28E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5BC6F-B17F-4372-ADCA-269762FC0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0D281-90CF-4B8E-99BD-5A27BA0B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E767C-7A71-4140-9AB9-9C0C4642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744DE-F7F9-4C26-A1D6-9590DFFC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3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336C-A072-4F8F-811A-779B3C65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80954-E14A-4DD6-8B8B-9E2A53C1D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0E3C2-E605-45C1-B40A-AFCBAFFE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D42F4-DE64-422A-971C-666B4BAD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46E72-665E-46B7-92EF-90837C6E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7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871D-C5DB-42B2-89A0-087B0C94A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9A81C-0F25-45CF-9E59-C9ECFC9AB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9A712-F85E-4005-A433-803A93BB3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3733B-4EDD-499E-B37D-7B242A50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78131-7AD4-426F-A769-D7690688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8A0A1-986E-4B97-A87B-3B6CF286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1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CF8E-7A68-4CE3-8ED0-F0454A230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0A6CC-CF5C-4ADC-9F1C-B2D1DC908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AE14A-88E5-4FA5-A351-9F8FBA15A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95B44-4C05-4A7C-A78B-5B90C502C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E4DEF-3FF3-4415-8074-99E2B2A3D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95E71-7ECC-41FC-8980-ECF96AC4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8D4D3-26CC-4E26-9B07-922C5268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709F0-E1F4-44AE-A3F6-4908FD5E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AA72-49E2-4FE9-BB48-1A6BCE7F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E3A642-0381-4DA9-956B-BAEF3F49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91531-90A1-40EA-9CDD-E23B3734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FDA19-C6D6-4AE7-9044-14C222D9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4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132FF-B495-4771-B8A5-09E1FCFA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C63EB-1802-41A7-8AA5-E1682E42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3BD81-99CC-4807-BAAB-56C0A11D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1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1B32-A376-4503-9EAD-9369B814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ABFD9-E39F-4817-A6A5-6ACA156BC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AB48E-96DB-40AF-92A2-B5DA6C5D2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C21D8-5BAD-4378-9764-5D9B81CB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1BE03-7C06-4550-92BF-0CE47A22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D9C1E-593B-4867-9281-8B9DAA8A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8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3E3A-270D-4335-B396-33D74037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8C021-DB65-4419-A94F-D1F1D06B8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E0077-4322-42FF-9F19-56F85A8A8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61675-BEA2-4E44-BC6B-798AD843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EBD74-CBE0-4B36-A83C-CBCC45E4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0A00C-A5D1-4953-A041-1D4B0486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1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5744A-2824-4A44-AF1F-50F99829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4FE1-539C-47F1-8A31-3A921475F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54611-9542-4937-A5F8-B68FFB9AB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598B8-64A5-4D09-A8DC-75A3CBDAC8E9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FB315-6F10-4827-A731-C31CFFFE8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72411-D6AC-4046-A539-BD9E64B89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5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4.pn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48.png"/><Relationship Id="rId5" Type="http://schemas.openxmlformats.org/officeDocument/2006/relationships/image" Target="../media/image16.png"/><Relationship Id="rId10" Type="http://schemas.openxmlformats.org/officeDocument/2006/relationships/customXml" Target="../ink/ink2.xml"/><Relationship Id="rId4" Type="http://schemas.openxmlformats.org/officeDocument/2006/relationships/image" Target="../media/image15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7" Type="http://schemas.openxmlformats.org/officeDocument/2006/relationships/customXml" Target="../ink/ink4.xm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9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gif"/><Relationship Id="rId2" Type="http://schemas.openxmlformats.org/officeDocument/2006/relationships/image" Target="../media/image5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54.png"/><Relationship Id="rId7" Type="http://schemas.openxmlformats.org/officeDocument/2006/relationships/customXml" Target="../ink/ink6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emf"/><Relationship Id="rId5" Type="http://schemas.openxmlformats.org/officeDocument/2006/relationships/customXml" Target="../ink/ink5.xml"/><Relationship Id="rId4" Type="http://schemas.openxmlformats.org/officeDocument/2006/relationships/image" Target="../media/image55.png"/><Relationship Id="rId9" Type="http://schemas.openxmlformats.org/officeDocument/2006/relationships/hyperlink" Target="http://setosa.io/ev/image-kernels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emf"/><Relationship Id="rId7" Type="http://schemas.openxmlformats.org/officeDocument/2006/relationships/customXml" Target="../ink/ink8.xm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0.emf"/><Relationship Id="rId9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EAD1-EF18-4FB9-B6AE-A8AE670EF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8152" y="1652304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 </a:t>
            </a:r>
            <a:br>
              <a:rPr lang="en-US" b="1" dirty="0">
                <a:solidFill>
                  <a:srgbClr val="00B0F0"/>
                </a:solidFill>
                <a:latin typeface="Palatino Linotype" panose="02040502050505030304" pitchFamily="18" charset="0"/>
              </a:rPr>
            </a:br>
            <a:r>
              <a:rPr lang="en-US" sz="49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Artificial Neural Network</a:t>
            </a:r>
            <a:b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b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Lecture # 16</a:t>
            </a:r>
            <a:b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b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Dr. Muhammad Fayaz</a:t>
            </a:r>
          </a:p>
        </p:txBody>
      </p:sp>
    </p:spTree>
    <p:extLst>
      <p:ext uri="{BB962C8B-B14F-4D97-AF65-F5344CB8AC3E}">
        <p14:creationId xmlns:p14="http://schemas.microsoft.com/office/powerpoint/2010/main" val="255136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141"/>
    </mc:Choice>
    <mc:Fallback xmlns="">
      <p:transition spd="slow" advTm="11014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FEC8D3-0DB3-4E7C-ABA0-A6BFC4EC246F}"/>
              </a:ext>
            </a:extLst>
          </p:cNvPr>
          <p:cNvSpPr/>
          <p:nvPr/>
        </p:nvSpPr>
        <p:spPr>
          <a:xfrm>
            <a:off x="273035" y="139633"/>
            <a:ext cx="1164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Code</a:t>
            </a:r>
            <a:endParaRPr lang="en-PK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CBC0DEEA-C7A1-4AF9-B7D1-0B7073DE907A}"/>
              </a:ext>
            </a:extLst>
          </p:cNvPr>
          <p:cNvSpPr/>
          <p:nvPr/>
        </p:nvSpPr>
        <p:spPr>
          <a:xfrm>
            <a:off x="7475894" y="181332"/>
            <a:ext cx="4267198" cy="646332"/>
          </a:xfrm>
          <a:prstGeom prst="wedgeRoundRectCallout">
            <a:avLst>
              <a:gd name="adj1" fmla="val -90469"/>
              <a:gd name="adj2" fmla="val 3865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Standarization</a:t>
            </a:r>
            <a:r>
              <a:rPr lang="en-US" sz="1600" dirty="0">
                <a:solidFill>
                  <a:srgbClr val="0070C0"/>
                </a:solidFill>
                <a:latin typeface="Palatino Linotype" panose="02040502050505030304" pitchFamily="18" charset="0"/>
              </a:rPr>
              <a:t>: </a:t>
            </a: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To bring the data into a specific range, i.e. 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163254AF-8052-4284-B4E8-D2530AF36F81}"/>
              </a:ext>
            </a:extLst>
          </p:cNvPr>
          <p:cNvSpPr/>
          <p:nvPr/>
        </p:nvSpPr>
        <p:spPr>
          <a:xfrm>
            <a:off x="674257" y="5003612"/>
            <a:ext cx="5504872" cy="1101914"/>
          </a:xfrm>
          <a:prstGeom prst="wedgeRoundRectCallout">
            <a:avLst>
              <a:gd name="adj1" fmla="val -2966"/>
              <a:gd name="adj2" fmla="val -11588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400" b="1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input_dim</a:t>
            </a:r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 = 30: </a:t>
            </a:r>
            <a:r>
              <a:rPr lang="en-US" sz="1400" dirty="0">
                <a:solidFill>
                  <a:schemeClr val="tx1"/>
                </a:solidFill>
                <a:latin typeface="Palatino Linotype" panose="02040502050505030304" pitchFamily="18" charset="0"/>
              </a:rPr>
              <a:t>represents the input layer’s neurons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4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output_dim</a:t>
            </a:r>
            <a:r>
              <a:rPr lang="en-US" sz="1400" dirty="0">
                <a:solidFill>
                  <a:srgbClr val="0070C0"/>
                </a:solidFill>
                <a:latin typeface="Palatino Linotype" panose="02040502050505030304" pitchFamily="18" charset="0"/>
              </a:rPr>
              <a:t>=16: </a:t>
            </a:r>
            <a:r>
              <a:rPr lang="en-US" sz="1400" dirty="0">
                <a:solidFill>
                  <a:schemeClr val="tx1"/>
                </a:solidFill>
                <a:latin typeface="Palatino Linotype" panose="02040502050505030304" pitchFamily="18" charset="0"/>
              </a:rPr>
              <a:t>represents the hidden layer’s neurons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4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init</a:t>
            </a:r>
            <a:r>
              <a:rPr lang="en-US" sz="1400" dirty="0">
                <a:solidFill>
                  <a:srgbClr val="0070C0"/>
                </a:solidFill>
                <a:latin typeface="Palatino Linotype" panose="02040502050505030304" pitchFamily="18" charset="0"/>
              </a:rPr>
              <a:t>=‘uniform’ : </a:t>
            </a:r>
            <a:r>
              <a:rPr lang="en-US" sz="1400" dirty="0">
                <a:solidFill>
                  <a:schemeClr val="tx1"/>
                </a:solidFill>
                <a:latin typeface="Palatino Linotype" panose="02040502050505030304" pitchFamily="18" charset="0"/>
              </a:rPr>
              <a:t>uses for initializing of weights uniformly 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rgbClr val="0070C0"/>
                </a:solidFill>
                <a:latin typeface="Palatino Linotype" panose="02040502050505030304" pitchFamily="18" charset="0"/>
              </a:rPr>
              <a:t>Sigmoid: </a:t>
            </a:r>
            <a:r>
              <a:rPr lang="en-US" sz="1400" dirty="0">
                <a:solidFill>
                  <a:schemeClr val="tx1"/>
                </a:solidFill>
                <a:latin typeface="Palatino Linotype" panose="02040502050505030304" pitchFamily="18" charset="0"/>
              </a:rPr>
              <a:t>activation function applied on hidden layer nodes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9F977-7AEC-4F6A-9AB9-3B4667D72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422" y="540558"/>
            <a:ext cx="3609975" cy="108585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AF319F-16F6-4595-8D96-268E81FD2908}"/>
              </a:ext>
            </a:extLst>
          </p:cNvPr>
          <p:cNvGraphicFramePr>
            <a:graphicFrameLocks noGrp="1"/>
          </p:cNvGraphicFramePr>
          <p:nvPr/>
        </p:nvGraphicFramePr>
        <p:xfrm>
          <a:off x="7475894" y="827664"/>
          <a:ext cx="4267198" cy="2286000"/>
        </p:xfrm>
        <a:graphic>
          <a:graphicData uri="http://schemas.openxmlformats.org/drawingml/2006/table">
            <a:tbl>
              <a:tblPr/>
              <a:tblGrid>
                <a:gridCol w="871598">
                  <a:extLst>
                    <a:ext uri="{9D8B030D-6E8A-4147-A177-3AD203B41FA5}">
                      <a16:colId xmlns:a16="http://schemas.microsoft.com/office/drawing/2014/main" val="2211145133"/>
                    </a:ext>
                  </a:extLst>
                </a:gridCol>
                <a:gridCol w="871598">
                  <a:extLst>
                    <a:ext uri="{9D8B030D-6E8A-4147-A177-3AD203B41FA5}">
                      <a16:colId xmlns:a16="http://schemas.microsoft.com/office/drawing/2014/main" val="1793052379"/>
                    </a:ext>
                  </a:extLst>
                </a:gridCol>
                <a:gridCol w="780806">
                  <a:extLst>
                    <a:ext uri="{9D8B030D-6E8A-4147-A177-3AD203B41FA5}">
                      <a16:colId xmlns:a16="http://schemas.microsoft.com/office/drawing/2014/main" val="352746504"/>
                    </a:ext>
                  </a:extLst>
                </a:gridCol>
                <a:gridCol w="871598">
                  <a:extLst>
                    <a:ext uri="{9D8B030D-6E8A-4147-A177-3AD203B41FA5}">
                      <a16:colId xmlns:a16="http://schemas.microsoft.com/office/drawing/2014/main" val="36949768"/>
                    </a:ext>
                  </a:extLst>
                </a:gridCol>
                <a:gridCol w="871598">
                  <a:extLst>
                    <a:ext uri="{9D8B030D-6E8A-4147-A177-3AD203B41FA5}">
                      <a16:colId xmlns:a16="http://schemas.microsoft.com/office/drawing/2014/main" val="9802085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17.99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10.38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122.8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0.1184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4035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20.57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17.77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132.9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1326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0.08474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563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19.69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21.25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1203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0.1096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753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11.42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20.38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77.58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386.1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0.1425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9643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20.29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14.34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135.1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1297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0.1003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229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12.45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15.7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82.57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477.1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0.1278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811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18.25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19.98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119.6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1040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0.09463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375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13.71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20.83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90.2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577.9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0.1189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21.82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87.5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519.8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0.1273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5431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12.46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24.04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83.97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475.9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0.1186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4687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16.02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23.24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102.7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797.8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0.08206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107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15.78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17.89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103.6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781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0.0971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67496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568DFDD5-9073-4F73-9B20-D579CC0BC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894" y="3331208"/>
            <a:ext cx="4267198" cy="2932311"/>
          </a:xfrm>
          <a:prstGeom prst="rect">
            <a:avLst/>
          </a:prstGeom>
        </p:spPr>
      </p:pic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8193B853-5DEE-479A-BDA4-9F845BEE6702}"/>
              </a:ext>
            </a:extLst>
          </p:cNvPr>
          <p:cNvSpPr/>
          <p:nvPr/>
        </p:nvSpPr>
        <p:spPr>
          <a:xfrm rot="5400000">
            <a:off x="9510864" y="2969274"/>
            <a:ext cx="243578" cy="480290"/>
          </a:xfrm>
          <a:prstGeom prst="stripedRightArrow">
            <a:avLst>
              <a:gd name="adj1" fmla="val 50000"/>
              <a:gd name="adj2" fmla="val 51389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1D9CD4-1CB5-4748-814C-691707FE5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85" y="2095066"/>
            <a:ext cx="60388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95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FEC8D3-0DB3-4E7C-ABA0-A6BFC4EC246F}"/>
              </a:ext>
            </a:extLst>
          </p:cNvPr>
          <p:cNvSpPr/>
          <p:nvPr/>
        </p:nvSpPr>
        <p:spPr>
          <a:xfrm>
            <a:off x="4923863" y="104664"/>
            <a:ext cx="1164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Code</a:t>
            </a:r>
            <a:endParaRPr lang="en-PK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3B1C0E-D797-4EA4-8754-4A7F288BD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77" y="829661"/>
            <a:ext cx="5200405" cy="2876983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CBC0DEEA-C7A1-4AF9-B7D1-0B7073DE907A}"/>
              </a:ext>
            </a:extLst>
          </p:cNvPr>
          <p:cNvSpPr/>
          <p:nvPr/>
        </p:nvSpPr>
        <p:spPr>
          <a:xfrm>
            <a:off x="7700347" y="150846"/>
            <a:ext cx="4267198" cy="1425795"/>
          </a:xfrm>
          <a:prstGeom prst="wedgeRoundRectCallout">
            <a:avLst>
              <a:gd name="adj1" fmla="val -146731"/>
              <a:gd name="adj2" fmla="val 13546"/>
              <a:gd name="adj3" fmla="val 16667"/>
            </a:avLst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Loss/Cost: Different methods can be used .</a:t>
            </a:r>
          </a:p>
          <a:p>
            <a:pPr marL="341313" indent="-341313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In case of binary classification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binar_crossentropy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 is used.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BCE09D-98AB-4B79-9298-1C9F732B7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4599" y="1772352"/>
            <a:ext cx="3437401" cy="25017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41BF01-A849-4FC7-A41D-760BEF73B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298" y="3734028"/>
            <a:ext cx="4147416" cy="1891050"/>
          </a:xfrm>
          <a:prstGeom prst="rect">
            <a:avLst/>
          </a:prstGeom>
        </p:spPr>
      </p:pic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AF6E1E2F-A490-46A3-8FCC-47058A9D6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144642"/>
              </p:ext>
            </p:extLst>
          </p:nvPr>
        </p:nvGraphicFramePr>
        <p:xfrm>
          <a:off x="8350090" y="4755173"/>
          <a:ext cx="3596052" cy="16651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87">
                  <a:extLst>
                    <a:ext uri="{9D8B030D-6E8A-4147-A177-3AD203B41FA5}">
                      <a16:colId xmlns:a16="http://schemas.microsoft.com/office/drawing/2014/main" val="3063361306"/>
                    </a:ext>
                  </a:extLst>
                </a:gridCol>
                <a:gridCol w="1163143">
                  <a:extLst>
                    <a:ext uri="{9D8B030D-6E8A-4147-A177-3AD203B41FA5}">
                      <a16:colId xmlns:a16="http://schemas.microsoft.com/office/drawing/2014/main" val="2473850789"/>
                    </a:ext>
                  </a:extLst>
                </a:gridCol>
                <a:gridCol w="1327922">
                  <a:extLst>
                    <a:ext uri="{9D8B030D-6E8A-4147-A177-3AD203B41FA5}">
                      <a16:colId xmlns:a16="http://schemas.microsoft.com/office/drawing/2014/main" val="3694341240"/>
                    </a:ext>
                  </a:extLst>
                </a:gridCol>
              </a:tblGrid>
              <a:tr h="660985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         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    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Positive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Negative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74432"/>
                  </a:ext>
                </a:extLst>
              </a:tr>
              <a:tr h="50209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Positive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FP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801526"/>
                  </a:ext>
                </a:extLst>
              </a:tr>
              <a:tr h="50209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Negative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FN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721354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AB87DFA-4EF7-40E3-BD84-ABF775096F8C}"/>
              </a:ext>
            </a:extLst>
          </p:cNvPr>
          <p:cNvSpPr txBox="1"/>
          <p:nvPr/>
        </p:nvSpPr>
        <p:spPr>
          <a:xfrm>
            <a:off x="9693919" y="4447396"/>
            <a:ext cx="1020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Predicted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8185E2-412E-4697-BA5D-F4AB23F6126D}"/>
              </a:ext>
            </a:extLst>
          </p:cNvPr>
          <p:cNvSpPr txBox="1"/>
          <p:nvPr/>
        </p:nvSpPr>
        <p:spPr>
          <a:xfrm rot="2198657">
            <a:off x="8310486" y="5220262"/>
            <a:ext cx="10252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Actual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2D3389-F32A-41D3-BD46-C32C8D8762CB}"/>
              </a:ext>
            </a:extLst>
          </p:cNvPr>
          <p:cNvSpPr txBox="1"/>
          <p:nvPr/>
        </p:nvSpPr>
        <p:spPr>
          <a:xfrm rot="2198657">
            <a:off x="8558933" y="4944273"/>
            <a:ext cx="9187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Predicted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1E35CE-15E1-454C-9454-425AE914269E}"/>
              </a:ext>
            </a:extLst>
          </p:cNvPr>
          <p:cNvSpPr txBox="1"/>
          <p:nvPr/>
        </p:nvSpPr>
        <p:spPr>
          <a:xfrm rot="16200000">
            <a:off x="7724321" y="5613339"/>
            <a:ext cx="76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Actual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06BD0EA-F8FB-4DDD-B059-665989B57A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787392"/>
            <a:ext cx="2171075" cy="752475"/>
          </a:xfrm>
          <a:prstGeom prst="rect">
            <a:avLst/>
          </a:prstGeom>
          <a:ln w="15875">
            <a:solidFill>
              <a:srgbClr val="0070C0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70916E5-C8EF-4D02-B2E7-8469988AD6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0377" y="1934778"/>
            <a:ext cx="2201141" cy="666750"/>
          </a:xfrm>
          <a:prstGeom prst="rect">
            <a:avLst/>
          </a:prstGeom>
          <a:ln w="15875">
            <a:solidFill>
              <a:srgbClr val="0070C0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D33FC37-0ED4-48F3-B075-AAB2DEB181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9140" y="3756861"/>
            <a:ext cx="2986965" cy="623447"/>
          </a:xfrm>
          <a:prstGeom prst="rect">
            <a:avLst/>
          </a:prstGeom>
          <a:ln w="15875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3459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C50EC-0374-4971-89CF-4150E0537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939"/>
            <a:ext cx="10515600" cy="4351338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Multiclass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18586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FCF-E265-47EF-9FD3-7CA88D703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817"/>
            <a:ext cx="10515600" cy="9669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Design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F706A1C2-CD4F-4433-8EDE-8493D94CD359}"/>
              </a:ext>
            </a:extLst>
          </p:cNvPr>
          <p:cNvSpPr/>
          <p:nvPr/>
        </p:nvSpPr>
        <p:spPr>
          <a:xfrm rot="5400000">
            <a:off x="1305449" y="-407381"/>
            <a:ext cx="431681" cy="2128180"/>
          </a:xfrm>
          <a:prstGeom prst="leftBrace">
            <a:avLst>
              <a:gd name="adj1" fmla="val 93578"/>
              <a:gd name="adj2" fmla="val 50240"/>
            </a:avLst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DB897F80-0648-4E20-B1A9-C65780F6F1F9}"/>
              </a:ext>
            </a:extLst>
          </p:cNvPr>
          <p:cNvSpPr/>
          <p:nvPr/>
        </p:nvSpPr>
        <p:spPr>
          <a:xfrm rot="5400000">
            <a:off x="2997400" y="139183"/>
            <a:ext cx="321343" cy="1145388"/>
          </a:xfrm>
          <a:prstGeom prst="leftBrace">
            <a:avLst>
              <a:gd name="adj1" fmla="val 144058"/>
              <a:gd name="adj2" fmla="val 5216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BFE4CFD-AF78-4C04-BB02-A64901540C0B}"/>
              </a:ext>
            </a:extLst>
          </p:cNvPr>
          <p:cNvSpPr txBox="1">
            <a:spLocks/>
          </p:cNvSpPr>
          <p:nvPr/>
        </p:nvSpPr>
        <p:spPr>
          <a:xfrm>
            <a:off x="838200" y="-1634"/>
            <a:ext cx="1595534" cy="431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Inputs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2CFE3F5-7F42-4573-B3AB-ED32DF82CB57}"/>
              </a:ext>
            </a:extLst>
          </p:cNvPr>
          <p:cNvSpPr txBox="1">
            <a:spLocks/>
          </p:cNvSpPr>
          <p:nvPr/>
        </p:nvSpPr>
        <p:spPr>
          <a:xfrm>
            <a:off x="2376063" y="58945"/>
            <a:ext cx="1459244" cy="431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Output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77D93AD-D964-478D-979C-0C0FED890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83369"/>
            <a:ext cx="3273567" cy="207645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760084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FEC8D3-0DB3-4E7C-ABA0-A6BFC4EC246F}"/>
              </a:ext>
            </a:extLst>
          </p:cNvPr>
          <p:cNvSpPr/>
          <p:nvPr/>
        </p:nvSpPr>
        <p:spPr>
          <a:xfrm>
            <a:off x="5708206" y="323965"/>
            <a:ext cx="1164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Code</a:t>
            </a:r>
            <a:endParaRPr lang="en-PK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CBC0DEEA-C7A1-4AF9-B7D1-0B7073DE907A}"/>
              </a:ext>
            </a:extLst>
          </p:cNvPr>
          <p:cNvSpPr/>
          <p:nvPr/>
        </p:nvSpPr>
        <p:spPr>
          <a:xfrm>
            <a:off x="7573820" y="1856508"/>
            <a:ext cx="4267198" cy="1690255"/>
          </a:xfrm>
          <a:prstGeom prst="wedgeRoundRectCallout">
            <a:avLst>
              <a:gd name="adj1" fmla="val -89467"/>
              <a:gd name="adj2" fmla="val -254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In the iris dataset we have four independent variables and a dependent variable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Hence, all the independent variables are assigned to X and the dependent variable is assign to y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7CC566-18F3-4181-BFB3-892032E8F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556" y="2078182"/>
            <a:ext cx="4648856" cy="105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20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FEC8D3-0DB3-4E7C-ABA0-A6BFC4EC246F}"/>
              </a:ext>
            </a:extLst>
          </p:cNvPr>
          <p:cNvSpPr/>
          <p:nvPr/>
        </p:nvSpPr>
        <p:spPr>
          <a:xfrm>
            <a:off x="5717442" y="0"/>
            <a:ext cx="1164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Code</a:t>
            </a:r>
            <a:endParaRPr lang="en-PK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DEB188-BF44-44FB-9B5D-121D3DA1C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93" y="732629"/>
            <a:ext cx="5204300" cy="1093211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CBC0DEEA-C7A1-4AF9-B7D1-0B7073DE907A}"/>
              </a:ext>
            </a:extLst>
          </p:cNvPr>
          <p:cNvSpPr/>
          <p:nvPr/>
        </p:nvSpPr>
        <p:spPr>
          <a:xfrm>
            <a:off x="7703130" y="419103"/>
            <a:ext cx="4267198" cy="1690255"/>
          </a:xfrm>
          <a:prstGeom prst="wedgeRoundRectCallout">
            <a:avLst>
              <a:gd name="adj1" fmla="val -136870"/>
              <a:gd name="adj2" fmla="val 947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In independent variable of iris dataset we have three categories, namely 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</a:rPr>
              <a:t>Iris-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</a:rPr>
              <a:t>setona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Isir</a:t>
            </a:r>
            <a:r>
              <a:rPr lang="en-US" sz="1600" dirty="0">
                <a:solidFill>
                  <a:srgbClr val="0070C0"/>
                </a:solidFill>
                <a:latin typeface="Palatino Linotype" panose="02040502050505030304" pitchFamily="18" charset="0"/>
              </a:rPr>
              <a:t>-versicolor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</a:rPr>
              <a:t> and </a:t>
            </a:r>
            <a:r>
              <a:rPr lang="en-US" sz="1600" dirty="0">
                <a:solidFill>
                  <a:srgbClr val="00B050"/>
                </a:solidFill>
                <a:latin typeface="Palatino Linotype" panose="02040502050505030304" pitchFamily="18" charset="0"/>
              </a:rPr>
              <a:t>Iris-virginica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By using this line of code the these strings will be converted to 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</a:rPr>
              <a:t>0, 1 and 2 </a:t>
            </a: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correspondingly.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9A2BBDF-B700-4309-AEB8-2DDC451B05B9}"/>
              </a:ext>
            </a:extLst>
          </p:cNvPr>
          <p:cNvSpPr/>
          <p:nvPr/>
        </p:nvSpPr>
        <p:spPr>
          <a:xfrm>
            <a:off x="1950301" y="4787139"/>
            <a:ext cx="907746" cy="4341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E4A605-157F-4543-84DE-889F35426121}"/>
              </a:ext>
            </a:extLst>
          </p:cNvPr>
          <p:cNvSpPr/>
          <p:nvPr/>
        </p:nvSpPr>
        <p:spPr>
          <a:xfrm>
            <a:off x="7966592" y="4562661"/>
            <a:ext cx="731094" cy="5318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062C97D0-3E2C-4F64-AA69-86A3A009C1EF}"/>
              </a:ext>
            </a:extLst>
          </p:cNvPr>
          <p:cNvSpPr/>
          <p:nvPr/>
        </p:nvSpPr>
        <p:spPr>
          <a:xfrm>
            <a:off x="680893" y="1533953"/>
            <a:ext cx="3272271" cy="311076"/>
          </a:xfrm>
          <a:prstGeom prst="wedgeRoundRectCallout">
            <a:avLst>
              <a:gd name="adj1" fmla="val 183325"/>
              <a:gd name="adj2" fmla="val 331943"/>
              <a:gd name="adj3" fmla="val 16667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6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86227840-110B-4913-A473-562CF26046D9}"/>
              </a:ext>
            </a:extLst>
          </p:cNvPr>
          <p:cNvSpPr/>
          <p:nvPr/>
        </p:nvSpPr>
        <p:spPr>
          <a:xfrm>
            <a:off x="680893" y="1102427"/>
            <a:ext cx="3272271" cy="404097"/>
          </a:xfrm>
          <a:prstGeom prst="wedgeRoundRectCallout">
            <a:avLst>
              <a:gd name="adj1" fmla="val -4057"/>
              <a:gd name="adj2" fmla="val 518614"/>
              <a:gd name="adj3" fmla="val 16667"/>
            </a:avLst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6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158D758-685D-4EEA-8692-AD3E05C1F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107" y="2869037"/>
            <a:ext cx="3098473" cy="383620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BF484A7-873F-4530-B297-432C78622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236" y="2916279"/>
            <a:ext cx="1319531" cy="386044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1108A90-93CA-449E-8913-374BC23093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82" y="3003282"/>
            <a:ext cx="1304925" cy="11525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60B0564-11CF-4A2B-A4F8-4509B220BC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782" y="4155807"/>
            <a:ext cx="1304925" cy="12001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EE7DAF4-7CC4-4E24-9EBD-9E9D031948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782" y="5355957"/>
            <a:ext cx="1314450" cy="14382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B4BE96E-EA52-4374-9F27-0BF69C01C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468" y="2997554"/>
            <a:ext cx="1319531" cy="3860446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57B90D64-60C3-45B3-8C20-4C35384D7051}"/>
              </a:ext>
            </a:extLst>
          </p:cNvPr>
          <p:cNvSpPr/>
          <p:nvPr/>
        </p:nvSpPr>
        <p:spPr>
          <a:xfrm>
            <a:off x="926577" y="2578255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y</a:t>
            </a:r>
            <a:endParaRPr lang="en-PK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7E99F2-E206-4BA6-B0DD-A7A69FE3ED92}"/>
              </a:ext>
            </a:extLst>
          </p:cNvPr>
          <p:cNvSpPr/>
          <p:nvPr/>
        </p:nvSpPr>
        <p:spPr>
          <a:xfrm>
            <a:off x="3562570" y="2578255"/>
            <a:ext cx="455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y1</a:t>
            </a:r>
            <a:endParaRPr lang="en-PK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1EDB09F-D420-4C8E-AC0F-917011514EC2}"/>
              </a:ext>
            </a:extLst>
          </p:cNvPr>
          <p:cNvSpPr/>
          <p:nvPr/>
        </p:nvSpPr>
        <p:spPr>
          <a:xfrm>
            <a:off x="6881543" y="2516169"/>
            <a:ext cx="455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y1</a:t>
            </a:r>
            <a:endParaRPr lang="en-PK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207673-C784-429D-90E7-1FF121AABA74}"/>
              </a:ext>
            </a:extLst>
          </p:cNvPr>
          <p:cNvSpPr/>
          <p:nvPr/>
        </p:nvSpPr>
        <p:spPr>
          <a:xfrm>
            <a:off x="10200516" y="2468927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Y</a:t>
            </a:r>
            <a:endParaRPr lang="en-PK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838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FEC8D3-0DB3-4E7C-ABA0-A6BFC4EC246F}"/>
              </a:ext>
            </a:extLst>
          </p:cNvPr>
          <p:cNvSpPr/>
          <p:nvPr/>
        </p:nvSpPr>
        <p:spPr>
          <a:xfrm>
            <a:off x="5708206" y="323965"/>
            <a:ext cx="1164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Code</a:t>
            </a:r>
            <a:endParaRPr lang="en-PK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77BEC7-6412-4DF4-B108-10898D727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56" y="1226848"/>
            <a:ext cx="8526238" cy="832861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7FD7B259-C6CA-4330-81C8-174A294D7B48}"/>
              </a:ext>
            </a:extLst>
          </p:cNvPr>
          <p:cNvSpPr/>
          <p:nvPr/>
        </p:nvSpPr>
        <p:spPr>
          <a:xfrm>
            <a:off x="1094643" y="3106299"/>
            <a:ext cx="9227126" cy="1419520"/>
          </a:xfrm>
          <a:prstGeom prst="wedgeRoundRectCallout">
            <a:avLst>
              <a:gd name="adj1" fmla="val -35757"/>
              <a:gd name="adj2" fmla="val -13750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Palatino Linotype" panose="02040502050505030304" pitchFamily="18" charset="0"/>
              </a:rPr>
              <a:t>It is used to divide the data into training and testing.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Palatino Linotype" panose="02040502050505030304" pitchFamily="18" charset="0"/>
              </a:rPr>
              <a:t>0.2 represents that the 20%  data will be used for testing and the remaining 80% data will be used to training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4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X_train</a:t>
            </a:r>
            <a:r>
              <a:rPr lang="en-US" sz="1400" dirty="0">
                <a:solidFill>
                  <a:schemeClr val="tx1"/>
                </a:solidFill>
                <a:latin typeface="Palatino Linotype" panose="02040502050505030304" pitchFamily="18" charset="0"/>
              </a:rPr>
              <a:t> indicates the input training data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4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X_test</a:t>
            </a:r>
            <a:r>
              <a:rPr lang="en-US" sz="1400" dirty="0">
                <a:solidFill>
                  <a:schemeClr val="tx1"/>
                </a:solidFill>
                <a:latin typeface="Palatino Linotype" panose="02040502050505030304" pitchFamily="18" charset="0"/>
              </a:rPr>
              <a:t> represents the input testing data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4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y_train</a:t>
            </a:r>
            <a:r>
              <a:rPr lang="en-US" sz="1400" dirty="0">
                <a:solidFill>
                  <a:schemeClr val="tx1"/>
                </a:solidFill>
                <a:latin typeface="Palatino Linotype" panose="02040502050505030304" pitchFamily="18" charset="0"/>
              </a:rPr>
              <a:t> indicates the output training data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4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y_test</a:t>
            </a:r>
            <a:r>
              <a:rPr lang="en-US" sz="1400" dirty="0">
                <a:solidFill>
                  <a:schemeClr val="tx1"/>
                </a:solidFill>
                <a:latin typeface="Palatino Linotype" panose="02040502050505030304" pitchFamily="18" charset="0"/>
              </a:rPr>
              <a:t> represents the output testing data (it is not fed to the algorithm, just are using for comparison)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88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29B8CC-93EF-4E1F-95E5-B41A3A494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7" y="675247"/>
            <a:ext cx="5741315" cy="27537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FEC8D3-0DB3-4E7C-ABA0-A6BFC4EC246F}"/>
              </a:ext>
            </a:extLst>
          </p:cNvPr>
          <p:cNvSpPr/>
          <p:nvPr/>
        </p:nvSpPr>
        <p:spPr>
          <a:xfrm>
            <a:off x="203201" y="90472"/>
            <a:ext cx="1164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Code</a:t>
            </a:r>
            <a:endParaRPr lang="en-PK" sz="32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163254AF-8052-4284-B4E8-D2530AF36F81}"/>
              </a:ext>
            </a:extLst>
          </p:cNvPr>
          <p:cNvSpPr/>
          <p:nvPr/>
        </p:nvSpPr>
        <p:spPr>
          <a:xfrm>
            <a:off x="341747" y="4993989"/>
            <a:ext cx="4840112" cy="852629"/>
          </a:xfrm>
          <a:prstGeom prst="wedgeRoundRectCallout">
            <a:avLst>
              <a:gd name="adj1" fmla="val -29500"/>
              <a:gd name="adj2" fmla="val -19611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30188" indent="-230188" algn="just">
              <a:buFont typeface="Wingdings" panose="05000000000000000000" pitchFamily="2" charset="2"/>
              <a:buChar char="v"/>
            </a:pPr>
            <a:r>
              <a:rPr lang="en-US" sz="14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input_dim</a:t>
            </a:r>
            <a:r>
              <a:rPr lang="en-US" sz="1400" dirty="0">
                <a:solidFill>
                  <a:srgbClr val="0070C0"/>
                </a:solidFill>
                <a:latin typeface="Palatino Linotype" panose="02040502050505030304" pitchFamily="18" charset="0"/>
              </a:rPr>
              <a:t> = 4: </a:t>
            </a:r>
            <a:r>
              <a:rPr lang="en-US" sz="1400" dirty="0">
                <a:solidFill>
                  <a:schemeClr val="tx1"/>
                </a:solidFill>
                <a:latin typeface="Palatino Linotype" panose="02040502050505030304" pitchFamily="18" charset="0"/>
              </a:rPr>
              <a:t>represents the input layer’s neurons</a:t>
            </a:r>
          </a:p>
          <a:p>
            <a:pPr marL="230188" indent="-230188" algn="just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20: </a:t>
            </a:r>
            <a:r>
              <a:rPr lang="en-US" sz="1400" dirty="0">
                <a:solidFill>
                  <a:schemeClr val="tx1"/>
                </a:solidFill>
                <a:latin typeface="Palatino Linotype" panose="02040502050505030304" pitchFamily="18" charset="0"/>
              </a:rPr>
              <a:t>represents the hidden layer’s neurons </a:t>
            </a:r>
          </a:p>
          <a:p>
            <a:pPr marL="230188" indent="-230188" algn="just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rgbClr val="0070C0"/>
                </a:solidFill>
                <a:latin typeface="Palatino Linotype" panose="02040502050505030304" pitchFamily="18" charset="0"/>
              </a:rPr>
              <a:t>3: </a:t>
            </a:r>
            <a:r>
              <a:rPr lang="en-US" sz="1400" dirty="0">
                <a:solidFill>
                  <a:schemeClr val="tx1"/>
                </a:solidFill>
                <a:latin typeface="Palatino Linotype" panose="02040502050505030304" pitchFamily="18" charset="0"/>
              </a:rPr>
              <a:t>represents the output layer’s neurons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A0348C9-332D-4FFA-B4A3-573C5363E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498" y="144480"/>
            <a:ext cx="2310687" cy="30495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EA99E7-4902-4CE0-BC6A-46C3DDDEE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020" y="3746869"/>
            <a:ext cx="988674" cy="28940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839491E-DB08-49CD-8A9D-A6D7B9CFBC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9189" y="3746869"/>
            <a:ext cx="1022628" cy="2894076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23F12B46-1EAF-4774-B08B-CFAB18D26586}"/>
              </a:ext>
            </a:extLst>
          </p:cNvPr>
          <p:cNvSpPr/>
          <p:nvPr/>
        </p:nvSpPr>
        <p:spPr>
          <a:xfrm rot="5400000">
            <a:off x="7445494" y="3281476"/>
            <a:ext cx="465393" cy="4653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30A7815-B642-499F-BBC2-C420791B54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5182" y="0"/>
            <a:ext cx="2378081" cy="3230995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3CC98243-FB59-4F6F-B895-33BCE37058D6}"/>
              </a:ext>
            </a:extLst>
          </p:cNvPr>
          <p:cNvSpPr/>
          <p:nvPr/>
        </p:nvSpPr>
        <p:spPr>
          <a:xfrm>
            <a:off x="8352573" y="4993989"/>
            <a:ext cx="1892281" cy="46539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EC9D4CD-B4C7-4359-9B67-02D2474C4B73}"/>
              </a:ext>
            </a:extLst>
          </p:cNvPr>
          <p:cNvSpPr/>
          <p:nvPr/>
        </p:nvSpPr>
        <p:spPr>
          <a:xfrm rot="5400000">
            <a:off x="10626578" y="3263060"/>
            <a:ext cx="502229" cy="4653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B00C786-FD1A-4FAC-9315-1E811233F815}"/>
              </a:ext>
            </a:extLst>
          </p:cNvPr>
          <p:cNvSpPr/>
          <p:nvPr/>
        </p:nvSpPr>
        <p:spPr>
          <a:xfrm>
            <a:off x="9045142" y="1398617"/>
            <a:ext cx="510296" cy="46539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22CF0CC3-EFCB-487F-82C6-EC96C8051B08}"/>
              </a:ext>
            </a:extLst>
          </p:cNvPr>
          <p:cNvSpPr/>
          <p:nvPr/>
        </p:nvSpPr>
        <p:spPr>
          <a:xfrm>
            <a:off x="106937" y="2946400"/>
            <a:ext cx="2793282" cy="482600"/>
          </a:xfrm>
          <a:prstGeom prst="wedgeRoundRectCallout">
            <a:avLst>
              <a:gd name="adj1" fmla="val 188024"/>
              <a:gd name="adj2" fmla="val 182156"/>
              <a:gd name="adj3" fmla="val 16667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6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647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1CFBC7-6ADA-40A0-8365-852D64466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724" y="232720"/>
            <a:ext cx="3635873" cy="27763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FEC8D3-0DB3-4E7C-ABA0-A6BFC4EC246F}"/>
              </a:ext>
            </a:extLst>
          </p:cNvPr>
          <p:cNvSpPr/>
          <p:nvPr/>
        </p:nvSpPr>
        <p:spPr>
          <a:xfrm>
            <a:off x="168382" y="218240"/>
            <a:ext cx="1164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Code</a:t>
            </a:r>
            <a:endParaRPr lang="en-PK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06BD0EA-F8FB-4DDD-B059-665989B57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729" y="2301636"/>
            <a:ext cx="2171075" cy="623448"/>
          </a:xfrm>
          <a:prstGeom prst="rect">
            <a:avLst/>
          </a:prstGeom>
          <a:ln w="15875">
            <a:solidFill>
              <a:srgbClr val="0070C0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70916E5-C8EF-4D02-B2E7-8469988AD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902" y="1521176"/>
            <a:ext cx="2148853" cy="623446"/>
          </a:xfrm>
          <a:prstGeom prst="rect">
            <a:avLst/>
          </a:prstGeom>
          <a:ln w="15875">
            <a:solidFill>
              <a:srgbClr val="0070C0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D33FC37-0ED4-48F3-B075-AAB2DEB18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333" y="3064510"/>
            <a:ext cx="2986965" cy="623447"/>
          </a:xfrm>
          <a:prstGeom prst="rect">
            <a:avLst/>
          </a:prstGeom>
          <a:ln w="15875">
            <a:solidFill>
              <a:schemeClr val="accent2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DFFEF1-8B48-4288-9621-FB556D0B2A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265" y="3237360"/>
            <a:ext cx="4405313" cy="23693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0F703E-9F57-47DD-9AAA-B1058C987C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382" y="1312019"/>
            <a:ext cx="4686300" cy="1123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1AAD53-316D-459A-9D17-85168B4253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6554" y="3429000"/>
            <a:ext cx="1032843" cy="30999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E9B170-98D7-45B6-BC31-AB22A03B4B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33283" y="3429000"/>
            <a:ext cx="1068314" cy="3099954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28EDFF14-0B27-4A68-9DED-32BBB2AA06D1}"/>
              </a:ext>
            </a:extLst>
          </p:cNvPr>
          <p:cNvSpPr/>
          <p:nvPr/>
        </p:nvSpPr>
        <p:spPr>
          <a:xfrm>
            <a:off x="9714918" y="4702629"/>
            <a:ext cx="1032843" cy="4125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EC7B027-11F4-4124-8574-1CD801D0FE6D}"/>
                  </a:ext>
                </a:extLst>
              </p14:cNvPr>
              <p14:cNvContentPartPr/>
              <p14:nvPr/>
            </p14:nvContentPartPr>
            <p14:xfrm>
              <a:off x="1640880" y="313920"/>
              <a:ext cx="9354960" cy="5902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EC7B027-11F4-4124-8574-1CD801D0FE6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1520" y="304560"/>
                <a:ext cx="9373680" cy="592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3888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C50EC-0374-4971-89CF-4150E0537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425"/>
            <a:ext cx="10515600" cy="4351338"/>
          </a:xfrm>
        </p:spPr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77537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319" y="125190"/>
            <a:ext cx="2254181" cy="570135"/>
          </a:xfrm>
        </p:spPr>
        <p:txBody>
          <a:bodyPr>
            <a:normAutofit fontScale="90000"/>
          </a:bodyPr>
          <a:lstStyle/>
          <a:p>
            <a:pPr lvl="0"/>
            <a: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3200" b="1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924F49-F608-4878-817F-9639EC3EA298}"/>
              </a:ext>
            </a:extLst>
          </p:cNvPr>
          <p:cNvSpPr/>
          <p:nvPr/>
        </p:nvSpPr>
        <p:spPr>
          <a:xfrm>
            <a:off x="127069" y="590550"/>
            <a:ext cx="1096955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9300" indent="-344488" algn="just">
              <a:buFont typeface="Wingdings" panose="05000000000000000000" pitchFamily="2" charset="2"/>
              <a:buChar char="v"/>
            </a:pPr>
            <a:r>
              <a:rPr lang="en-US" sz="1400" dirty="0">
                <a:latin typeface="Palatino Linotype" panose="02040502050505030304" pitchFamily="18" charset="0"/>
                <a:cs typeface="Times New Roman" pitchFamily="18" charset="0"/>
              </a:rPr>
              <a:t>Artificial Neural Network</a:t>
            </a:r>
          </a:p>
          <a:p>
            <a:pPr marL="749300" indent="-344488" algn="just">
              <a:buFont typeface="Wingdings" panose="05000000000000000000" pitchFamily="2" charset="2"/>
              <a:buChar char="v"/>
            </a:pPr>
            <a:r>
              <a:rPr lang="en-US" sz="1400" dirty="0">
                <a:latin typeface="Palatino Linotype" panose="02040502050505030304" pitchFamily="18" charset="0"/>
                <a:cs typeface="Times New Roman" pitchFamily="18" charset="0"/>
              </a:rPr>
              <a:t>Structure of Artificial Neural Network </a:t>
            </a:r>
          </a:p>
          <a:p>
            <a:pPr marL="749300" indent="-344488" algn="just">
              <a:buFont typeface="Wingdings" panose="05000000000000000000" pitchFamily="2" charset="2"/>
              <a:buChar char="v"/>
            </a:pPr>
            <a:r>
              <a:rPr lang="en-US" sz="1400" dirty="0">
                <a:latin typeface="Palatino Linotype" panose="02040502050505030304" pitchFamily="18" charset="0"/>
                <a:cs typeface="Times New Roman" pitchFamily="18" charset="0"/>
              </a:rPr>
              <a:t>Activation Functions</a:t>
            </a:r>
          </a:p>
          <a:p>
            <a:pPr marL="1544638" indent="-225425" algn="just">
              <a:buFont typeface="Wingdings" panose="05000000000000000000" pitchFamily="2" charset="2"/>
              <a:buChar char="§"/>
            </a:pPr>
            <a:r>
              <a:rPr lang="en-US" sz="1400" dirty="0">
                <a:latin typeface="Palatino Linotype" panose="02040502050505030304" pitchFamily="18" charset="0"/>
                <a:cs typeface="Times New Roman" pitchFamily="18" charset="0"/>
              </a:rPr>
              <a:t>Sigmoid</a:t>
            </a:r>
          </a:p>
          <a:p>
            <a:pPr marL="1544638" indent="-225425" algn="just">
              <a:buFont typeface="Wingdings" panose="05000000000000000000" pitchFamily="2" charset="2"/>
              <a:buChar char="§"/>
            </a:pPr>
            <a:r>
              <a:rPr lang="en-US" sz="1400" dirty="0">
                <a:latin typeface="Palatino Linotype" panose="02040502050505030304" pitchFamily="18" charset="0"/>
                <a:cs typeface="Times New Roman" pitchFamily="18" charset="0"/>
              </a:rPr>
              <a:t>Tangent Hyperbolic Sigmoid</a:t>
            </a:r>
          </a:p>
          <a:p>
            <a:pPr marL="1544638" indent="-225425" algn="just">
              <a:buFont typeface="Wingdings" panose="05000000000000000000" pitchFamily="2" charset="2"/>
              <a:buChar char="§"/>
            </a:pPr>
            <a:r>
              <a:rPr lang="en-US" sz="1400" dirty="0">
                <a:latin typeface="Palatino Linotype" panose="02040502050505030304" pitchFamily="18" charset="0"/>
                <a:cs typeface="Times New Roman" pitchFamily="18" charset="0"/>
              </a:rPr>
              <a:t>Rectified Linear Unit (</a:t>
            </a:r>
            <a:r>
              <a:rPr lang="en-US" sz="1400" dirty="0" err="1">
                <a:latin typeface="Palatino Linotype" panose="02040502050505030304" pitchFamily="18" charset="0"/>
                <a:cs typeface="Times New Roman" pitchFamily="18" charset="0"/>
              </a:rPr>
              <a:t>ReLU</a:t>
            </a:r>
            <a:r>
              <a:rPr lang="en-US" sz="1400" dirty="0">
                <a:latin typeface="Palatino Linotype" panose="02040502050505030304" pitchFamily="18" charset="0"/>
                <a:cs typeface="Times New Roman" pitchFamily="18" charset="0"/>
              </a:rPr>
              <a:t>)</a:t>
            </a:r>
          </a:p>
          <a:p>
            <a:pPr marL="1544638" indent="-225425" algn="just">
              <a:buFont typeface="Wingdings" panose="05000000000000000000" pitchFamily="2" charset="2"/>
              <a:buChar char="§"/>
            </a:pPr>
            <a:r>
              <a:rPr lang="en-US" sz="1400" dirty="0">
                <a:latin typeface="Palatino Linotype" panose="02040502050505030304" pitchFamily="18" charset="0"/>
                <a:cs typeface="Times New Roman" pitchFamily="18" charset="0"/>
              </a:rPr>
              <a:t>Linear/Identical </a:t>
            </a:r>
          </a:p>
          <a:p>
            <a:pPr marL="1544638" indent="-225425" algn="just">
              <a:buFont typeface="Wingdings" panose="05000000000000000000" pitchFamily="2" charset="2"/>
              <a:buChar char="§"/>
            </a:pPr>
            <a:r>
              <a:rPr lang="en-US" sz="1400" dirty="0">
                <a:latin typeface="Palatino Linotype" panose="02040502050505030304" pitchFamily="18" charset="0"/>
                <a:cs typeface="Times New Roman" pitchFamily="18" charset="0"/>
              </a:rPr>
              <a:t>SoftMax </a:t>
            </a:r>
          </a:p>
          <a:p>
            <a:pPr marL="1544638" indent="-225425" algn="just">
              <a:buFont typeface="Wingdings" panose="05000000000000000000" pitchFamily="2" charset="2"/>
              <a:buChar char="§"/>
            </a:pPr>
            <a:r>
              <a:rPr lang="en-US" sz="1400" dirty="0">
                <a:latin typeface="Palatino Linotype" panose="02040502050505030304" pitchFamily="18" charset="0"/>
                <a:cs typeface="Times New Roman" pitchFamily="18" charset="0"/>
              </a:rPr>
              <a:t>Example</a:t>
            </a:r>
          </a:p>
          <a:p>
            <a:pPr marL="749300" indent="-344488" algn="just">
              <a:buFont typeface="Wingdings" panose="05000000000000000000" pitchFamily="2" charset="2"/>
              <a:buChar char="v"/>
            </a:pPr>
            <a:r>
              <a:rPr lang="en-US" sz="1400" dirty="0">
                <a:latin typeface="Palatino Linotype" panose="02040502050505030304" pitchFamily="18" charset="0"/>
                <a:cs typeface="Times New Roman" pitchFamily="18" charset="0"/>
              </a:rPr>
              <a:t>Types of Artificial Neural Network </a:t>
            </a:r>
            <a:r>
              <a:rPr lang="en-US" sz="1400" dirty="0" err="1">
                <a:latin typeface="Palatino Linotype" panose="02040502050505030304" pitchFamily="18" charset="0"/>
                <a:cs typeface="Times New Roman" pitchFamily="18" charset="0"/>
              </a:rPr>
              <a:t>w.r.t.</a:t>
            </a:r>
            <a:r>
              <a:rPr lang="en-US" sz="1400" dirty="0">
                <a:latin typeface="Palatino Linotype" panose="02040502050505030304" pitchFamily="18" charset="0"/>
                <a:cs typeface="Times New Roman" pitchFamily="18" charset="0"/>
              </a:rPr>
              <a:t> Hidden Layers</a:t>
            </a:r>
          </a:p>
          <a:p>
            <a:pPr marL="1544638" indent="-225425" algn="just">
              <a:buFont typeface="Wingdings" panose="05000000000000000000" pitchFamily="2" charset="2"/>
              <a:buChar char="§"/>
            </a:pPr>
            <a:r>
              <a:rPr lang="en-US" sz="1400" dirty="0">
                <a:latin typeface="Palatino Linotype" panose="02040502050505030304" pitchFamily="18" charset="0"/>
                <a:cs typeface="Times New Roman" pitchFamily="18" charset="0"/>
              </a:rPr>
              <a:t>Perceptron</a:t>
            </a:r>
          </a:p>
          <a:p>
            <a:pPr marL="1544638" indent="-225425" algn="just">
              <a:buFont typeface="Wingdings" panose="05000000000000000000" pitchFamily="2" charset="2"/>
              <a:buChar char="§"/>
            </a:pPr>
            <a:r>
              <a:rPr lang="en-US" sz="1400" dirty="0">
                <a:latin typeface="Palatino Linotype" panose="02040502050505030304" pitchFamily="18" charset="0"/>
                <a:cs typeface="Times New Roman" pitchFamily="18" charset="0"/>
              </a:rPr>
              <a:t>Multilayer Perceptron</a:t>
            </a:r>
          </a:p>
          <a:p>
            <a:pPr marL="1544638" indent="-225425" algn="just">
              <a:buFont typeface="Wingdings" panose="05000000000000000000" pitchFamily="2" charset="2"/>
              <a:buChar char="§"/>
            </a:pPr>
            <a:r>
              <a:rPr lang="en-US" sz="1400" dirty="0">
                <a:latin typeface="Palatino Linotype" panose="02040502050505030304" pitchFamily="18" charset="0"/>
                <a:cs typeface="Times New Roman" pitchFamily="18" charset="0"/>
              </a:rPr>
              <a:t>Deep Neural Network</a:t>
            </a:r>
          </a:p>
          <a:p>
            <a:pPr marL="749300" indent="-344488" algn="just">
              <a:buFont typeface="Wingdings" panose="05000000000000000000" pitchFamily="2" charset="2"/>
              <a:buChar char="v"/>
            </a:pPr>
            <a:r>
              <a:rPr lang="en-US" sz="1400" dirty="0">
                <a:latin typeface="Palatino Linotype" panose="02040502050505030304" pitchFamily="18" charset="0"/>
                <a:cs typeface="Times New Roman" pitchFamily="18" charset="0"/>
              </a:rPr>
              <a:t>Specification of Nodes and Activation Functions</a:t>
            </a:r>
          </a:p>
          <a:p>
            <a:pPr marL="1544638" indent="-225425" algn="just">
              <a:buFont typeface="Wingdings" panose="05000000000000000000" pitchFamily="2" charset="2"/>
              <a:buChar char="§"/>
            </a:pPr>
            <a:r>
              <a:rPr lang="en-US" sz="1400" dirty="0">
                <a:latin typeface="Palatino Linotype" panose="02040502050505030304" pitchFamily="18" charset="0"/>
                <a:cs typeface="Times New Roman" pitchFamily="18" charset="0"/>
              </a:rPr>
              <a:t>Specification of input layer’s nodes, hidden layer’s nodes, and output layer’ node(s)</a:t>
            </a:r>
          </a:p>
          <a:p>
            <a:pPr marL="1544638" indent="-225425" algn="just">
              <a:buFont typeface="Wingdings" panose="05000000000000000000" pitchFamily="2" charset="2"/>
              <a:buChar char="§"/>
            </a:pPr>
            <a:r>
              <a:rPr lang="en-US" sz="1400" dirty="0">
                <a:latin typeface="Palatino Linotype" panose="02040502050505030304" pitchFamily="18" charset="0"/>
                <a:cs typeface="Times New Roman" pitchFamily="18" charset="0"/>
              </a:rPr>
              <a:t>Specification of activation functions on hidden layer’s nodes, and output layer node(s).</a:t>
            </a:r>
          </a:p>
          <a:p>
            <a:pPr marL="1544638" indent="-225425" algn="just">
              <a:buFont typeface="Wingdings" panose="05000000000000000000" pitchFamily="2" charset="2"/>
              <a:buChar char="§"/>
            </a:pPr>
            <a:r>
              <a:rPr lang="en-US" sz="1400" dirty="0">
                <a:latin typeface="Palatino Linotype" panose="02040502050505030304" pitchFamily="18" charset="0"/>
                <a:cs typeface="Times New Roman" pitchFamily="18" charset="0"/>
              </a:rPr>
              <a:t>Epoch</a:t>
            </a:r>
          </a:p>
          <a:p>
            <a:pPr marL="1544638" indent="-225425" algn="just">
              <a:buFont typeface="Wingdings" panose="05000000000000000000" pitchFamily="2" charset="2"/>
              <a:buChar char="§"/>
            </a:pPr>
            <a:r>
              <a:rPr lang="en-US" sz="1400" dirty="0">
                <a:latin typeface="Palatino Linotype" panose="02040502050505030304" pitchFamily="18" charset="0"/>
                <a:cs typeface="Times New Roman" pitchFamily="18" charset="0"/>
              </a:rPr>
              <a:t>Batch</a:t>
            </a:r>
          </a:p>
          <a:p>
            <a:pPr marL="1544638" indent="-225425" algn="just">
              <a:buFont typeface="Wingdings" panose="05000000000000000000" pitchFamily="2" charset="2"/>
              <a:buChar char="§"/>
            </a:pPr>
            <a:r>
              <a:rPr lang="en-US" sz="1400" dirty="0">
                <a:latin typeface="Palatino Linotype" panose="02040502050505030304" pitchFamily="18" charset="0"/>
                <a:cs typeface="Times New Roman" pitchFamily="18" charset="0"/>
              </a:rPr>
              <a:t>Iteration</a:t>
            </a:r>
          </a:p>
          <a:p>
            <a:pPr marL="749300" indent="-344488" algn="just">
              <a:buFont typeface="Wingdings" panose="05000000000000000000" pitchFamily="2" charset="2"/>
              <a:buChar char="v"/>
            </a:pPr>
            <a:r>
              <a:rPr lang="en-US" sz="1400" dirty="0">
                <a:latin typeface="Palatino Linotype" panose="02040502050505030304" pitchFamily="18" charset="0"/>
                <a:cs typeface="Times New Roman" pitchFamily="18" charset="0"/>
              </a:rPr>
              <a:t>Weight Initialization Methods</a:t>
            </a:r>
          </a:p>
          <a:p>
            <a:pPr marL="1544638" indent="-225425" algn="just">
              <a:buFont typeface="Wingdings" panose="05000000000000000000" pitchFamily="2" charset="2"/>
              <a:buChar char="§"/>
            </a:pPr>
            <a:r>
              <a:rPr lang="en-US" sz="1400" dirty="0">
                <a:latin typeface="Palatino Linotype" panose="02040502050505030304" pitchFamily="18" charset="0"/>
                <a:cs typeface="Times New Roman" pitchFamily="18" charset="0"/>
              </a:rPr>
              <a:t>Xavier/</a:t>
            </a:r>
            <a:r>
              <a:rPr lang="en-US" sz="1400" dirty="0" err="1">
                <a:latin typeface="Palatino Linotype" panose="02040502050505030304" pitchFamily="18" charset="0"/>
                <a:cs typeface="Times New Roman" pitchFamily="18" charset="0"/>
              </a:rPr>
              <a:t>Glorot</a:t>
            </a:r>
            <a:endParaRPr lang="en-US" sz="1400" dirty="0">
              <a:latin typeface="Palatino Linotype" panose="02040502050505030304" pitchFamily="18" charset="0"/>
              <a:cs typeface="Times New Roman" pitchFamily="18" charset="0"/>
            </a:endParaRPr>
          </a:p>
          <a:p>
            <a:pPr marL="749300" indent="-344488" algn="just">
              <a:buFont typeface="Wingdings" panose="05000000000000000000" pitchFamily="2" charset="2"/>
              <a:buChar char="v"/>
            </a:pPr>
            <a:r>
              <a:rPr lang="en-US" sz="1400" dirty="0">
                <a:latin typeface="Palatino Linotype" panose="02040502050505030304" pitchFamily="18" charset="0"/>
                <a:cs typeface="Times New Roman" pitchFamily="18" charset="0"/>
              </a:rPr>
              <a:t>Scaling Methods</a:t>
            </a:r>
          </a:p>
          <a:p>
            <a:pPr marL="1544638" indent="-225425" algn="just">
              <a:buFont typeface="Wingdings" panose="05000000000000000000" pitchFamily="2" charset="2"/>
              <a:buChar char="§"/>
            </a:pPr>
            <a:r>
              <a:rPr lang="en-US" sz="1400" dirty="0">
                <a:latin typeface="Palatino Linotype" panose="02040502050505030304" pitchFamily="18" charset="0"/>
                <a:cs typeface="Times New Roman" pitchFamily="18" charset="0"/>
              </a:rPr>
              <a:t>Normalization</a:t>
            </a:r>
          </a:p>
          <a:p>
            <a:pPr marL="1544638" indent="-225425" algn="just">
              <a:buFont typeface="Wingdings" panose="05000000000000000000" pitchFamily="2" charset="2"/>
              <a:buChar char="§"/>
            </a:pPr>
            <a:r>
              <a:rPr lang="en-US" sz="1400" dirty="0">
                <a:latin typeface="Palatino Linotype" panose="02040502050505030304" pitchFamily="18" charset="0"/>
                <a:cs typeface="Times New Roman" pitchFamily="18" charset="0"/>
              </a:rPr>
              <a:t>Standardization</a:t>
            </a:r>
          </a:p>
          <a:p>
            <a:pPr marL="749300" indent="-344488" algn="just">
              <a:buFont typeface="Wingdings" panose="05000000000000000000" pitchFamily="2" charset="2"/>
              <a:buChar char="v"/>
            </a:pPr>
            <a:r>
              <a:rPr lang="en-US" sz="1400" dirty="0">
                <a:latin typeface="Palatino Linotype" panose="02040502050505030304" pitchFamily="18" charset="0"/>
                <a:cs typeface="Times New Roman" pitchFamily="18" charset="0"/>
              </a:rPr>
              <a:t>LOSS Methods</a:t>
            </a:r>
          </a:p>
          <a:p>
            <a:pPr marL="1544638" indent="-225425" algn="just">
              <a:buFont typeface="Wingdings" panose="05000000000000000000" pitchFamily="2" charset="2"/>
              <a:buChar char="§"/>
            </a:pPr>
            <a:r>
              <a:rPr lang="en-US" sz="1400" dirty="0">
                <a:latin typeface="Palatino Linotype" panose="02040502050505030304" pitchFamily="18" charset="0"/>
                <a:cs typeface="Times New Roman" pitchFamily="18" charset="0"/>
              </a:rPr>
              <a:t>Regression Loss Function</a:t>
            </a:r>
          </a:p>
          <a:p>
            <a:pPr marL="1544638" indent="-225425" algn="just">
              <a:buFont typeface="Wingdings" panose="05000000000000000000" pitchFamily="2" charset="2"/>
              <a:buChar char="§"/>
            </a:pPr>
            <a:r>
              <a:rPr lang="en-US" sz="1400" dirty="0">
                <a:latin typeface="Palatino Linotype" panose="02040502050505030304" pitchFamily="18" charset="0"/>
                <a:cs typeface="Times New Roman" pitchFamily="18" charset="0"/>
              </a:rPr>
              <a:t>Binary Classification Loss Function</a:t>
            </a:r>
          </a:p>
          <a:p>
            <a:pPr marL="1544638" indent="-225425" algn="just">
              <a:buFont typeface="Wingdings" panose="05000000000000000000" pitchFamily="2" charset="2"/>
              <a:buChar char="§"/>
            </a:pPr>
            <a:r>
              <a:rPr lang="en-US" sz="1400" dirty="0">
                <a:latin typeface="Palatino Linotype" panose="02040502050505030304" pitchFamily="18" charset="0"/>
                <a:cs typeface="Times New Roman" pitchFamily="18" charset="0"/>
              </a:rPr>
              <a:t>Multi-Class Classification Loss Functions</a:t>
            </a:r>
          </a:p>
          <a:p>
            <a:pPr marL="749300" indent="-344488" algn="just">
              <a:buFont typeface="Wingdings" panose="05000000000000000000" pitchFamily="2" charset="2"/>
              <a:buChar char="v"/>
            </a:pPr>
            <a:endParaRPr lang="en-US" sz="1600" dirty="0">
              <a:latin typeface="Palatino Linotype" panose="02040502050505030304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315C97E-9084-4412-8AEE-26D084CDCEEF}"/>
                  </a:ext>
                </a:extLst>
              </p14:cNvPr>
              <p14:cNvContentPartPr/>
              <p14:nvPr/>
            </p14:nvContentPartPr>
            <p14:xfrm>
              <a:off x="8697600" y="53935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315C97E-9084-4412-8AEE-26D084CDCE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8240" y="53841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519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391"/>
    </mc:Choice>
    <mc:Fallback xmlns="">
      <p:transition spd="slow" advTm="23939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FCF-E265-47EF-9FD3-7CA88D703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36" y="235816"/>
            <a:ext cx="1646382" cy="226001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9CCB15-8F6A-4C9B-9445-391BC833D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867" y="782183"/>
            <a:ext cx="6549845" cy="21929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8CC864DA-7055-482B-B0C8-8A6FF28B96B0}"/>
              </a:ext>
            </a:extLst>
          </p:cNvPr>
          <p:cNvSpPr/>
          <p:nvPr/>
        </p:nvSpPr>
        <p:spPr>
          <a:xfrm rot="5400000">
            <a:off x="6129928" y="-2437744"/>
            <a:ext cx="431681" cy="6039806"/>
          </a:xfrm>
          <a:prstGeom prst="leftBrace">
            <a:avLst>
              <a:gd name="adj1" fmla="val 93578"/>
              <a:gd name="adj2" fmla="val 50240"/>
            </a:avLst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D5380CAF-4F51-4B26-820D-32A0063DFB23}"/>
              </a:ext>
            </a:extLst>
          </p:cNvPr>
          <p:cNvSpPr/>
          <p:nvPr/>
        </p:nvSpPr>
        <p:spPr>
          <a:xfrm rot="5400000">
            <a:off x="9460020" y="392221"/>
            <a:ext cx="321343" cy="510040"/>
          </a:xfrm>
          <a:prstGeom prst="leftBrace">
            <a:avLst>
              <a:gd name="adj1" fmla="val 144058"/>
              <a:gd name="adj2" fmla="val 52162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E3B6A7C-4BB8-4281-A72D-0F158F775B9E}"/>
              </a:ext>
            </a:extLst>
          </p:cNvPr>
          <p:cNvSpPr txBox="1">
            <a:spLocks/>
          </p:cNvSpPr>
          <p:nvPr/>
        </p:nvSpPr>
        <p:spPr>
          <a:xfrm>
            <a:off x="5614983" y="-52029"/>
            <a:ext cx="1595534" cy="431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Inputs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A25E2AD-2D82-4E6C-A81C-595B55531775}"/>
              </a:ext>
            </a:extLst>
          </p:cNvPr>
          <p:cNvSpPr txBox="1">
            <a:spLocks/>
          </p:cNvSpPr>
          <p:nvPr/>
        </p:nvSpPr>
        <p:spPr>
          <a:xfrm>
            <a:off x="8809181" y="150477"/>
            <a:ext cx="1459244" cy="2952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09929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A3126B-78F6-4430-8B87-DDDE439DE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82" y="320385"/>
            <a:ext cx="5438775" cy="4762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FEC8D3-0DB3-4E7C-ABA0-A6BFC4EC246F}"/>
              </a:ext>
            </a:extLst>
          </p:cNvPr>
          <p:cNvSpPr/>
          <p:nvPr/>
        </p:nvSpPr>
        <p:spPr>
          <a:xfrm>
            <a:off x="5375696" y="-36945"/>
            <a:ext cx="1164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Code</a:t>
            </a:r>
            <a:endParaRPr lang="en-PK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CBC0DEEA-C7A1-4AF9-B7D1-0B7073DE907A}"/>
              </a:ext>
            </a:extLst>
          </p:cNvPr>
          <p:cNvSpPr/>
          <p:nvPr/>
        </p:nvSpPr>
        <p:spPr>
          <a:xfrm>
            <a:off x="471508" y="5680073"/>
            <a:ext cx="4267198" cy="1071420"/>
          </a:xfrm>
          <a:prstGeom prst="wedgeRoundRectCallout">
            <a:avLst>
              <a:gd name="adj1" fmla="val 11831"/>
              <a:gd name="adj2" fmla="val -11183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Input Data where the number of independent variables are 13 and there is only one dependent attribute (</a:t>
            </a:r>
            <a:r>
              <a:rPr lang="en-US" sz="16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medv</a:t>
            </a: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7FD007-6988-451E-AEFA-F155971AE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711" y="259422"/>
            <a:ext cx="4316270" cy="1335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E26414-740F-4693-8B09-315517C36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428" y="2486457"/>
            <a:ext cx="4849641" cy="392357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76A3CFE-2C32-4C75-9701-A7B66772AD52}"/>
              </a:ext>
            </a:extLst>
          </p:cNvPr>
          <p:cNvSpPr/>
          <p:nvPr/>
        </p:nvSpPr>
        <p:spPr>
          <a:xfrm>
            <a:off x="5957747" y="1241551"/>
            <a:ext cx="665018" cy="400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2856F71-B927-4AFB-8608-63E89E79F07D}"/>
              </a:ext>
            </a:extLst>
          </p:cNvPr>
          <p:cNvSpPr/>
          <p:nvPr/>
        </p:nvSpPr>
        <p:spPr>
          <a:xfrm rot="5400000">
            <a:off x="8418014" y="1956226"/>
            <a:ext cx="660131" cy="400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5904ABC3-45AA-4159-B4E9-3B16813B64ED}"/>
              </a:ext>
            </a:extLst>
          </p:cNvPr>
          <p:cNvSpPr/>
          <p:nvPr/>
        </p:nvSpPr>
        <p:spPr>
          <a:xfrm>
            <a:off x="9223531" y="1904834"/>
            <a:ext cx="2617487" cy="485200"/>
          </a:xfrm>
          <a:prstGeom prst="wedgeRoundRectCallout">
            <a:avLst>
              <a:gd name="adj1" fmla="val 11831"/>
              <a:gd name="adj2" fmla="val -11183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To Scale the data  in (0,1) range</a:t>
            </a:r>
          </a:p>
        </p:txBody>
      </p:sp>
    </p:spTree>
    <p:extLst>
      <p:ext uri="{BB962C8B-B14F-4D97-AF65-F5344CB8AC3E}">
        <p14:creationId xmlns:p14="http://schemas.microsoft.com/office/powerpoint/2010/main" val="3562918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A9F2-5544-48D2-85C6-120250B89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7146" y="217344"/>
            <a:ext cx="5802745" cy="71271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390953-0BF0-4AC0-9B1F-46015D06F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416" y="944032"/>
            <a:ext cx="7845089" cy="3544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C1C464-CD0D-4B77-AD7B-E68A38955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891" y="1986607"/>
            <a:ext cx="1219200" cy="4600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6F13E5-6B57-466C-A194-FDB00F0CE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5345" y="2129483"/>
            <a:ext cx="1562100" cy="4314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883AF5-2C79-4AB2-A1DD-2DC5F97F4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416" y="1539680"/>
            <a:ext cx="6594839" cy="2762236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FD38DFA9-30E0-478E-920D-93B934A474A1}"/>
              </a:ext>
            </a:extLst>
          </p:cNvPr>
          <p:cNvSpPr/>
          <p:nvPr/>
        </p:nvSpPr>
        <p:spPr>
          <a:xfrm>
            <a:off x="1541533" y="4820402"/>
            <a:ext cx="5606473" cy="1623906"/>
          </a:xfrm>
          <a:prstGeom prst="wedgeRoundRectCallout">
            <a:avLst>
              <a:gd name="adj1" fmla="val -6870"/>
              <a:gd name="adj2" fmla="val -8616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Palatino Linotype" panose="02040502050505030304" pitchFamily="18" charset="0"/>
              </a:rPr>
              <a:t>Verbose =0 will show you nothing (silent)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Palatino Linotype" panose="02040502050505030304" pitchFamily="18" charset="0"/>
              </a:rPr>
              <a:t>Verbose =1  will show you an animated progress bar like this: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Palatino Linotype" panose="02040502050505030304" pitchFamily="18" charset="0"/>
              </a:rPr>
              <a:t>Verbose = 2 will just mention the number of epoch like this: Epoch 1/10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1EDDC4-0C7A-4A6B-BA25-3A41498E6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556" y="5508530"/>
            <a:ext cx="32289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767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B23F26-6BA2-481E-AB60-13FBE1D0BCF0}"/>
              </a:ext>
            </a:extLst>
          </p:cNvPr>
          <p:cNvSpPr/>
          <p:nvPr/>
        </p:nvSpPr>
        <p:spPr>
          <a:xfrm>
            <a:off x="907471" y="1288279"/>
            <a:ext cx="10377055" cy="4618183"/>
          </a:xfrm>
          <a:prstGeom prst="roundRect">
            <a:avLst/>
          </a:prstGeom>
          <a:ln w="22225">
            <a:solidFill>
              <a:srgbClr val="00B05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697E0-B27E-4E00-BCC9-CC830AAE4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399" y="507038"/>
            <a:ext cx="3251200" cy="2942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Assignment-4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3FE42-E76F-4F2C-9158-9A596222F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417" y="1539057"/>
            <a:ext cx="9795164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Palatino Linotype" panose="02040502050505030304" pitchFamily="18" charset="0"/>
              </a:rPr>
              <a:t>Implement the classification and the regression algorithms on yours's systems and apply on the data uploaded to Moodle (DataforPractice1 and DataforPractice2)</a:t>
            </a:r>
          </a:p>
          <a:p>
            <a:pPr algn="ctr"/>
            <a:endParaRPr lang="en-US" dirty="0">
              <a:latin typeface="Palatino Linotype" panose="02040502050505030304" pitchFamily="18" charset="0"/>
            </a:endParaRPr>
          </a:p>
          <a:p>
            <a:pPr marL="341313" algn="just">
              <a:buFont typeface="Wingdings" panose="05000000000000000000" pitchFamily="2" charset="2"/>
              <a:buChar char="v"/>
              <a:tabLst>
                <a:tab pos="396875" algn="l"/>
              </a:tabLst>
            </a:pPr>
            <a:r>
              <a:rPr 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Send me a video of your implementation with explanation through teams </a:t>
            </a:r>
          </a:p>
          <a:p>
            <a:pPr marL="341313" algn="just">
              <a:buFont typeface="Wingdings" panose="05000000000000000000" pitchFamily="2" charset="2"/>
              <a:buChar char="v"/>
              <a:tabLst>
                <a:tab pos="396875" algn="l"/>
              </a:tabLst>
            </a:pPr>
            <a:r>
              <a:rPr 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 I have also Provided and Assignment#4 Submission Link on Moodle, Submit your code there.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0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Note: I have already uploaded codes for regression 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Binary_Classification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) and classification algorithms to Moodle, apply on the data</a:t>
            </a:r>
            <a:r>
              <a:rPr lang="en-US" sz="2000" dirty="0">
                <a:solidFill>
                  <a:srgbClr val="FF0000"/>
                </a:solidFill>
                <a:latin typeface="Palatino Linotype" panose="02040502050505030304" pitchFamily="18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Palatino Linotype" panose="02040502050505030304" pitchFamily="18" charset="0"/>
              </a:rPr>
              <a:t>(DataforPractice1 and DataforPractice2)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0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1B6DE-7949-40FC-981D-E538735C4D28}"/>
              </a:ext>
            </a:extLst>
          </p:cNvPr>
          <p:cNvSpPr txBox="1"/>
          <p:nvPr/>
        </p:nvSpPr>
        <p:spPr>
          <a:xfrm>
            <a:off x="757382" y="62087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7063" indent="-285750" algn="just">
              <a:buFont typeface="Palatino Linotype" panose="02040502050505030304" pitchFamily="18" charset="0"/>
              <a:buChar char="∆"/>
              <a:tabLst>
                <a:tab pos="396875" algn="l"/>
              </a:tabLst>
            </a:pPr>
            <a:r>
              <a:rPr lang="en-US" sz="18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Deadline: Sunday (18-04-2021)</a:t>
            </a:r>
          </a:p>
        </p:txBody>
      </p:sp>
    </p:spTree>
    <p:extLst>
      <p:ext uri="{BB962C8B-B14F-4D97-AF65-F5344CB8AC3E}">
        <p14:creationId xmlns:p14="http://schemas.microsoft.com/office/powerpoint/2010/main" val="3002144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FCF-E265-47EF-9FD3-7CA88D703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36" y="235816"/>
            <a:ext cx="1646382" cy="226001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9CCB15-8F6A-4C9B-9445-391BC833D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042" y="795517"/>
            <a:ext cx="6549845" cy="21929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8CC864DA-7055-482B-B0C8-8A6FF28B96B0}"/>
              </a:ext>
            </a:extLst>
          </p:cNvPr>
          <p:cNvSpPr/>
          <p:nvPr/>
        </p:nvSpPr>
        <p:spPr>
          <a:xfrm rot="5400000">
            <a:off x="5244103" y="-2424410"/>
            <a:ext cx="431681" cy="6039806"/>
          </a:xfrm>
          <a:prstGeom prst="leftBrace">
            <a:avLst>
              <a:gd name="adj1" fmla="val 93578"/>
              <a:gd name="adj2" fmla="val 50240"/>
            </a:avLst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D5380CAF-4F51-4B26-820D-32A0063DFB23}"/>
              </a:ext>
            </a:extLst>
          </p:cNvPr>
          <p:cNvSpPr/>
          <p:nvPr/>
        </p:nvSpPr>
        <p:spPr>
          <a:xfrm rot="5400000">
            <a:off x="8574195" y="405555"/>
            <a:ext cx="321343" cy="510040"/>
          </a:xfrm>
          <a:prstGeom prst="leftBrace">
            <a:avLst>
              <a:gd name="adj1" fmla="val 144058"/>
              <a:gd name="adj2" fmla="val 52162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E3B6A7C-4BB8-4281-A72D-0F158F775B9E}"/>
              </a:ext>
            </a:extLst>
          </p:cNvPr>
          <p:cNvSpPr txBox="1">
            <a:spLocks/>
          </p:cNvSpPr>
          <p:nvPr/>
        </p:nvSpPr>
        <p:spPr>
          <a:xfrm>
            <a:off x="4729158" y="-82865"/>
            <a:ext cx="1595534" cy="431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Inputs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A25E2AD-2D82-4E6C-A81C-595B55531775}"/>
              </a:ext>
            </a:extLst>
          </p:cNvPr>
          <p:cNvSpPr txBox="1">
            <a:spLocks/>
          </p:cNvSpPr>
          <p:nvPr/>
        </p:nvSpPr>
        <p:spPr>
          <a:xfrm>
            <a:off x="7923356" y="163811"/>
            <a:ext cx="1459244" cy="2952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06968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A3126B-78F6-4430-8B87-DDDE439DE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82" y="320385"/>
            <a:ext cx="5438775" cy="4762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FEC8D3-0DB3-4E7C-ABA0-A6BFC4EC246F}"/>
              </a:ext>
            </a:extLst>
          </p:cNvPr>
          <p:cNvSpPr/>
          <p:nvPr/>
        </p:nvSpPr>
        <p:spPr>
          <a:xfrm>
            <a:off x="325108" y="-27420"/>
            <a:ext cx="1164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Code</a:t>
            </a:r>
            <a:endParaRPr lang="en-PK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CBC0DEEA-C7A1-4AF9-B7D1-0B7073DE907A}"/>
              </a:ext>
            </a:extLst>
          </p:cNvPr>
          <p:cNvSpPr/>
          <p:nvPr/>
        </p:nvSpPr>
        <p:spPr>
          <a:xfrm>
            <a:off x="471508" y="5466195"/>
            <a:ext cx="4267198" cy="1071420"/>
          </a:xfrm>
          <a:prstGeom prst="wedgeRoundRectCallout">
            <a:avLst>
              <a:gd name="adj1" fmla="val 11608"/>
              <a:gd name="adj2" fmla="val -8516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Input Data: 13 input features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Output Data: 1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7FD007-6988-451E-AEFA-F155971AE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711" y="259422"/>
            <a:ext cx="4316270" cy="1335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E26414-740F-4693-8B09-315517C36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428" y="2486457"/>
            <a:ext cx="4849641" cy="392357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76A3CFE-2C32-4C75-9701-A7B66772AD52}"/>
              </a:ext>
            </a:extLst>
          </p:cNvPr>
          <p:cNvSpPr/>
          <p:nvPr/>
        </p:nvSpPr>
        <p:spPr>
          <a:xfrm>
            <a:off x="5957747" y="1241551"/>
            <a:ext cx="665018" cy="400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2856F71-B927-4AFB-8608-63E89E79F07D}"/>
              </a:ext>
            </a:extLst>
          </p:cNvPr>
          <p:cNvSpPr/>
          <p:nvPr/>
        </p:nvSpPr>
        <p:spPr>
          <a:xfrm rot="5400000">
            <a:off x="8418014" y="1956226"/>
            <a:ext cx="660131" cy="400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5904ABC3-45AA-4159-B4E9-3B16813B64ED}"/>
              </a:ext>
            </a:extLst>
          </p:cNvPr>
          <p:cNvSpPr/>
          <p:nvPr/>
        </p:nvSpPr>
        <p:spPr>
          <a:xfrm>
            <a:off x="9223531" y="1904834"/>
            <a:ext cx="2617487" cy="485200"/>
          </a:xfrm>
          <a:prstGeom prst="wedgeRoundRectCallout">
            <a:avLst>
              <a:gd name="adj1" fmla="val 11831"/>
              <a:gd name="adj2" fmla="val -11183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To Scale the data  in (0,1) range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AD41DC-59BC-41C4-A2E7-7E7786B0745A}"/>
              </a:ext>
            </a:extLst>
          </p:cNvPr>
          <p:cNvSpPr/>
          <p:nvPr/>
        </p:nvSpPr>
        <p:spPr>
          <a:xfrm>
            <a:off x="3817189" y="-27420"/>
            <a:ext cx="28055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Preprocessing</a:t>
            </a:r>
            <a:endParaRPr lang="en-PK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911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A9F2-5544-48D2-85C6-120250B89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7146" y="217344"/>
            <a:ext cx="5802745" cy="71271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390953-0BF0-4AC0-9B1F-46015D06F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416" y="944032"/>
            <a:ext cx="7845089" cy="3544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C1C464-CD0D-4B77-AD7B-E68A38955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891" y="1986607"/>
            <a:ext cx="1219200" cy="4600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6F13E5-6B57-466C-A194-FDB00F0CE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5345" y="2129483"/>
            <a:ext cx="1562100" cy="4314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883AF5-2C79-4AB2-A1DD-2DC5F97F4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416" y="1539680"/>
            <a:ext cx="6594839" cy="2762236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FD38DFA9-30E0-478E-920D-93B934A474A1}"/>
              </a:ext>
            </a:extLst>
          </p:cNvPr>
          <p:cNvSpPr/>
          <p:nvPr/>
        </p:nvSpPr>
        <p:spPr>
          <a:xfrm>
            <a:off x="1541533" y="4820402"/>
            <a:ext cx="5606473" cy="1623906"/>
          </a:xfrm>
          <a:prstGeom prst="wedgeRoundRectCallout">
            <a:avLst>
              <a:gd name="adj1" fmla="val -6870"/>
              <a:gd name="adj2" fmla="val -8616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Palatino Linotype" panose="02040502050505030304" pitchFamily="18" charset="0"/>
              </a:rPr>
              <a:t>Verbose =0 will show you nothing (silent)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Palatino Linotype" panose="02040502050505030304" pitchFamily="18" charset="0"/>
              </a:rPr>
              <a:t>Verbose =1  will show you an animated progress bar like this: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Palatino Linotype" panose="02040502050505030304" pitchFamily="18" charset="0"/>
              </a:rPr>
              <a:t>Verbose = 2 will just mention the number of epoch like this: Epoch 1/10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1EDDC4-0C7A-4A6B-BA25-3A41498E6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556" y="5508530"/>
            <a:ext cx="32289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394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C50EC-0374-4971-89CF-4150E0537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846944"/>
            <a:ext cx="10515600" cy="4351338"/>
          </a:xfrm>
        </p:spPr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Convolutional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854291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1794958-245F-4585-8F8F-A9B38805C6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39127" y="457633"/>
            <a:ext cx="5246255" cy="74771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accent1"/>
                </a:solidFill>
                <a:latin typeface="Palatino Linotype" panose="02040502050505030304" pitchFamily="18" charset="0"/>
              </a:rPr>
              <a:t>What is an Image?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BE663A3-8CC2-4C07-900B-E67675C38E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8981" y="1537855"/>
            <a:ext cx="9692843" cy="41148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Palatino Linotype" panose="02040502050505030304" pitchFamily="18" charset="0"/>
              </a:rPr>
              <a:t> </a:t>
            </a:r>
            <a:r>
              <a:rPr lang="en-US" altLang="en-US" dirty="0">
                <a:latin typeface="Palatino Linotype" panose="02040502050505030304" pitchFamily="18" charset="0"/>
              </a:rPr>
              <a:t>An image may be defined as a two-dimensional function f(x , y) where x and y are spatial coordinates and amplitude of f at any pair of coordinates (x , y) is called the intensity or Gray level of the image at that point. </a:t>
            </a: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FD60F8D-C512-4591-8E7A-F058C9F15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00351" y="228602"/>
            <a:ext cx="6589713" cy="873124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200" b="1" dirty="0">
                <a:solidFill>
                  <a:schemeClr val="accent1"/>
                </a:solidFill>
                <a:latin typeface="Palatino Linotype" panose="02040502050505030304" pitchFamily="18" charset="0"/>
              </a:rPr>
              <a:t>Digital Image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DDBA9F9-E352-43E7-A465-850787144C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5782" y="1101726"/>
            <a:ext cx="10280073" cy="4114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1800" dirty="0">
                <a:latin typeface="Palatino Linotype" panose="02040502050505030304" pitchFamily="18" charset="0"/>
              </a:rPr>
              <a:t> </a:t>
            </a:r>
            <a:r>
              <a:rPr lang="en-US" altLang="en-US" sz="1600" b="1" dirty="0">
                <a:latin typeface="Palatino Linotype" panose="02040502050505030304" pitchFamily="18" charset="0"/>
              </a:rPr>
              <a:t>When x , y and the amplitude values of f are all finite, discrete quantities, we call the image a Digital Image.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1600" b="1" dirty="0">
                <a:latin typeface="Palatino Linotype" panose="02040502050505030304" pitchFamily="18" charset="0"/>
              </a:rPr>
              <a:t> A digital Image is composed of a finite number of elements each of which has a particular location and value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1600" b="1" dirty="0">
                <a:latin typeface="Palatino Linotype" panose="02040502050505030304" pitchFamily="18" charset="0"/>
              </a:rPr>
              <a:t>These elements are referred to as Picture Elements, Image Elements, Pels or Pixels</a:t>
            </a:r>
          </a:p>
        </p:txBody>
      </p:sp>
      <p:pic>
        <p:nvPicPr>
          <p:cNvPr id="28676" name="Picture 3">
            <a:extLst>
              <a:ext uri="{FF2B5EF4-FFF2-40B4-BE49-F238E27FC236}">
                <a16:creationId xmlns:a16="http://schemas.microsoft.com/office/drawing/2014/main" id="{DE985E65-FE79-429E-8AA0-76992F115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242" y="2602846"/>
            <a:ext cx="5078267" cy="294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3">
            <a:extLst>
              <a:ext uri="{FF2B5EF4-FFF2-40B4-BE49-F238E27FC236}">
                <a16:creationId xmlns:a16="http://schemas.microsoft.com/office/drawing/2014/main" id="{01FBF3A5-5F34-4C97-90EF-14356A088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460" y="5550358"/>
            <a:ext cx="9964304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altLang="en-US" sz="2000" dirty="0">
                <a:latin typeface="Palatino Linotype" panose="02040502050505030304" pitchFamily="18" charset="0"/>
              </a:rPr>
              <a:t>Further we will explain different image types with respect to colorization </a:t>
            </a:r>
            <a:endParaRPr lang="en-US" altLang="en-US" b="1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Types of Neural Networks Source analyticsindiamag.com">
            <a:extLst>
              <a:ext uri="{FF2B5EF4-FFF2-40B4-BE49-F238E27FC236}">
                <a16:creationId xmlns:a16="http://schemas.microsoft.com/office/drawing/2014/main" id="{08D31DCD-35C6-4BE8-8A73-C82F199A25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1012" y="1335357"/>
            <a:ext cx="11940988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24874B9-CB43-404A-8874-B63C0B6F7EEB}"/>
              </a:ext>
            </a:extLst>
          </p:cNvPr>
          <p:cNvSpPr txBox="1">
            <a:spLocks/>
          </p:cNvSpPr>
          <p:nvPr/>
        </p:nvSpPr>
        <p:spPr>
          <a:xfrm>
            <a:off x="1256207" y="73826"/>
            <a:ext cx="8860436" cy="638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Artificial Neural Network Working Mechanism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BF17B-B4B5-4684-B173-FBD5A00850E8}"/>
              </a:ext>
            </a:extLst>
          </p:cNvPr>
          <p:cNvSpPr txBox="1"/>
          <p:nvPr/>
        </p:nvSpPr>
        <p:spPr>
          <a:xfrm>
            <a:off x="624744" y="862750"/>
            <a:ext cx="931935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STEP 1: </a:t>
            </a:r>
            <a:r>
              <a:rPr lang="en-US" sz="1400" dirty="0">
                <a:latin typeface="Palatino Linotype" panose="02040502050505030304" pitchFamily="18" charset="0"/>
              </a:rPr>
              <a:t>Randomly initialize the weights to small numbers close to 0 (but not 0)</a:t>
            </a:r>
          </a:p>
          <a:p>
            <a:pPr algn="just"/>
            <a:r>
              <a:rPr lang="en-US" sz="1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STEP 2: </a:t>
            </a:r>
            <a:r>
              <a:rPr lang="en-US" sz="1400" dirty="0">
                <a:latin typeface="Palatino Linotype" panose="02040502050505030304" pitchFamily="18" charset="0"/>
              </a:rPr>
              <a:t>Input the first observation of your dataset in the input layer, each feature in one input node. </a:t>
            </a:r>
          </a:p>
          <a:p>
            <a:pPr marL="628650" indent="-628650" algn="just"/>
            <a:r>
              <a:rPr lang="en-US" sz="1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STEP 3: </a:t>
            </a:r>
            <a:r>
              <a:rPr lang="en-US" sz="1400" dirty="0">
                <a:latin typeface="Palatino Linotype" panose="02040502050505030304" pitchFamily="18" charset="0"/>
              </a:rPr>
              <a:t>Forward-Propagation: from left to right, the neurons are activated in a way that the impact of each neuron's activation is limited by the weights. Propagate the activations until getting the predicted result y.</a:t>
            </a:r>
          </a:p>
          <a:p>
            <a:pPr algn="just"/>
            <a:r>
              <a:rPr lang="en-US" sz="1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STEP 4: </a:t>
            </a:r>
            <a:r>
              <a:rPr lang="en-US" sz="1400" dirty="0">
                <a:latin typeface="Palatino Linotype" panose="02040502050505030304" pitchFamily="18" charset="0"/>
              </a:rPr>
              <a:t>Compare the predicted result to the actual result. Measure the generated error.</a:t>
            </a:r>
          </a:p>
          <a:p>
            <a:pPr algn="just"/>
            <a:r>
              <a:rPr lang="en-US" sz="1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STEP 5: </a:t>
            </a:r>
            <a:r>
              <a:rPr lang="en-US" sz="1400" dirty="0">
                <a:latin typeface="Palatino Linotype" panose="02040502050505030304" pitchFamily="18" charset="0"/>
              </a:rPr>
              <a:t>Repeat Steps 1 to 5 and update the weights after each observation.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B93F98-170C-41C6-B656-987C31EAE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770" y="2472320"/>
            <a:ext cx="8986448" cy="39927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69690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8507BCEA-95A4-48E3-BE6C-907DB63FFF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8848" y="1151943"/>
            <a:ext cx="9347200" cy="1830387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18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Binary Image: </a:t>
            </a:r>
            <a:r>
              <a:rPr lang="en-US" altLang="en-US" sz="1800" dirty="0">
                <a:latin typeface="Palatino Linotype" panose="02040502050505030304" pitchFamily="18" charset="0"/>
              </a:rPr>
              <a:t>A </a:t>
            </a:r>
            <a:r>
              <a:rPr lang="en-US" altLang="en-US" sz="1800" b="1" dirty="0">
                <a:latin typeface="Palatino Linotype" panose="02040502050505030304" pitchFamily="18" charset="0"/>
              </a:rPr>
              <a:t>binary image</a:t>
            </a:r>
            <a:r>
              <a:rPr lang="en-US" altLang="en-US" sz="1800" dirty="0">
                <a:latin typeface="Palatino Linotype" panose="02040502050505030304" pitchFamily="18" charset="0"/>
              </a:rPr>
              <a:t> is one that consists of pixels that can have one of exactly two colors, usually black and white.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1800" dirty="0">
                <a:latin typeface="Palatino Linotype" panose="02040502050505030304" pitchFamily="18" charset="0"/>
              </a:rPr>
              <a:t>Binary images are also called bi-level or two-level. This means that each pixel is stored as a single bit—i.e., a 0 or 1.</a:t>
            </a:r>
            <a:endParaRPr lang="en-US" altLang="en-US" sz="1800" b="1" dirty="0">
              <a:latin typeface="Palatino Linotype" panose="0204050205050503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2000" b="1" dirty="0">
              <a:latin typeface="Palatino Linotype" panose="0204050205050503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2000" b="1" dirty="0">
              <a:latin typeface="Palatino Linotype" panose="0204050205050503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2000" b="1" dirty="0">
              <a:latin typeface="Palatino Linotype" panose="0204050205050503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2000" b="1" dirty="0">
              <a:latin typeface="Palatino Linotype" panose="0204050205050503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2000" b="1" dirty="0">
              <a:latin typeface="Palatino Linotype" panose="0204050205050503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2000" b="1" dirty="0">
              <a:latin typeface="Palatino Linotype" panose="0204050205050503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2000" b="1" dirty="0">
              <a:latin typeface="Palatino Linotype" panose="0204050205050503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Palatino Linotype" panose="02040502050505030304" pitchFamily="18" charset="0"/>
              </a:rPr>
              <a:t>Here the 0 represents black and 1 represents white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000" b="1" dirty="0">
              <a:latin typeface="Palatino Linotype" panose="02040502050505030304" pitchFamily="18" charset="0"/>
            </a:endParaRPr>
          </a:p>
        </p:txBody>
      </p:sp>
      <p:pic>
        <p:nvPicPr>
          <p:cNvPr id="30723" name="Picture 2" descr="Image result for black and white image with pixels values">
            <a:extLst>
              <a:ext uri="{FF2B5EF4-FFF2-40B4-BE49-F238E27FC236}">
                <a16:creationId xmlns:a16="http://schemas.microsoft.com/office/drawing/2014/main" id="{2EC36454-8389-4AD8-853F-A819AF5F6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517" y="2624203"/>
            <a:ext cx="3046192" cy="235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 Box 2">
            <a:extLst>
              <a:ext uri="{FF2B5EF4-FFF2-40B4-BE49-F238E27FC236}">
                <a16:creationId xmlns:a16="http://schemas.microsoft.com/office/drawing/2014/main" id="{7B6A0824-C9CF-4305-9C92-EDC771BCE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5346" y="414335"/>
            <a:ext cx="3931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chemeClr val="accent1"/>
                </a:solidFill>
                <a:latin typeface="Palatino Linotype" panose="02040502050505030304" pitchFamily="18" charset="0"/>
              </a:rPr>
              <a:t>Types of Digital Image</a:t>
            </a:r>
          </a:p>
        </p:txBody>
      </p:sp>
      <p:pic>
        <p:nvPicPr>
          <p:cNvPr id="30725" name="Picture 4" descr="Image result for Grayscale image with pixel values">
            <a:extLst>
              <a:ext uri="{FF2B5EF4-FFF2-40B4-BE49-F238E27FC236}">
                <a16:creationId xmlns:a16="http://schemas.microsoft.com/office/drawing/2014/main" id="{E83419F5-CC23-4CE3-B065-63F65F131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291" y="2463866"/>
            <a:ext cx="4953000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531AB24E-E07F-473B-8DDA-B6B14E2AC4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6691" y="1068388"/>
            <a:ext cx="9247909" cy="4114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0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Grayscale Image: </a:t>
            </a:r>
            <a:r>
              <a:rPr lang="en-US" altLang="en-US" sz="2000" dirty="0">
                <a:latin typeface="Palatino Linotype" panose="02040502050505030304" pitchFamily="18" charset="0"/>
              </a:rPr>
              <a:t>A grayscale image (also called gray-scale, gray scale, or gray-level) is a data matrix whose values represent intensities within some range.</a:t>
            </a:r>
            <a:r>
              <a:rPr lang="en-US" altLang="en-US" sz="2000" b="1" dirty="0">
                <a:latin typeface="Palatino Linotype" panose="02040502050505030304" pitchFamily="18" charset="0"/>
              </a:rPr>
              <a:t> </a:t>
            </a:r>
          </a:p>
        </p:txBody>
      </p:sp>
      <p:pic>
        <p:nvPicPr>
          <p:cNvPr id="34819" name="Picture 2">
            <a:extLst>
              <a:ext uri="{FF2B5EF4-FFF2-40B4-BE49-F238E27FC236}">
                <a16:creationId xmlns:a16="http://schemas.microsoft.com/office/drawing/2014/main" id="{59B1520D-5FF9-48BA-9835-7E92E208B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2084389"/>
            <a:ext cx="5581650" cy="188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4" descr="Image result for Grayscale image">
            <a:extLst>
              <a:ext uri="{FF2B5EF4-FFF2-40B4-BE49-F238E27FC236}">
                <a16:creationId xmlns:a16="http://schemas.microsoft.com/office/drawing/2014/main" id="{32372482-11A7-4002-814D-7A605F89B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819" y="4067175"/>
            <a:ext cx="23907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851A1249-80EB-4B45-9A34-3D6400B9E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5346" y="414335"/>
            <a:ext cx="3931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chemeClr val="accent1"/>
                </a:solidFill>
                <a:latin typeface="Palatino Linotype" panose="02040502050505030304" pitchFamily="18" charset="0"/>
              </a:rPr>
              <a:t>Types of Digital Image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>
            <a:extLst>
              <a:ext uri="{FF2B5EF4-FFF2-40B4-BE49-F238E27FC236}">
                <a16:creationId xmlns:a16="http://schemas.microsoft.com/office/drawing/2014/main" id="{5525E520-8A05-41DD-AC65-2DE7FED25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271" y="985982"/>
            <a:ext cx="984596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just"/>
            <a:r>
              <a:rPr lang="en-US" altLang="en-US" sz="20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Color (RGB) Image: </a:t>
            </a:r>
            <a:r>
              <a:rPr lang="en-US" alt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An RGB image can be viewed as three different images(a red scale image, a green scale image and a blue scale image) stacked on top of each other, and when feed into the red, green and blue inputs of a color monitor, it produces a color image on the screen.</a:t>
            </a:r>
          </a:p>
          <a:p>
            <a:pPr algn="just"/>
            <a:r>
              <a:rPr lang="en-US" alt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An RGB image is sometimes referred to as a true color image as the precision with which a real-life image can be replicated has led to the nickname “true color image.”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000" b="1" dirty="0">
              <a:latin typeface="Palatino Linotype" panose="02040502050505030304" pitchFamily="18" charset="0"/>
            </a:endParaRPr>
          </a:p>
        </p:txBody>
      </p:sp>
      <p:pic>
        <p:nvPicPr>
          <p:cNvPr id="38916" name="Picture 4">
            <a:extLst>
              <a:ext uri="{FF2B5EF4-FFF2-40B4-BE49-F238E27FC236}">
                <a16:creationId xmlns:a16="http://schemas.microsoft.com/office/drawing/2014/main" id="{6E25D5A9-615A-4B35-854E-D60AFDBE0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416" y="3429000"/>
            <a:ext cx="4530293" cy="279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8EA13C78-44DF-47EB-BD81-0956F9165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8459" y="257317"/>
            <a:ext cx="3931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chemeClr val="accent1"/>
                </a:solidFill>
                <a:latin typeface="Palatino Linotype" panose="02040502050505030304" pitchFamily="18" charset="0"/>
              </a:rPr>
              <a:t>Types of Digital Image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1560DB-674E-4FC6-B5D5-DB03DFF3325F}"/>
              </a:ext>
            </a:extLst>
          </p:cNvPr>
          <p:cNvSpPr txBox="1"/>
          <p:nvPr/>
        </p:nvSpPr>
        <p:spPr>
          <a:xfrm>
            <a:off x="2977712" y="2251106"/>
            <a:ext cx="60973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Convolutional Neural Network </a:t>
            </a:r>
            <a:endParaRPr lang="en-US" sz="4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205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BB81-804F-4A13-8F73-01EA400B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Why Convolutional Neural Network?</a:t>
            </a:r>
          </a:p>
        </p:txBody>
      </p:sp>
    </p:spTree>
    <p:extLst>
      <p:ext uri="{BB962C8B-B14F-4D97-AF65-F5344CB8AC3E}">
        <p14:creationId xmlns:p14="http://schemas.microsoft.com/office/powerpoint/2010/main" val="3435459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CEB2-7E23-4F7E-8642-C8B53C51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P</a:t>
            </a:r>
            <a:r>
              <a:rPr lang="en-US" b="1" i="0" dirty="0">
                <a:solidFill>
                  <a:srgbClr val="0070C0"/>
                </a:solidFill>
                <a:effectLst/>
                <a:latin typeface="Palatino Linotype" panose="02040502050505030304" pitchFamily="18" charset="0"/>
              </a:rPr>
              <a:t>rerequisite</a:t>
            </a:r>
            <a:endParaRPr lang="en-US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683CB-76F7-4E77-B47F-11414730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790"/>
            <a:ext cx="10515600" cy="4351338"/>
          </a:xfrm>
        </p:spPr>
        <p:txBody>
          <a:bodyPr/>
          <a:lstStyle/>
          <a:p>
            <a:pPr marL="361950" indent="-3619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Palatino Linotype" panose="02040502050505030304" pitchFamily="18" charset="0"/>
              </a:rPr>
              <a:t>Convolution</a:t>
            </a:r>
          </a:p>
          <a:p>
            <a:pPr marL="361950" indent="-3619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Palatino Linotype" panose="02040502050505030304" pitchFamily="18" charset="0"/>
              </a:rPr>
              <a:t>Pooling</a:t>
            </a:r>
          </a:p>
          <a:p>
            <a:pPr marL="361950" indent="-361950">
              <a:buFont typeface="Wingdings" panose="05000000000000000000" pitchFamily="2" charset="2"/>
              <a:buChar char="v"/>
            </a:pPr>
            <a:r>
              <a:rPr lang="en-US" sz="2000" b="1" dirty="0" err="1">
                <a:latin typeface="Palatino Linotype" panose="02040502050505030304" pitchFamily="18" charset="0"/>
              </a:rPr>
              <a:t>ReLU</a:t>
            </a:r>
            <a:r>
              <a:rPr lang="en-US" sz="2000" b="1" dirty="0">
                <a:latin typeface="Palatino Linotype" panose="02040502050505030304" pitchFamily="18" charset="0"/>
              </a:rPr>
              <a:t> Activation Function</a:t>
            </a:r>
          </a:p>
          <a:p>
            <a:pPr marL="361950" indent="-3619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Palatino Linotype" panose="02040502050505030304" pitchFamily="18" charset="0"/>
              </a:rPr>
              <a:t>Flattening</a:t>
            </a:r>
          </a:p>
          <a:p>
            <a:pPr marL="361950" indent="-3619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Palatino Linotype" panose="02040502050505030304" pitchFamily="18" charset="0"/>
              </a:rPr>
              <a:t>ANN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846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5367960" y="3530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600" y="352116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7C4B162-5E4F-4A9B-9161-CBFADDB637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97" y="1166513"/>
            <a:ext cx="9995805" cy="45249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DB839E-EF4D-419C-89F8-ACC3E2AC9FE1}"/>
              </a:ext>
            </a:extLst>
          </p:cNvPr>
          <p:cNvSpPr/>
          <p:nvPr/>
        </p:nvSpPr>
        <p:spPr>
          <a:xfrm>
            <a:off x="4459384" y="282223"/>
            <a:ext cx="25506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24543420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26C043-415C-4780-9BFD-88329E6B3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113" y="1516708"/>
            <a:ext cx="6812233" cy="38245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18FA41F-C153-4B49-A010-CA5BCEE94AFB}"/>
              </a:ext>
            </a:extLst>
          </p:cNvPr>
          <p:cNvSpPr/>
          <p:nvPr/>
        </p:nvSpPr>
        <p:spPr>
          <a:xfrm>
            <a:off x="4598345" y="307511"/>
            <a:ext cx="63320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Convolutional</a:t>
            </a:r>
          </a:p>
          <a:p>
            <a:endParaRPr lang="en-US" sz="3200" dirty="0"/>
          </a:p>
        </p:txBody>
      </p:sp>
      <p:pic>
        <p:nvPicPr>
          <p:cNvPr id="57346" name="Picture 2">
            <a:extLst>
              <a:ext uri="{FF2B5EF4-FFF2-40B4-BE49-F238E27FC236}">
                <a16:creationId xmlns:a16="http://schemas.microsoft.com/office/drawing/2014/main" id="{1F1E1CDF-9A96-43EA-A077-FE9AD972148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96" y="2083546"/>
            <a:ext cx="3686175" cy="269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7E03A9-1E3B-48E5-BA3F-8FBC24A7EE34}"/>
                  </a:ext>
                </a:extLst>
              </p:cNvPr>
              <p:cNvSpPr txBox="1"/>
              <p:nvPr/>
            </p:nvSpPr>
            <p:spPr>
              <a:xfrm>
                <a:off x="222655" y="1516708"/>
                <a:ext cx="1825628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Palatino Linotype" panose="02040502050505030304" pitchFamily="18" charset="0"/>
                  </a:rPr>
                  <a:t> </a:t>
                </a:r>
                <a:r>
                  <a:rPr lang="en-US" b="1" dirty="0">
                    <a:latin typeface="Palatino Linotype" panose="02040502050505030304" pitchFamily="18" charset="0"/>
                  </a:rPr>
                  <a:t>Filter</a:t>
                </a:r>
                <a:r>
                  <a:rPr lang="en-US" dirty="0">
                    <a:latin typeface="Palatino Linotype" panose="02040502050505030304" pitchFamily="18" charset="0"/>
                  </a:rPr>
                  <a:t> 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7E03A9-1E3B-48E5-BA3F-8FBC24A7E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55" y="1516708"/>
                <a:ext cx="1825628" cy="732573"/>
              </a:xfrm>
              <a:prstGeom prst="rect">
                <a:avLst/>
              </a:prstGeom>
              <a:blipFill>
                <a:blip r:embed="rId4"/>
                <a:stretch>
                  <a:fillRect l="-5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2362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E57C14-D660-4590-9AEE-01142D605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11" y="685385"/>
            <a:ext cx="5080548" cy="2376489"/>
          </a:xfrm>
          <a:prstGeom prst="rect">
            <a:avLst/>
          </a:prstGeom>
          <a:ln w="15875">
            <a:solidFill>
              <a:schemeClr val="accent1"/>
            </a:solidFill>
            <a:prstDash val="sysDash"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7FBA5EA-C540-400E-B8A4-FC5A2895447F}"/>
              </a:ext>
            </a:extLst>
          </p:cNvPr>
          <p:cNvSpPr txBox="1">
            <a:spLocks/>
          </p:cNvSpPr>
          <p:nvPr/>
        </p:nvSpPr>
        <p:spPr>
          <a:xfrm>
            <a:off x="2971801" y="99363"/>
            <a:ext cx="6324600" cy="9007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Convolutional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FDBE19-CF63-4D55-BEEA-BAD732722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94072"/>
            <a:ext cx="5624511" cy="2668214"/>
          </a:xfrm>
          <a:prstGeom prst="rect">
            <a:avLst/>
          </a:prstGeom>
          <a:ln w="15875">
            <a:solidFill>
              <a:schemeClr val="accent1"/>
            </a:solidFill>
            <a:prstDash val="sysDash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37FC71-6E31-4E05-B9E1-AD7D1C7C0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116" y="695714"/>
            <a:ext cx="5162273" cy="2355832"/>
          </a:xfrm>
          <a:prstGeom prst="rect">
            <a:avLst/>
          </a:prstGeom>
          <a:ln w="15875">
            <a:solidFill>
              <a:schemeClr val="accent1"/>
            </a:solidFill>
            <a:prstDash val="sysDash"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C6C0949-4299-42D7-B1F7-4B848B66C129}"/>
                  </a:ext>
                </a:extLst>
              </p14:cNvPr>
              <p14:cNvContentPartPr/>
              <p14:nvPr/>
            </p14:nvContentPartPr>
            <p14:xfrm>
              <a:off x="6709128" y="716278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C6C0949-4299-42D7-B1F7-4B848B66C1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9768" y="7153424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8EDE10A-6903-4D0E-8DC8-890050BA77F6}"/>
                  </a:ext>
                </a:extLst>
              </p14:cNvPr>
              <p14:cNvContentPartPr/>
              <p14:nvPr/>
            </p14:nvContentPartPr>
            <p14:xfrm>
              <a:off x="4372368" y="5749064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8EDE10A-6903-4D0E-8DC8-890050BA77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63008" y="573970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1CA9D2BD-8E03-4E4E-88C3-3BC92DA88AB0}"/>
              </a:ext>
            </a:extLst>
          </p:cNvPr>
          <p:cNvSpPr/>
          <p:nvPr/>
        </p:nvSpPr>
        <p:spPr>
          <a:xfrm>
            <a:off x="292926" y="4828179"/>
            <a:ext cx="3444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9"/>
              </a:rPr>
              <a:t>http://setosa.io/ev/image-kernels/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6A9A0C-FEE4-493A-AC3C-248E936B31C1}"/>
              </a:ext>
            </a:extLst>
          </p:cNvPr>
          <p:cNvSpPr/>
          <p:nvPr/>
        </p:nvSpPr>
        <p:spPr>
          <a:xfrm>
            <a:off x="292926" y="4340849"/>
            <a:ext cx="5273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Different kind of filters / kernels in image processing!</a:t>
            </a:r>
          </a:p>
        </p:txBody>
      </p:sp>
    </p:spTree>
    <p:extLst>
      <p:ext uri="{BB962C8B-B14F-4D97-AF65-F5344CB8AC3E}">
        <p14:creationId xmlns:p14="http://schemas.microsoft.com/office/powerpoint/2010/main" val="1856775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7FBA5EA-C540-400E-B8A4-FC5A2895447F}"/>
              </a:ext>
            </a:extLst>
          </p:cNvPr>
          <p:cNvSpPr txBox="1">
            <a:spLocks/>
          </p:cNvSpPr>
          <p:nvPr/>
        </p:nvSpPr>
        <p:spPr>
          <a:xfrm>
            <a:off x="2566825" y="329497"/>
            <a:ext cx="6638924" cy="5292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Pooling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73302C-35B8-48D3-AAE0-9F623B468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1698090"/>
            <a:ext cx="4460486" cy="328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38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C50EC-0374-4971-89CF-4150E0537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631661"/>
            <a:ext cx="10515600" cy="4351338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5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5473474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71088-3994-4776-82EC-BDAF5BF4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8696" y="262650"/>
            <a:ext cx="5523186" cy="68328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Rectified Linear Unit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F0939BF1-DBEC-49FD-82A5-72C5B649A3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9965538"/>
              </p:ext>
            </p:extLst>
          </p:nvPr>
        </p:nvGraphicFramePr>
        <p:xfrm>
          <a:off x="1732579" y="1886663"/>
          <a:ext cx="655897" cy="1978049"/>
        </p:xfrm>
        <a:graphic>
          <a:graphicData uri="http://schemas.openxmlformats.org/drawingml/2006/table">
            <a:tbl>
              <a:tblPr firstRow="1" firstCol="1" bandRow="1"/>
              <a:tblGrid>
                <a:gridCol w="655897">
                  <a:extLst>
                    <a:ext uri="{9D8B030D-6E8A-4147-A177-3AD203B41FA5}">
                      <a16:colId xmlns:a16="http://schemas.microsoft.com/office/drawing/2014/main" val="843344644"/>
                    </a:ext>
                  </a:extLst>
                </a:gridCol>
              </a:tblGrid>
              <a:tr h="249565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Palatino Linotype" panose="020405020505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0691" marR="200691" marT="27874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020691"/>
                  </a:ext>
                </a:extLst>
              </a:tr>
              <a:tr h="238064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0691" marR="200691" marT="27874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466392"/>
                  </a:ext>
                </a:extLst>
              </a:tr>
              <a:tr h="238064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0691" marR="200691" marT="27874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121919"/>
                  </a:ext>
                </a:extLst>
              </a:tr>
              <a:tr h="260298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0691" marR="200691" marT="27874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918905"/>
                  </a:ext>
                </a:extLst>
              </a:tr>
              <a:tr h="256408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0691" marR="200691" marT="27874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829300"/>
                  </a:ext>
                </a:extLst>
              </a:tr>
              <a:tr h="238064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0691" marR="200691" marT="27874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943431"/>
                  </a:ext>
                </a:extLst>
              </a:tr>
              <a:tr h="344958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0691" marR="200691" marT="27874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82302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62AFB1A-2A24-4A09-ABD6-68ED102D7155}"/>
              </a:ext>
            </a:extLst>
          </p:cNvPr>
          <p:cNvSpPr txBox="1"/>
          <p:nvPr/>
        </p:nvSpPr>
        <p:spPr>
          <a:xfrm>
            <a:off x="7914290" y="1170471"/>
            <a:ext cx="1878068" cy="46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F(x) = max (0, x)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3561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7E9E-D558-4655-9F02-E10FB5AF3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4182" y="1049655"/>
            <a:ext cx="8511270" cy="51435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Convolutional Neural Network (Definition)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144F5-BECB-4122-90B1-D2502B98B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097" y="2169751"/>
            <a:ext cx="10096501" cy="1655762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Definition: </a:t>
            </a:r>
            <a:r>
              <a:rPr lang="en-US" dirty="0">
                <a:latin typeface="Palatino Linotype" panose="02040502050505030304" pitchFamily="18" charset="0"/>
              </a:rPr>
              <a:t>The name “convolutional neural network” indicates that the network employs a mathematical operation called convolution.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>
                <a:latin typeface="Palatino Linotype" panose="02040502050505030304" pitchFamily="18" charset="0"/>
              </a:rPr>
              <a:t> Convolutional networks are simply neural networks that use convolution in place of general matrix multiplication in at least one of their layers.</a:t>
            </a:r>
            <a:endParaRPr lang="en-US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2102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5367960" y="3530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600" y="35211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6108156-63D1-4320-8DFE-93A3CF1704EF}"/>
              </a:ext>
            </a:extLst>
          </p:cNvPr>
          <p:cNvSpPr/>
          <p:nvPr/>
        </p:nvSpPr>
        <p:spPr>
          <a:xfrm>
            <a:off x="4216182" y="366643"/>
            <a:ext cx="31085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Steps in CNN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76FF74-839D-40CD-846A-F0EA6C556E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71925" y="1500187"/>
            <a:ext cx="33528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263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3212-3D38-46EC-8CEB-3FF958A65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Flattening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5230C-6599-4D5E-9B69-0A74B721D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117" y="2029624"/>
            <a:ext cx="5126223" cy="2668107"/>
          </a:xfrm>
          <a:prstGeom prst="rect">
            <a:avLst/>
          </a:prstGeom>
          <a:ln w="15875">
            <a:solidFill>
              <a:schemeClr val="accent1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12591307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7E9E-D558-4655-9F02-E10FB5AF3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271" y="139927"/>
            <a:ext cx="10344150" cy="51435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144F5-BECB-4122-90B1-D2502B98B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3400" y="710749"/>
            <a:ext cx="9449893" cy="1655762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Palatino Linotype" panose="02040502050505030304" pitchFamily="18" charset="0"/>
              </a:rPr>
              <a:t>A convolutional neural network consists of an input and an output layer, as well as multiple hidden layers.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Palatino Linotype" panose="02040502050505030304" pitchFamily="18" charset="0"/>
              </a:rPr>
              <a:t>The hidden layers of a CNN typically consist of a series of convolutional layers that </a:t>
            </a:r>
            <a:r>
              <a:rPr lang="en-US" sz="1600" i="1" dirty="0">
                <a:latin typeface="Palatino Linotype" panose="02040502050505030304" pitchFamily="18" charset="0"/>
              </a:rPr>
              <a:t>convolve</a:t>
            </a:r>
            <a:r>
              <a:rPr lang="en-US" sz="1600" dirty="0">
                <a:latin typeface="Palatino Linotype" panose="02040502050505030304" pitchFamily="18" charset="0"/>
              </a:rPr>
              <a:t> with a multiplication or other dot product.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600" dirty="0" err="1">
                <a:latin typeface="Palatino Linotype" panose="02040502050505030304" pitchFamily="18" charset="0"/>
              </a:rPr>
              <a:t>ReLU</a:t>
            </a:r>
            <a:r>
              <a:rPr lang="en-US" sz="1600" dirty="0">
                <a:latin typeface="Palatino Linotype" panose="02040502050505030304" pitchFamily="18" charset="0"/>
              </a:rPr>
              <a:t> is used comely as an activation function.</a:t>
            </a:r>
            <a:endParaRPr lang="en-US" sz="16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50258E0-C120-4325-9A6D-093056BEC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171" y="3914775"/>
            <a:ext cx="6330871" cy="292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ACC027-F6CD-4DE0-85C1-2BB145305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34" y="2530321"/>
            <a:ext cx="6330871" cy="17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408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6B6E4-985C-440F-B380-4B3FB8324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3563"/>
            <a:ext cx="9144000" cy="170396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36476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157197-977C-4CBA-AEB0-3800D7AC0AB5}"/>
              </a:ext>
            </a:extLst>
          </p:cNvPr>
          <p:cNvSpPr/>
          <p:nvPr/>
        </p:nvSpPr>
        <p:spPr>
          <a:xfrm>
            <a:off x="724382" y="1466770"/>
            <a:ext cx="107432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PK" sz="2400" dirty="0">
                <a:latin typeface="Palatino Linotype" panose="02040502050505030304" pitchFamily="18" charset="0"/>
              </a:rPr>
              <a:t>Keras is a high-level neural networks API, written in Python and capable of running on top of </a:t>
            </a:r>
            <a:r>
              <a:rPr lang="en-PK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TensorFlow, CNTK, or Theano</a:t>
            </a:r>
            <a:r>
              <a:rPr lang="en-PK" sz="2400" dirty="0">
                <a:latin typeface="Palatino Linotype" panose="02040502050505030304" pitchFamily="18" charset="0"/>
              </a:rPr>
              <a:t>. </a:t>
            </a:r>
            <a:endParaRPr lang="en-US" sz="2400" dirty="0">
              <a:latin typeface="Palatino Linotype" panose="0204050205050503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PK" sz="2400" dirty="0">
                <a:latin typeface="Palatino Linotype" panose="02040502050505030304" pitchFamily="18" charset="0"/>
              </a:rPr>
              <a:t>It was developed with a focus on enabling fast experimentation. </a:t>
            </a:r>
            <a:r>
              <a:rPr lang="en-IN" sz="2400" dirty="0">
                <a:latin typeface="Palatino Linotype" panose="02040502050505030304" pitchFamily="18" charset="0"/>
              </a:rPr>
              <a:t>	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PK" sz="2400" dirty="0">
                <a:latin typeface="Palatino Linotype" panose="02040502050505030304" pitchFamily="18" charset="0"/>
              </a:rPr>
              <a:t>Allows for easy and fast prototyping (through user friendliness, modularity, and extensibility).</a:t>
            </a:r>
            <a:endParaRPr lang="en-IN" sz="2400" dirty="0">
              <a:latin typeface="Palatino Linotype" panose="0204050205050503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PK" sz="2400" dirty="0">
                <a:latin typeface="Palatino Linotype" panose="02040502050505030304" pitchFamily="18" charset="0"/>
              </a:rPr>
              <a:t>Supports both convolutional networks and recurrent networks, as well as combinations of the two.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PK" sz="2400" dirty="0">
                <a:latin typeface="Palatino Linotype" panose="02040502050505030304" pitchFamily="18" charset="0"/>
              </a:rPr>
              <a:t>Runs seamlessly on CPU</a:t>
            </a:r>
            <a:r>
              <a:rPr lang="en-IN" sz="2400" dirty="0">
                <a:latin typeface="Palatino Linotype" panose="02040502050505030304" pitchFamily="18" charset="0"/>
              </a:rPr>
              <a:t> and </a:t>
            </a:r>
            <a:r>
              <a:rPr lang="en-PK" sz="2400" dirty="0">
                <a:latin typeface="Palatino Linotype" panose="02040502050505030304" pitchFamily="18" charset="0"/>
              </a:rPr>
              <a:t>GPU.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FEC8D3-0DB3-4E7C-ABA0-A6BFC4EC246F}"/>
              </a:ext>
            </a:extLst>
          </p:cNvPr>
          <p:cNvSpPr/>
          <p:nvPr/>
        </p:nvSpPr>
        <p:spPr>
          <a:xfrm>
            <a:off x="5018818" y="239123"/>
            <a:ext cx="322529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K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Keras</a:t>
            </a:r>
            <a:endParaRPr lang="en-PK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BA4EA-8047-458D-BE56-1E1E0A2911FE}"/>
              </a:ext>
            </a:extLst>
          </p:cNvPr>
          <p:cNvSpPr txBox="1"/>
          <p:nvPr/>
        </p:nvSpPr>
        <p:spPr>
          <a:xfrm>
            <a:off x="823714" y="52065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https://keras.io/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5DE0AE-CF89-44BE-9813-21A1863523E4}"/>
              </a:ext>
            </a:extLst>
          </p:cNvPr>
          <p:cNvSpPr txBox="1"/>
          <p:nvPr/>
        </p:nvSpPr>
        <p:spPr>
          <a:xfrm>
            <a:off x="823714" y="55758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https://pypi.org/project/Keras/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1FBDCD-7F56-4A39-A46E-BECBC7787C53}"/>
              </a:ext>
            </a:extLst>
          </p:cNvPr>
          <p:cNvSpPr txBox="1"/>
          <p:nvPr/>
        </p:nvSpPr>
        <p:spPr>
          <a:xfrm>
            <a:off x="823714" y="59452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https://www.youtube.com/watch?v=CcKf-iZ8umk</a:t>
            </a:r>
          </a:p>
        </p:txBody>
      </p:sp>
    </p:spTree>
    <p:extLst>
      <p:ext uri="{BB962C8B-B14F-4D97-AF65-F5344CB8AC3E}">
        <p14:creationId xmlns:p14="http://schemas.microsoft.com/office/powerpoint/2010/main" val="358223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C50EC-0374-4971-89CF-4150E0537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marL="0" indent="0" algn="ctr">
              <a:buNone/>
            </a:pPr>
            <a:r>
              <a:rPr lang="en-US" sz="4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24060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FCF-E265-47EF-9FD3-7CA88D703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19" y="19974"/>
            <a:ext cx="1595534" cy="431681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403807-076E-4B67-B357-38E3CDC6E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1" y="885546"/>
            <a:ext cx="8173599" cy="21107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29FC48-149A-4234-BB2E-DC1F29CAF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20" y="885546"/>
            <a:ext cx="3887359" cy="21107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BD81BC88-3524-4376-98FE-8C6185A1F2A2}"/>
              </a:ext>
            </a:extLst>
          </p:cNvPr>
          <p:cNvSpPr/>
          <p:nvPr/>
        </p:nvSpPr>
        <p:spPr>
          <a:xfrm rot="5400000">
            <a:off x="5700482" y="-5212358"/>
            <a:ext cx="431681" cy="11701609"/>
          </a:xfrm>
          <a:prstGeom prst="leftBrace">
            <a:avLst>
              <a:gd name="adj1" fmla="val 93578"/>
              <a:gd name="adj2" fmla="val 50240"/>
            </a:avLst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7A2796A-C560-4026-8F6D-5F103710B777}"/>
              </a:ext>
            </a:extLst>
          </p:cNvPr>
          <p:cNvSpPr txBox="1">
            <a:spLocks/>
          </p:cNvSpPr>
          <p:nvPr/>
        </p:nvSpPr>
        <p:spPr>
          <a:xfrm>
            <a:off x="5156263" y="-9075"/>
            <a:ext cx="1595534" cy="431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Inputs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B2B9E03A-D1BD-4789-B57A-17D21975075A}"/>
              </a:ext>
            </a:extLst>
          </p:cNvPr>
          <p:cNvSpPr/>
          <p:nvPr/>
        </p:nvSpPr>
        <p:spPr>
          <a:xfrm rot="5400000">
            <a:off x="11786130" y="526921"/>
            <a:ext cx="321343" cy="359351"/>
          </a:xfrm>
          <a:prstGeom prst="leftBrace">
            <a:avLst>
              <a:gd name="adj1" fmla="val 144058"/>
              <a:gd name="adj2" fmla="val 52162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5CEBE53-25DD-49C5-9147-9994274D310C}"/>
              </a:ext>
            </a:extLst>
          </p:cNvPr>
          <p:cNvSpPr txBox="1">
            <a:spLocks/>
          </p:cNvSpPr>
          <p:nvPr/>
        </p:nvSpPr>
        <p:spPr>
          <a:xfrm>
            <a:off x="11217182" y="166901"/>
            <a:ext cx="1459244" cy="431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6546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FEC8D3-0DB3-4E7C-ABA0-A6BFC4EC246F}"/>
              </a:ext>
            </a:extLst>
          </p:cNvPr>
          <p:cNvSpPr/>
          <p:nvPr/>
        </p:nvSpPr>
        <p:spPr>
          <a:xfrm>
            <a:off x="5708206" y="323965"/>
            <a:ext cx="1164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Code</a:t>
            </a:r>
            <a:endParaRPr lang="en-PK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C868E9-22E3-4982-A227-B971A1DE8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39" y="1577395"/>
            <a:ext cx="5335588" cy="2080204"/>
          </a:xfrm>
          <a:prstGeom prst="rect">
            <a:avLst/>
          </a:prstGeom>
          <a:ln w="41275">
            <a:solidFill>
              <a:srgbClr val="00B0F0"/>
            </a:solidFill>
          </a:ln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CBC0DEEA-C7A1-4AF9-B7D1-0B7073DE907A}"/>
              </a:ext>
            </a:extLst>
          </p:cNvPr>
          <p:cNvSpPr/>
          <p:nvPr/>
        </p:nvSpPr>
        <p:spPr>
          <a:xfrm>
            <a:off x="7573820" y="1856509"/>
            <a:ext cx="4267198" cy="1163782"/>
          </a:xfrm>
          <a:prstGeom prst="wedgeRoundRectCallout">
            <a:avLst>
              <a:gd name="adj1" fmla="val -89467"/>
              <a:gd name="adj2" fmla="val -254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This chunk of code is for visualization, in order to find the quantity of two categories namely Benign and Malignant in the dependent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007C9-CC60-40A3-8C80-BEEFCD615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558" y="3176753"/>
            <a:ext cx="3706030" cy="2496092"/>
          </a:xfrm>
          <a:prstGeom prst="rect">
            <a:avLst/>
          </a:prstGeom>
        </p:spPr>
      </p:pic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46A8171F-7C74-47AE-852E-9894ECBC9B84}"/>
              </a:ext>
            </a:extLst>
          </p:cNvPr>
          <p:cNvSpPr/>
          <p:nvPr/>
        </p:nvSpPr>
        <p:spPr>
          <a:xfrm rot="1394790">
            <a:off x="6304591" y="3691217"/>
            <a:ext cx="1382294" cy="480290"/>
          </a:xfrm>
          <a:prstGeom prst="stripedRightArrow">
            <a:avLst>
              <a:gd name="adj1" fmla="val 50000"/>
              <a:gd name="adj2" fmla="val 51389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2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FEC8D3-0DB3-4E7C-ABA0-A6BFC4EC246F}"/>
              </a:ext>
            </a:extLst>
          </p:cNvPr>
          <p:cNvSpPr/>
          <p:nvPr/>
        </p:nvSpPr>
        <p:spPr>
          <a:xfrm>
            <a:off x="4808468" y="167425"/>
            <a:ext cx="1164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Code</a:t>
            </a:r>
            <a:endParaRPr lang="en-PK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861DEC-0459-4EBB-AFDF-C87076597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91" y="1454778"/>
            <a:ext cx="7340216" cy="2170620"/>
          </a:xfrm>
          <a:prstGeom prst="rect">
            <a:avLst/>
          </a:prstGeom>
          <a:ln w="41275">
            <a:solidFill>
              <a:srgbClr val="00B0F0"/>
            </a:solidFill>
          </a:ln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CBC0DEEA-C7A1-4AF9-B7D1-0B7073DE907A}"/>
              </a:ext>
            </a:extLst>
          </p:cNvPr>
          <p:cNvSpPr/>
          <p:nvPr/>
        </p:nvSpPr>
        <p:spPr>
          <a:xfrm>
            <a:off x="7924802" y="167425"/>
            <a:ext cx="4267198" cy="1163782"/>
          </a:xfrm>
          <a:prstGeom prst="wedgeRoundRectCallout">
            <a:avLst>
              <a:gd name="adj1" fmla="val -173586"/>
              <a:gd name="adj2" fmla="val 7940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The data consisted of 31 attributes, the first 30 attributes represent the independent variables, and the last  attribute represents the dependent variable.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0C20B735-2C71-4DCE-AD63-302C951FD699}"/>
              </a:ext>
            </a:extLst>
          </p:cNvPr>
          <p:cNvSpPr/>
          <p:nvPr/>
        </p:nvSpPr>
        <p:spPr>
          <a:xfrm>
            <a:off x="8188591" y="1581750"/>
            <a:ext cx="3739620" cy="904972"/>
          </a:xfrm>
          <a:prstGeom prst="wedgeRoundRectCallout">
            <a:avLst>
              <a:gd name="adj1" fmla="val -169254"/>
              <a:gd name="adj2" fmla="val 5232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It is used to convert non-numeric labels to numeric labels.  </a:t>
            </a:r>
          </a:p>
        </p:txBody>
      </p:sp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BD3D825D-5EB3-4BD1-A51E-B0AED97C49B2}"/>
              </a:ext>
            </a:extLst>
          </p:cNvPr>
          <p:cNvSpPr/>
          <p:nvPr/>
        </p:nvSpPr>
        <p:spPr>
          <a:xfrm>
            <a:off x="9688384" y="3129483"/>
            <a:ext cx="720997" cy="480290"/>
          </a:xfrm>
          <a:prstGeom prst="stripedRightArrow">
            <a:avLst>
              <a:gd name="adj1" fmla="val 50000"/>
              <a:gd name="adj2" fmla="val 51389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2720988-91BC-4B48-B329-B82C47895D31}"/>
              </a:ext>
            </a:extLst>
          </p:cNvPr>
          <p:cNvGraphicFramePr>
            <a:graphicFrameLocks noGrp="1"/>
          </p:cNvGraphicFramePr>
          <p:nvPr/>
        </p:nvGraphicFramePr>
        <p:xfrm>
          <a:off x="9137618" y="2571750"/>
          <a:ext cx="609600" cy="1714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9421591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132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1067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85307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9870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1035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1181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9208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5875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7107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F30F1DA-AF3A-4DCB-9C9D-F6EF2287E068}"/>
              </a:ext>
            </a:extLst>
          </p:cNvPr>
          <p:cNvSpPr txBox="1"/>
          <p:nvPr/>
        </p:nvSpPr>
        <p:spPr>
          <a:xfrm>
            <a:off x="10409381" y="2571750"/>
            <a:ext cx="3338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Palatino Linotype" panose="02040502050505030304" pitchFamily="18" charset="0"/>
              </a:rPr>
              <a:t>1</a:t>
            </a:r>
          </a:p>
          <a:p>
            <a:r>
              <a:rPr lang="en-US" sz="1200" b="1" dirty="0">
                <a:latin typeface="Palatino Linotype" panose="02040502050505030304" pitchFamily="18" charset="0"/>
              </a:rPr>
              <a:t>1</a:t>
            </a:r>
          </a:p>
          <a:p>
            <a:r>
              <a:rPr lang="en-US" sz="1200" b="1" dirty="0">
                <a:latin typeface="Palatino Linotype" panose="02040502050505030304" pitchFamily="18" charset="0"/>
              </a:rPr>
              <a:t>0</a:t>
            </a:r>
          </a:p>
          <a:p>
            <a:r>
              <a:rPr lang="en-US" sz="1200" b="1" dirty="0">
                <a:latin typeface="Palatino Linotype" panose="02040502050505030304" pitchFamily="18" charset="0"/>
              </a:rPr>
              <a:t>0</a:t>
            </a:r>
          </a:p>
          <a:p>
            <a:r>
              <a:rPr lang="en-US" sz="1200" b="1" dirty="0">
                <a:latin typeface="Palatino Linotype" panose="02040502050505030304" pitchFamily="18" charset="0"/>
              </a:rPr>
              <a:t>0</a:t>
            </a:r>
          </a:p>
          <a:p>
            <a:r>
              <a:rPr lang="en-US" sz="1200" b="1" dirty="0">
                <a:latin typeface="Palatino Linotype" panose="02040502050505030304" pitchFamily="18" charset="0"/>
              </a:rPr>
              <a:t>1</a:t>
            </a:r>
          </a:p>
          <a:p>
            <a:r>
              <a:rPr lang="en-US" sz="1200" b="1" dirty="0">
                <a:latin typeface="Palatino Linotype" panose="02040502050505030304" pitchFamily="18" charset="0"/>
              </a:rPr>
              <a:t>1</a:t>
            </a:r>
          </a:p>
          <a:p>
            <a:r>
              <a:rPr lang="en-US" sz="1200" b="1" dirty="0">
                <a:latin typeface="Palatino Linotype" panose="02040502050505030304" pitchFamily="18" charset="0"/>
              </a:rPr>
              <a:t>1</a:t>
            </a:r>
          </a:p>
          <a:p>
            <a:r>
              <a:rPr lang="en-US" sz="1200" b="1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163254AF-8052-4284-B4E8-D2530AF36F81}"/>
              </a:ext>
            </a:extLst>
          </p:cNvPr>
          <p:cNvSpPr/>
          <p:nvPr/>
        </p:nvSpPr>
        <p:spPr>
          <a:xfrm>
            <a:off x="1958110" y="4611825"/>
            <a:ext cx="9227126" cy="1548829"/>
          </a:xfrm>
          <a:prstGeom prst="wedgeRoundRectCallout">
            <a:avLst>
              <a:gd name="adj1" fmla="val -35957"/>
              <a:gd name="adj2" fmla="val -11960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Palatino Linotype" panose="02040502050505030304" pitchFamily="18" charset="0"/>
              </a:rPr>
              <a:t>It is used to divide the data into training and testing.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Palatino Linotype" panose="02040502050505030304" pitchFamily="18" charset="0"/>
              </a:rPr>
              <a:t>0.2 represents that the 20%  data will be used for testing and the remaining 80% data will be used to training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4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X_train</a:t>
            </a:r>
            <a:r>
              <a:rPr lang="en-US" sz="1400" dirty="0">
                <a:solidFill>
                  <a:schemeClr val="tx1"/>
                </a:solidFill>
                <a:latin typeface="Palatino Linotype" panose="02040502050505030304" pitchFamily="18" charset="0"/>
              </a:rPr>
              <a:t> indicates the input training data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4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X_test</a:t>
            </a:r>
            <a:r>
              <a:rPr lang="en-US" sz="1400" dirty="0">
                <a:solidFill>
                  <a:schemeClr val="tx1"/>
                </a:solidFill>
                <a:latin typeface="Palatino Linotype" panose="02040502050505030304" pitchFamily="18" charset="0"/>
              </a:rPr>
              <a:t> represents the input testing data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4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y_train</a:t>
            </a:r>
            <a:r>
              <a:rPr lang="en-US" sz="1400" dirty="0">
                <a:solidFill>
                  <a:schemeClr val="tx1"/>
                </a:solidFill>
                <a:latin typeface="Palatino Linotype" panose="02040502050505030304" pitchFamily="18" charset="0"/>
              </a:rPr>
              <a:t> indicates the output training data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4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y_test</a:t>
            </a:r>
            <a:r>
              <a:rPr lang="en-US" sz="1400" dirty="0">
                <a:solidFill>
                  <a:schemeClr val="tx1"/>
                </a:solidFill>
                <a:latin typeface="Palatino Linotype" panose="02040502050505030304" pitchFamily="18" charset="0"/>
              </a:rPr>
              <a:t> represents the output testing data (using for comparison)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78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4410</TotalTime>
  <Words>1598</Words>
  <Application>Microsoft Office PowerPoint</Application>
  <PresentationFormat>Widescreen</PresentationFormat>
  <Paragraphs>299</Paragraphs>
  <Slides>45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Palatino Linotype</vt:lpstr>
      <vt:lpstr>Times New Roman</vt:lpstr>
      <vt:lpstr>Wingdings</vt:lpstr>
      <vt:lpstr>Wingdings 3</vt:lpstr>
      <vt:lpstr>Office Theme</vt:lpstr>
      <vt:lpstr>  Artificial Neural Network  Lecture # 16  Dr. Muhammad Fayaz</vt:lpstr>
      <vt:lpstr>Revision</vt:lpstr>
      <vt:lpstr>PowerPoint Presentation</vt:lpstr>
      <vt:lpstr>PowerPoint Presentation</vt:lpstr>
      <vt:lpstr>PowerPoint Presentation</vt:lpstr>
      <vt:lpstr>PowerPoint Presentation</vt:lpstr>
      <vt:lpstr>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</vt:lpstr>
      <vt:lpstr>PowerPoint Presentation</vt:lpstr>
      <vt:lpstr>Code</vt:lpstr>
      <vt:lpstr>Assignment-4</vt:lpstr>
      <vt:lpstr>Design</vt:lpstr>
      <vt:lpstr>PowerPoint Presentation</vt:lpstr>
      <vt:lpstr>Code</vt:lpstr>
      <vt:lpstr>PowerPoint Presentation</vt:lpstr>
      <vt:lpstr>What is an Image?</vt:lpstr>
      <vt:lpstr>Digital Image</vt:lpstr>
      <vt:lpstr>PowerPoint Presentation</vt:lpstr>
      <vt:lpstr>PowerPoint Presentation</vt:lpstr>
      <vt:lpstr>PowerPoint Presentation</vt:lpstr>
      <vt:lpstr>PowerPoint Presentation</vt:lpstr>
      <vt:lpstr>Why Convolutional Neural Network?</vt:lpstr>
      <vt:lpstr>Prerequisite</vt:lpstr>
      <vt:lpstr>PowerPoint Presentation</vt:lpstr>
      <vt:lpstr>PowerPoint Presentation</vt:lpstr>
      <vt:lpstr>PowerPoint Presentation</vt:lpstr>
      <vt:lpstr>PowerPoint Presentation</vt:lpstr>
      <vt:lpstr>Rectified Linear Unit</vt:lpstr>
      <vt:lpstr>Convolutional Neural Network (Definition) </vt:lpstr>
      <vt:lpstr>PowerPoint Presentation</vt:lpstr>
      <vt:lpstr>Flattening</vt:lpstr>
      <vt:lpstr>Architecture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(Artificial Neural Network)</dc:title>
  <dc:creator>Muhammad Fayaz</dc:creator>
  <cp:lastModifiedBy>Muhammad Fayaz</cp:lastModifiedBy>
  <cp:revision>410</cp:revision>
  <cp:lastPrinted>2021-11-16T14:43:22Z</cp:lastPrinted>
  <dcterms:created xsi:type="dcterms:W3CDTF">2020-06-06T14:47:50Z</dcterms:created>
  <dcterms:modified xsi:type="dcterms:W3CDTF">2021-11-17T04:48:54Z</dcterms:modified>
</cp:coreProperties>
</file>