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6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sldIdLst>
    <p:sldId id="297" r:id="rId2"/>
    <p:sldId id="411" r:id="rId3"/>
    <p:sldId id="310" r:id="rId4"/>
    <p:sldId id="311" r:id="rId5"/>
    <p:sldId id="329" r:id="rId6"/>
    <p:sldId id="331" r:id="rId7"/>
    <p:sldId id="333" r:id="rId8"/>
    <p:sldId id="391" r:id="rId9"/>
    <p:sldId id="392" r:id="rId10"/>
    <p:sldId id="394" r:id="rId11"/>
    <p:sldId id="406" r:id="rId12"/>
    <p:sldId id="393" r:id="rId13"/>
    <p:sldId id="304" r:id="rId14"/>
    <p:sldId id="412" r:id="rId15"/>
    <p:sldId id="414" r:id="rId16"/>
    <p:sldId id="301" r:id="rId17"/>
    <p:sldId id="395" r:id="rId18"/>
    <p:sldId id="415" r:id="rId19"/>
    <p:sldId id="396" r:id="rId20"/>
    <p:sldId id="413" r:id="rId21"/>
    <p:sldId id="400" r:id="rId22"/>
    <p:sldId id="416" r:id="rId23"/>
    <p:sldId id="315" r:id="rId24"/>
    <p:sldId id="314" r:id="rId25"/>
    <p:sldId id="357" r:id="rId26"/>
    <p:sldId id="417" r:id="rId27"/>
    <p:sldId id="362" r:id="rId28"/>
    <p:sldId id="367" r:id="rId29"/>
    <p:sldId id="265" r:id="rId30"/>
    <p:sldId id="405" r:id="rId31"/>
    <p:sldId id="404" r:id="rId32"/>
    <p:sldId id="418" r:id="rId3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7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1-04-20T03:19:00.1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1-04-20T03:13:11.50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1-04-20T03:13:11.5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1-04-14T20:34:40.99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1-04-14T20:34:40.9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1-04-20T03:19:00.15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D02A-69DB-4DF1-98FE-268493A92A4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96A27-E972-47F3-BA95-02116014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>
            <a:extLst>
              <a:ext uri="{FF2B5EF4-FFF2-40B4-BE49-F238E27FC236}">
                <a16:creationId xmlns:a16="http://schemas.microsoft.com/office/drawing/2014/main" id="{2265AE87-3DD4-424B-80C8-8B0529B80F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9F7577-B604-4D39-AC01-3C9E829173E3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56CBD12-7D43-4DEF-AF0E-CC441F785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8DD126C-BAFB-4251-AE5F-BF6815F1C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>
            <a:extLst>
              <a:ext uri="{FF2B5EF4-FFF2-40B4-BE49-F238E27FC236}">
                <a16:creationId xmlns:a16="http://schemas.microsoft.com/office/drawing/2014/main" id="{E9D38E4D-3495-42B1-A1AD-23A473427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B1525E-8E75-4B41-BB16-B0287FF3C3AF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82769C9-748A-4886-A99B-957E4EDF1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F6499FE-BD1E-4992-88B6-EA83D937E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>
            <a:extLst>
              <a:ext uri="{FF2B5EF4-FFF2-40B4-BE49-F238E27FC236}">
                <a16:creationId xmlns:a16="http://schemas.microsoft.com/office/drawing/2014/main" id="{2800CBC4-1768-4877-BC7E-D0CCEDA227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47441B-F3E0-4131-819C-1EAC041133E5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F99EA9C-8793-4E51-BD50-7563C3398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EAA2AC7-9864-4FE2-8A01-95F40CB13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>
            <a:extLst>
              <a:ext uri="{FF2B5EF4-FFF2-40B4-BE49-F238E27FC236}">
                <a16:creationId xmlns:a16="http://schemas.microsoft.com/office/drawing/2014/main" id="{2A6A3CF7-D5FC-4DFC-8E4E-3FB791FC16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AFB7D-11EE-4E80-9643-FA319C5B5662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408F643-96CA-4C32-9A01-5263E5C961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B4162A3-2C80-4C7A-BA17-1D2A50245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B9F70D7-278A-40E2-B24C-7734E6BF78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0E34CC82-500A-4525-A70C-E1B13693E645}" type="slidenum">
              <a:rPr lang="en-US" altLang="en-US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DFA2428-4B78-4EE7-822C-AF8860480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AB46710-0054-42B0-8F6D-60D095763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96A27-E972-47F3-BA95-0211601479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7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490A-8B46-4CDC-A784-D0F674B8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E8A3C-4F4D-460D-8BF9-3AE66BB3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0AB7-9401-4DBB-B6CC-E05D8D26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C28C-4652-42A2-AC32-A60A8DC3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C440-757C-498C-A884-5F794618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118E-D874-4FB9-8E27-A41A2F9E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7412A-1EE4-4E4D-9DBC-7BCE843BF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F431-EE9D-490C-9B0D-A163AACA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26A66-BE6B-4962-B74A-DE95959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C534-7AD0-4EEF-8F55-6B00EE07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AE640-0866-4D3D-9A7A-A50913F40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6F6C0-9F0C-4B27-B9E7-1240A069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15F8-8D6B-4E51-80F5-6B70C115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00C7-C6D5-40FA-AD32-323A035F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F590-C583-496A-98F7-1BF1B56C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EF5-52E4-4151-AC46-3FD0B28E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BC6F-B17F-4372-ADCA-269762FC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D281-90CF-4B8E-99BD-5A27BA0B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767C-7A71-4140-9AB9-9C0C4642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744DE-F7F9-4C26-A1D6-9590DFFC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336C-A072-4F8F-811A-779B3C65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0954-E14A-4DD6-8B8B-9E2A53C1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E3C2-E605-45C1-B40A-AFCBAFFE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42F4-DE64-422A-971C-666B4BAD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6E72-665E-46B7-92EF-90837C6E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871D-C5DB-42B2-89A0-087B0C94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A81C-0F25-45CF-9E59-C9ECFC9A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9A712-F85E-4005-A433-803A93BB3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733B-4EDD-499E-B37D-7B242A50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78131-7AD4-426F-A769-D7690688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A0A1-986E-4B97-A87B-3B6CF286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CF8E-7A68-4CE3-8ED0-F0454A23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0A6CC-CF5C-4ADC-9F1C-B2D1DC90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AE14A-88E5-4FA5-A351-9F8FBA15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95B44-4C05-4A7C-A78B-5B90C502C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E4DEF-3FF3-4415-8074-99E2B2A3D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95E71-7ECC-41FC-8980-ECF96AC4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8D4D3-26CC-4E26-9B07-922C5268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709F0-E1F4-44AE-A3F6-4908FD5E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AA72-49E2-4FE9-BB48-1A6BCE7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3A642-0381-4DA9-956B-BAEF3F49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91531-90A1-40EA-9CDD-E23B3734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FDA19-C6D6-4AE7-9044-14C222D9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32FF-B495-4771-B8A5-09E1FCFA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C63EB-1802-41A7-8AA5-E1682E42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3BD81-99CC-4807-BAAB-56C0A11D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1B32-A376-4503-9EAD-9369B814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BFD9-E39F-4817-A6A5-6ACA156B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AB48E-96DB-40AF-92A2-B5DA6C5D2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21D8-5BAD-4378-9764-5D9B81CB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BE03-7C06-4550-92BF-0CE47A22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D9C1E-593B-4867-9281-8B9DAA8A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3E3A-270D-4335-B396-33D74037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8C021-DB65-4419-A94F-D1F1D06B8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E0077-4322-42FF-9F19-56F85A8A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61675-BEA2-4E44-BC6B-798AD84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BD74-CBE0-4B36-A83C-CBCC45E4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0A00C-A5D1-4953-A041-1D4B0486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5744A-2824-4A44-AF1F-50F99829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4FE1-539C-47F1-8A31-3A921475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4611-9542-4937-A5F8-B68FFB9AB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98B8-64A5-4D09-A8DC-75A3CBDAC8E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FB315-6F10-4827-A731-C31CFFFE8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2411-D6AC-4046-A539-BD9E64B89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13.png"/><Relationship Id="rId7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customXml" Target="../ink/ink3.xml"/><Relationship Id="rId4" Type="http://schemas.openxmlformats.org/officeDocument/2006/relationships/image" Target="../media/image14.png"/><Relationship Id="rId9" Type="http://schemas.openxmlformats.org/officeDocument/2006/relationships/hyperlink" Target="http://setosa.io/ev/image-kernel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emf"/><Relationship Id="rId7" Type="http://schemas.openxmlformats.org/officeDocument/2006/relationships/customXml" Target="../ink/ink6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emf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emf"/><Relationship Id="rId7" Type="http://schemas.openxmlformats.org/officeDocument/2006/relationships/customXml" Target="../ink/ink10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16.emf"/><Relationship Id="rId10" Type="http://schemas.microsoft.com/office/2007/relationships/hdphoto" Target="../media/hdphoto2.wdp"/><Relationship Id="rId4" Type="http://schemas.openxmlformats.org/officeDocument/2006/relationships/customXml" Target="../ink/ink8.xml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emf"/><Relationship Id="rId13" Type="http://schemas.openxmlformats.org/officeDocument/2006/relationships/image" Target="../media/image22.PNG"/><Relationship Id="rId7" Type="http://schemas.openxmlformats.org/officeDocument/2006/relationships/customXml" Target="../ink/ink12.xml"/><Relationship Id="rId12" Type="http://schemas.openxmlformats.org/officeDocument/2006/relationships/image" Target="../media/image16.emf"/><Relationship Id="rId2" Type="http://schemas.openxmlformats.org/officeDocument/2006/relationships/customXml" Target="../ink/ink11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1.emf"/><Relationship Id="rId11" Type="http://schemas.openxmlformats.org/officeDocument/2006/relationships/customXml" Target="../ink/ink14.xml"/><Relationship Id="rId15" Type="http://schemas.microsoft.com/office/2007/relationships/hdphoto" Target="../media/hdphoto2.wdp"/><Relationship Id="rId10" Type="http://schemas.openxmlformats.org/officeDocument/2006/relationships/image" Target="../media/image15.emf"/><Relationship Id="rId9" Type="http://schemas.openxmlformats.org/officeDocument/2006/relationships/customXml" Target="../ink/ink13.xml"/><Relationship Id="rId1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emf"/><Relationship Id="rId13" Type="http://schemas.openxmlformats.org/officeDocument/2006/relationships/image" Target="../media/image29.PNG"/><Relationship Id="rId3" Type="http://schemas.openxmlformats.org/officeDocument/2006/relationships/customXml" Target="../ink/ink15.xml"/><Relationship Id="rId7" Type="http://schemas.openxmlformats.org/officeDocument/2006/relationships/customXml" Target="../ink/ink16.xm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1.emf"/><Relationship Id="rId11" Type="http://schemas.microsoft.com/office/2007/relationships/hdphoto" Target="../media/hdphoto2.wdp"/><Relationship Id="rId10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EAD1-EF18-4FB9-B6AE-A8AE670E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202" y="2154734"/>
            <a:ext cx="7788773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  <a:br>
              <a:rPr lang="en-US" b="1" dirty="0">
                <a:solidFill>
                  <a:srgbClr val="00B0F0"/>
                </a:solidFill>
                <a:latin typeface="Palatino Linotype" panose="02040502050505030304" pitchFamily="18" charset="0"/>
              </a:rPr>
            </a:br>
            <a:r>
              <a:rPr lang="en-US" sz="49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Convolutional Neural Network</a:t>
            </a: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Lecture # 15</a:t>
            </a: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Dr. Muhammad Fayaz</a:t>
            </a:r>
          </a:p>
        </p:txBody>
      </p:sp>
    </p:spTree>
    <p:extLst>
      <p:ext uri="{BB962C8B-B14F-4D97-AF65-F5344CB8AC3E}">
        <p14:creationId xmlns:p14="http://schemas.microsoft.com/office/powerpoint/2010/main" val="25513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41"/>
    </mc:Choice>
    <mc:Fallback xmlns="">
      <p:transition spd="slow" advTm="1101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CEB2-7E23-4F7E-8642-C8B53C51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</a:t>
            </a:r>
            <a:r>
              <a:rPr lang="en-US" b="1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rerequisite</a:t>
            </a: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83CB-76F7-4E77-B47F-11414730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790"/>
            <a:ext cx="10515600" cy="4351338"/>
          </a:xfrm>
        </p:spPr>
        <p:txBody>
          <a:bodyPr/>
          <a:lstStyle/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Convolution</a:t>
            </a:r>
          </a:p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Pooling</a:t>
            </a:r>
          </a:p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Palatino Linotype" panose="02040502050505030304" pitchFamily="18" charset="0"/>
              </a:rPr>
              <a:t>ReLU</a:t>
            </a:r>
            <a:r>
              <a:rPr lang="en-US" sz="2000" b="1" dirty="0">
                <a:latin typeface="Palatino Linotype" panose="02040502050505030304" pitchFamily="18" charset="0"/>
              </a:rPr>
              <a:t> Activation Function</a:t>
            </a:r>
          </a:p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Flattening</a:t>
            </a:r>
          </a:p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ANN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8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8FA41F-C153-4B49-A010-CA5BCEE94AFB}"/>
              </a:ext>
            </a:extLst>
          </p:cNvPr>
          <p:cNvSpPr/>
          <p:nvPr/>
        </p:nvSpPr>
        <p:spPr>
          <a:xfrm>
            <a:off x="4493414" y="176494"/>
            <a:ext cx="63320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Convolutional</a:t>
            </a:r>
          </a:p>
          <a:p>
            <a:endParaRPr lang="en-US" sz="3200" dirty="0"/>
          </a:p>
        </p:txBody>
      </p:sp>
      <p:pic>
        <p:nvPicPr>
          <p:cNvPr id="1026" name="Picture 2" descr="Figure">
            <a:extLst>
              <a:ext uri="{FF2B5EF4-FFF2-40B4-BE49-F238E27FC236}">
                <a16:creationId xmlns:a16="http://schemas.microsoft.com/office/drawing/2014/main" id="{B906FE91-5838-45FE-A9E0-733A4C5F1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580" y="2602539"/>
            <a:ext cx="8226840" cy="296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62F89F-4E33-4647-9D61-616AEC68FA04}"/>
              </a:ext>
            </a:extLst>
          </p:cNvPr>
          <p:cNvSpPr txBox="1"/>
          <p:nvPr/>
        </p:nvSpPr>
        <p:spPr>
          <a:xfrm>
            <a:off x="550108" y="971323"/>
            <a:ext cx="103707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Convolution</a:t>
            </a:r>
            <a:r>
              <a:rPr lang="en-US" b="0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 is a simple mathematical operation which is fundamental to many common </a:t>
            </a:r>
            <a:r>
              <a:rPr lang="en-US" b="1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image processing</a:t>
            </a:r>
            <a:r>
              <a:rPr lang="en-US" b="0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 operators. 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Convolution</a:t>
            </a:r>
            <a:r>
              <a:rPr lang="en-US" b="0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 provides a way of `multiplying together' two arrays of numbers, generally of different sizes, but of the same dimensionality, to produce a third array of numbers of the same dimensionality.</a:t>
            </a:r>
            <a:endParaRPr lang="en-US" b="0" i="0" dirty="0">
              <a:solidFill>
                <a:srgbClr val="222222"/>
              </a:solidFill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5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C4B162-5E4F-4A9B-9161-CBFADDB637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97" y="1268033"/>
            <a:ext cx="9995805" cy="45249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DB839E-EF4D-419C-89F8-ACC3E2AC9FE1}"/>
              </a:ext>
            </a:extLst>
          </p:cNvPr>
          <p:cNvSpPr/>
          <p:nvPr/>
        </p:nvSpPr>
        <p:spPr>
          <a:xfrm>
            <a:off x="4897534" y="301273"/>
            <a:ext cx="2550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45434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26C043-415C-4780-9BFD-88329E6B3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13" y="1516708"/>
            <a:ext cx="6812233" cy="3824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8FA41F-C153-4B49-A010-CA5BCEE94AFB}"/>
              </a:ext>
            </a:extLst>
          </p:cNvPr>
          <p:cNvSpPr/>
          <p:nvPr/>
        </p:nvSpPr>
        <p:spPr>
          <a:xfrm>
            <a:off x="4598345" y="307511"/>
            <a:ext cx="6332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Convolutional</a:t>
            </a:r>
          </a:p>
          <a:p>
            <a:endParaRPr lang="en-US" sz="3200" dirty="0"/>
          </a:p>
        </p:txBody>
      </p:sp>
      <p:pic>
        <p:nvPicPr>
          <p:cNvPr id="57346" name="Picture 2">
            <a:extLst>
              <a:ext uri="{FF2B5EF4-FFF2-40B4-BE49-F238E27FC236}">
                <a16:creationId xmlns:a16="http://schemas.microsoft.com/office/drawing/2014/main" id="{1F1E1CDF-9A96-43EA-A077-FE9AD97214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6" y="2083546"/>
            <a:ext cx="3686175" cy="269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E03A9-1E3B-48E5-BA3F-8FBC24A7EE34}"/>
                  </a:ext>
                </a:extLst>
              </p:cNvPr>
              <p:cNvSpPr txBox="1"/>
              <p:nvPr/>
            </p:nvSpPr>
            <p:spPr>
              <a:xfrm>
                <a:off x="222655" y="1516708"/>
                <a:ext cx="182562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b="1" dirty="0">
                    <a:latin typeface="Palatino Linotype" panose="02040502050505030304" pitchFamily="18" charset="0"/>
                  </a:rPr>
                  <a:t>Filter</a:t>
                </a:r>
                <a:r>
                  <a:rPr 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E03A9-1E3B-48E5-BA3F-8FBC24A7E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55" y="1516708"/>
                <a:ext cx="1825628" cy="732573"/>
              </a:xfrm>
              <a:prstGeom prst="rect">
                <a:avLst/>
              </a:prstGeom>
              <a:blipFill>
                <a:blip r:embed="rId4"/>
                <a:stretch>
                  <a:fillRect l="-5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23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157E-BF9D-4BF7-9C86-43FE1F0B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3368-96DF-416F-9859-41DAF6E23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Padding: 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Padding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 is a term relevant to convolutional as it refers to the number of pixels added to an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image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 when it is being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processed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 by the kernel/filter.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Palatino Linotype" panose="02040502050505030304" pitchFamily="18" charset="0"/>
              </a:rPr>
              <a:t>Padding is used to obtain the image of original size. 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7598D-9CA6-443E-853D-44740C56A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8838"/>
            <a:ext cx="5491276" cy="2485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E72618-3250-42F4-8FE8-8B8F8B515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18" y="2793941"/>
            <a:ext cx="5166709" cy="290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10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1088-3994-4776-82EC-BDAF5BF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033" y="415317"/>
            <a:ext cx="8231934" cy="6832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Apply Convolution Operation with Padding and without Padding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0939BF1-DBEC-49FD-82A5-72C5B649A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868273"/>
              </p:ext>
            </p:extLst>
          </p:nvPr>
        </p:nvGraphicFramePr>
        <p:xfrm>
          <a:off x="825674" y="2227768"/>
          <a:ext cx="2860501" cy="16301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93551">
                  <a:extLst>
                    <a:ext uri="{9D8B030D-6E8A-4147-A177-3AD203B41FA5}">
                      <a16:colId xmlns:a16="http://schemas.microsoft.com/office/drawing/2014/main" val="84334464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70906044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83499649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336539638"/>
                    </a:ext>
                  </a:extLst>
                </a:gridCol>
              </a:tblGrid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126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2239466392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110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041121919"/>
                  </a:ext>
                </a:extLst>
              </a:tr>
              <a:tr h="26029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7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983918905"/>
                  </a:ext>
                </a:extLst>
              </a:tr>
              <a:tr h="25640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869829300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129943431"/>
                  </a:ext>
                </a:extLst>
              </a:tr>
              <a:tr h="34495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90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4528230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7E46CD-9925-406D-ACC1-AB329500A749}"/>
              </a:ext>
            </a:extLst>
          </p:cNvPr>
          <p:cNvSpPr txBox="1"/>
          <p:nvPr/>
        </p:nvSpPr>
        <p:spPr>
          <a:xfrm>
            <a:off x="455003" y="3802825"/>
            <a:ext cx="2398943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Image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DAAE85-355B-479D-9650-F14FDA74F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10536"/>
              </p:ext>
            </p:extLst>
          </p:nvPr>
        </p:nvGraphicFramePr>
        <p:xfrm>
          <a:off x="4230638" y="2481139"/>
          <a:ext cx="1645035" cy="94786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66698">
                  <a:extLst>
                    <a:ext uri="{9D8B030D-6E8A-4147-A177-3AD203B41FA5}">
                      <a16:colId xmlns:a16="http://schemas.microsoft.com/office/drawing/2014/main" val="2014663475"/>
                    </a:ext>
                  </a:extLst>
                </a:gridCol>
                <a:gridCol w="538202">
                  <a:extLst>
                    <a:ext uri="{9D8B030D-6E8A-4147-A177-3AD203B41FA5}">
                      <a16:colId xmlns:a16="http://schemas.microsoft.com/office/drawing/2014/main" val="1879501730"/>
                    </a:ext>
                  </a:extLst>
                </a:gridCol>
                <a:gridCol w="540135">
                  <a:extLst>
                    <a:ext uri="{9D8B030D-6E8A-4147-A177-3AD203B41FA5}">
                      <a16:colId xmlns:a16="http://schemas.microsoft.com/office/drawing/2014/main" val="223338983"/>
                    </a:ext>
                  </a:extLst>
                </a:gridCol>
              </a:tblGrid>
              <a:tr h="31923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943202585"/>
                  </a:ext>
                </a:extLst>
              </a:tr>
              <a:tr h="31446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2360006181"/>
                  </a:ext>
                </a:extLst>
              </a:tr>
              <a:tr h="31415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42433185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1F878C-37B9-4985-A1C1-60203CFEC966}"/>
              </a:ext>
            </a:extLst>
          </p:cNvPr>
          <p:cNvSpPr txBox="1"/>
          <p:nvPr/>
        </p:nvSpPr>
        <p:spPr>
          <a:xfrm>
            <a:off x="4448175" y="3401461"/>
            <a:ext cx="981934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69380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E57C14-D660-4590-9AEE-01142D60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11" y="940975"/>
            <a:ext cx="4534139" cy="2120899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7FBA5EA-C540-400E-B8A4-FC5A2895447F}"/>
              </a:ext>
            </a:extLst>
          </p:cNvPr>
          <p:cNvSpPr txBox="1">
            <a:spLocks/>
          </p:cNvSpPr>
          <p:nvPr/>
        </p:nvSpPr>
        <p:spPr>
          <a:xfrm>
            <a:off x="2971801" y="99363"/>
            <a:ext cx="6324600" cy="9007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DBE19-CF63-4D55-BEEA-BAD732722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966" y="3858146"/>
            <a:ext cx="4503885" cy="2136600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7FC71-6E31-4E05-B9E1-AD7D1C7C0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117" y="921856"/>
            <a:ext cx="4666734" cy="2129690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6C0949-4299-42D7-B1F7-4B848B66C129}"/>
                  </a:ext>
                </a:extLst>
              </p14:cNvPr>
              <p14:cNvContentPartPr/>
              <p14:nvPr/>
            </p14:nvContentPartPr>
            <p14:xfrm>
              <a:off x="6709128" y="716278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6C0949-4299-42D7-B1F7-4B848B66C1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9768" y="7153424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EDE10A-6903-4D0E-8DC8-890050BA77F6}"/>
                  </a:ext>
                </a:extLst>
              </p14:cNvPr>
              <p14:cNvContentPartPr/>
              <p14:nvPr/>
            </p14:nvContentPartPr>
            <p14:xfrm>
              <a:off x="4372368" y="574906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EDE10A-6903-4D0E-8DC8-890050BA77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63008" y="573970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CA9D2BD-8E03-4E4E-88C3-3BC92DA88AB0}"/>
              </a:ext>
            </a:extLst>
          </p:cNvPr>
          <p:cNvSpPr/>
          <p:nvPr/>
        </p:nvSpPr>
        <p:spPr>
          <a:xfrm>
            <a:off x="292926" y="4828179"/>
            <a:ext cx="344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http://setosa.io/ev/image-kernels/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A9A0C-FEE4-493A-AC3C-248E936B31C1}"/>
              </a:ext>
            </a:extLst>
          </p:cNvPr>
          <p:cNvSpPr/>
          <p:nvPr/>
        </p:nvSpPr>
        <p:spPr>
          <a:xfrm>
            <a:off x="292926" y="4340849"/>
            <a:ext cx="5273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Different kind of filters / kernels in image processing!</a:t>
            </a:r>
          </a:p>
        </p:txBody>
      </p:sp>
    </p:spTree>
    <p:extLst>
      <p:ext uri="{BB962C8B-B14F-4D97-AF65-F5344CB8AC3E}">
        <p14:creationId xmlns:p14="http://schemas.microsoft.com/office/powerpoint/2010/main" val="185677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7FBA5EA-C540-400E-B8A4-FC5A2895447F}"/>
              </a:ext>
            </a:extLst>
          </p:cNvPr>
          <p:cNvSpPr txBox="1">
            <a:spLocks/>
          </p:cNvSpPr>
          <p:nvPr/>
        </p:nvSpPr>
        <p:spPr>
          <a:xfrm>
            <a:off x="2566825" y="329497"/>
            <a:ext cx="6638924" cy="529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Pooling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3302C-35B8-48D3-AAE0-9F623B46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1698090"/>
            <a:ext cx="4460486" cy="328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8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0939BF1-DBEC-49FD-82A5-72C5B649A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027809"/>
              </p:ext>
            </p:extLst>
          </p:nvPr>
        </p:nvGraphicFramePr>
        <p:xfrm>
          <a:off x="1076325" y="1700067"/>
          <a:ext cx="3381375" cy="15899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84334464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709060449"/>
                    </a:ext>
                  </a:extLst>
                </a:gridCol>
                <a:gridCol w="770001">
                  <a:extLst>
                    <a:ext uri="{9D8B030D-6E8A-4147-A177-3AD203B41FA5}">
                      <a16:colId xmlns:a16="http://schemas.microsoft.com/office/drawing/2014/main" val="1834996495"/>
                    </a:ext>
                  </a:extLst>
                </a:gridCol>
                <a:gridCol w="642753">
                  <a:extLst>
                    <a:ext uri="{9D8B030D-6E8A-4147-A177-3AD203B41FA5}">
                      <a16:colId xmlns:a16="http://schemas.microsoft.com/office/drawing/2014/main" val="3336539638"/>
                    </a:ext>
                  </a:extLst>
                </a:gridCol>
                <a:gridCol w="682746">
                  <a:extLst>
                    <a:ext uri="{9D8B030D-6E8A-4147-A177-3AD203B41FA5}">
                      <a16:colId xmlns:a16="http://schemas.microsoft.com/office/drawing/2014/main" val="1799977761"/>
                    </a:ext>
                  </a:extLst>
                </a:gridCol>
              </a:tblGrid>
              <a:tr h="31690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25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53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55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126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effectLst/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2239466392"/>
                  </a:ext>
                </a:extLst>
              </a:tr>
              <a:tr h="31690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44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54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110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40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041121919"/>
                  </a:ext>
                </a:extLst>
              </a:tr>
              <a:tr h="322032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7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effectLst/>
                          <a:latin typeface="Palatino Linotype" panose="02040502050505030304" pitchFamily="18" charset="0"/>
                        </a:rPr>
                        <a:t>32</a:t>
                      </a: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983918905"/>
                  </a:ext>
                </a:extLst>
              </a:tr>
              <a:tr h="31721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effectLst/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869829300"/>
                  </a:ext>
                </a:extLst>
              </a:tr>
              <a:tr h="31690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10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  <a:endParaRPr lang="en-US" sz="1200" b="1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1299434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7E46CD-9925-406D-ACC1-AB329500A749}"/>
              </a:ext>
            </a:extLst>
          </p:cNvPr>
          <p:cNvSpPr txBox="1"/>
          <p:nvPr/>
        </p:nvSpPr>
        <p:spPr>
          <a:xfrm>
            <a:off x="935464" y="3237761"/>
            <a:ext cx="2398943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2CE9D1A-114B-4A13-BFB4-47204C37F1F6}"/>
              </a:ext>
            </a:extLst>
          </p:cNvPr>
          <p:cNvSpPr txBox="1">
            <a:spLocks/>
          </p:cNvSpPr>
          <p:nvPr/>
        </p:nvSpPr>
        <p:spPr>
          <a:xfrm>
            <a:off x="3334407" y="272175"/>
            <a:ext cx="5523186" cy="68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Apply Max Pooling Operation</a:t>
            </a:r>
          </a:p>
        </p:txBody>
      </p:sp>
    </p:spTree>
    <p:extLst>
      <p:ext uri="{BB962C8B-B14F-4D97-AF65-F5344CB8AC3E}">
        <p14:creationId xmlns:p14="http://schemas.microsoft.com/office/powerpoint/2010/main" val="186744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1088-3994-4776-82EC-BDAF5BF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446" y="357900"/>
            <a:ext cx="5523186" cy="68328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Rectified Linear Unit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0939BF1-DBEC-49FD-82A5-72C5B649A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363786"/>
              </p:ext>
            </p:extLst>
          </p:nvPr>
        </p:nvGraphicFramePr>
        <p:xfrm>
          <a:off x="1123950" y="2049301"/>
          <a:ext cx="655897" cy="1978049"/>
        </p:xfrm>
        <a:graphic>
          <a:graphicData uri="http://schemas.openxmlformats.org/drawingml/2006/table">
            <a:tbl>
              <a:tblPr firstRow="1" firstCol="1" bandRow="1"/>
              <a:tblGrid>
                <a:gridCol w="655897">
                  <a:extLst>
                    <a:ext uri="{9D8B030D-6E8A-4147-A177-3AD203B41FA5}">
                      <a16:colId xmlns:a16="http://schemas.microsoft.com/office/drawing/2014/main" val="843344644"/>
                    </a:ext>
                  </a:extLst>
                </a:gridCol>
              </a:tblGrid>
              <a:tr h="24956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020691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466392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121919"/>
                  </a:ext>
                </a:extLst>
              </a:tr>
              <a:tr h="26029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918905"/>
                  </a:ext>
                </a:extLst>
              </a:tr>
              <a:tr h="25640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829300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943431"/>
                  </a:ext>
                </a:extLst>
              </a:tr>
              <a:tr h="34495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8230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62AFB1A-2A24-4A09-ABD6-68ED102D7155}"/>
              </a:ext>
            </a:extLst>
          </p:cNvPr>
          <p:cNvSpPr txBox="1"/>
          <p:nvPr/>
        </p:nvSpPr>
        <p:spPr>
          <a:xfrm>
            <a:off x="7933340" y="1654003"/>
            <a:ext cx="1878068" cy="46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F(x) = max (0, x)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5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50EC-0374-4971-89CF-4150E053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846944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54291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1088-3994-4776-82EC-BDAF5BF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696" y="262650"/>
            <a:ext cx="5523186" cy="68328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Apply Rectified Linear Unit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0939BF1-DBEC-49FD-82A5-72C5B649A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449221"/>
              </p:ext>
            </p:extLst>
          </p:nvPr>
        </p:nvGraphicFramePr>
        <p:xfrm>
          <a:off x="920924" y="2001276"/>
          <a:ext cx="3034294" cy="16301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11304">
                  <a:extLst>
                    <a:ext uri="{9D8B030D-6E8A-4147-A177-3AD203B41FA5}">
                      <a16:colId xmlns:a16="http://schemas.microsoft.com/office/drawing/2014/main" val="843344644"/>
                    </a:ext>
                  </a:extLst>
                </a:gridCol>
                <a:gridCol w="782595">
                  <a:extLst>
                    <a:ext uri="{9D8B030D-6E8A-4147-A177-3AD203B41FA5}">
                      <a16:colId xmlns:a16="http://schemas.microsoft.com/office/drawing/2014/main" val="3709060449"/>
                    </a:ext>
                  </a:extLst>
                </a:gridCol>
                <a:gridCol w="675896">
                  <a:extLst>
                    <a:ext uri="{9D8B030D-6E8A-4147-A177-3AD203B41FA5}">
                      <a16:colId xmlns:a16="http://schemas.microsoft.com/office/drawing/2014/main" val="1834996495"/>
                    </a:ext>
                  </a:extLst>
                </a:gridCol>
                <a:gridCol w="764499">
                  <a:extLst>
                    <a:ext uri="{9D8B030D-6E8A-4147-A177-3AD203B41FA5}">
                      <a16:colId xmlns:a16="http://schemas.microsoft.com/office/drawing/2014/main" val="3336539638"/>
                    </a:ext>
                  </a:extLst>
                </a:gridCol>
              </a:tblGrid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6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2239466392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-10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041121919"/>
                  </a:ext>
                </a:extLst>
              </a:tr>
              <a:tr h="26029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7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983918905"/>
                  </a:ext>
                </a:extLst>
              </a:tr>
              <a:tr h="25640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869829300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129943431"/>
                  </a:ext>
                </a:extLst>
              </a:tr>
              <a:tr h="34495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-9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4528230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62AFB1A-2A24-4A09-ABD6-68ED102D7155}"/>
              </a:ext>
            </a:extLst>
          </p:cNvPr>
          <p:cNvSpPr txBox="1"/>
          <p:nvPr/>
        </p:nvSpPr>
        <p:spPr>
          <a:xfrm>
            <a:off x="7952410" y="1370496"/>
            <a:ext cx="2398943" cy="506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F(x) = max (0, x)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8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3212-3D38-46EC-8CEB-3FF958A6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Flattening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5230C-6599-4D5E-9B69-0A74B721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17" y="1972474"/>
            <a:ext cx="5126223" cy="2668107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259130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1088-3994-4776-82EC-BDAF5BF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696" y="262650"/>
            <a:ext cx="5523186" cy="68328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Apply Flatting Operation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0939BF1-DBEC-49FD-82A5-72C5B649A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725601"/>
              </p:ext>
            </p:extLst>
          </p:nvPr>
        </p:nvGraphicFramePr>
        <p:xfrm>
          <a:off x="911399" y="2477526"/>
          <a:ext cx="3034294" cy="16301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11304">
                  <a:extLst>
                    <a:ext uri="{9D8B030D-6E8A-4147-A177-3AD203B41FA5}">
                      <a16:colId xmlns:a16="http://schemas.microsoft.com/office/drawing/2014/main" val="843344644"/>
                    </a:ext>
                  </a:extLst>
                </a:gridCol>
                <a:gridCol w="782595">
                  <a:extLst>
                    <a:ext uri="{9D8B030D-6E8A-4147-A177-3AD203B41FA5}">
                      <a16:colId xmlns:a16="http://schemas.microsoft.com/office/drawing/2014/main" val="3709060449"/>
                    </a:ext>
                  </a:extLst>
                </a:gridCol>
                <a:gridCol w="675896">
                  <a:extLst>
                    <a:ext uri="{9D8B030D-6E8A-4147-A177-3AD203B41FA5}">
                      <a16:colId xmlns:a16="http://schemas.microsoft.com/office/drawing/2014/main" val="1834996495"/>
                    </a:ext>
                  </a:extLst>
                </a:gridCol>
                <a:gridCol w="764499">
                  <a:extLst>
                    <a:ext uri="{9D8B030D-6E8A-4147-A177-3AD203B41FA5}">
                      <a16:colId xmlns:a16="http://schemas.microsoft.com/office/drawing/2014/main" val="3336539638"/>
                    </a:ext>
                  </a:extLst>
                </a:gridCol>
              </a:tblGrid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6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2239466392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-10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041121919"/>
                  </a:ext>
                </a:extLst>
              </a:tr>
              <a:tr h="26029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7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983918905"/>
                  </a:ext>
                </a:extLst>
              </a:tr>
              <a:tr h="25640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869829300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10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1129943431"/>
                  </a:ext>
                </a:extLst>
              </a:tr>
              <a:tr h="34495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-9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-3</a:t>
                      </a:r>
                      <a:endParaRPr lang="en-US" sz="1400" b="0" i="0" u="none" strike="noStrike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200691" marR="200691" marT="27874" marB="0"/>
                </a:tc>
                <a:extLst>
                  <a:ext uri="{0D108BD9-81ED-4DB2-BD59-A6C34878D82A}">
                    <a16:rowId xmlns:a16="http://schemas.microsoft.com/office/drawing/2014/main" val="452823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17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7E9E-D558-4655-9F02-E10FB5AF3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1" y="139927"/>
            <a:ext cx="10344150" cy="5143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44F5-BECB-4122-90B1-D2502B98B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400" y="710749"/>
            <a:ext cx="9449893" cy="165576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A convolutional neural network consists of an input and an output layer, as well as multiple hidden layers.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The hidden layers of a CNN typically consist of a series of convolutional layers that </a:t>
            </a:r>
            <a:r>
              <a:rPr lang="en-US" sz="1600" i="1" dirty="0">
                <a:latin typeface="Palatino Linotype" panose="02040502050505030304" pitchFamily="18" charset="0"/>
              </a:rPr>
              <a:t>convolve</a:t>
            </a:r>
            <a:r>
              <a:rPr lang="en-US" sz="1600" dirty="0">
                <a:latin typeface="Palatino Linotype" panose="02040502050505030304" pitchFamily="18" charset="0"/>
              </a:rPr>
              <a:t> with a multiplication or other dot product.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600" dirty="0" err="1">
                <a:latin typeface="Palatino Linotype" panose="02040502050505030304" pitchFamily="18" charset="0"/>
              </a:rPr>
              <a:t>ReLU</a:t>
            </a:r>
            <a:r>
              <a:rPr lang="en-US" sz="1600" dirty="0">
                <a:latin typeface="Palatino Linotype" panose="02040502050505030304" pitchFamily="18" charset="0"/>
              </a:rPr>
              <a:t> is used comely as an activation function.</a:t>
            </a: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0258E0-C120-4325-9A6D-093056BEC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71" y="3914775"/>
            <a:ext cx="6330871" cy="292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CC027-F6CD-4DE0-85C1-2BB145305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4" y="2530321"/>
            <a:ext cx="6330871" cy="17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40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7E9E-D558-4655-9F02-E10FB5AF3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182" y="1049655"/>
            <a:ext cx="8511270" cy="51435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Convolutional Neural Network (Definition)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44F5-BECB-4122-90B1-D2502B98B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097" y="2169751"/>
            <a:ext cx="10096501" cy="165576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Definition: </a:t>
            </a:r>
            <a:r>
              <a:rPr lang="en-US" dirty="0">
                <a:latin typeface="Palatino Linotype" panose="02040502050505030304" pitchFamily="18" charset="0"/>
              </a:rPr>
              <a:t>The name “convolutional neural network” indicates that the network employs a mathematical operation called convolution.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 Convolutional networks are simply neural networks that use convolution in place of general matrix multiplication in at least one of their layers.</a:t>
            </a: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10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4419600" y="347593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Steps in CNN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6FF74-839D-40CD-846A-F0EA6C556E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2305" y="1295439"/>
            <a:ext cx="3963132" cy="426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26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7E9E-D558-4655-9F02-E10FB5AF3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1" y="331310"/>
            <a:ext cx="10344150" cy="5143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44F5-BECB-4122-90B1-D2502B98B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271" y="980572"/>
            <a:ext cx="9897022" cy="213738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A convolutional neural network consists of an input and an output layer, as well as multiple hidden layers.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The hidden layers of a CNN typically consist of a series of convolutional layers that </a:t>
            </a:r>
            <a:r>
              <a:rPr lang="en-US" sz="2000" i="1" dirty="0">
                <a:latin typeface="Palatino Linotype" panose="02040502050505030304" pitchFamily="18" charset="0"/>
              </a:rPr>
              <a:t>convolve</a:t>
            </a:r>
            <a:r>
              <a:rPr lang="en-US" sz="2000" dirty="0">
                <a:latin typeface="Palatino Linotype" panose="02040502050505030304" pitchFamily="18" charset="0"/>
              </a:rPr>
              <a:t> with a multiplication or other dot product.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Palatino Linotype" panose="02040502050505030304" pitchFamily="18" charset="0"/>
              </a:rPr>
              <a:t>ReLU</a:t>
            </a:r>
            <a:r>
              <a:rPr lang="en-US" sz="2000" dirty="0">
                <a:latin typeface="Palatino Linotype" panose="02040502050505030304" pitchFamily="18" charset="0"/>
              </a:rPr>
              <a:t> is used comely as an activation function.</a:t>
            </a:r>
            <a:endParaRPr lang="en-US" sz="20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2050" name="Picture 2" descr="Figure">
            <a:extLst>
              <a:ext uri="{FF2B5EF4-FFF2-40B4-BE49-F238E27FC236}">
                <a16:creationId xmlns:a16="http://schemas.microsoft.com/office/drawing/2014/main" id="{BA9084A0-498E-4A8D-B443-F9AAB4FE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35" y="2906192"/>
            <a:ext cx="10027312" cy="292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F3D21A-9F86-4E4F-8F75-F0A57D2D9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443" y="5691690"/>
            <a:ext cx="52387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E50D93-EA15-4901-A6FB-BE7063C0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384" y="5754579"/>
            <a:ext cx="52387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8E21AA-986D-45D9-9550-D2B7A838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318" y="5846236"/>
            <a:ext cx="52387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A81663-D723-4BDF-817C-830F332F4B2A}"/>
              </a:ext>
            </a:extLst>
          </p:cNvPr>
          <p:cNvSpPr txBox="1"/>
          <p:nvPr/>
        </p:nvSpPr>
        <p:spPr>
          <a:xfrm>
            <a:off x="2206443" y="6342024"/>
            <a:ext cx="8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Filters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9E9635-9265-4F81-BC9E-7F980F05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366" y="5922616"/>
            <a:ext cx="52387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984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8697181" y="6640098"/>
              <a:ext cx="45719" cy="4571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8487" y="5451404"/>
                <a:ext cx="2423107" cy="2423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6360421" y="5226378"/>
              <a:ext cx="45719" cy="4571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1727" y="4037684"/>
                <a:ext cx="2423107" cy="242310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3589693" y="119376"/>
            <a:ext cx="5107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1. Convolutional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715D1-F409-4311-9283-93EE1A226BA0}"/>
              </a:ext>
            </a:extLst>
          </p:cNvPr>
          <p:cNvSpPr txBox="1"/>
          <p:nvPr/>
        </p:nvSpPr>
        <p:spPr>
          <a:xfrm>
            <a:off x="574591" y="788440"/>
            <a:ext cx="111376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Palatino Linotype" panose="02040502050505030304" pitchFamily="18" charset="0"/>
              </a:rPr>
              <a:t>The main purpose of a convolutional layer is to detect features or visual features in images such as edges, lines, color drops, etc.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Palatino Linotype" panose="02040502050505030304" pitchFamily="18" charset="0"/>
              </a:rPr>
              <a:t>This is a very interesting property because, once it has learned a characteristic at a specific point in the image, it can recognize it later in any part of it.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B23E5B-C5C7-444E-B9F8-0806999996E6}"/>
                  </a:ext>
                </a:extLst>
              </p14:cNvPr>
              <p14:cNvContentPartPr/>
              <p14:nvPr/>
            </p14:nvContentPartPr>
            <p14:xfrm>
              <a:off x="7509847" y="663813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B23E5B-C5C7-444E-B9F8-0806999996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0487" y="662877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DE2C4C-87D6-4433-9F7B-A7DDA86E6FDA}"/>
                  </a:ext>
                </a:extLst>
              </p14:cNvPr>
              <p14:cNvContentPartPr/>
              <p14:nvPr/>
            </p14:nvContentPartPr>
            <p14:xfrm>
              <a:off x="5173087" y="522441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DE2C4C-87D6-4433-9F7B-A7DDA86E6F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3727" y="521505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3361601-C461-4A2A-9467-FF39A8C44E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0" y="3418838"/>
            <a:ext cx="6694138" cy="3099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EE6B16-8E4D-4F41-9AA2-C853C194CF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89" y="3600070"/>
            <a:ext cx="3600249" cy="21794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D195D4E-AE9A-41CF-BF08-1EE4D440CF75}"/>
              </a:ext>
            </a:extLst>
          </p:cNvPr>
          <p:cNvSpPr/>
          <p:nvPr/>
        </p:nvSpPr>
        <p:spPr>
          <a:xfrm>
            <a:off x="7509847" y="5779532"/>
            <a:ext cx="3995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Appling </a:t>
            </a:r>
            <a:r>
              <a:rPr lang="en-US" sz="1600" dirty="0" err="1">
                <a:latin typeface="Palatino Linotype" panose="02040502050505030304" pitchFamily="18" charset="0"/>
              </a:rPr>
              <a:t>ReLu</a:t>
            </a:r>
            <a:r>
              <a:rPr lang="en-US" sz="1600" dirty="0">
                <a:latin typeface="Palatino Linotype" panose="02040502050505030304" pitchFamily="18" charset="0"/>
              </a:rPr>
              <a:t> Activation function to decrease the linearity in the image, because the image originally nonlinear!</a:t>
            </a: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123ED219-507F-4473-9076-9D3040B662A3}"/>
              </a:ext>
            </a:extLst>
          </p:cNvPr>
          <p:cNvSpPr/>
          <p:nvPr/>
        </p:nvSpPr>
        <p:spPr>
          <a:xfrm flipH="1">
            <a:off x="5067520" y="2852029"/>
            <a:ext cx="4599151" cy="66099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88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4308536-CB45-4EBA-9F61-8BC7E877B688}"/>
              </a:ext>
            </a:extLst>
          </p:cNvPr>
          <p:cNvSpPr/>
          <p:nvPr/>
        </p:nvSpPr>
        <p:spPr>
          <a:xfrm>
            <a:off x="625521" y="814141"/>
            <a:ext cx="10886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A </a:t>
            </a:r>
            <a:r>
              <a:rPr lang="en-US" b="1" dirty="0">
                <a:latin typeface="Palatino Linotype" panose="02040502050505030304" pitchFamily="18" charset="0"/>
              </a:rPr>
              <a:t>pooling</a:t>
            </a:r>
            <a:r>
              <a:rPr lang="en-US" dirty="0">
                <a:latin typeface="Palatino Linotype" panose="02040502050505030304" pitchFamily="18" charset="0"/>
              </a:rPr>
              <a:t> layer is another building block of a </a:t>
            </a:r>
            <a:r>
              <a:rPr lang="en-US" b="1" dirty="0">
                <a:latin typeface="Palatino Linotype" panose="02040502050505030304" pitchFamily="18" charset="0"/>
              </a:rPr>
              <a:t>CNN</a:t>
            </a:r>
            <a:r>
              <a:rPr lang="en-US" dirty="0">
                <a:latin typeface="Palatino Linotype" panose="02040502050505030304" pitchFamily="18" charset="0"/>
              </a:rPr>
              <a:t>. Its function is to progressively reduce the spatial size of the representation to reduce the number of parameters and computation in the network. </a:t>
            </a:r>
            <a:r>
              <a:rPr lang="en-US" b="1" dirty="0">
                <a:latin typeface="Palatino Linotype" panose="02040502050505030304" pitchFamily="18" charset="0"/>
              </a:rPr>
              <a:t>Pooling</a:t>
            </a:r>
            <a:r>
              <a:rPr lang="en-US" dirty="0">
                <a:latin typeface="Palatino Linotype" panose="02040502050505030304" pitchFamily="18" charset="0"/>
              </a:rPr>
              <a:t> layer operates on each feature map independently.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The most common approach used in </a:t>
            </a:r>
            <a:r>
              <a:rPr lang="en-US" b="1" dirty="0">
                <a:latin typeface="Palatino Linotype" panose="02040502050505030304" pitchFamily="18" charset="0"/>
              </a:rPr>
              <a:t>pooling</a:t>
            </a:r>
            <a:r>
              <a:rPr lang="en-US" dirty="0">
                <a:latin typeface="Palatino Linotype" panose="02040502050505030304" pitchFamily="18" charset="0"/>
              </a:rPr>
              <a:t> is max </a:t>
            </a:r>
            <a:r>
              <a:rPr lang="en-US" b="1" dirty="0">
                <a:latin typeface="Palatino Linotype" panose="02040502050505030304" pitchFamily="18" charset="0"/>
              </a:rPr>
              <a:t>pooling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EF6018-C19B-45D8-A6D7-34FCEE17AE58}"/>
              </a:ext>
            </a:extLst>
          </p:cNvPr>
          <p:cNvSpPr/>
          <p:nvPr/>
        </p:nvSpPr>
        <p:spPr>
          <a:xfrm>
            <a:off x="4195349" y="43832"/>
            <a:ext cx="3199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Pooling Layer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01479B-A5AD-4F45-BDBD-42D6EDE491E5}"/>
                  </a:ext>
                </a:extLst>
              </p14:cNvPr>
              <p14:cNvContentPartPr/>
              <p14:nvPr/>
            </p14:nvContentPartPr>
            <p14:xfrm>
              <a:off x="7775235" y="479742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01479B-A5AD-4F45-BDBD-42D6EDE491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65875" y="4788069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C18D47-BAFA-436E-B14F-6E837AAF7CB2}"/>
                  </a:ext>
                </a:extLst>
              </p14:cNvPr>
              <p14:cNvContentPartPr/>
              <p14:nvPr/>
            </p14:nvContentPartPr>
            <p14:xfrm>
              <a:off x="5438475" y="338370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C18D47-BAFA-436E-B14F-6E837AAF7C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9115" y="3374349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08DC100-7261-4E31-81AB-964391CB0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1" y="3954332"/>
            <a:ext cx="6270988" cy="29036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004335-6093-4426-9D29-EC64A8381D9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33" y="2216005"/>
            <a:ext cx="2928655" cy="14091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F0794E-32F0-467D-AFDE-26A7453A77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61" y="3715367"/>
            <a:ext cx="2647840" cy="305566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A456DF0-936A-40B6-85DE-7432207360C8}"/>
              </a:ext>
            </a:extLst>
          </p:cNvPr>
          <p:cNvSpPr/>
          <p:nvPr/>
        </p:nvSpPr>
        <p:spPr>
          <a:xfrm>
            <a:off x="6250898" y="5126636"/>
            <a:ext cx="1832290" cy="28337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29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39995C-D127-4027-B1FD-964E65856822}"/>
              </a:ext>
            </a:extLst>
          </p:cNvPr>
          <p:cNvSpPr txBox="1">
            <a:spLocks/>
          </p:cNvSpPr>
          <p:nvPr/>
        </p:nvSpPr>
        <p:spPr>
          <a:xfrm>
            <a:off x="2438401" y="77607"/>
            <a:ext cx="6638924" cy="5292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Flattening Layer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B4EE2-DCFC-4EFF-8CAE-0AA7D085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7" y="657375"/>
            <a:ext cx="5126223" cy="2668107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0F0C0-2A4A-4FB0-81E2-CC698709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543" y="657374"/>
            <a:ext cx="4756519" cy="2668107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B61ED2-8D73-4E98-AB7E-0BDBFFD53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505" y="3762375"/>
            <a:ext cx="6306820" cy="2724150"/>
          </a:xfrm>
          <a:prstGeom prst="rect">
            <a:avLst/>
          </a:prstGeom>
          <a:ln w="15875">
            <a:solidFill>
              <a:schemeClr val="accent2">
                <a:lumMod val="75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64005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1794958-245F-4585-8F8F-A9B38805C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24877" y="457633"/>
            <a:ext cx="5246255" cy="7477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What is an Image?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BE663A3-8CC2-4C07-900B-E67675C38E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981" y="1537855"/>
            <a:ext cx="9692843" cy="4114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Palatino Linotype" panose="02040502050505030304" pitchFamily="18" charset="0"/>
              </a:rPr>
              <a:t> </a:t>
            </a:r>
            <a:r>
              <a:rPr lang="en-US" altLang="en-US" dirty="0">
                <a:latin typeface="Palatino Linotype" panose="02040502050505030304" pitchFamily="18" charset="0"/>
              </a:rPr>
              <a:t>An image may be defined as a two-dimensional function f(x , y) where x and y are spatial coordinates and amplitude of f at any pair of coordinates (x , y) is called the intensity or Gray level of the image at that point. 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1241842" y="227940"/>
            <a:ext cx="10346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Complete Convolutional Neural Network in one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8CEEE-80E5-4E1A-9AFA-4112714F275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" y="2573309"/>
            <a:ext cx="4572996" cy="2117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130F07-C446-4272-9044-DB99DD6671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3802">
            <a:off x="2962917" y="1564537"/>
            <a:ext cx="1943184" cy="935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3A9D7E-D538-44D4-854D-AAA6FDF944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27" y="2454440"/>
            <a:ext cx="2027064" cy="2339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A7E1B-642C-40AC-B0C9-5BEB2D0E51F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573" y="2740606"/>
            <a:ext cx="1634293" cy="20046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188C72-0DE2-48A8-BC83-CA4FFFBED15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573" y="2621738"/>
            <a:ext cx="3826121" cy="200468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E4043B-7F92-44F3-8964-E9B420B8739A}"/>
              </a:ext>
            </a:extLst>
          </p:cNvPr>
          <p:cNvSpPr/>
          <p:nvPr/>
        </p:nvSpPr>
        <p:spPr>
          <a:xfrm>
            <a:off x="4196524" y="3548075"/>
            <a:ext cx="1064302" cy="38974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A3620B7-65F4-4998-BE86-BEC409A7F9E8}"/>
              </a:ext>
            </a:extLst>
          </p:cNvPr>
          <p:cNvSpPr/>
          <p:nvPr/>
        </p:nvSpPr>
        <p:spPr>
          <a:xfrm>
            <a:off x="6356260" y="3438598"/>
            <a:ext cx="877845" cy="38686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8B08DA48-FB37-4DD5-ACBD-A9A12DF4EB2A}"/>
              </a:ext>
            </a:extLst>
          </p:cNvPr>
          <p:cNvSpPr/>
          <p:nvPr/>
        </p:nvSpPr>
        <p:spPr>
          <a:xfrm rot="5400000">
            <a:off x="7433574" y="4362638"/>
            <a:ext cx="150237" cy="656227"/>
          </a:xfrm>
          <a:prstGeom prst="rightBracket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31217-60DF-436F-93C2-A70AB7BFC0F8}"/>
              </a:ext>
            </a:extLst>
          </p:cNvPr>
          <p:cNvSpPr txBox="1"/>
          <p:nvPr/>
        </p:nvSpPr>
        <p:spPr>
          <a:xfrm>
            <a:off x="8484005" y="4803275"/>
            <a:ext cx="1669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Fully Connected Layer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4038AA88-C2DB-4BBB-A1DC-146989484CEE}"/>
              </a:ext>
            </a:extLst>
          </p:cNvPr>
          <p:cNvSpPr/>
          <p:nvPr/>
        </p:nvSpPr>
        <p:spPr>
          <a:xfrm rot="5400000">
            <a:off x="9064238" y="3506272"/>
            <a:ext cx="150237" cy="2390534"/>
          </a:xfrm>
          <a:prstGeom prst="rightBracket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10A90C-859D-404F-AE38-F95CE116B344}"/>
              </a:ext>
            </a:extLst>
          </p:cNvPr>
          <p:cNvSpPr txBox="1"/>
          <p:nvPr/>
        </p:nvSpPr>
        <p:spPr>
          <a:xfrm>
            <a:off x="7067454" y="4793718"/>
            <a:ext cx="1027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Flattening Layer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1EDA805-2EF1-4EE2-8F57-ECFB4BEBD4A8}"/>
              </a:ext>
            </a:extLst>
          </p:cNvPr>
          <p:cNvGraphicFramePr>
            <a:graphicFrameLocks noGrp="1"/>
          </p:cNvGraphicFramePr>
          <p:nvPr/>
        </p:nvGraphicFramePr>
        <p:xfrm>
          <a:off x="7365383" y="2431860"/>
          <a:ext cx="295708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5708">
                  <a:extLst>
                    <a:ext uri="{9D8B030D-6E8A-4147-A177-3AD203B41FA5}">
                      <a16:colId xmlns:a16="http://schemas.microsoft.com/office/drawing/2014/main" val="1430640978"/>
                    </a:ext>
                  </a:extLst>
                </a:gridCol>
              </a:tblGrid>
              <a:tr h="326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66721"/>
                  </a:ext>
                </a:extLst>
              </a:tr>
              <a:tr h="326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99277"/>
                  </a:ext>
                </a:extLst>
              </a:tr>
              <a:tr h="3267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7292"/>
                  </a:ext>
                </a:extLst>
              </a:tr>
              <a:tr h="3267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61268"/>
                  </a:ext>
                </a:extLst>
              </a:tr>
              <a:tr h="3267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23037"/>
                  </a:ext>
                </a:extLst>
              </a:tr>
              <a:tr h="326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8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954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8D91-F7F5-4CC8-9246-90739AE3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F484-0D7A-4989-84D5-BBDFC93BB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000" dirty="0"/>
              <a:t>https://www.kdnuggets.com/2020/06/introduction-convolutional-neural-networks.html</a:t>
            </a:r>
          </a:p>
        </p:txBody>
      </p:sp>
    </p:spTree>
    <p:extLst>
      <p:ext uri="{BB962C8B-B14F-4D97-AF65-F5344CB8AC3E}">
        <p14:creationId xmlns:p14="http://schemas.microsoft.com/office/powerpoint/2010/main" val="156028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B6E4-985C-440F-B380-4B3FB8324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3563"/>
            <a:ext cx="9144000" cy="170396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66568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FD60F8D-C512-4591-8E7A-F058C9F15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1143" y="185280"/>
            <a:ext cx="6589713" cy="87312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Digital Image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DDBA9F9-E352-43E7-A465-850787144C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5782" y="1101726"/>
            <a:ext cx="10602768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1800" dirty="0">
                <a:latin typeface="Palatino Linotype" panose="02040502050505030304" pitchFamily="18" charset="0"/>
              </a:rPr>
              <a:t> </a:t>
            </a:r>
            <a:r>
              <a:rPr lang="en-US" altLang="en-US" sz="1600" b="1" dirty="0">
                <a:latin typeface="Palatino Linotype" panose="02040502050505030304" pitchFamily="18" charset="0"/>
              </a:rPr>
              <a:t>When x , y and the amplitude values of f are all finite, discrete quantities, we call the image a Digital Image.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1600" b="1" dirty="0">
                <a:latin typeface="Palatino Linotype" panose="02040502050505030304" pitchFamily="18" charset="0"/>
              </a:rPr>
              <a:t> A digital Image is composed of a finite number of elements each of which has a particular location and value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1600" b="1" dirty="0">
                <a:latin typeface="Palatino Linotype" panose="02040502050505030304" pitchFamily="18" charset="0"/>
              </a:rPr>
              <a:t>These elements are referred to as Picture Elements, Image Elements, Pels or Pixels</a:t>
            </a:r>
          </a:p>
        </p:txBody>
      </p:sp>
      <p:pic>
        <p:nvPicPr>
          <p:cNvPr id="28676" name="Picture 3">
            <a:extLst>
              <a:ext uri="{FF2B5EF4-FFF2-40B4-BE49-F238E27FC236}">
                <a16:creationId xmlns:a16="http://schemas.microsoft.com/office/drawing/2014/main" id="{DE985E65-FE79-429E-8AA0-76992F11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242" y="2602846"/>
            <a:ext cx="5078267" cy="294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3">
            <a:extLst>
              <a:ext uri="{FF2B5EF4-FFF2-40B4-BE49-F238E27FC236}">
                <a16:creationId xmlns:a16="http://schemas.microsoft.com/office/drawing/2014/main" id="{01FBF3A5-5F34-4C97-90EF-14356A088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60" y="5550358"/>
            <a:ext cx="996430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000" dirty="0">
                <a:latin typeface="Palatino Linotype" panose="02040502050505030304" pitchFamily="18" charset="0"/>
              </a:rPr>
              <a:t>Further we will explain different types of images with respect to colorization </a:t>
            </a:r>
            <a:endParaRPr lang="en-US" altLang="en-US" b="1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8507BCEA-95A4-48E3-BE6C-907DB63FF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8848" y="1151943"/>
            <a:ext cx="9347200" cy="1830387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Binary Image: </a:t>
            </a:r>
            <a:r>
              <a:rPr lang="en-US" altLang="en-US" sz="1800" dirty="0">
                <a:latin typeface="Palatino Linotype" panose="02040502050505030304" pitchFamily="18" charset="0"/>
              </a:rPr>
              <a:t>A </a:t>
            </a:r>
            <a:r>
              <a:rPr lang="en-US" altLang="en-US" sz="1800" b="1" dirty="0">
                <a:latin typeface="Palatino Linotype" panose="02040502050505030304" pitchFamily="18" charset="0"/>
              </a:rPr>
              <a:t>binary image</a:t>
            </a:r>
            <a:r>
              <a:rPr lang="en-US" altLang="en-US" sz="1800" dirty="0">
                <a:latin typeface="Palatino Linotype" panose="02040502050505030304" pitchFamily="18" charset="0"/>
              </a:rPr>
              <a:t> is one that consists of pixels that can have one of exactly two colors, usually black and white.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1800" dirty="0">
                <a:latin typeface="Palatino Linotype" panose="02040502050505030304" pitchFamily="18" charset="0"/>
              </a:rPr>
              <a:t>Binary images are also called bi-level or two-level. This means that each pixel is stored as a single bit—i.e., a 0 or 1.</a:t>
            </a:r>
            <a:endParaRPr lang="en-US" altLang="en-US" sz="1800" b="1" dirty="0">
              <a:latin typeface="Palatino Linotype" panose="0204050205050503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 b="1" dirty="0">
              <a:latin typeface="Palatino Linotype" panose="0204050205050503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 b="1" dirty="0">
              <a:latin typeface="Palatino Linotype" panose="0204050205050503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 b="1" dirty="0">
              <a:latin typeface="Palatino Linotype" panose="0204050205050503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 b="1" dirty="0">
              <a:latin typeface="Palatino Linotype" panose="0204050205050503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 b="1" dirty="0">
              <a:latin typeface="Palatino Linotype" panose="0204050205050503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 b="1" dirty="0">
              <a:latin typeface="Palatino Linotype" panose="0204050205050503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 b="1" dirty="0">
              <a:latin typeface="Palatino Linotype" panose="0204050205050503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Palatino Linotype" panose="02040502050505030304" pitchFamily="18" charset="0"/>
              </a:rPr>
              <a:t>Here the 0 represents black and 1 represents white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b="1" dirty="0">
              <a:latin typeface="Palatino Linotype" panose="02040502050505030304" pitchFamily="18" charset="0"/>
            </a:endParaRPr>
          </a:p>
        </p:txBody>
      </p:sp>
      <p:pic>
        <p:nvPicPr>
          <p:cNvPr id="30723" name="Picture 2" descr="Image result for black and white image with pixels values">
            <a:extLst>
              <a:ext uri="{FF2B5EF4-FFF2-40B4-BE49-F238E27FC236}">
                <a16:creationId xmlns:a16="http://schemas.microsoft.com/office/drawing/2014/main" id="{2EC36454-8389-4AD8-853F-A819AF5F6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17" y="2624203"/>
            <a:ext cx="3046192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2">
            <a:extLst>
              <a:ext uri="{FF2B5EF4-FFF2-40B4-BE49-F238E27FC236}">
                <a16:creationId xmlns:a16="http://schemas.microsoft.com/office/drawing/2014/main" id="{7B6A0824-C9CF-4305-9C92-EDC771BCE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5346" y="414335"/>
            <a:ext cx="3931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Types of Digital Image</a:t>
            </a:r>
          </a:p>
        </p:txBody>
      </p:sp>
      <p:pic>
        <p:nvPicPr>
          <p:cNvPr id="30725" name="Picture 4" descr="Image result for Grayscale image with pixel values">
            <a:extLst>
              <a:ext uri="{FF2B5EF4-FFF2-40B4-BE49-F238E27FC236}">
                <a16:creationId xmlns:a16="http://schemas.microsoft.com/office/drawing/2014/main" id="{E83419F5-CC23-4CE3-B065-63F65F131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91" y="2463866"/>
            <a:ext cx="49530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531AB24E-E07F-473B-8DDA-B6B14E2AC4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91" y="1068388"/>
            <a:ext cx="9247909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Grayscale Image: </a:t>
            </a:r>
            <a:r>
              <a:rPr lang="en-US" altLang="en-US" sz="2000" dirty="0">
                <a:latin typeface="Palatino Linotype" panose="02040502050505030304" pitchFamily="18" charset="0"/>
              </a:rPr>
              <a:t>A grayscale image (also called gray-scale, gray scale, or gray-level) is a data matrix whose values represent intensities within some range.</a:t>
            </a:r>
            <a:r>
              <a:rPr lang="en-US" altLang="en-US" sz="2000" b="1" dirty="0">
                <a:latin typeface="Palatino Linotype" panose="02040502050505030304" pitchFamily="18" charset="0"/>
              </a:rPr>
              <a:t> </a:t>
            </a: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59B1520D-5FF9-48BA-9835-7E92E208B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850231"/>
            <a:ext cx="5581650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 descr="Image result for Grayscale image">
            <a:extLst>
              <a:ext uri="{FF2B5EF4-FFF2-40B4-BE49-F238E27FC236}">
                <a16:creationId xmlns:a16="http://schemas.microsoft.com/office/drawing/2014/main" id="{32372482-11A7-4002-814D-7A605F89B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44" y="3895725"/>
            <a:ext cx="23907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851A1249-80EB-4B45-9A34-3D6400B9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5346" y="414335"/>
            <a:ext cx="4090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Types of Digital Images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5525E520-8A05-41DD-AC65-2DE7FED25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71" y="985982"/>
            <a:ext cx="98459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just"/>
            <a:r>
              <a:rPr lang="en-US" altLang="en-US" sz="20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Color (RGB) Image: </a:t>
            </a:r>
            <a:r>
              <a:rPr lang="en-US" alt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An RGB image can be viewed as three different images(a red scale image, a green scale image and a blue scale image) stacked on top of each other, and when feed into the red, green and blue inputs of a color monitor, it produces a color image on the screen.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An RGB image is sometimes referred to as a true color image as the precision with which a real-life image can be replicated has led to the nickname “true color image.”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b="1" dirty="0">
              <a:latin typeface="Palatino Linotype" panose="02040502050505030304" pitchFamily="18" charset="0"/>
            </a:endParaRP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6E25D5A9-615A-4B35-854E-D60AFD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16" y="3314700"/>
            <a:ext cx="4908984" cy="303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8EA13C78-44DF-47EB-BD81-0956F9165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459" y="257317"/>
            <a:ext cx="3931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Types of Digital Image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1560DB-674E-4FC6-B5D5-DB03DFF3325F}"/>
              </a:ext>
            </a:extLst>
          </p:cNvPr>
          <p:cNvSpPr txBox="1"/>
          <p:nvPr/>
        </p:nvSpPr>
        <p:spPr>
          <a:xfrm>
            <a:off x="2977712" y="2251106"/>
            <a:ext cx="60973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Convolutional Neural Network 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20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BB81-804F-4A13-8F73-01EA400B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454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Why Convolutional Neural Network?</a:t>
            </a:r>
          </a:p>
        </p:txBody>
      </p:sp>
    </p:spTree>
    <p:extLst>
      <p:ext uri="{BB962C8B-B14F-4D97-AF65-F5344CB8AC3E}">
        <p14:creationId xmlns:p14="http://schemas.microsoft.com/office/powerpoint/2010/main" val="343545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4895</TotalTime>
  <Words>1017</Words>
  <Application>Microsoft Office PowerPoint</Application>
  <PresentationFormat>Widescreen</PresentationFormat>
  <Paragraphs>205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Palatino Linotype</vt:lpstr>
      <vt:lpstr>Times New Roman</vt:lpstr>
      <vt:lpstr>Wingdings</vt:lpstr>
      <vt:lpstr>Wingdings 3</vt:lpstr>
      <vt:lpstr>Office Theme</vt:lpstr>
      <vt:lpstr>  Convolutional Neural Network  Lecture # 15  Dr. Muhammad Fayaz</vt:lpstr>
      <vt:lpstr>PowerPoint Presentation</vt:lpstr>
      <vt:lpstr>What is an Image?</vt:lpstr>
      <vt:lpstr>Digital Image</vt:lpstr>
      <vt:lpstr>PowerPoint Presentation</vt:lpstr>
      <vt:lpstr>PowerPoint Presentation</vt:lpstr>
      <vt:lpstr>PowerPoint Presentation</vt:lpstr>
      <vt:lpstr>PowerPoint Presentation</vt:lpstr>
      <vt:lpstr>Why Convolutional Neural Network?</vt:lpstr>
      <vt:lpstr>Prerequisite</vt:lpstr>
      <vt:lpstr>PowerPoint Presentation</vt:lpstr>
      <vt:lpstr>PowerPoint Presentation</vt:lpstr>
      <vt:lpstr>PowerPoint Presentation</vt:lpstr>
      <vt:lpstr>Convolution</vt:lpstr>
      <vt:lpstr>Apply Convolution Operation with Padding and without Padding</vt:lpstr>
      <vt:lpstr>PowerPoint Presentation</vt:lpstr>
      <vt:lpstr>PowerPoint Presentation</vt:lpstr>
      <vt:lpstr>PowerPoint Presentation</vt:lpstr>
      <vt:lpstr>Rectified Linear Unit</vt:lpstr>
      <vt:lpstr>Apply Rectified Linear Unit</vt:lpstr>
      <vt:lpstr>Flattening</vt:lpstr>
      <vt:lpstr>Apply Flatting Operation</vt:lpstr>
      <vt:lpstr>Architecture</vt:lpstr>
      <vt:lpstr>Convolutional Neural Network (Definition) </vt:lpstr>
      <vt:lpstr>PowerPoint Presentation</vt:lpstr>
      <vt:lpstr>Architecture</vt:lpstr>
      <vt:lpstr>PowerPoint Presentation</vt:lpstr>
      <vt:lpstr>PowerPoint Presentation</vt:lpstr>
      <vt:lpstr>PowerPoint Presentation</vt:lpstr>
      <vt:lpstr>PowerPoint Presentation</vt:lpstr>
      <vt:lpstr>Links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(Artificial Neural Network)</dc:title>
  <dc:creator>Muhammad Fayaz</dc:creator>
  <cp:lastModifiedBy>Muhammad Fayaz</cp:lastModifiedBy>
  <cp:revision>447</cp:revision>
  <cp:lastPrinted>2021-11-16T14:43:22Z</cp:lastPrinted>
  <dcterms:created xsi:type="dcterms:W3CDTF">2020-06-06T14:47:50Z</dcterms:created>
  <dcterms:modified xsi:type="dcterms:W3CDTF">2021-11-22T04:42:42Z</dcterms:modified>
</cp:coreProperties>
</file>