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7" r:id="rId2"/>
    <p:sldId id="403" r:id="rId3"/>
    <p:sldId id="256" r:id="rId4"/>
    <p:sldId id="386" r:id="rId5"/>
    <p:sldId id="330" r:id="rId6"/>
    <p:sldId id="389" r:id="rId7"/>
    <p:sldId id="391" r:id="rId8"/>
    <p:sldId id="392" r:id="rId9"/>
    <p:sldId id="398" r:id="rId10"/>
    <p:sldId id="399" r:id="rId11"/>
    <p:sldId id="401" r:id="rId12"/>
    <p:sldId id="402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55D83-B422-4765-B50F-9190D8A89CF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3292-9A62-4FB1-81B3-3F763816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3DC8-4896-44AB-AB9A-02577D4575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2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7948-28BF-47CD-9409-BC354517B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C2DD9-BC63-4CC7-BE09-D07179356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B62BF-6FD3-48F8-B9E2-D8747330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1B6E-FFDB-4AA8-B6FB-68DA4FF0ED3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7CCCE-1A18-45A1-9E85-1A36DDA8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86D8D-BBCC-43B5-8072-577AD1A1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43E4-1598-4ED9-A17D-D2E6B386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3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D892-E9CB-4F03-BA73-3FB420FF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183F0-DE23-4A62-8F0E-FF48598C3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4A19-265C-4A08-9B5C-4170C5CE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1B6E-FFDB-4AA8-B6FB-68DA4FF0ED3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8C3D6-3268-4B9E-8C8B-3B5874A1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E0CAB-148D-4CE1-B1FB-5093DBBE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43E4-1598-4ED9-A17D-D2E6B386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3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101F0-2AEC-4161-807B-C2D2BC8E5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CCD11-9BAF-42BA-9219-F17B81058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EB59-D360-42D9-947D-7BE930CE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1B6E-FFDB-4AA8-B6FB-68DA4FF0ED3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7C374-F311-4A51-B943-B4FBEE9F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D7378-3F3C-4B1D-8ECB-B3F26DA8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43E4-1598-4ED9-A17D-D2E6B386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9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4078-50F9-419C-A8C4-2C371A58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0E9CC-114E-4C1C-8696-88CC39DE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52640-277C-4FD8-8AE1-1EE49A96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1B6E-FFDB-4AA8-B6FB-68DA4FF0ED3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6101B-0275-460F-8DCB-EED15C8C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A9426-2668-4A88-A819-CC5E4867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43E4-1598-4ED9-A17D-D2E6B386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3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E00A-7266-4963-A4B4-C5E84EAE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F624E-15BA-4468-B2EC-08237D262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D465-643C-4C06-A408-6D849396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1B6E-FFDB-4AA8-B6FB-68DA4FF0ED3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BF868-4D1A-4A3D-9F74-766A12F2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54155-4E8A-4BB8-942B-6B338878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43E4-1598-4ED9-A17D-D2E6B386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6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6EC9-A9E6-4EEC-9E66-C0CB09CC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00F22-0FA0-4A68-881A-64B2E5534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3FFFB-806C-42BF-B60F-72FCD8078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3C4A3-B97C-4CA1-9962-53950A5D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1B6E-FFDB-4AA8-B6FB-68DA4FF0ED3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C17CE-DF9A-4236-ABB8-76A68899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09AFF-1BCF-4543-82BC-E4D67D79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43E4-1598-4ED9-A17D-D2E6B386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4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6BFC-DF25-4290-A0A2-85622BC9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46140-7534-4EBE-9D7D-39A6FBA27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800F0-A728-4998-AD70-91CD316A2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18D69-729B-4B29-8735-F618DC892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8FFFF-F6F1-45EF-AD3A-BB23F1E1E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508F9-303D-4A1B-B461-CE332DA6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1B6E-FFDB-4AA8-B6FB-68DA4FF0ED3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1BC06-372B-4F52-81DE-BB20A774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6F2CF-6730-4348-8EA9-181A9517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43E4-1598-4ED9-A17D-D2E6B386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7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A1AD-B123-405A-91B3-10078446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331EC-07D3-45D5-BC7C-ACFB9E87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1B6E-FFDB-4AA8-B6FB-68DA4FF0ED3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A6825-F96C-404F-ACF3-961B04A4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BB6D5-9451-44C4-A1D6-A6E44B76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43E4-1598-4ED9-A17D-D2E6B386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6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CBF9C-6640-440C-B656-E83E249F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1B6E-FFDB-4AA8-B6FB-68DA4FF0ED3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139A0-B930-402B-AD31-8E6CFAA4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FC79D-37E9-4CA3-9E16-F5F762C2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43E4-1598-4ED9-A17D-D2E6B386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4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473D-959E-4AC0-B15C-BED81BF6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2485-7AD3-422C-80F7-8EB2C48C5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4B27E-1DAA-4603-8D01-C4BF1B4CB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4B28F-A90D-496A-B856-D1BEFFE8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1B6E-FFDB-4AA8-B6FB-68DA4FF0ED3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E220E-30C7-4D07-A135-24EC80C6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AB7BB-48E6-47B9-B11F-679DADA8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43E4-1598-4ED9-A17D-D2E6B386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0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5E15-7187-40D4-A731-1E2E159F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A659C-21BC-4CD2-828D-E0EEF9F92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5BF0F-56EB-4D0B-A216-38EA37816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A622-9D9A-4AFD-984D-2C2E7F54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1B6E-FFDB-4AA8-B6FB-68DA4FF0ED3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BF159-CEFB-428B-BA2D-2634E037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A255E-2C7A-4F8D-A0A0-3551CE38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43E4-1598-4ED9-A17D-D2E6B386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26745-0BA4-4961-A35D-940C72DD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F7050-64F3-40A5-B3A1-0D9C752F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4DDA3-B58D-4085-8272-CC3F16FE9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71B6E-FFDB-4AA8-B6FB-68DA4FF0ED3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78455-F79C-49C8-8424-0F5842573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DC117-4178-487C-9F59-69EC62F7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743E4-1598-4ED9-A17D-D2E6B386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1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5.png"/><Relationship Id="rId18" Type="http://schemas.openxmlformats.org/officeDocument/2006/relationships/image" Target="../media/image10.png"/><Relationship Id="rId7" Type="http://schemas.openxmlformats.org/officeDocument/2006/relationships/customXml" Target="../ink/ink12.xml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customXml" Target="../ink/ink1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11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9" Type="http://schemas.openxmlformats.org/officeDocument/2006/relationships/image" Target="../media/image3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7" Type="http://schemas.openxmlformats.org/officeDocument/2006/relationships/customXml" Target="../ink/ink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7" Type="http://schemas.openxmlformats.org/officeDocument/2006/relationships/customXml" Target="../ink/ink4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10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7" Type="http://schemas.openxmlformats.org/officeDocument/2006/relationships/customXml" Target="../ink/ink6.xm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7" Type="http://schemas.openxmlformats.org/officeDocument/2006/relationships/customXml" Target="../ink/ink8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emf"/><Relationship Id="rId7" Type="http://schemas.openxmlformats.org/officeDocument/2006/relationships/customXml" Target="../ink/ink10.xml"/><Relationship Id="rId12" Type="http://schemas.openxmlformats.org/officeDocument/2006/relationships/image" Target="../media/image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0.emf"/><Relationship Id="rId11" Type="http://schemas.microsoft.com/office/2007/relationships/hdphoto" Target="../media/hdphoto2.wdp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EAD1-EF18-4FB9-B6AE-A8AE670EF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162" y="2581694"/>
            <a:ext cx="8915399" cy="2262781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Recurrent Neural Network (RNN)</a:t>
            </a:r>
            <a:b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b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Lecture # 18</a:t>
            </a:r>
            <a:b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b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Dr. Muhammad Fayaz</a:t>
            </a:r>
          </a:p>
        </p:txBody>
      </p:sp>
    </p:spTree>
    <p:extLst>
      <p:ext uri="{BB962C8B-B14F-4D97-AF65-F5344CB8AC3E}">
        <p14:creationId xmlns:p14="http://schemas.microsoft.com/office/powerpoint/2010/main" val="255136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41"/>
    </mc:Choice>
    <mc:Fallback xmlns="">
      <p:transition spd="slow" advTm="1101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72958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720221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439653B-D709-449A-9B62-509A7E9D3B14}"/>
              </a:ext>
            </a:extLst>
          </p:cNvPr>
          <p:cNvSpPr/>
          <p:nvPr/>
        </p:nvSpPr>
        <p:spPr>
          <a:xfrm>
            <a:off x="4077093" y="186050"/>
            <a:ext cx="40831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Unfold the RNN 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0D76F-C177-4F9F-A3F7-B383890C8B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01" y="1222777"/>
            <a:ext cx="4721525" cy="1925387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7D2B3A1D-0A9C-43EE-834C-6F321D788D9D}"/>
              </a:ext>
            </a:extLst>
          </p:cNvPr>
          <p:cNvSpPr/>
          <p:nvPr/>
        </p:nvSpPr>
        <p:spPr>
          <a:xfrm>
            <a:off x="9623152" y="2281003"/>
            <a:ext cx="482297" cy="458202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C83D6D-2F4C-4343-872D-1399E1EDB8C0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9140855" y="2510104"/>
            <a:ext cx="48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B2C798-44FC-4FDD-812D-F8B272103FB2}"/>
              </a:ext>
            </a:extLst>
          </p:cNvPr>
          <p:cNvCxnSpPr>
            <a:cxnSpLocks/>
          </p:cNvCxnSpPr>
          <p:nvPr/>
        </p:nvCxnSpPr>
        <p:spPr>
          <a:xfrm flipV="1">
            <a:off x="9864301" y="1711683"/>
            <a:ext cx="0" cy="569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3E86B6-9396-4486-9A6B-0880810F0D5F}"/>
              </a:ext>
            </a:extLst>
          </p:cNvPr>
          <p:cNvCxnSpPr>
            <a:cxnSpLocks/>
          </p:cNvCxnSpPr>
          <p:nvPr/>
        </p:nvCxnSpPr>
        <p:spPr>
          <a:xfrm flipV="1">
            <a:off x="9493519" y="2710453"/>
            <a:ext cx="257637" cy="5584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B9DEFE-6C11-4DC4-A9FD-801DB819BA11}"/>
              </a:ext>
            </a:extLst>
          </p:cNvPr>
          <p:cNvCxnSpPr>
            <a:cxnSpLocks/>
          </p:cNvCxnSpPr>
          <p:nvPr/>
        </p:nvCxnSpPr>
        <p:spPr>
          <a:xfrm flipH="1" flipV="1">
            <a:off x="9955333" y="2700856"/>
            <a:ext cx="259266" cy="5680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37F4DC-BF74-4AD0-BC30-CE9F46B05EDB}"/>
                  </a:ext>
                </a:extLst>
              </p:cNvPr>
              <p:cNvSpPr txBox="1"/>
              <p:nvPr/>
            </p:nvSpPr>
            <p:spPr>
              <a:xfrm>
                <a:off x="9283837" y="2233105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37F4DC-BF74-4AD0-BC30-CE9F46B05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837" y="2233105"/>
                <a:ext cx="182999" cy="276999"/>
              </a:xfrm>
              <a:prstGeom prst="rect">
                <a:avLst/>
              </a:prstGeom>
              <a:blipFill>
                <a:blip r:embed="rId10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C4A369-E4B1-4B65-BE1C-51DA506FF095}"/>
                  </a:ext>
                </a:extLst>
              </p:cNvPr>
              <p:cNvSpPr txBox="1"/>
              <p:nvPr/>
            </p:nvSpPr>
            <p:spPr>
              <a:xfrm>
                <a:off x="9771636" y="142078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C4A369-E4B1-4B65-BE1C-51DA506FF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636" y="1420784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D625FA-59E5-4F84-94D5-ACF49ACB88CE}"/>
                  </a:ext>
                </a:extLst>
              </p:cNvPr>
              <p:cNvSpPr txBox="1"/>
              <p:nvPr/>
            </p:nvSpPr>
            <p:spPr>
              <a:xfrm>
                <a:off x="9312536" y="280100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D625FA-59E5-4F84-94D5-ACF49ACB8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536" y="2801003"/>
                <a:ext cx="317138" cy="276999"/>
              </a:xfrm>
              <a:prstGeom prst="rect">
                <a:avLst/>
              </a:prstGeom>
              <a:blipFill>
                <a:blip r:embed="rId12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7FCE90-F6D9-4A90-866C-5077D901E2C6}"/>
                  </a:ext>
                </a:extLst>
              </p:cNvPr>
              <p:cNvSpPr txBox="1"/>
              <p:nvPr/>
            </p:nvSpPr>
            <p:spPr>
              <a:xfrm>
                <a:off x="10122195" y="284638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7FCE90-F6D9-4A90-866C-5077D901E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195" y="2846383"/>
                <a:ext cx="322461" cy="276999"/>
              </a:xfrm>
              <a:prstGeom prst="rect">
                <a:avLst/>
              </a:prstGeom>
              <a:blipFill>
                <a:blip r:embed="rId13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035488-CA8B-4DA3-ABBF-D519955B17BE}"/>
                  </a:ext>
                </a:extLst>
              </p:cNvPr>
              <p:cNvSpPr txBox="1"/>
              <p:nvPr/>
            </p:nvSpPr>
            <p:spPr>
              <a:xfrm>
                <a:off x="9355468" y="322586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035488-CA8B-4DA3-ABBF-D519955B1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468" y="3225865"/>
                <a:ext cx="276101" cy="276999"/>
              </a:xfrm>
              <a:prstGeom prst="rect">
                <a:avLst/>
              </a:prstGeom>
              <a:blipFill>
                <a:blip r:embed="rId14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54B33A-05A2-44BC-8904-02E457343FF7}"/>
                  </a:ext>
                </a:extLst>
              </p:cNvPr>
              <p:cNvSpPr txBox="1"/>
              <p:nvPr/>
            </p:nvSpPr>
            <p:spPr>
              <a:xfrm>
                <a:off x="10116873" y="322586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54B33A-05A2-44BC-8904-02E457343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873" y="3225864"/>
                <a:ext cx="281423" cy="276999"/>
              </a:xfrm>
              <a:prstGeom prst="rect">
                <a:avLst/>
              </a:prstGeom>
              <a:blipFill>
                <a:blip r:embed="rId1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41B5C0-9450-4197-9601-887342AEA99E}"/>
                  </a:ext>
                </a:extLst>
              </p:cNvPr>
              <p:cNvSpPr txBox="1"/>
              <p:nvPr/>
            </p:nvSpPr>
            <p:spPr>
              <a:xfrm>
                <a:off x="9263245" y="3793918"/>
                <a:ext cx="23407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+ b)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41B5C0-9450-4197-9601-887342AEA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245" y="3793918"/>
                <a:ext cx="2340706" cy="276999"/>
              </a:xfrm>
              <a:prstGeom prst="rect">
                <a:avLst/>
              </a:prstGeom>
              <a:blipFill>
                <a:blip r:embed="rId16"/>
                <a:stretch>
                  <a:fillRect l="-3646" t="-28261" r="-130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861188-CDD2-4A26-B66E-1B7CE2A2D6D0}"/>
                  </a:ext>
                </a:extLst>
              </p:cNvPr>
              <p:cNvSpPr txBox="1"/>
              <p:nvPr/>
            </p:nvSpPr>
            <p:spPr>
              <a:xfrm>
                <a:off x="1152600" y="3814575"/>
                <a:ext cx="3498886" cy="5640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bSup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)</a:t>
                </a:r>
              </a:p>
              <a:p>
                <a:endParaRPr lang="en-US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861188-CDD2-4A26-B66E-1B7CE2A2D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600" y="3814575"/>
                <a:ext cx="3498886" cy="564065"/>
              </a:xfrm>
              <a:prstGeom prst="rect">
                <a:avLst/>
              </a:prstGeom>
              <a:blipFill>
                <a:blip r:embed="rId17"/>
                <a:stretch>
                  <a:fillRect l="-2439" t="-1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02B186-26A4-48EF-9CBF-A567BE3D53F5}"/>
                  </a:ext>
                </a:extLst>
              </p:cNvPr>
              <p:cNvSpPr txBox="1"/>
              <p:nvPr/>
            </p:nvSpPr>
            <p:spPr>
              <a:xfrm>
                <a:off x="1152600" y="3506852"/>
                <a:ext cx="4171684" cy="287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</m:t>
                    </m:r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02B186-26A4-48EF-9CBF-A567BE3D5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600" y="3506852"/>
                <a:ext cx="4171684" cy="287066"/>
              </a:xfrm>
              <a:prstGeom prst="rect">
                <a:avLst/>
              </a:prstGeom>
              <a:blipFill>
                <a:blip r:embed="rId18"/>
                <a:stretch>
                  <a:fillRect l="-1901" t="-23404" b="-5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4915FBE-38AF-4A91-AD6F-921735CB970B}"/>
                  </a:ext>
                </a:extLst>
              </p:cNvPr>
              <p:cNvSpPr txBox="1"/>
              <p:nvPr/>
            </p:nvSpPr>
            <p:spPr>
              <a:xfrm>
                <a:off x="1029879" y="4599599"/>
                <a:ext cx="2410904" cy="393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bSup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4915FBE-38AF-4A91-AD6F-921735CB9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79" y="4599599"/>
                <a:ext cx="2410904" cy="393377"/>
              </a:xfrm>
              <a:prstGeom prst="rect">
                <a:avLst/>
              </a:prstGeom>
              <a:blipFill>
                <a:blip r:embed="rId19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346072-E773-41B4-AA5F-0B10EAB6496C}"/>
                  </a:ext>
                </a:extLst>
              </p:cNvPr>
              <p:cNvSpPr txBox="1"/>
              <p:nvPr/>
            </p:nvSpPr>
            <p:spPr>
              <a:xfrm>
                <a:off x="1029879" y="4118788"/>
                <a:ext cx="6094428" cy="3966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</m:t>
                    </m:r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346072-E773-41B4-AA5F-0B10EAB64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79" y="4118788"/>
                <a:ext cx="6094428" cy="396647"/>
              </a:xfrm>
              <a:prstGeom prst="rect">
                <a:avLst/>
              </a:prstGeom>
              <a:blipFill>
                <a:blip r:embed="rId20"/>
                <a:stretch>
                  <a:fillRect t="-769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9C58614D-7710-4B96-891A-FF247F035EA7}"/>
              </a:ext>
            </a:extLst>
          </p:cNvPr>
          <p:cNvSpPr txBox="1"/>
          <p:nvPr/>
        </p:nvSpPr>
        <p:spPr>
          <a:xfrm>
            <a:off x="2807932" y="5710352"/>
            <a:ext cx="6592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Palatino Linotype" panose="02040502050505030304" pitchFamily="18" charset="0"/>
              </a:rPr>
              <a:t>https://colah.github.io/posts/2015-08-Understanding-LSTMs/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120426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56FF-8718-4B1C-8D7C-598C5D42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54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3EE0A-B66E-4C45-84B7-2830FD345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062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Palatino Linotype" panose="02040502050505030304" pitchFamily="18" charset="0"/>
              </a:rPr>
              <a:t> Unsupervised learning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Palatino Linotype" panose="02040502050505030304" pitchFamily="18" charset="0"/>
              </a:rPr>
              <a:t> 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Palatino Linotype" panose="02040502050505030304" pitchFamily="18" charset="0"/>
              </a:rPr>
              <a:t>is a type of </a:t>
            </a:r>
            <a:r>
              <a:rPr lang="en-US" sz="2400" dirty="0">
                <a:solidFill>
                  <a:srgbClr val="202122"/>
                </a:solidFill>
                <a:latin typeface="Palatino Linotype" panose="02040502050505030304" pitchFamily="18" charset="0"/>
              </a:rPr>
              <a:t>machine learning 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Palatino Linotype" panose="02040502050505030304" pitchFamily="18" charset="0"/>
              </a:rPr>
              <a:t>that looks for previously undetected patterns in a data set with no pre-existing labels and with a minimum of human supervision.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02122"/>
                </a:solidFill>
                <a:latin typeface="Palatino Linotype" panose="02040502050505030304" pitchFamily="18" charset="0"/>
              </a:rPr>
              <a:t> Some of the most common algorithms used in unsupervised learning are: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Clustering</a:t>
            </a:r>
          </a:p>
          <a:p>
            <a:pPr marL="517525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2122"/>
                </a:solidFill>
                <a:latin typeface="Palatino Linotype" panose="02040502050505030304" pitchFamily="18" charset="0"/>
              </a:rPr>
              <a:t>Hierarchical Clustering</a:t>
            </a:r>
          </a:p>
          <a:p>
            <a:pPr marL="517525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2122"/>
                </a:solidFill>
                <a:latin typeface="Palatino Linotype" panose="02040502050505030304" pitchFamily="18" charset="0"/>
              </a:rPr>
              <a:t>K-means</a:t>
            </a:r>
          </a:p>
          <a:p>
            <a:pPr marL="517525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2122"/>
                </a:solidFill>
                <a:latin typeface="Palatino Linotype" panose="02040502050505030304" pitchFamily="18" charset="0"/>
              </a:rPr>
              <a:t>Mixture models</a:t>
            </a:r>
          </a:p>
          <a:p>
            <a:pPr marL="517525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2122"/>
                </a:solidFill>
                <a:latin typeface="Palatino Linotype" panose="02040502050505030304" pitchFamily="18" charset="0"/>
              </a:rPr>
              <a:t>DBSCAN</a:t>
            </a:r>
          </a:p>
          <a:p>
            <a:pPr marL="517525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2122"/>
                </a:solidFill>
                <a:latin typeface="Palatino Linotype" panose="02040502050505030304" pitchFamily="18" charset="0"/>
              </a:rPr>
              <a:t>OPTICS Algorithm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400" b="1" i="0" dirty="0">
              <a:solidFill>
                <a:srgbClr val="202122"/>
              </a:solidFill>
              <a:effectLst/>
              <a:latin typeface="Palatino Linotype" panose="0204050205050503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400" b="0" i="0" dirty="0">
              <a:solidFill>
                <a:srgbClr val="202122"/>
              </a:solidFill>
              <a:effectLst/>
              <a:latin typeface="Palatino Linotype" panose="02040502050505030304" pitchFamily="18" charset="0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56FF-8718-4B1C-8D7C-598C5D42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764" y="512908"/>
            <a:ext cx="5257800" cy="61147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3EE0A-B66E-4C45-84B7-2830FD345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062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 Anomaly Detection</a:t>
            </a:r>
          </a:p>
          <a:p>
            <a:pPr marL="628650" indent="-166688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2122"/>
                </a:solidFill>
                <a:latin typeface="Palatino Linotype" panose="02040502050505030304" pitchFamily="18" charset="0"/>
              </a:rPr>
              <a:t>Local Outlier Factor</a:t>
            </a:r>
          </a:p>
          <a:p>
            <a:pPr marL="628650" indent="-166688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2122"/>
                </a:solidFill>
                <a:latin typeface="Palatino Linotype" panose="02040502050505030304" pitchFamily="18" charset="0"/>
              </a:rPr>
              <a:t>Isolation Forest</a:t>
            </a:r>
          </a:p>
          <a:p>
            <a:pPr marL="628650" indent="-166688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2122"/>
                </a:solidFill>
                <a:latin typeface="Palatino Linotype" panose="02040502050505030304" pitchFamily="18" charset="0"/>
              </a:rPr>
              <a:t> Neural Network</a:t>
            </a:r>
          </a:p>
          <a:p>
            <a:pPr marL="628650" indent="-166688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2122"/>
                </a:solidFill>
                <a:latin typeface="Palatino Linotype" panose="02040502050505030304" pitchFamily="18" charset="0"/>
              </a:rPr>
              <a:t>Autoencoder </a:t>
            </a:r>
          </a:p>
          <a:p>
            <a:pPr marL="628650" indent="-166688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2122"/>
                </a:solidFill>
                <a:latin typeface="Palatino Linotype" panose="02040502050505030304" pitchFamily="18" charset="0"/>
              </a:rPr>
              <a:t>Deep Belief Network</a:t>
            </a:r>
          </a:p>
          <a:p>
            <a:pPr marL="628650" indent="-166688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2122"/>
                </a:solidFill>
                <a:latin typeface="Palatino Linotype" panose="02040502050505030304" pitchFamily="18" charset="0"/>
              </a:rPr>
              <a:t> Hebbian Learning</a:t>
            </a:r>
          </a:p>
          <a:p>
            <a:pPr marL="628650" indent="-166688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2122"/>
                </a:solidFill>
                <a:latin typeface="Palatino Linotype" panose="02040502050505030304" pitchFamily="18" charset="0"/>
              </a:rPr>
              <a:t>Generative Adversarial Networks </a:t>
            </a:r>
          </a:p>
          <a:p>
            <a:pPr marL="628650" indent="-166688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2122"/>
                </a:solidFill>
                <a:latin typeface="Palatino Linotype" panose="02040502050505030304" pitchFamily="18" charset="0"/>
              </a:rPr>
              <a:t>Self-organization map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400" b="0" i="0" dirty="0">
              <a:solidFill>
                <a:srgbClr val="202122"/>
              </a:solidFill>
              <a:effectLst/>
              <a:latin typeface="Palatino Linotype" panose="02040502050505030304" pitchFamily="18" charset="0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13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870C-4FD4-4545-9AE2-F30AE38C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18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39BD3-AD1B-4DCC-919B-DC5366405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862"/>
            <a:ext cx="10515600" cy="4351338"/>
          </a:xfrm>
        </p:spPr>
        <p:txBody>
          <a:bodyPr>
            <a:normAutofit lnSpcReduction="10000"/>
          </a:bodyPr>
          <a:lstStyle/>
          <a:p>
            <a:pPr marL="465138" indent="-404813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</a:rPr>
              <a:t>Linear Regression</a:t>
            </a:r>
          </a:p>
          <a:p>
            <a:pPr marL="465138" indent="-404813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</a:rPr>
              <a:t>Multiple Regression</a:t>
            </a:r>
          </a:p>
          <a:p>
            <a:pPr marL="465138" indent="-404813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</a:rPr>
              <a:t>Logistic Regression</a:t>
            </a:r>
          </a:p>
          <a:p>
            <a:pPr marL="465138" indent="-404813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</a:rPr>
              <a:t>K-Nearest Neighbor Algorithm</a:t>
            </a:r>
          </a:p>
          <a:p>
            <a:pPr marL="465138" indent="-404813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</a:rPr>
              <a:t>Naïve Bayes Classifier </a:t>
            </a:r>
          </a:p>
          <a:p>
            <a:pPr marL="465138" indent="-404813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</a:rPr>
              <a:t>Decision Tree </a:t>
            </a:r>
          </a:p>
          <a:p>
            <a:pPr marL="465138" indent="-404813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</a:rPr>
              <a:t>Random Forest</a:t>
            </a:r>
          </a:p>
          <a:p>
            <a:pPr marL="465138" indent="-404813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</a:rPr>
              <a:t>Logistic Regression</a:t>
            </a:r>
          </a:p>
          <a:p>
            <a:pPr marL="465138" indent="-404813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</a:rPr>
              <a:t>Artificial Neural Network</a:t>
            </a:r>
          </a:p>
          <a:p>
            <a:pPr marL="465138" indent="-404813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</a:rPr>
              <a:t>Convolution Neural Network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1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EB8F-1C7B-41A7-BF4A-ACDD581B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Why not a standard network?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8F40C-6F66-44EF-9937-EAC6A059F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767" y="1821103"/>
            <a:ext cx="7468466" cy="39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6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439653B-D709-449A-9B62-509A7E9D3B14}"/>
              </a:ext>
            </a:extLst>
          </p:cNvPr>
          <p:cNvSpPr/>
          <p:nvPr/>
        </p:nvSpPr>
        <p:spPr>
          <a:xfrm>
            <a:off x="3216044" y="293289"/>
            <a:ext cx="5759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Recurrent Neural Network (RNN)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485E89-047B-4A90-8795-E0DF530CA7D5}"/>
              </a:ext>
            </a:extLst>
          </p:cNvPr>
          <p:cNvSpPr/>
          <p:nvPr/>
        </p:nvSpPr>
        <p:spPr>
          <a:xfrm>
            <a:off x="837108" y="1041410"/>
            <a:ext cx="997917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Recurrent Neural Network is a generalization of feedforward neural network that has an internal memory.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RNN is recurrent in nature as it performs the same function for every input of data while the output of the current input depends on the past one computation.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After producing the output, it is copied and sent back into the recurrent network. For making a decision, it considers the current input and the output that it has learned from the previous input.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Unlike feedforward neural networks, RNNs can use their internal state (memory) to process sequences of inputs.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This makes them applicable to tasks such as unsegmented, connected handwriting recognition or speech recognition.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In other neural networks, all the inputs are independent of each other. But in RNN, all the inputs are related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211414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E156534-EDA7-41B6-8AAE-7A518CF82369}"/>
              </a:ext>
            </a:extLst>
          </p:cNvPr>
          <p:cNvSpPr/>
          <p:nvPr/>
        </p:nvSpPr>
        <p:spPr>
          <a:xfrm>
            <a:off x="1016104" y="2639442"/>
            <a:ext cx="570731" cy="3428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BBD67E7D-771E-40AF-984A-0245AFC52EF4}"/>
              </a:ext>
            </a:extLst>
          </p:cNvPr>
          <p:cNvSpPr/>
          <p:nvPr/>
        </p:nvSpPr>
        <p:spPr>
          <a:xfrm>
            <a:off x="3660665" y="2124215"/>
            <a:ext cx="570731" cy="4361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D290A8D7-5AEB-415D-87B0-4205F906E746}"/>
              </a:ext>
            </a:extLst>
          </p:cNvPr>
          <p:cNvSpPr/>
          <p:nvPr/>
        </p:nvSpPr>
        <p:spPr>
          <a:xfrm>
            <a:off x="5929817" y="3693163"/>
            <a:ext cx="570731" cy="1108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464865-C7F1-4860-9EFD-D727961CF33A}"/>
              </a:ext>
            </a:extLst>
          </p:cNvPr>
          <p:cNvSpPr/>
          <p:nvPr/>
        </p:nvSpPr>
        <p:spPr>
          <a:xfrm>
            <a:off x="1158500" y="2813635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465E18-7743-44D2-BF12-5122A5CFAAF3}"/>
              </a:ext>
            </a:extLst>
          </p:cNvPr>
          <p:cNvSpPr/>
          <p:nvPr/>
        </p:nvSpPr>
        <p:spPr>
          <a:xfrm>
            <a:off x="1158500" y="4711140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E2CA7B-D573-4363-809A-FDBCFAB6241A}"/>
              </a:ext>
            </a:extLst>
          </p:cNvPr>
          <p:cNvSpPr/>
          <p:nvPr/>
        </p:nvSpPr>
        <p:spPr>
          <a:xfrm>
            <a:off x="1158500" y="3711795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8D88F2-C476-46A3-8A0C-05DE2383B37C}"/>
              </a:ext>
            </a:extLst>
          </p:cNvPr>
          <p:cNvSpPr/>
          <p:nvPr/>
        </p:nvSpPr>
        <p:spPr>
          <a:xfrm>
            <a:off x="3771786" y="2358929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25610F-648E-493F-BA81-9654E12530A8}"/>
              </a:ext>
            </a:extLst>
          </p:cNvPr>
          <p:cNvSpPr/>
          <p:nvPr/>
        </p:nvSpPr>
        <p:spPr>
          <a:xfrm>
            <a:off x="3784278" y="3338286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416139-6B12-4E58-9B34-ACE16F706B96}"/>
              </a:ext>
            </a:extLst>
          </p:cNvPr>
          <p:cNvSpPr/>
          <p:nvPr/>
        </p:nvSpPr>
        <p:spPr>
          <a:xfrm>
            <a:off x="3784278" y="5190821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A7FB3C-4FCD-4E64-B0F9-2B51C606DEC8}"/>
              </a:ext>
            </a:extLst>
          </p:cNvPr>
          <p:cNvSpPr/>
          <p:nvPr/>
        </p:nvSpPr>
        <p:spPr>
          <a:xfrm>
            <a:off x="3784278" y="4146506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EB3D35-C24D-4880-83D2-1BB4F139A15D}"/>
              </a:ext>
            </a:extLst>
          </p:cNvPr>
          <p:cNvSpPr/>
          <p:nvPr/>
        </p:nvSpPr>
        <p:spPr>
          <a:xfrm>
            <a:off x="6035301" y="4028094"/>
            <a:ext cx="359764" cy="389744"/>
          </a:xfrm>
          <a:prstGeom prst="ellipse">
            <a:avLst/>
          </a:prstGeom>
          <a:solidFill>
            <a:srgbClr val="00B0F0"/>
          </a:solidFill>
          <a:ln w="254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9DEBE9-CBD3-4764-828E-85E0CB571F7B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1518264" y="2553801"/>
            <a:ext cx="2253522" cy="454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4E798E-14FB-44A8-BE63-ED3B92277556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>
            <a:off x="1518264" y="3008507"/>
            <a:ext cx="2266014" cy="524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98A4DC-F396-42CD-8CE2-75BE461F3C8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518264" y="3906667"/>
            <a:ext cx="2266014" cy="43471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9C0F1-98F9-4BCE-A9DA-64B9EB53368E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1518264" y="4906012"/>
            <a:ext cx="2266014" cy="47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1FA8C3-65E1-4862-8531-7F27C5A194B4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1518264" y="2553801"/>
            <a:ext cx="2253522" cy="13528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FF94C2-7F93-4FEA-86B4-DA9D396B425F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1518264" y="4341378"/>
            <a:ext cx="2266014" cy="564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107E07-5731-4E69-A90C-01BF05E63E96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1518264" y="3533158"/>
            <a:ext cx="2266014" cy="137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2E1112-99BE-47EB-84D2-12FFC9B2492F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1518264" y="2553801"/>
            <a:ext cx="2253522" cy="235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94DBAB-711C-4F08-A116-6558494F45F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518264" y="3906667"/>
            <a:ext cx="2266014" cy="14790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65E5383-36A2-41AF-8BE0-B8FF8D44AC18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1518264" y="3008507"/>
            <a:ext cx="2266014" cy="2377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47BC15-754A-436C-B125-D1656575624C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>
          <a:xfrm>
            <a:off x="1518264" y="3008507"/>
            <a:ext cx="2266014" cy="1332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1C816F5-8D74-4803-B9C8-83863EFCAEE1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131550" y="2623587"/>
            <a:ext cx="1903751" cy="159937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FC336E3-6E6F-4AC3-B565-4B7B06902422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144042" y="3533158"/>
            <a:ext cx="1891259" cy="68980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CE935F1-3479-4542-AAD9-167CF9C44F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4144042" y="4222966"/>
            <a:ext cx="1891259" cy="11841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09CA8A-C00C-4710-B84F-BC6E1B79E80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4144042" y="4222966"/>
            <a:ext cx="1891259" cy="11627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40CE8D5-51E8-420A-920E-D83CD547D233}"/>
              </a:ext>
            </a:extLst>
          </p:cNvPr>
          <p:cNvSpPr txBox="1"/>
          <p:nvPr/>
        </p:nvSpPr>
        <p:spPr>
          <a:xfrm>
            <a:off x="2382688" y="2508637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0070C0"/>
                </a:solidFill>
                <a:latin typeface="Palatino Linotype" panose="02040502050505030304" pitchFamily="18" charset="0"/>
              </a:rPr>
              <a:t>11</a:t>
            </a:r>
            <a:endParaRPr lang="en-US" sz="11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94F1E4-F16E-4125-8A98-9FD714763F81}"/>
              </a:ext>
            </a:extLst>
          </p:cNvPr>
          <p:cNvSpPr txBox="1"/>
          <p:nvPr/>
        </p:nvSpPr>
        <p:spPr>
          <a:xfrm>
            <a:off x="2022924" y="2888175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0070C0"/>
                </a:solidFill>
                <a:latin typeface="Palatino Linotype" panose="02040502050505030304" pitchFamily="18" charset="0"/>
              </a:rPr>
              <a:t>12</a:t>
            </a:r>
            <a:endParaRPr lang="en-US" sz="11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13537A-4896-4DDC-9CC8-3C06CA04B671}"/>
              </a:ext>
            </a:extLst>
          </p:cNvPr>
          <p:cNvSpPr txBox="1"/>
          <p:nvPr/>
        </p:nvSpPr>
        <p:spPr>
          <a:xfrm>
            <a:off x="3191538" y="3802141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0070C0"/>
                </a:solidFill>
                <a:latin typeface="Palatino Linotype" panose="02040502050505030304" pitchFamily="18" charset="0"/>
              </a:rPr>
              <a:t>13</a:t>
            </a:r>
            <a:endParaRPr lang="en-US" sz="11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0C5E83-DE3D-4221-B93B-82956FA44E98}"/>
              </a:ext>
            </a:extLst>
          </p:cNvPr>
          <p:cNvSpPr txBox="1"/>
          <p:nvPr/>
        </p:nvSpPr>
        <p:spPr>
          <a:xfrm>
            <a:off x="3073491" y="4556683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0070C0"/>
                </a:solidFill>
                <a:latin typeface="Palatino Linotype" panose="02040502050505030304" pitchFamily="18" charset="0"/>
              </a:rPr>
              <a:t>14</a:t>
            </a:r>
            <a:endParaRPr lang="en-US" sz="11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D3C78EC-1893-4810-98C9-A90FDBB4AC23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1518264" y="3533158"/>
            <a:ext cx="2266014" cy="3735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790F2DC-27F7-43FE-838A-B1F5DCF42203}"/>
              </a:ext>
            </a:extLst>
          </p:cNvPr>
          <p:cNvSpPr txBox="1"/>
          <p:nvPr/>
        </p:nvSpPr>
        <p:spPr>
          <a:xfrm>
            <a:off x="1528251" y="3362671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latin typeface="Palatino Linotype" panose="02040502050505030304" pitchFamily="18" charset="0"/>
              </a:rPr>
              <a:t>21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E78138-F758-4B89-ABFE-94D4E520799F}"/>
              </a:ext>
            </a:extLst>
          </p:cNvPr>
          <p:cNvSpPr txBox="1"/>
          <p:nvPr/>
        </p:nvSpPr>
        <p:spPr>
          <a:xfrm>
            <a:off x="2882054" y="3410227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latin typeface="Palatino Linotype" panose="02040502050505030304" pitchFamily="18" charset="0"/>
              </a:rPr>
              <a:t>22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23DE04-E02B-4083-8863-DBF28F0CA1B5}"/>
              </a:ext>
            </a:extLst>
          </p:cNvPr>
          <p:cNvSpPr txBox="1"/>
          <p:nvPr/>
        </p:nvSpPr>
        <p:spPr>
          <a:xfrm>
            <a:off x="2794608" y="4027220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latin typeface="Palatino Linotype" panose="02040502050505030304" pitchFamily="18" charset="0"/>
              </a:rPr>
              <a:t>23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2E7A61C-8B36-4160-8CF0-6B55C5AC978F}"/>
              </a:ext>
            </a:extLst>
          </p:cNvPr>
          <p:cNvSpPr txBox="1"/>
          <p:nvPr/>
        </p:nvSpPr>
        <p:spPr>
          <a:xfrm>
            <a:off x="2565699" y="4569369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latin typeface="Palatino Linotype" panose="02040502050505030304" pitchFamily="18" charset="0"/>
              </a:rPr>
              <a:t>24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8747E7-5D3A-4854-9650-5A4FAE08161B}"/>
              </a:ext>
            </a:extLst>
          </p:cNvPr>
          <p:cNvSpPr txBox="1"/>
          <p:nvPr/>
        </p:nvSpPr>
        <p:spPr>
          <a:xfrm>
            <a:off x="1538233" y="4136709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31</a:t>
            </a:r>
            <a:endParaRPr lang="en-US" sz="11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57B5B8-D9D7-4C9A-BBA0-A92759F40122}"/>
              </a:ext>
            </a:extLst>
          </p:cNvPr>
          <p:cNvSpPr txBox="1"/>
          <p:nvPr/>
        </p:nvSpPr>
        <p:spPr>
          <a:xfrm>
            <a:off x="2229349" y="4124022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32</a:t>
            </a:r>
            <a:endParaRPr lang="en-US" sz="11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BE213B-DDF0-41AE-AD18-199EB8B2A858}"/>
              </a:ext>
            </a:extLst>
          </p:cNvPr>
          <p:cNvSpPr txBox="1"/>
          <p:nvPr/>
        </p:nvSpPr>
        <p:spPr>
          <a:xfrm>
            <a:off x="2052903" y="4486491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33</a:t>
            </a:r>
            <a:endParaRPr lang="en-US" sz="11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274949-5448-4BEE-9168-48B41D60AF71}"/>
              </a:ext>
            </a:extLst>
          </p:cNvPr>
          <p:cNvSpPr txBox="1"/>
          <p:nvPr/>
        </p:nvSpPr>
        <p:spPr>
          <a:xfrm>
            <a:off x="2282760" y="5058215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34</a:t>
            </a:r>
            <a:endParaRPr lang="en-US" sz="11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651DA12-CACA-46CE-8CFC-83516AB9AEB5}"/>
              </a:ext>
            </a:extLst>
          </p:cNvPr>
          <p:cNvSpPr txBox="1"/>
          <p:nvPr/>
        </p:nvSpPr>
        <p:spPr>
          <a:xfrm>
            <a:off x="4704923" y="2823841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13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AFF11A8-B2D8-43F8-9929-3E74862910E0}"/>
              </a:ext>
            </a:extLst>
          </p:cNvPr>
          <p:cNvSpPr txBox="1"/>
          <p:nvPr/>
        </p:nvSpPr>
        <p:spPr>
          <a:xfrm>
            <a:off x="4415115" y="3380151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23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6EC5A11-1479-4D3A-BF09-55C62139180B}"/>
              </a:ext>
            </a:extLst>
          </p:cNvPr>
          <p:cNvSpPr txBox="1"/>
          <p:nvPr/>
        </p:nvSpPr>
        <p:spPr>
          <a:xfrm>
            <a:off x="4375661" y="3987077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33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440BC9F-AC15-41AF-8FEA-A025FD61AA87}"/>
              </a:ext>
            </a:extLst>
          </p:cNvPr>
          <p:cNvSpPr txBox="1"/>
          <p:nvPr/>
        </p:nvSpPr>
        <p:spPr>
          <a:xfrm>
            <a:off x="4319734" y="4632107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43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0A974BF-E67C-48FA-B2D2-F3EDB5750CD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425681" y="4240848"/>
            <a:ext cx="286688" cy="59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7E95F1-6F0B-401C-A371-58AF2862AC12}"/>
              </a:ext>
            </a:extLst>
          </p:cNvPr>
          <p:cNvCxnSpPr>
            <a:cxnSpLocks/>
          </p:cNvCxnSpPr>
          <p:nvPr/>
        </p:nvCxnSpPr>
        <p:spPr>
          <a:xfrm>
            <a:off x="809187" y="2998511"/>
            <a:ext cx="349313" cy="99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96DB36F-B18F-4B1E-8BD6-7D63C167EFC7}"/>
              </a:ext>
            </a:extLst>
          </p:cNvPr>
          <p:cNvCxnSpPr>
            <a:cxnSpLocks/>
          </p:cNvCxnSpPr>
          <p:nvPr/>
        </p:nvCxnSpPr>
        <p:spPr>
          <a:xfrm>
            <a:off x="809187" y="3906667"/>
            <a:ext cx="34931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6F4C921-8D5C-4C36-A41A-2898686C77EF}"/>
              </a:ext>
            </a:extLst>
          </p:cNvPr>
          <p:cNvCxnSpPr>
            <a:cxnSpLocks/>
          </p:cNvCxnSpPr>
          <p:nvPr/>
        </p:nvCxnSpPr>
        <p:spPr>
          <a:xfrm>
            <a:off x="809187" y="4907041"/>
            <a:ext cx="34931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3A93727D-3E02-46BB-9D92-99CC30A9401A}"/>
              </a:ext>
            </a:extLst>
          </p:cNvPr>
          <p:cNvSpPr/>
          <p:nvPr/>
        </p:nvSpPr>
        <p:spPr>
          <a:xfrm>
            <a:off x="1942969" y="1423292"/>
            <a:ext cx="359764" cy="389744"/>
          </a:xfrm>
          <a:prstGeom prst="ellipse">
            <a:avLst/>
          </a:prstGeom>
          <a:solidFill>
            <a:srgbClr val="99FF33"/>
          </a:solidFill>
          <a:ln w="254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160FD3A-9C6F-4F76-970D-BD476991C39A}"/>
              </a:ext>
            </a:extLst>
          </p:cNvPr>
          <p:cNvCxnSpPr>
            <a:cxnSpLocks/>
            <a:stCxn id="103" idx="6"/>
            <a:endCxn id="6" idx="1"/>
          </p:cNvCxnSpPr>
          <p:nvPr/>
        </p:nvCxnSpPr>
        <p:spPr>
          <a:xfrm>
            <a:off x="2302733" y="1618164"/>
            <a:ext cx="1521739" cy="797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55E6FE3-8662-4CB2-8599-629D61AA842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67780" y="1712725"/>
            <a:ext cx="1569184" cy="168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B34D014-B598-4FC6-A09C-D52EA9956CC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209356" y="1789962"/>
            <a:ext cx="1627608" cy="2413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9584F47-59A9-476A-BB12-155EE4B5B11A}"/>
              </a:ext>
            </a:extLst>
          </p:cNvPr>
          <p:cNvCxnSpPr>
            <a:cxnSpLocks/>
          </p:cNvCxnSpPr>
          <p:nvPr/>
        </p:nvCxnSpPr>
        <p:spPr>
          <a:xfrm>
            <a:off x="2117022" y="1800647"/>
            <a:ext cx="1701393" cy="3427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D4CF25E-F665-475C-822A-711B973C1B88}"/>
              </a:ext>
            </a:extLst>
          </p:cNvPr>
          <p:cNvSpPr txBox="1"/>
          <p:nvPr/>
        </p:nvSpPr>
        <p:spPr>
          <a:xfrm>
            <a:off x="2712500" y="1659624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</a:t>
            </a:r>
            <a:r>
              <a:rPr lang="en-US" sz="11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11</a:t>
            </a:r>
            <a:endParaRPr lang="en-US" sz="11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BC0F83F-F482-4C15-A53B-52C990A822FE}"/>
              </a:ext>
            </a:extLst>
          </p:cNvPr>
          <p:cNvSpPr txBox="1"/>
          <p:nvPr/>
        </p:nvSpPr>
        <p:spPr>
          <a:xfrm>
            <a:off x="2628134" y="1990800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</a:t>
            </a:r>
            <a:r>
              <a:rPr lang="en-US" sz="11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12</a:t>
            </a:r>
            <a:endParaRPr lang="en-US" sz="11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824122-22A5-4A76-BC1C-3A3A833C52DC}"/>
              </a:ext>
            </a:extLst>
          </p:cNvPr>
          <p:cNvSpPr txBox="1"/>
          <p:nvPr/>
        </p:nvSpPr>
        <p:spPr>
          <a:xfrm>
            <a:off x="2348095" y="2066815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</a:t>
            </a:r>
            <a:r>
              <a:rPr lang="en-US" sz="11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13</a:t>
            </a:r>
            <a:endParaRPr lang="en-US" sz="11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4281AFA-7BF6-4AED-90F2-C66BFD059C69}"/>
              </a:ext>
            </a:extLst>
          </p:cNvPr>
          <p:cNvSpPr txBox="1"/>
          <p:nvPr/>
        </p:nvSpPr>
        <p:spPr>
          <a:xfrm>
            <a:off x="2212972" y="2234590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</a:t>
            </a:r>
            <a:r>
              <a:rPr lang="en-US" sz="11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14</a:t>
            </a:r>
            <a:endParaRPr lang="en-US" sz="11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27E2E6-2B97-43D0-B8F9-449FE1C0E7FD}"/>
              </a:ext>
            </a:extLst>
          </p:cNvPr>
          <p:cNvSpPr/>
          <p:nvPr/>
        </p:nvSpPr>
        <p:spPr>
          <a:xfrm>
            <a:off x="6712369" y="4110634"/>
            <a:ext cx="6543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0885A81-A916-403A-BD99-AA7E7C8558C5}"/>
              </a:ext>
            </a:extLst>
          </p:cNvPr>
          <p:cNvSpPr/>
          <p:nvPr/>
        </p:nvSpPr>
        <p:spPr>
          <a:xfrm>
            <a:off x="1159082" y="5400483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F73619C-C8E7-4599-9D90-89950D8583C8}"/>
              </a:ext>
            </a:extLst>
          </p:cNvPr>
          <p:cNvCxnSpPr>
            <a:cxnSpLocks/>
          </p:cNvCxnSpPr>
          <p:nvPr/>
        </p:nvCxnSpPr>
        <p:spPr>
          <a:xfrm>
            <a:off x="809187" y="5597012"/>
            <a:ext cx="34931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415E44-F6D9-4D1B-A7E7-1A3C09A54FE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39498" y="5385693"/>
            <a:ext cx="2244780" cy="2330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EEF881F-D11C-480B-8705-4E08917AA75D}"/>
              </a:ext>
            </a:extLst>
          </p:cNvPr>
          <p:cNvCxnSpPr>
            <a:cxnSpLocks/>
            <a:stCxn id="65" idx="6"/>
            <a:endCxn id="9" idx="2"/>
          </p:cNvCxnSpPr>
          <p:nvPr/>
        </p:nvCxnSpPr>
        <p:spPr>
          <a:xfrm flipV="1">
            <a:off x="1518846" y="4341378"/>
            <a:ext cx="2265432" cy="12539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B69161-A47E-424E-879F-9901D6DA0DC8}"/>
              </a:ext>
            </a:extLst>
          </p:cNvPr>
          <p:cNvCxnSpPr>
            <a:cxnSpLocks/>
            <a:stCxn id="65" idx="6"/>
            <a:endCxn id="7" idx="2"/>
          </p:cNvCxnSpPr>
          <p:nvPr/>
        </p:nvCxnSpPr>
        <p:spPr>
          <a:xfrm flipV="1">
            <a:off x="1518846" y="3533158"/>
            <a:ext cx="2265432" cy="206219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6542AF-4129-44BF-B541-2C8632BBED68}"/>
              </a:ext>
            </a:extLst>
          </p:cNvPr>
          <p:cNvCxnSpPr>
            <a:cxnSpLocks/>
            <a:stCxn id="65" idx="6"/>
            <a:endCxn id="6" idx="2"/>
          </p:cNvCxnSpPr>
          <p:nvPr/>
        </p:nvCxnSpPr>
        <p:spPr>
          <a:xfrm flipV="1">
            <a:off x="1518846" y="2553801"/>
            <a:ext cx="2252940" cy="30415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2B1D012-A76D-4E29-9FDE-3065A7644F57}"/>
              </a:ext>
            </a:extLst>
          </p:cNvPr>
          <p:cNvSpPr/>
          <p:nvPr/>
        </p:nvSpPr>
        <p:spPr>
          <a:xfrm>
            <a:off x="3791146" y="5902469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F306A6B-F1DD-4166-8A28-24DB12F2D55C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1524799" y="5622748"/>
            <a:ext cx="2266347" cy="47459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5A99ACB-3345-4AC8-BEAB-2D63CDB8A26A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1531782" y="4906302"/>
            <a:ext cx="2259364" cy="119103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3C40BA2-ACCD-4CB9-91EE-CAD7EE6DD771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1535331" y="3921531"/>
            <a:ext cx="2255815" cy="217581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AB5859C-697A-4D2A-A906-22C33C4B9F88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1567197" y="3028394"/>
            <a:ext cx="2223949" cy="306894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44A8902-72D2-4C8D-9470-5C73D2F10C6C}"/>
              </a:ext>
            </a:extLst>
          </p:cNvPr>
          <p:cNvCxnSpPr>
            <a:cxnSpLocks/>
            <a:stCxn id="103" idx="3"/>
            <a:endCxn id="89" idx="1"/>
          </p:cNvCxnSpPr>
          <p:nvPr/>
        </p:nvCxnSpPr>
        <p:spPr>
          <a:xfrm>
            <a:off x="1995655" y="1755959"/>
            <a:ext cx="1848177" cy="4203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65A726E-552F-4F9E-8410-7FE9A5E8ABA9}"/>
              </a:ext>
            </a:extLst>
          </p:cNvPr>
          <p:cNvCxnSpPr>
            <a:cxnSpLocks/>
            <a:stCxn id="89" idx="6"/>
            <a:endCxn id="11" idx="2"/>
          </p:cNvCxnSpPr>
          <p:nvPr/>
        </p:nvCxnSpPr>
        <p:spPr>
          <a:xfrm flipV="1">
            <a:off x="4150910" y="4222966"/>
            <a:ext cx="1884391" cy="187437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E20FF82-6912-43B5-8C79-CB3CBF597198}"/>
              </a:ext>
            </a:extLst>
          </p:cNvPr>
          <p:cNvSpPr txBox="1"/>
          <p:nvPr/>
        </p:nvSpPr>
        <p:spPr>
          <a:xfrm>
            <a:off x="4804860" y="5266498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53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D67069A-321E-447B-B7B6-8EB6F2FAA5DE}"/>
              </a:ext>
            </a:extLst>
          </p:cNvPr>
          <p:cNvSpPr txBox="1"/>
          <p:nvPr/>
        </p:nvSpPr>
        <p:spPr>
          <a:xfrm>
            <a:off x="1506354" y="4981495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41</a:t>
            </a:r>
            <a:endParaRPr lang="en-US" sz="11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C4C7CA4-92B1-403D-A337-BDBCCE2589EE}"/>
              </a:ext>
            </a:extLst>
          </p:cNvPr>
          <p:cNvSpPr txBox="1"/>
          <p:nvPr/>
        </p:nvSpPr>
        <p:spPr>
          <a:xfrm>
            <a:off x="1990064" y="4735703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42</a:t>
            </a:r>
            <a:endParaRPr lang="en-US" sz="11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ACDC14B-8BA8-4E6D-A282-C22000E8C1D5}"/>
              </a:ext>
            </a:extLst>
          </p:cNvPr>
          <p:cNvSpPr txBox="1"/>
          <p:nvPr/>
        </p:nvSpPr>
        <p:spPr>
          <a:xfrm>
            <a:off x="2102564" y="5360515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43</a:t>
            </a:r>
            <a:endParaRPr lang="en-US" sz="11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9D2A9FD-2C30-4BE7-AB6D-8BDA7581F0C9}"/>
              </a:ext>
            </a:extLst>
          </p:cNvPr>
          <p:cNvSpPr txBox="1"/>
          <p:nvPr/>
        </p:nvSpPr>
        <p:spPr>
          <a:xfrm>
            <a:off x="2348095" y="5762381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</a:t>
            </a:r>
            <a:r>
              <a:rPr lang="en-US" sz="1100" b="1" baseline="-25000" dirty="0">
                <a:solidFill>
                  <a:srgbClr val="FF0000"/>
                </a:solidFill>
                <a:latin typeface="Palatino Linotype" panose="02040502050505030304" pitchFamily="18" charset="0"/>
              </a:rPr>
              <a:t>4</a:t>
            </a:r>
            <a:endParaRPr lang="en-US" sz="11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5ED8347-24AB-44F6-9A42-DED4FD71E4B5}"/>
              </a:ext>
            </a:extLst>
          </p:cNvPr>
          <p:cNvSpPr txBox="1"/>
          <p:nvPr/>
        </p:nvSpPr>
        <p:spPr>
          <a:xfrm>
            <a:off x="1819432" y="1980151"/>
            <a:ext cx="77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</a:t>
            </a:r>
            <a:r>
              <a:rPr lang="en-US" sz="11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15</a:t>
            </a:r>
            <a:endParaRPr lang="en-US" sz="11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43B4F50-7D7C-456D-A19D-7084A303FD2B}"/>
              </a:ext>
            </a:extLst>
          </p:cNvPr>
          <p:cNvSpPr txBox="1"/>
          <p:nvPr/>
        </p:nvSpPr>
        <p:spPr>
          <a:xfrm>
            <a:off x="3630310" y="1728413"/>
            <a:ext cx="77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Hidden Layer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964586F-8C83-447E-B82F-B4ACDBD4A1DE}"/>
              </a:ext>
            </a:extLst>
          </p:cNvPr>
          <p:cNvSpPr txBox="1"/>
          <p:nvPr/>
        </p:nvSpPr>
        <p:spPr>
          <a:xfrm>
            <a:off x="5845616" y="3311833"/>
            <a:ext cx="77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Output Layer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112E71D-1871-41F9-A160-EC1F5653FAFC}"/>
              </a:ext>
            </a:extLst>
          </p:cNvPr>
          <p:cNvSpPr txBox="1"/>
          <p:nvPr/>
        </p:nvSpPr>
        <p:spPr>
          <a:xfrm>
            <a:off x="918500" y="2217858"/>
            <a:ext cx="77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Input Layer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480EBE0-91A9-4169-9A39-60E217D51209}"/>
              </a:ext>
            </a:extLst>
          </p:cNvPr>
          <p:cNvSpPr/>
          <p:nvPr/>
        </p:nvSpPr>
        <p:spPr>
          <a:xfrm>
            <a:off x="4789224" y="205953"/>
            <a:ext cx="2436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RECAP of ANN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7EA16782-493B-4028-8EAA-AC059816F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814" y="988328"/>
            <a:ext cx="3647323" cy="2647002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D011BE03-90A4-4CE4-9D1B-64E029ECC5A8}"/>
              </a:ext>
            </a:extLst>
          </p:cNvPr>
          <p:cNvSpPr/>
          <p:nvPr/>
        </p:nvSpPr>
        <p:spPr>
          <a:xfrm>
            <a:off x="8905585" y="2607773"/>
            <a:ext cx="14950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W * x + b </a:t>
            </a:r>
          </a:p>
        </p:txBody>
      </p:sp>
    </p:spTree>
    <p:extLst>
      <p:ext uri="{BB962C8B-B14F-4D97-AF65-F5344CB8AC3E}">
        <p14:creationId xmlns:p14="http://schemas.microsoft.com/office/powerpoint/2010/main" val="335495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439653B-D709-449A-9B62-509A7E9D3B14}"/>
              </a:ext>
            </a:extLst>
          </p:cNvPr>
          <p:cNvSpPr/>
          <p:nvPr/>
        </p:nvSpPr>
        <p:spPr>
          <a:xfrm>
            <a:off x="3651631" y="165230"/>
            <a:ext cx="46330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Unfold the RNN 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0D76F-C177-4F9F-A3F7-B383890C8B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80" y="1100047"/>
            <a:ext cx="6066547" cy="2473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972A7F-AB64-4DBB-B5C1-AC97E01340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3302" y="2558769"/>
            <a:ext cx="4633000" cy="38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1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439653B-D709-449A-9B62-509A7E9D3B14}"/>
              </a:ext>
            </a:extLst>
          </p:cNvPr>
          <p:cNvSpPr/>
          <p:nvPr/>
        </p:nvSpPr>
        <p:spPr>
          <a:xfrm>
            <a:off x="2830895" y="184669"/>
            <a:ext cx="61677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Examples of RNN with respect to  relationships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2E337-851E-4A97-89C4-0B1D2A1D12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58" y="1078096"/>
            <a:ext cx="11117357" cy="4701807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BB8AF60-034B-4361-94A2-FC8317236804}"/>
              </a:ext>
            </a:extLst>
          </p:cNvPr>
          <p:cNvSpPr/>
          <p:nvPr/>
        </p:nvSpPr>
        <p:spPr>
          <a:xfrm>
            <a:off x="9308756" y="502508"/>
            <a:ext cx="1837039" cy="513158"/>
          </a:xfrm>
          <a:prstGeom prst="wedgeRoundRectCallout">
            <a:avLst>
              <a:gd name="adj1" fmla="val -44997"/>
              <a:gd name="adj2" fmla="val 15850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Input: Mice Eats Cheese</a:t>
            </a:r>
          </a:p>
          <a:p>
            <a:pPr algn="just"/>
            <a:r>
              <a:rPr lang="en-US" sz="11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Output: English</a:t>
            </a:r>
          </a:p>
        </p:txBody>
      </p:sp>
    </p:spTree>
    <p:extLst>
      <p:ext uri="{BB962C8B-B14F-4D97-AF65-F5344CB8AC3E}">
        <p14:creationId xmlns:p14="http://schemas.microsoft.com/office/powerpoint/2010/main" val="213113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439653B-D709-449A-9B62-509A7E9D3B14}"/>
              </a:ext>
            </a:extLst>
          </p:cNvPr>
          <p:cNvSpPr/>
          <p:nvPr/>
        </p:nvSpPr>
        <p:spPr>
          <a:xfrm>
            <a:off x="3535118" y="299202"/>
            <a:ext cx="58477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What is Time series Analysis, How relate it is RNN 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EBD0B1-B2AB-40C5-B226-8AE407E78F91}"/>
              </a:ext>
            </a:extLst>
          </p:cNvPr>
          <p:cNvSpPr/>
          <p:nvPr/>
        </p:nvSpPr>
        <p:spPr>
          <a:xfrm>
            <a:off x="225910" y="3116219"/>
            <a:ext cx="70009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Time series model is purely dependent on the idea that past behavior and price patterns can be used to predict future price behavior.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544623-56E8-4746-AE06-1DA7FFA4EC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34" y="2162787"/>
            <a:ext cx="3512935" cy="292252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8DAEC9A-958B-46B0-AAF8-34A55B1D1E82}"/>
              </a:ext>
            </a:extLst>
          </p:cNvPr>
          <p:cNvSpPr/>
          <p:nvPr/>
        </p:nvSpPr>
        <p:spPr>
          <a:xfrm>
            <a:off x="225910" y="1801846"/>
            <a:ext cx="76422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Palatino Linotype" panose="02040502050505030304" pitchFamily="18" charset="0"/>
              </a:rPr>
              <a:t>A time series is a series of data points indexed in time order.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Palatino Linotype" panose="02040502050505030304" pitchFamily="18" charset="0"/>
              </a:rPr>
              <a:t> Most commonly, a time series is a sequence taken at successive equally spaced points in time.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Palatino Linotype" panose="02040502050505030304" pitchFamily="18" charset="0"/>
              </a:rPr>
              <a:t>Thus it is a sequence of discrete-time data</a:t>
            </a:r>
          </a:p>
        </p:txBody>
      </p:sp>
    </p:spTree>
    <p:extLst>
      <p:ext uri="{BB962C8B-B14F-4D97-AF65-F5344CB8AC3E}">
        <p14:creationId xmlns:p14="http://schemas.microsoft.com/office/powerpoint/2010/main" val="200833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439653B-D709-449A-9B62-509A7E9D3B14}"/>
              </a:ext>
            </a:extLst>
          </p:cNvPr>
          <p:cNvSpPr/>
          <p:nvPr/>
        </p:nvSpPr>
        <p:spPr>
          <a:xfrm>
            <a:off x="5682503" y="38403"/>
            <a:ext cx="63839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rgbClr val="002060"/>
                </a:solidFill>
              </a:rPr>
              <a:t>Why RNN and what is difference between</a:t>
            </a:r>
          </a:p>
          <a:p>
            <a:pPr algn="ctr"/>
            <a:r>
              <a:rPr lang="en-US" sz="2800" b="1" i="1" dirty="0">
                <a:solidFill>
                  <a:srgbClr val="002060"/>
                </a:solidFill>
              </a:rPr>
              <a:t>ANN &amp; RNN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C4233-BB53-43AA-BA2E-DEF684909C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2" y="3500026"/>
            <a:ext cx="7256368" cy="2334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67B619-E379-495F-8DFD-794C8B59EA9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" y="406388"/>
            <a:ext cx="5579562" cy="29233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1DFA39-2164-41FF-9597-CA73303F5D88}"/>
              </a:ext>
            </a:extLst>
          </p:cNvPr>
          <p:cNvSpPr/>
          <p:nvPr/>
        </p:nvSpPr>
        <p:spPr>
          <a:xfrm>
            <a:off x="8546170" y="4416706"/>
            <a:ext cx="35174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This is a cat, and _____ </a:t>
            </a:r>
          </a:p>
          <a:p>
            <a:r>
              <a:rPr lang="en-US" sz="2400" b="1" i="1" dirty="0"/>
              <a:t>is a good pet animal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22A5D6-92AE-46B0-BF73-C77DC2764F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686" y="1259950"/>
            <a:ext cx="4698539" cy="191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4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517</Words>
  <Application>Microsoft Office PowerPoint</Application>
  <PresentationFormat>Widescreen</PresentationFormat>
  <Paragraphs>110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Palatino Linotype</vt:lpstr>
      <vt:lpstr>Wingdings</vt:lpstr>
      <vt:lpstr>Office Theme</vt:lpstr>
      <vt:lpstr>Recurrent Neural Network (RNN)  Lecture # 18  Dr. Muhammad Fayaz</vt:lpstr>
      <vt:lpstr>Machine Learning Algorithms</vt:lpstr>
      <vt:lpstr>Why not a standard network?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Unsupervised Learning</vt:lpstr>
      <vt:lpstr>Unsupervised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Fayaz</dc:creator>
  <cp:lastModifiedBy>Muhammad Fayaz</cp:lastModifiedBy>
  <cp:revision>56</cp:revision>
  <cp:lastPrinted>2021-04-29T04:22:35Z</cp:lastPrinted>
  <dcterms:created xsi:type="dcterms:W3CDTF">2020-11-28T10:25:38Z</dcterms:created>
  <dcterms:modified xsi:type="dcterms:W3CDTF">2021-12-01T04:17:17Z</dcterms:modified>
</cp:coreProperties>
</file>