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91" r:id="rId2"/>
    <p:sldId id="546" r:id="rId3"/>
    <p:sldId id="554" r:id="rId4"/>
    <p:sldId id="555" r:id="rId5"/>
    <p:sldId id="556" r:id="rId6"/>
    <p:sldId id="557" r:id="rId7"/>
    <p:sldId id="558" r:id="rId8"/>
    <p:sldId id="560" r:id="rId9"/>
    <p:sldId id="561" r:id="rId10"/>
    <p:sldId id="562" r:id="rId11"/>
    <p:sldId id="552" r:id="rId12"/>
    <p:sldId id="553" r:id="rId13"/>
    <p:sldId id="547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C0D0-D6EF-4C65-8426-1D1FCDFFFF7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BC6CE-8B36-44ED-A9D2-B7B9A69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65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72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E65A-101D-48F4-9EEB-8BF2FBDA6D3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5BA-2FB8-474D-BBA2-92E763F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26" y="1161637"/>
            <a:ext cx="8911687" cy="241466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Performance Evaluation of Multiclass Classification, and Quiz-1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609" y="2282026"/>
            <a:ext cx="8915400" cy="3777622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Lecture# 6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1768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78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7D0F-35CB-4FA0-9AE5-D9F1EA0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2" y="1422136"/>
            <a:ext cx="4670112" cy="3777622"/>
          </a:xfrm>
        </p:spPr>
        <p:txBody>
          <a:bodyPr/>
          <a:lstStyle/>
          <a:p>
            <a:pPr indent="-231775" algn="just"/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Negative (FN): 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ROW (Excluding TP)</a:t>
            </a:r>
          </a:p>
          <a:p>
            <a:pPr indent="-231775" algn="just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FN = (1+1) + (1+1) + (1 + 1) = 6</a:t>
            </a:r>
          </a:p>
          <a:p>
            <a:pPr marL="0" indent="0">
              <a:buNone/>
            </a:pP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5458468" y="836627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A8F53C8-2CAC-4B44-9CA8-0A2E1D41C680}"/>
              </a:ext>
            </a:extLst>
          </p:cNvPr>
          <p:cNvGraphicFramePr>
            <a:graphicFrameLocks noGrp="1"/>
          </p:cNvGraphicFramePr>
          <p:nvPr/>
        </p:nvGraphicFramePr>
        <p:xfrm>
          <a:off x="9097952" y="246421"/>
          <a:ext cx="2224840" cy="6126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640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1444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042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361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5103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7764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308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455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33080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533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25785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324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470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A718B8-BD1C-48CA-A1D3-A4417D471DF8}"/>
              </a:ext>
            </a:extLst>
          </p:cNvPr>
          <p:cNvGraphicFramePr>
            <a:graphicFrameLocks noGrp="1"/>
          </p:cNvGraphicFramePr>
          <p:nvPr/>
        </p:nvGraphicFramePr>
        <p:xfrm>
          <a:off x="5467704" y="2429897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D30EAD4-8E61-483B-BD07-27970CC4BD35}"/>
              </a:ext>
            </a:extLst>
          </p:cNvPr>
          <p:cNvGraphicFramePr>
            <a:graphicFrameLocks noGrp="1"/>
          </p:cNvGraphicFramePr>
          <p:nvPr/>
        </p:nvGraphicFramePr>
        <p:xfrm>
          <a:off x="5449232" y="4536425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6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90" y="170950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654" y="1540189"/>
                <a:ext cx="5426733" cy="444088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True Positive (TP) = 13  </a:t>
                </a:r>
              </a:p>
              <a:p>
                <a:pPr algn="just"/>
                <a:r>
                  <a:rPr lang="en-US" sz="18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False Positive (FP) =  6</a:t>
                </a:r>
              </a:p>
              <a:p>
                <a:pPr algn="just"/>
                <a:r>
                  <a:rPr lang="en-US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False Negative</a:t>
                </a:r>
                <a:r>
                  <a:rPr lang="en-US" sz="18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 (FN) =  6</a:t>
                </a:r>
              </a:p>
              <a:p>
                <a:pPr algn="just"/>
                <a:r>
                  <a:rPr lang="en-US" sz="18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True Negative (TN) =  32</a:t>
                </a:r>
              </a:p>
              <a:p>
                <a:pPr algn="just"/>
                <a:endParaRPr lang="en-US" b="1" dirty="0">
                  <a:solidFill>
                    <a:srgbClr val="00B050"/>
                  </a:solidFill>
                  <a:latin typeface="Palatino Linotype" panose="0204050205050503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 + 1 + 1 +</m:t>
                        </m:r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 +</m:t>
                        </m:r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 +1 + 1 + 5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8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= 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0.68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B050"/>
                            </a:solidFill>
                            <a:latin typeface="Palatino Linotype" panose="02040502050505030304" pitchFamily="18" charset="0"/>
                          </a:rPr>
                          <m:t>13 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B050"/>
                            </a:solidFill>
                            <a:latin typeface="Palatino Linotype" panose="02040502050505030304" pitchFamily="18" charset="0"/>
                          </a:rPr>
                          <m:t>13 +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B050"/>
                            </a:solidFill>
                            <a:latin typeface="Palatino Linotype" panose="02040502050505030304" pitchFamily="18" charset="0"/>
                          </a:rPr>
                          <m:t> 6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B050"/>
                            </a:solidFill>
                            <a:latin typeface="Palatino Linotype" panose="0204050205050503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18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=</a:t>
                </a:r>
                <a:r>
                  <a:rPr lang="en-US" sz="18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0.68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B050"/>
                            </a:solidFill>
                            <a:latin typeface="Palatino Linotype" panose="02040502050505030304" pitchFamily="18" charset="0"/>
                          </a:rPr>
                          <m:t>13 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B050"/>
                            </a:solidFill>
                            <a:latin typeface="Palatino Linotype" panose="02040502050505030304" pitchFamily="18" charset="0"/>
                          </a:rPr>
                          <m:t>13 +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B050"/>
                            </a:solidFill>
                            <a:latin typeface="Palatino Linotype" panose="02040502050505030304" pitchFamily="18" charset="0"/>
                          </a:rPr>
                          <m:t> 6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B050"/>
                            </a:solidFill>
                            <a:latin typeface="Palatino Linotype" panose="0204050205050503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sz="18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=</a:t>
                </a:r>
                <a:r>
                  <a: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0.68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sz="18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1" i="1" strike="sngStrike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𝟑𝟖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= </a:t>
                </a:r>
                <a:r>
                  <a: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0. 68</a:t>
                </a:r>
              </a:p>
              <a:p>
                <a:pPr algn="just"/>
                <a:endParaRPr lang="en-US" b="1" dirty="0">
                  <a:solidFill>
                    <a:srgbClr val="00B050"/>
                  </a:solidFill>
                  <a:latin typeface="Palatino Linotype" panose="02040502050505030304" pitchFamily="18" charset="0"/>
                </a:endParaRPr>
              </a:p>
              <a:p>
                <a:pPr marL="0" indent="0" algn="just">
                  <a:buNone/>
                </a:pPr>
                <a:endParaRPr lang="en-US" sz="18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54" y="1540189"/>
                <a:ext cx="5426733" cy="4440886"/>
              </a:xfrm>
              <a:blipFill>
                <a:blip r:embed="rId2"/>
                <a:stretch>
                  <a:fillRect l="-786" t="-824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75068FA-4C2D-410C-A31B-7542058D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04" y="1936491"/>
            <a:ext cx="2201141" cy="666750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B03BA-3FC1-4296-8070-5B9A69B16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70" y="2785324"/>
            <a:ext cx="2171075" cy="752475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14" name="Picture 2" descr="Image for post">
            <a:extLst>
              <a:ext uri="{FF2B5EF4-FFF2-40B4-BE49-F238E27FC236}">
                <a16:creationId xmlns:a16="http://schemas.microsoft.com/office/drawing/2014/main" id="{50729022-B514-49A8-B42E-08C631637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7" y="3719882"/>
            <a:ext cx="5120489" cy="912091"/>
          </a:xfrm>
          <a:prstGeom prst="rect">
            <a:avLst/>
          </a:prstGeom>
          <a:ln w="158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E612EC74-8E1C-49C3-AB10-B749BB8A7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13192"/>
              </p:ext>
            </p:extLst>
          </p:nvPr>
        </p:nvGraphicFramePr>
        <p:xfrm>
          <a:off x="8859069" y="4868850"/>
          <a:ext cx="2286758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981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658994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5911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93486C-A6CE-4CDD-8394-A903F797E766}"/>
                  </a:ext>
                </a:extLst>
              </p:cNvPr>
              <p:cNvSpPr txBox="1"/>
              <p:nvPr/>
            </p:nvSpPr>
            <p:spPr>
              <a:xfrm>
                <a:off x="5081103" y="997940"/>
                <a:ext cx="5426734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Confusion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Matrix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Values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93486C-A6CE-4CDD-8394-A903F797E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03" y="997940"/>
                <a:ext cx="5426734" cy="550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Up 16">
            <a:extLst>
              <a:ext uri="{FF2B5EF4-FFF2-40B4-BE49-F238E27FC236}">
                <a16:creationId xmlns:a16="http://schemas.microsoft.com/office/drawing/2014/main" id="{ECC1316E-65DE-4A4A-9470-3F94332C91E5}"/>
              </a:ext>
            </a:extLst>
          </p:cNvPr>
          <p:cNvSpPr/>
          <p:nvPr/>
        </p:nvSpPr>
        <p:spPr>
          <a:xfrm>
            <a:off x="6598696" y="1749951"/>
            <a:ext cx="401711" cy="55092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5A058-D0F2-4287-B0FE-C43C0D951B0B}"/>
              </a:ext>
            </a:extLst>
          </p:cNvPr>
          <p:cNvSpPr txBox="1"/>
          <p:nvPr/>
        </p:nvSpPr>
        <p:spPr>
          <a:xfrm>
            <a:off x="5353785" y="2298288"/>
            <a:ext cx="314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Accuracy For</a:t>
            </a:r>
          </a:p>
          <a:p>
            <a:pPr algn="ctr"/>
            <a:r>
              <a:rPr lang="en-US" b="1" dirty="0">
                <a:latin typeface="Palatino Linotype" panose="02040502050505030304" pitchFamily="18" charset="0"/>
              </a:rPr>
              <a:t>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5241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4E26-E98C-48C1-9DEF-3D097659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71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3060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8F39-3D78-4E16-B836-53CA1B4C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652" y="142085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4952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EDEE-4165-4611-AFD5-58EA5356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554" y="146181"/>
            <a:ext cx="3595439" cy="7613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8F39-3D78-4E16-B836-53CA1B4C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652" y="146582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Confusion Matrix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True Positive 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True Negative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False Positive 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False Negative</a:t>
            </a: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Accuracy</a:t>
            </a:r>
          </a:p>
          <a:p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Precision</a:t>
            </a:r>
            <a:endParaRPr lang="en-US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Recall</a:t>
            </a:r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Specificity</a:t>
            </a:r>
          </a:p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</a:t>
            </a:r>
            <a:r>
              <a:rPr lang="en-US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</a:t>
            </a:r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-Score</a:t>
            </a:r>
            <a:endParaRPr lang="en-US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5" y="151612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7D0F-35CB-4FA0-9AE5-D9F1EA0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57" y="1540189"/>
            <a:ext cx="7095071" cy="3777622"/>
          </a:xfrm>
        </p:spPr>
        <p:txBody>
          <a:bodyPr>
            <a:normAutofit/>
          </a:bodyPr>
          <a:lstStyle/>
          <a:p>
            <a:pPr indent="-231775"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True Positive (FP): </a:t>
            </a: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Diagonal Values </a:t>
            </a:r>
          </a:p>
          <a:p>
            <a:pPr indent="-231775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TP = AA + BB + CC + DD</a:t>
            </a:r>
          </a:p>
          <a:p>
            <a:pPr indent="-231775"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Positive (FP): </a:t>
            </a: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Column (Excluding TP)</a:t>
            </a:r>
          </a:p>
          <a:p>
            <a:pPr indent="-231775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FP = (BA + CA + DA) + ( AB + CB + DB )+ (AC + BC + DC )+ (AD + BD + CD)</a:t>
            </a:r>
          </a:p>
          <a:p>
            <a:pPr indent="-231775"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Negative (FN): </a:t>
            </a: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Row (Excluding TP)</a:t>
            </a:r>
          </a:p>
          <a:p>
            <a:pPr indent="-231775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FN = (AB + AC + AD) + (BA + BC + BD) + (CA + CB + CD)+ (DA + DB + DC)</a:t>
            </a:r>
          </a:p>
          <a:p>
            <a:pPr indent="-231775" algn="just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True Negative (TN): </a:t>
            </a: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Sum of All Columns and Rows (Excluding that column’s and row)</a:t>
            </a:r>
          </a:p>
          <a:p>
            <a:pPr indent="-231775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TN =  (BB + BC + BD + CB+ CC + CD + DB + DC + DD) + (AA + AC + AD + CA  + CC + CD + DA + DC + DD ) + ( AA + AB + AD + BA + BB + BD + DA + DB + DD) + (AA, AB, AC + BA + BB + BC + CA + CB + CC)</a:t>
            </a:r>
          </a:p>
          <a:p>
            <a:pPr marL="517525" indent="-176213" algn="just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341312" indent="0" algn="just">
              <a:buNone/>
            </a:pPr>
            <a:endParaRPr lang="en-US" sz="12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just"/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8101834" y="1116155"/>
          <a:ext cx="3786909" cy="2199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6576482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DB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DC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DD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769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9A4672-545F-4084-B042-75D2F3F0E0DB}"/>
              </a:ext>
            </a:extLst>
          </p:cNvPr>
          <p:cNvSpPr txBox="1"/>
          <p:nvPr/>
        </p:nvSpPr>
        <p:spPr>
          <a:xfrm rot="16200000">
            <a:off x="7509220" y="2061971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EE462-3A47-47A8-BDD9-F027F85DE5DC}"/>
              </a:ext>
            </a:extLst>
          </p:cNvPr>
          <p:cNvSpPr txBox="1"/>
          <p:nvPr/>
        </p:nvSpPr>
        <p:spPr>
          <a:xfrm>
            <a:off x="9404705" y="808378"/>
            <a:ext cx="109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401658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78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61" y="1422136"/>
                <a:ext cx="8915400" cy="3777622"/>
              </a:xfrm>
            </p:spPr>
            <p:txBody>
              <a:bodyPr/>
              <a:lstStyle/>
              <a:p>
                <a:pPr marL="111125" indent="-111125"/>
                <a:r>
                  <a:rPr lang="en-US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True Positive (TP): </a:t>
                </a:r>
                <a:r>
                  <a:rPr lang="en-US" sz="16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Sum of Diagonal Values 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23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29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24</a:t>
                </a:r>
              </a:p>
              <a:p>
                <a:pPr marL="57150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𝒐𝒗𝒆𝒓𝒂𝒍𝒍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23 + 29 + 24 = 76</a:t>
                </a:r>
                <a:endParaRPr lang="en-US" sz="1400" b="1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61" y="1422136"/>
                <a:ext cx="8915400" cy="3777622"/>
              </a:xfrm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8137014" y="915767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/>
        </p:nvGraphicFramePr>
        <p:xfrm>
          <a:off x="8146250" y="2592399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DEE3292-13C9-44DF-B0AC-CBB6CA313534}"/>
              </a:ext>
            </a:extLst>
          </p:cNvPr>
          <p:cNvGraphicFramePr>
            <a:graphicFrameLocks noGrp="1"/>
          </p:cNvGraphicFramePr>
          <p:nvPr/>
        </p:nvGraphicFramePr>
        <p:xfrm>
          <a:off x="8137014" y="461049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0B64C6-57AB-492B-9EA5-9C29490DA8B8}"/>
              </a:ext>
            </a:extLst>
          </p:cNvPr>
          <p:cNvSpPr txBox="1"/>
          <p:nvPr/>
        </p:nvSpPr>
        <p:spPr>
          <a:xfrm rot="16200000">
            <a:off x="7428756" y="1651556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31D20-4D72-438C-B5DB-AADBAE358239}"/>
              </a:ext>
            </a:extLst>
          </p:cNvPr>
          <p:cNvSpPr txBox="1"/>
          <p:nvPr/>
        </p:nvSpPr>
        <p:spPr>
          <a:xfrm>
            <a:off x="9277705" y="620066"/>
            <a:ext cx="108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225726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24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470" y="1420850"/>
                <a:ext cx="4688584" cy="3777622"/>
              </a:xfrm>
            </p:spPr>
            <p:txBody>
              <a:bodyPr/>
              <a:lstStyle/>
              <a:p>
                <a:pPr marL="230188" indent="-230188" algn="just"/>
                <a:r>
                  <a:rPr lang="en-US" sz="18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False Positive (FP): </a:t>
                </a:r>
                <a:r>
                  <a:rPr lang="en-US" sz="18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Sum of Values in Corresponding Column (Excluding TP)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11 + 4 = 15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12 + 10 = 22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7 + 13 =  20</a:t>
                </a:r>
              </a:p>
              <a:p>
                <a:pPr marL="57150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𝒐𝒗𝒆𝒓𝒂𝒍𝒍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15 + 22 + 20 = 57</a:t>
                </a:r>
                <a:endParaRPr lang="en-US" sz="1400" b="1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470" y="1420850"/>
                <a:ext cx="4688584" cy="3777622"/>
              </a:xfrm>
              <a:blipFill>
                <a:blip r:embed="rId2"/>
                <a:stretch>
                  <a:fillRect l="-910" t="-806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8035413" y="891811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/>
        </p:nvGraphicFramePr>
        <p:xfrm>
          <a:off x="8044649" y="256844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7D26929-6695-45B8-982C-3765CDC2E51A}"/>
              </a:ext>
            </a:extLst>
          </p:cNvPr>
          <p:cNvGraphicFramePr>
            <a:graphicFrameLocks noGrp="1"/>
          </p:cNvGraphicFramePr>
          <p:nvPr/>
        </p:nvGraphicFramePr>
        <p:xfrm>
          <a:off x="1149927" y="472046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FBAC9A6-C2E8-407A-B15C-2C7B5DD8837E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72046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BFE7CC-1C67-4C7C-9D45-D93317E7324B}"/>
              </a:ext>
            </a:extLst>
          </p:cNvPr>
          <p:cNvGraphicFramePr>
            <a:graphicFrameLocks noGrp="1"/>
          </p:cNvGraphicFramePr>
          <p:nvPr/>
        </p:nvGraphicFramePr>
        <p:xfrm>
          <a:off x="8372764" y="4720463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57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24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470" y="1993504"/>
                <a:ext cx="4688584" cy="3777622"/>
              </a:xfrm>
            </p:spPr>
            <p:txBody>
              <a:bodyPr/>
              <a:lstStyle/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12 + 7 = 19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11 + 13 = 24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4+ 10 =  14</a:t>
                </a:r>
              </a:p>
              <a:p>
                <a:pPr marL="57150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𝑭𝑵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𝒐𝒗𝒆𝒓𝒂𝒍𝒍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19 + 24 + 14 = 57</a:t>
                </a:r>
                <a:endParaRPr lang="en-US" sz="1400" b="1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470" y="1993504"/>
                <a:ext cx="4688584" cy="3777622"/>
              </a:xfrm>
              <a:blipFill>
                <a:blip r:embed="rId2"/>
                <a:stretch>
                  <a:fillRect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8687503" y="872604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/>
        </p:nvGraphicFramePr>
        <p:xfrm>
          <a:off x="8696739" y="254923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7D26929-6695-45B8-982C-3765CDC2E51A}"/>
              </a:ext>
            </a:extLst>
          </p:cNvPr>
          <p:cNvGraphicFramePr>
            <a:graphicFrameLocks noGrp="1"/>
          </p:cNvGraphicFramePr>
          <p:nvPr/>
        </p:nvGraphicFramePr>
        <p:xfrm>
          <a:off x="1409024" y="466504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FBAC9A6-C2E8-407A-B15C-2C7B5DD8837E}"/>
              </a:ext>
            </a:extLst>
          </p:cNvPr>
          <p:cNvGraphicFramePr>
            <a:graphicFrameLocks noGrp="1"/>
          </p:cNvGraphicFramePr>
          <p:nvPr/>
        </p:nvGraphicFramePr>
        <p:xfrm>
          <a:off x="4831097" y="466504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BFE7CC-1C67-4C7C-9D45-D93317E7324B}"/>
              </a:ext>
            </a:extLst>
          </p:cNvPr>
          <p:cNvGraphicFramePr>
            <a:graphicFrameLocks noGrp="1"/>
          </p:cNvGraphicFramePr>
          <p:nvPr/>
        </p:nvGraphicFramePr>
        <p:xfrm>
          <a:off x="8696739" y="466504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7DE231B-F867-4099-B13A-3A1101A61052}"/>
              </a:ext>
            </a:extLst>
          </p:cNvPr>
          <p:cNvSpPr txBox="1"/>
          <p:nvPr/>
        </p:nvSpPr>
        <p:spPr>
          <a:xfrm>
            <a:off x="637309" y="1223926"/>
            <a:ext cx="693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" indent="-28575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Negative (FN): </a:t>
            </a:r>
            <a: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   Row (Excluding TP)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BFA1B-D1DD-4764-881F-A790847E51CB}"/>
              </a:ext>
            </a:extLst>
          </p:cNvPr>
          <p:cNvSpPr txBox="1"/>
          <p:nvPr/>
        </p:nvSpPr>
        <p:spPr>
          <a:xfrm rot="16200000">
            <a:off x="8150306" y="1532889"/>
            <a:ext cx="76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C0B57-B696-4022-827D-C252EBFD0244}"/>
              </a:ext>
            </a:extLst>
          </p:cNvPr>
          <p:cNvSpPr txBox="1"/>
          <p:nvPr/>
        </p:nvSpPr>
        <p:spPr>
          <a:xfrm>
            <a:off x="9660452" y="564827"/>
            <a:ext cx="12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313202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95" y="167411"/>
            <a:ext cx="498231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470" y="1420850"/>
                <a:ext cx="4688584" cy="3777622"/>
              </a:xfrm>
            </p:spPr>
            <p:txBody>
              <a:bodyPr/>
              <a:lstStyle/>
              <a:p>
                <a:pPr algn="just"/>
                <a:r>
                  <a:rPr lang="en-US" sz="1600" b="1" dirty="0">
                    <a:solidFill>
                      <a:srgbClr val="00B050"/>
                    </a:solidFill>
                    <a:latin typeface="Palatino Linotype" panose="02040502050505030304" pitchFamily="18" charset="0"/>
                  </a:rPr>
                  <a:t>True Negative (TN): </a:t>
                </a:r>
                <a:r>
                  <a:rPr lang="en-US" sz="16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Sum of All Columns and Rows (Excluding that column’s and row)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29 + 13 + 10 + 24 = 76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23 + 7 + 4 + 24 = 58</a:t>
                </a:r>
              </a:p>
              <a:p>
                <a:pPr marL="517525" indent="-231775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𝑻𝑵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srgbClr val="0070C0"/>
                    </a:solidFill>
                    <a:latin typeface="Palatino Linotype" panose="02040502050505030304" pitchFamily="18" charset="0"/>
                  </a:rPr>
                  <a:t> 23 + 12 + 11 + 29 = 75</a:t>
                </a:r>
              </a:p>
              <a:p>
                <a:pPr marL="57150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𝒐𝒗𝒆𝒓𝒂𝒍𝒍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latin typeface="Palatino Linotype" panose="02040502050505030304" pitchFamily="18" charset="0"/>
                  </a:rPr>
                  <a:t> 0</a:t>
                </a:r>
                <a:endParaRPr lang="en-US" sz="1400" b="1" dirty="0">
                  <a:solidFill>
                    <a:srgbClr val="0070C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F7D0F-35CB-4FA0-9AE5-D9F1EA053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470" y="1420850"/>
                <a:ext cx="4688584" cy="3777622"/>
              </a:xfrm>
              <a:blipFill>
                <a:blip r:embed="rId2"/>
                <a:stretch>
                  <a:fillRect l="-520" t="-484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8497677" y="753265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/>
        </p:nvGraphicFramePr>
        <p:xfrm>
          <a:off x="8506913" y="2429897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E1A495B-ADC8-4BC6-B5C6-324EC0761192}"/>
              </a:ext>
            </a:extLst>
          </p:cNvPr>
          <p:cNvGraphicFramePr>
            <a:graphicFrameLocks noGrp="1"/>
          </p:cNvGraphicFramePr>
          <p:nvPr/>
        </p:nvGraphicFramePr>
        <p:xfrm>
          <a:off x="1534863" y="476732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3EAF1D-CA9F-44DE-ACB0-6F2F1707266E}"/>
              </a:ext>
            </a:extLst>
          </p:cNvPr>
          <p:cNvGraphicFramePr>
            <a:graphicFrameLocks noGrp="1"/>
          </p:cNvGraphicFramePr>
          <p:nvPr/>
        </p:nvGraphicFramePr>
        <p:xfrm>
          <a:off x="4875177" y="476732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36A9064-0C62-41D9-B2C0-503C8D58E319}"/>
              </a:ext>
            </a:extLst>
          </p:cNvPr>
          <p:cNvGraphicFramePr>
            <a:graphicFrameLocks noGrp="1"/>
          </p:cNvGraphicFramePr>
          <p:nvPr/>
        </p:nvGraphicFramePr>
        <p:xfrm>
          <a:off x="8215491" y="4767326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10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78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7D0F-35CB-4FA0-9AE5-D9F1EA0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61" y="1422136"/>
            <a:ext cx="8915400" cy="3777622"/>
          </a:xfrm>
        </p:spPr>
        <p:txBody>
          <a:bodyPr/>
          <a:lstStyle/>
          <a:p>
            <a:pPr marL="111125" indent="-111125"/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True Positive (TP): 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Diagonal Values</a:t>
            </a:r>
          </a:p>
          <a:p>
            <a:pPr marL="111125" indent="-111125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TP = 4 + 4 + 5 = 13 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5458468" y="753265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A8F53C8-2CAC-4B44-9CA8-0A2E1D41C680}"/>
              </a:ext>
            </a:extLst>
          </p:cNvPr>
          <p:cNvGraphicFramePr>
            <a:graphicFrameLocks noGrp="1"/>
          </p:cNvGraphicFramePr>
          <p:nvPr/>
        </p:nvGraphicFramePr>
        <p:xfrm>
          <a:off x="9097952" y="246421"/>
          <a:ext cx="2224840" cy="6126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640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1444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042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361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5103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7764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308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455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33080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533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25785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324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470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9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6233B9E-D1D2-4904-A3D1-DF645962FCE2}"/>
              </a:ext>
            </a:extLst>
          </p:cNvPr>
          <p:cNvGraphicFramePr>
            <a:graphicFrameLocks noGrp="1"/>
          </p:cNvGraphicFramePr>
          <p:nvPr/>
        </p:nvGraphicFramePr>
        <p:xfrm>
          <a:off x="5467704" y="2429897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DEE3292-13C9-44DF-B0AC-CBB6CA313534}"/>
              </a:ext>
            </a:extLst>
          </p:cNvPr>
          <p:cNvGraphicFramePr>
            <a:graphicFrameLocks noGrp="1"/>
          </p:cNvGraphicFramePr>
          <p:nvPr/>
        </p:nvGraphicFramePr>
        <p:xfrm>
          <a:off x="5458468" y="4447991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79E-C7BC-4726-9DCC-0D9F781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78" y="167411"/>
            <a:ext cx="8911687" cy="5858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7D0F-35CB-4FA0-9AE5-D9F1EA0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2" y="1422136"/>
            <a:ext cx="4670112" cy="3777622"/>
          </a:xfrm>
        </p:spPr>
        <p:txBody>
          <a:bodyPr/>
          <a:lstStyle/>
          <a:p>
            <a:pPr algn="just"/>
            <a:r>
              <a:rPr lang="en-US" sz="1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False Positive (FP): </a:t>
            </a:r>
            <a: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Sum of Values in Corresponding Column (Excluding TP)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FP = (1+1) + (1+1) + (1 + 1) = 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38A8634-F114-4CB6-934F-41335EE52B3C}"/>
              </a:ext>
            </a:extLst>
          </p:cNvPr>
          <p:cNvGraphicFramePr>
            <a:graphicFrameLocks noGrp="1"/>
          </p:cNvGraphicFramePr>
          <p:nvPr/>
        </p:nvGraphicFramePr>
        <p:xfrm>
          <a:off x="5458468" y="836627"/>
          <a:ext cx="3048000" cy="1484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AC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3468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BC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3876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A8F53C8-2CAC-4B44-9CA8-0A2E1D41C680}"/>
              </a:ext>
            </a:extLst>
          </p:cNvPr>
          <p:cNvGraphicFramePr>
            <a:graphicFrameLocks noGrp="1"/>
          </p:cNvGraphicFramePr>
          <p:nvPr/>
        </p:nvGraphicFramePr>
        <p:xfrm>
          <a:off x="9097952" y="246421"/>
          <a:ext cx="2224840" cy="6126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03178">
                  <a:extLst>
                    <a:ext uri="{9D8B030D-6E8A-4147-A177-3AD203B41FA5}">
                      <a16:colId xmlns:a16="http://schemas.microsoft.com/office/drawing/2014/main" val="2801286286"/>
                    </a:ext>
                  </a:extLst>
                </a:gridCol>
                <a:gridCol w="1021662">
                  <a:extLst>
                    <a:ext uri="{9D8B030D-6E8A-4147-A177-3AD203B41FA5}">
                      <a16:colId xmlns:a16="http://schemas.microsoft.com/office/drawing/2014/main" val="1696958251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4966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319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132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9513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6406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904768"/>
                  </a:ext>
                </a:extLst>
              </a:tr>
              <a:tr h="1444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73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5193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042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3618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5103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7764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3086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455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33080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5331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25785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3249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47022"/>
                  </a:ext>
                </a:extLst>
              </a:tr>
              <a:tr h="2855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8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A718B8-BD1C-48CA-A1D3-A4417D471DF8}"/>
              </a:ext>
            </a:extLst>
          </p:cNvPr>
          <p:cNvGraphicFramePr>
            <a:graphicFrameLocks noGrp="1"/>
          </p:cNvGraphicFramePr>
          <p:nvPr/>
        </p:nvGraphicFramePr>
        <p:xfrm>
          <a:off x="5458468" y="2525010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D30EAD4-8E61-483B-BD07-27970CC4BD35}"/>
              </a:ext>
            </a:extLst>
          </p:cNvPr>
          <p:cNvGraphicFramePr>
            <a:graphicFrameLocks noGrp="1"/>
          </p:cNvGraphicFramePr>
          <p:nvPr/>
        </p:nvGraphicFramePr>
        <p:xfrm>
          <a:off x="5467704" y="4536425"/>
          <a:ext cx="3048000" cy="1759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509">
                  <a:extLst>
                    <a:ext uri="{9D8B030D-6E8A-4147-A177-3AD203B41FA5}">
                      <a16:colId xmlns:a16="http://schemas.microsoft.com/office/drawing/2014/main" val="133602623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33748338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825009401"/>
                    </a:ext>
                  </a:extLst>
                </a:gridCol>
                <a:gridCol w="692728">
                  <a:extLst>
                    <a:ext uri="{9D8B030D-6E8A-4147-A177-3AD203B41FA5}">
                      <a16:colId xmlns:a16="http://schemas.microsoft.com/office/drawing/2014/main" val="3198728715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7087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790841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41365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894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8366</TotalTime>
  <Words>1144</Words>
  <Application>Microsoft Office PowerPoint</Application>
  <PresentationFormat>Widescreen</PresentationFormat>
  <Paragraphs>647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Palatino Linotype</vt:lpstr>
      <vt:lpstr>Wingdings</vt:lpstr>
      <vt:lpstr>Wingdings 3</vt:lpstr>
      <vt:lpstr>Wisp</vt:lpstr>
      <vt:lpstr>Performance Evaluation of Multiclass Classification, and Quiz-1</vt:lpstr>
      <vt:lpstr>RECAP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Muhammad Fayaz</dc:creator>
  <cp:lastModifiedBy>Muhammad Fayaz</cp:lastModifiedBy>
  <cp:revision>480</cp:revision>
  <cp:lastPrinted>2020-09-29T07:18:03Z</cp:lastPrinted>
  <dcterms:created xsi:type="dcterms:W3CDTF">2020-08-17T08:31:53Z</dcterms:created>
  <dcterms:modified xsi:type="dcterms:W3CDTF">2021-09-25T21:17:34Z</dcterms:modified>
</cp:coreProperties>
</file>