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4" r:id="rId2"/>
    <p:sldId id="275" r:id="rId3"/>
    <p:sldId id="257" r:id="rId4"/>
    <p:sldId id="258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F866F-662B-4845-A21B-2D0A65FED64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720D5-AEAC-48DE-8BEF-C8A1A87FC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2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B9972-1BC6-41A4-88E5-7610B0527B0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65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B9972-1BC6-41A4-88E5-7610B0527B0C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688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B9972-1BC6-41A4-88E5-7610B0527B0C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4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B9972-1BC6-41A4-88E5-7610B0527B0C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30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B9972-1BC6-41A4-88E5-7610B0527B0C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11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B9972-1BC6-41A4-88E5-7610B0527B0C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41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B9972-1BC6-41A4-88E5-7610B0527B0C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239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B9972-1BC6-41A4-88E5-7610B0527B0C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8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B9972-1BC6-41A4-88E5-7610B0527B0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27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B9972-1BC6-41A4-88E5-7610B0527B0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5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B9972-1BC6-41A4-88E5-7610B0527B0C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594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B9972-1BC6-41A4-88E5-7610B0527B0C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752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B9972-1BC6-41A4-88E5-7610B0527B0C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6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B9972-1BC6-41A4-88E5-7610B0527B0C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08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B9972-1BC6-41A4-88E5-7610B0527B0C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157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B9972-1BC6-41A4-88E5-7610B0527B0C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7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DE8-DFEB-40E6-AC8E-28E8E57E56C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6E14-9795-4F29-B55C-27672355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DE8-DFEB-40E6-AC8E-28E8E57E56C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6E14-9795-4F29-B55C-27672355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DE8-DFEB-40E6-AC8E-28E8E57E56C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6E14-9795-4F29-B55C-27672355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DE8-DFEB-40E6-AC8E-28E8E57E56C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6E14-9795-4F29-B55C-27672355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0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DE8-DFEB-40E6-AC8E-28E8E57E56C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6E14-9795-4F29-B55C-27672355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3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DE8-DFEB-40E6-AC8E-28E8E57E56C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6E14-9795-4F29-B55C-27672355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5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DE8-DFEB-40E6-AC8E-28E8E57E56C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6E14-9795-4F29-B55C-27672355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7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DE8-DFEB-40E6-AC8E-28E8E57E56C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6E14-9795-4F29-B55C-27672355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9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DE8-DFEB-40E6-AC8E-28E8E57E56C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6E14-9795-4F29-B55C-27672355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4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DE8-DFEB-40E6-AC8E-28E8E57E56C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6E14-9795-4F29-B55C-27672355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7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DE8-DFEB-40E6-AC8E-28E8E57E56C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6E14-9795-4F29-B55C-27672355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3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2DE8-DFEB-40E6-AC8E-28E8E57E56C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56E14-9795-4F29-B55C-27672355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4"/>
          <p:cNvSpPr>
            <a:spLocks noChangeShapeType="1"/>
          </p:cNvSpPr>
          <p:nvPr/>
        </p:nvSpPr>
        <p:spPr bwMode="auto">
          <a:xfrm flipV="1">
            <a:off x="0" y="794129"/>
            <a:ext cx="12191999" cy="1606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109649" tIns="54824" rIns="109649" bIns="54824"/>
          <a:lstStyle/>
          <a:p>
            <a:endParaRPr lang="zh-CN" altLang="en-US" sz="204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7" name="Rounded Rectangle 10">
            <a:extLst>
              <a:ext uri="{FF2B5EF4-FFF2-40B4-BE49-F238E27FC236}">
                <a16:creationId xmlns:a16="http://schemas.microsoft.com/office/drawing/2014/main" id="{42FFBBA3-3E7B-467A-9010-3F48AD828FEC}"/>
              </a:ext>
            </a:extLst>
          </p:cNvPr>
          <p:cNvSpPr/>
          <p:nvPr/>
        </p:nvSpPr>
        <p:spPr>
          <a:xfrm>
            <a:off x="7352" y="406392"/>
            <a:ext cx="6302493" cy="38951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838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31" dirty="0">
              <a:solidFill>
                <a:prstClr val="white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0000000-0008-0000-0E00-00000F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312" y="134275"/>
            <a:ext cx="1855800" cy="54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11698" y="793750"/>
            <a:ext cx="11575955" cy="5530850"/>
            <a:chOff x="-4" y="500"/>
            <a:chExt cx="7688" cy="3484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500"/>
              <a:ext cx="7680" cy="3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610"/>
              <a:ext cx="7676" cy="1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0" y="1799"/>
              <a:ext cx="7671" cy="10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2989"/>
              <a:ext cx="7671" cy="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8" y="509"/>
              <a:ext cx="401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SECTOR 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8" y="1698"/>
              <a:ext cx="401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SECTOR 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8" y="2887"/>
              <a:ext cx="401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SECTOR 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201" y="1504"/>
              <a:ext cx="48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" y="2693"/>
              <a:ext cx="48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406" y="1504"/>
              <a:ext cx="48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356" y="3500"/>
              <a:ext cx="66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Tidak Ada Perubahan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356" y="1121"/>
              <a:ext cx="66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Tidak Ada Perubahan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458" y="3900"/>
              <a:ext cx="40" cy="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509" y="2310"/>
              <a:ext cx="66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Tidak Ada Perubahan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5629" y="2310"/>
              <a:ext cx="66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Tidak Ada Perubahan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6571" y="3900"/>
              <a:ext cx="40" cy="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196" y="526"/>
              <a:ext cx="40" cy="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3" y="1522"/>
              <a:ext cx="40" cy="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201" y="2693"/>
              <a:ext cx="48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201" y="1698"/>
              <a:ext cx="48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201" y="2887"/>
              <a:ext cx="48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6575" y="2693"/>
              <a:ext cx="48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2201" y="3883"/>
              <a:ext cx="48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487" y="3500"/>
              <a:ext cx="66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Tidak Ada Perubahan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1356" y="2310"/>
              <a:ext cx="66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Tidak</a:t>
              </a:r>
              <a:r>
                <a:rPr kumimoji="0" lang="en-US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Ada </a:t>
              </a:r>
              <a:r>
                <a:rPr kumimoji="0" lang="en-US" altLang="en-US" sz="8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Perubahan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3475" y="1121"/>
              <a:ext cx="66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Tidak</a:t>
              </a:r>
              <a:r>
                <a:rPr kumimoji="0" lang="en-US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Ada </a:t>
              </a:r>
              <a:r>
                <a:rPr kumimoji="0" lang="en-US" altLang="en-US" sz="8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Perubahan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13" y="3900"/>
              <a:ext cx="40" cy="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4463" y="2693"/>
              <a:ext cx="48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6575" y="1504"/>
              <a:ext cx="48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5629" y="3500"/>
              <a:ext cx="66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Tidak Ada Perubahan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5629" y="1121"/>
              <a:ext cx="66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Tidak</a:t>
              </a:r>
              <a:r>
                <a:rPr kumimoji="0" lang="en-US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Ada </a:t>
              </a:r>
              <a:r>
                <a:rPr kumimoji="0" lang="en-US" altLang="en-US" sz="8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Perubahan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-4" y="606"/>
              <a:ext cx="8" cy="1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1078" y="598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2179" y="615"/>
              <a:ext cx="8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3252" y="607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4317" y="607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5403" y="606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7671" y="615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4"/>
            <p:cNvSpPr>
              <a:spLocks noChangeArrowheads="1"/>
            </p:cNvSpPr>
            <p:nvPr/>
          </p:nvSpPr>
          <p:spPr bwMode="auto">
            <a:xfrm>
              <a:off x="-4" y="1795"/>
              <a:ext cx="8" cy="1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5"/>
            <p:cNvSpPr>
              <a:spLocks noChangeArrowheads="1"/>
            </p:cNvSpPr>
            <p:nvPr/>
          </p:nvSpPr>
          <p:spPr bwMode="auto">
            <a:xfrm>
              <a:off x="1078" y="1804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6"/>
            <p:cNvSpPr>
              <a:spLocks noChangeArrowheads="1"/>
            </p:cNvSpPr>
            <p:nvPr/>
          </p:nvSpPr>
          <p:spPr bwMode="auto">
            <a:xfrm>
              <a:off x="2179" y="1804"/>
              <a:ext cx="8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7"/>
            <p:cNvSpPr>
              <a:spLocks noChangeArrowheads="1"/>
            </p:cNvSpPr>
            <p:nvPr/>
          </p:nvSpPr>
          <p:spPr bwMode="auto">
            <a:xfrm>
              <a:off x="3243" y="1792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8"/>
            <p:cNvSpPr>
              <a:spLocks noChangeArrowheads="1"/>
            </p:cNvSpPr>
            <p:nvPr/>
          </p:nvSpPr>
          <p:spPr bwMode="auto">
            <a:xfrm>
              <a:off x="4309" y="1803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9"/>
            <p:cNvSpPr>
              <a:spLocks noChangeArrowheads="1"/>
            </p:cNvSpPr>
            <p:nvPr/>
          </p:nvSpPr>
          <p:spPr bwMode="auto">
            <a:xfrm>
              <a:off x="5403" y="1795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6476" y="1793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1"/>
            <p:cNvSpPr>
              <a:spLocks noChangeArrowheads="1"/>
            </p:cNvSpPr>
            <p:nvPr/>
          </p:nvSpPr>
          <p:spPr bwMode="auto">
            <a:xfrm>
              <a:off x="7671" y="1804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2"/>
            <p:cNvSpPr>
              <a:spLocks noChangeArrowheads="1"/>
            </p:cNvSpPr>
            <p:nvPr/>
          </p:nvSpPr>
          <p:spPr bwMode="auto">
            <a:xfrm>
              <a:off x="-4" y="2984"/>
              <a:ext cx="8" cy="1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3"/>
            <p:cNvSpPr>
              <a:spLocks noChangeArrowheads="1"/>
            </p:cNvSpPr>
            <p:nvPr/>
          </p:nvSpPr>
          <p:spPr bwMode="auto">
            <a:xfrm>
              <a:off x="1078" y="2993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4"/>
            <p:cNvSpPr>
              <a:spLocks noChangeArrowheads="1"/>
            </p:cNvSpPr>
            <p:nvPr/>
          </p:nvSpPr>
          <p:spPr bwMode="auto">
            <a:xfrm>
              <a:off x="2179" y="2993"/>
              <a:ext cx="8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5"/>
            <p:cNvSpPr>
              <a:spLocks noChangeArrowheads="1"/>
            </p:cNvSpPr>
            <p:nvPr/>
          </p:nvSpPr>
          <p:spPr bwMode="auto">
            <a:xfrm>
              <a:off x="3235" y="2977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6"/>
            <p:cNvSpPr>
              <a:spLocks noChangeArrowheads="1"/>
            </p:cNvSpPr>
            <p:nvPr/>
          </p:nvSpPr>
          <p:spPr bwMode="auto">
            <a:xfrm>
              <a:off x="4335" y="2989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7"/>
            <p:cNvSpPr>
              <a:spLocks noChangeArrowheads="1"/>
            </p:cNvSpPr>
            <p:nvPr/>
          </p:nvSpPr>
          <p:spPr bwMode="auto">
            <a:xfrm>
              <a:off x="5412" y="2984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78"/>
            <p:cNvSpPr>
              <a:spLocks noChangeArrowheads="1"/>
            </p:cNvSpPr>
            <p:nvPr/>
          </p:nvSpPr>
          <p:spPr bwMode="auto">
            <a:xfrm>
              <a:off x="6467" y="2977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9"/>
            <p:cNvSpPr>
              <a:spLocks noChangeArrowheads="1"/>
            </p:cNvSpPr>
            <p:nvPr/>
          </p:nvSpPr>
          <p:spPr bwMode="auto">
            <a:xfrm>
              <a:off x="7671" y="2993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0"/>
            <p:cNvSpPr>
              <a:spLocks noChangeArrowheads="1"/>
            </p:cNvSpPr>
            <p:nvPr/>
          </p:nvSpPr>
          <p:spPr bwMode="auto">
            <a:xfrm>
              <a:off x="4" y="606"/>
              <a:ext cx="768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81"/>
            <p:cNvSpPr>
              <a:spLocks noChangeArrowheads="1"/>
            </p:cNvSpPr>
            <p:nvPr/>
          </p:nvSpPr>
          <p:spPr bwMode="auto">
            <a:xfrm>
              <a:off x="4" y="716"/>
              <a:ext cx="768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2"/>
            <p:cNvSpPr>
              <a:spLocks noChangeArrowheads="1"/>
            </p:cNvSpPr>
            <p:nvPr/>
          </p:nvSpPr>
          <p:spPr bwMode="auto">
            <a:xfrm>
              <a:off x="4" y="1597"/>
              <a:ext cx="768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3"/>
            <p:cNvSpPr>
              <a:spLocks noChangeArrowheads="1"/>
            </p:cNvSpPr>
            <p:nvPr/>
          </p:nvSpPr>
          <p:spPr bwMode="auto">
            <a:xfrm>
              <a:off x="4" y="1795"/>
              <a:ext cx="768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4"/>
            <p:cNvSpPr>
              <a:spLocks noChangeArrowheads="1"/>
            </p:cNvSpPr>
            <p:nvPr/>
          </p:nvSpPr>
          <p:spPr bwMode="auto">
            <a:xfrm>
              <a:off x="4" y="1905"/>
              <a:ext cx="768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5"/>
            <p:cNvSpPr>
              <a:spLocks noChangeArrowheads="1"/>
            </p:cNvSpPr>
            <p:nvPr/>
          </p:nvSpPr>
          <p:spPr bwMode="auto">
            <a:xfrm>
              <a:off x="4" y="2786"/>
              <a:ext cx="768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6"/>
            <p:cNvSpPr>
              <a:spLocks noChangeArrowheads="1"/>
            </p:cNvSpPr>
            <p:nvPr/>
          </p:nvSpPr>
          <p:spPr bwMode="auto">
            <a:xfrm>
              <a:off x="4" y="2984"/>
              <a:ext cx="768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87"/>
            <p:cNvSpPr>
              <a:spLocks noChangeArrowheads="1"/>
            </p:cNvSpPr>
            <p:nvPr/>
          </p:nvSpPr>
          <p:spPr bwMode="auto">
            <a:xfrm>
              <a:off x="4" y="3094"/>
              <a:ext cx="768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8"/>
            <p:cNvSpPr>
              <a:spLocks noChangeArrowheads="1"/>
            </p:cNvSpPr>
            <p:nvPr/>
          </p:nvSpPr>
          <p:spPr bwMode="auto">
            <a:xfrm>
              <a:off x="4" y="3975"/>
              <a:ext cx="768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Rectangle 70">
            <a:extLst>
              <a:ext uri="{FF2B5EF4-FFF2-40B4-BE49-F238E27FC236}">
                <a16:creationId xmlns:a16="http://schemas.microsoft.com/office/drawing/2014/main" id="{18B6D145-CE7B-5BD0-32A4-C62B35077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8507" y="970755"/>
            <a:ext cx="13551" cy="15732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F50A-60B7-B2FC-23BC-93010BDBD631}"/>
              </a:ext>
            </a:extLst>
          </p:cNvPr>
          <p:cNvSpPr txBox="1"/>
          <p:nvPr/>
        </p:nvSpPr>
        <p:spPr>
          <a:xfrm>
            <a:off x="1329" y="351636"/>
            <a:ext cx="1051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38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/>
              <a:t>Report</a:t>
            </a:r>
            <a:endParaRPr lang="en-US" altLang="zh-CN" sz="2071" b="1" dirty="0">
              <a:solidFill>
                <a:srgbClr val="FF0000"/>
              </a:solidFill>
              <a:ea typeface="MS PGothic" panose="020B06000702050802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733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80175" y="3629867"/>
            <a:ext cx="514885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35838"/>
            <a:r>
              <a:rPr lang="en-US" sz="880" dirty="0">
                <a:solidFill>
                  <a:prstClr val="white"/>
                </a:solidFill>
              </a:rPr>
              <a:t>CJR372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310564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RSRP BEFORE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4269516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RSRP AFTER 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8193376" y="986126"/>
            <a:ext cx="2161307" cy="23561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RSRP AFTER Cluster </a:t>
            </a:r>
            <a:r>
              <a:rPr lang="en-US" sz="1231" dirty="0" err="1">
                <a:solidFill>
                  <a:prstClr val="white"/>
                </a:solidFill>
              </a:rPr>
              <a:t>Optim</a:t>
            </a:r>
            <a:endParaRPr lang="en-US" sz="1231" dirty="0">
              <a:solidFill>
                <a:prstClr val="white"/>
              </a:solidFill>
            </a:endParaRPr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D8CE92AE-02FA-D637-A63A-1E6CBFC437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4129"/>
            <a:ext cx="12191999" cy="1606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109649" tIns="54824" rIns="109649" bIns="54824"/>
          <a:lstStyle/>
          <a:p>
            <a:endParaRPr lang="zh-CN" altLang="en-US" sz="204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A6110-69A7-B8A5-EF66-40D01C44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312" y="134275"/>
            <a:ext cx="1855800" cy="54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CA889B39-DD1D-CD11-15E2-3BD352B5A99D}"/>
              </a:ext>
            </a:extLst>
          </p:cNvPr>
          <p:cNvSpPr/>
          <p:nvPr/>
        </p:nvSpPr>
        <p:spPr>
          <a:xfrm>
            <a:off x="7352" y="406392"/>
            <a:ext cx="6302493" cy="38951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838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31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1F273-6B89-7848-980C-228923792811}"/>
              </a:ext>
            </a:extLst>
          </p:cNvPr>
          <p:cNvSpPr txBox="1"/>
          <p:nvPr/>
        </p:nvSpPr>
        <p:spPr>
          <a:xfrm>
            <a:off x="1329" y="351636"/>
            <a:ext cx="1051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38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Coverage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5223C5-6E61-E4ED-E859-496D95B54427}"/>
              </a:ext>
            </a:extLst>
          </p:cNvPr>
          <p:cNvGraphicFramePr>
            <a:graphicFrameLocks noGrp="1"/>
          </p:cNvGraphicFramePr>
          <p:nvPr/>
        </p:nvGraphicFramePr>
        <p:xfrm>
          <a:off x="329184" y="4042163"/>
          <a:ext cx="6359369" cy="2202689"/>
        </p:xfrm>
        <a:graphic>
          <a:graphicData uri="http://schemas.openxmlformats.org/drawingml/2006/table">
            <a:tbl>
              <a:tblPr/>
              <a:tblGrid>
                <a:gridCol w="94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1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RSRP Distribution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Activation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Cluster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-80 to 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-95 to -80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 to -95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-110 to -100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-150 to -110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65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80175" y="3629867"/>
            <a:ext cx="514885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35838"/>
            <a:r>
              <a:rPr lang="en-US" sz="880" dirty="0">
                <a:solidFill>
                  <a:prstClr val="white"/>
                </a:solidFill>
              </a:rPr>
              <a:t>CJR372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310564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SINR BEFORE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4269516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SINR AFTER 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8193376" y="986126"/>
            <a:ext cx="2161307" cy="23561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SINR AFTER Cluster </a:t>
            </a:r>
            <a:r>
              <a:rPr lang="en-US" sz="1231" dirty="0" err="1">
                <a:solidFill>
                  <a:prstClr val="white"/>
                </a:solidFill>
              </a:rPr>
              <a:t>Optim</a:t>
            </a:r>
            <a:endParaRPr lang="en-US" sz="1231" dirty="0">
              <a:solidFill>
                <a:prstClr val="white"/>
              </a:solidFill>
            </a:endParaRPr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D8CE92AE-02FA-D637-A63A-1E6CBFC437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4129"/>
            <a:ext cx="12191999" cy="1606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109649" tIns="54824" rIns="109649" bIns="54824"/>
          <a:lstStyle/>
          <a:p>
            <a:endParaRPr lang="zh-CN" altLang="en-US" sz="204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A6110-69A7-B8A5-EF66-40D01C44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312" y="134275"/>
            <a:ext cx="1855800" cy="54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CA889B39-DD1D-CD11-15E2-3BD352B5A99D}"/>
              </a:ext>
            </a:extLst>
          </p:cNvPr>
          <p:cNvSpPr/>
          <p:nvPr/>
        </p:nvSpPr>
        <p:spPr>
          <a:xfrm>
            <a:off x="7352" y="406392"/>
            <a:ext cx="6302493" cy="38951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838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31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1F273-6B89-7848-980C-228923792811}"/>
              </a:ext>
            </a:extLst>
          </p:cNvPr>
          <p:cNvSpPr txBox="1"/>
          <p:nvPr/>
        </p:nvSpPr>
        <p:spPr>
          <a:xfrm>
            <a:off x="1329" y="351636"/>
            <a:ext cx="1051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38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Coverage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charset="-128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632597-09B9-11BD-E115-E87BCF38D375}"/>
              </a:ext>
            </a:extLst>
          </p:cNvPr>
          <p:cNvGraphicFramePr>
            <a:graphicFrameLocks noGrp="1"/>
          </p:cNvGraphicFramePr>
          <p:nvPr/>
        </p:nvGraphicFramePr>
        <p:xfrm>
          <a:off x="329184" y="4042163"/>
          <a:ext cx="6359369" cy="2202689"/>
        </p:xfrm>
        <a:graphic>
          <a:graphicData uri="http://schemas.openxmlformats.org/drawingml/2006/table">
            <a:tbl>
              <a:tblPr/>
              <a:tblGrid>
                <a:gridCol w="94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1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SINR</a:t>
                      </a:r>
                    </a:p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Activation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Cluster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to 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to 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to 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53.63%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53.63%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 to 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 to -5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56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80175" y="3629867"/>
            <a:ext cx="514885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35838"/>
            <a:r>
              <a:rPr lang="en-US" sz="880" dirty="0">
                <a:solidFill>
                  <a:prstClr val="white"/>
                </a:solidFill>
              </a:rPr>
              <a:t>CJR372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310564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DL </a:t>
            </a:r>
            <a:r>
              <a:rPr lang="en-US" sz="1231" dirty="0" err="1">
                <a:solidFill>
                  <a:prstClr val="white"/>
                </a:solidFill>
              </a:rPr>
              <a:t>Tput</a:t>
            </a:r>
            <a:r>
              <a:rPr lang="en-US" sz="1231" dirty="0">
                <a:solidFill>
                  <a:prstClr val="white"/>
                </a:solidFill>
              </a:rPr>
              <a:t> (Kbps) BEFORE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4269516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DL </a:t>
            </a:r>
            <a:r>
              <a:rPr lang="en-US" sz="1231" dirty="0" err="1">
                <a:solidFill>
                  <a:prstClr val="white"/>
                </a:solidFill>
              </a:rPr>
              <a:t>Tput</a:t>
            </a:r>
            <a:r>
              <a:rPr lang="en-US" sz="1231" dirty="0">
                <a:solidFill>
                  <a:prstClr val="white"/>
                </a:solidFill>
              </a:rPr>
              <a:t> (Kbps) AFTER 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8193376" y="986127"/>
            <a:ext cx="2478635" cy="22464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DL </a:t>
            </a:r>
            <a:r>
              <a:rPr lang="en-US" sz="1231" dirty="0" err="1">
                <a:solidFill>
                  <a:prstClr val="white"/>
                </a:solidFill>
              </a:rPr>
              <a:t>Tput</a:t>
            </a:r>
            <a:r>
              <a:rPr lang="en-US" sz="1231" dirty="0">
                <a:solidFill>
                  <a:prstClr val="white"/>
                </a:solidFill>
              </a:rPr>
              <a:t> (Kbps) AFTER Cluster </a:t>
            </a:r>
            <a:r>
              <a:rPr lang="en-US" sz="1231" dirty="0" err="1">
                <a:solidFill>
                  <a:prstClr val="white"/>
                </a:solidFill>
              </a:rPr>
              <a:t>Optim</a:t>
            </a:r>
            <a:endParaRPr lang="en-US" sz="1231" dirty="0">
              <a:solidFill>
                <a:prstClr val="white"/>
              </a:solidFill>
            </a:endParaRPr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D8CE92AE-02FA-D637-A63A-1E6CBFC437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4129"/>
            <a:ext cx="12191999" cy="1606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109649" tIns="54824" rIns="109649" bIns="54824"/>
          <a:lstStyle/>
          <a:p>
            <a:endParaRPr lang="zh-CN" altLang="en-US" sz="204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A6110-69A7-B8A5-EF66-40D01C44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312" y="134275"/>
            <a:ext cx="1855800" cy="54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CA889B39-DD1D-CD11-15E2-3BD352B5A99D}"/>
              </a:ext>
            </a:extLst>
          </p:cNvPr>
          <p:cNvSpPr/>
          <p:nvPr/>
        </p:nvSpPr>
        <p:spPr>
          <a:xfrm>
            <a:off x="7352" y="406392"/>
            <a:ext cx="6302493" cy="38951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838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31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1F273-6B89-7848-980C-228923792811}"/>
              </a:ext>
            </a:extLst>
          </p:cNvPr>
          <p:cNvSpPr txBox="1"/>
          <p:nvPr/>
        </p:nvSpPr>
        <p:spPr>
          <a:xfrm>
            <a:off x="1329" y="351636"/>
            <a:ext cx="1051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38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Coverage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charset="-12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34666D-FE1C-B3B4-725C-2B935617A571}"/>
              </a:ext>
            </a:extLst>
          </p:cNvPr>
          <p:cNvGraphicFramePr>
            <a:graphicFrameLocks noGrp="1"/>
          </p:cNvGraphicFramePr>
          <p:nvPr/>
        </p:nvGraphicFramePr>
        <p:xfrm>
          <a:off x="329184" y="4042163"/>
          <a:ext cx="6359369" cy="2208729"/>
        </p:xfrm>
        <a:graphic>
          <a:graphicData uri="http://schemas.openxmlformats.org/drawingml/2006/table">
            <a:tbl>
              <a:tblPr/>
              <a:tblGrid>
                <a:gridCol w="1122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DL</a:t>
                      </a:r>
                      <a:r>
                        <a:rPr 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Tput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Activation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Cluster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1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 to 200000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16000 to 50000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 to 16000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 to 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 to 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22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6">
            <a:extLst>
              <a:ext uri="{FF2B5EF4-FFF2-40B4-BE49-F238E27FC236}">
                <a16:creationId xmlns:a16="http://schemas.microsoft.com/office/drawing/2014/main" id="{C7AC791C-F4F8-4C56-BCCF-668041FF5D4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00745" y="2889056"/>
            <a:ext cx="4590510" cy="107988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42866" rIns="0" bIns="42866" anchor="ctr"/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 defTabSz="857148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GB" altLang="zh-CN" sz="1875" b="1" kern="0" dirty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  <a:sym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80260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80175" y="3629867"/>
            <a:ext cx="514885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35838"/>
            <a:r>
              <a:rPr lang="en-US" sz="880" dirty="0">
                <a:solidFill>
                  <a:prstClr val="white"/>
                </a:solidFill>
              </a:rPr>
              <a:t>CJR372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1032463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BEFORE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5015479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AFTER 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8951374" y="986126"/>
            <a:ext cx="2161307" cy="23561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AFTER Cluster </a:t>
            </a:r>
            <a:r>
              <a:rPr lang="en-US" sz="1231" dirty="0" err="1">
                <a:solidFill>
                  <a:prstClr val="white"/>
                </a:solidFill>
              </a:rPr>
              <a:t>Optim</a:t>
            </a:r>
            <a:endParaRPr lang="en-US" sz="1231" dirty="0">
              <a:solidFill>
                <a:prstClr val="white"/>
              </a:solidFill>
            </a:endParaRPr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D8CE92AE-02FA-D637-A63A-1E6CBFC437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4129"/>
            <a:ext cx="12191999" cy="1606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109649" tIns="54824" rIns="109649" bIns="54824"/>
          <a:lstStyle/>
          <a:p>
            <a:endParaRPr lang="zh-CN" altLang="en-US" sz="204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A6110-69A7-B8A5-EF66-40D01C44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312" y="134275"/>
            <a:ext cx="1855800" cy="54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CA889B39-DD1D-CD11-15E2-3BD352B5A99D}"/>
              </a:ext>
            </a:extLst>
          </p:cNvPr>
          <p:cNvSpPr/>
          <p:nvPr/>
        </p:nvSpPr>
        <p:spPr>
          <a:xfrm>
            <a:off x="7352" y="406392"/>
            <a:ext cx="6302493" cy="38951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838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31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1F273-6B89-7848-980C-228923792811}"/>
              </a:ext>
            </a:extLst>
          </p:cNvPr>
          <p:cNvSpPr txBox="1"/>
          <p:nvPr/>
        </p:nvSpPr>
        <p:spPr>
          <a:xfrm>
            <a:off x="1329" y="351636"/>
            <a:ext cx="1051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38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Speed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638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80175" y="3629867"/>
            <a:ext cx="514885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35838"/>
            <a:r>
              <a:rPr lang="en-US" sz="880" dirty="0">
                <a:solidFill>
                  <a:prstClr val="white"/>
                </a:solidFill>
              </a:rPr>
              <a:t>CJR372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310564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RSRP BEFORE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4269516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RSRP AFTER 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8193376" y="986126"/>
            <a:ext cx="2161307" cy="23561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RSRP AFTER Cluster </a:t>
            </a:r>
            <a:r>
              <a:rPr lang="en-US" sz="1231" dirty="0" err="1">
                <a:solidFill>
                  <a:prstClr val="white"/>
                </a:solidFill>
              </a:rPr>
              <a:t>Optim</a:t>
            </a:r>
            <a:endParaRPr lang="en-US" sz="1231" dirty="0">
              <a:solidFill>
                <a:prstClr val="white"/>
              </a:solidFill>
            </a:endParaRPr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D8CE92AE-02FA-D637-A63A-1E6CBFC437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4129"/>
            <a:ext cx="12191999" cy="1606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109649" tIns="54824" rIns="109649" bIns="54824"/>
          <a:lstStyle/>
          <a:p>
            <a:endParaRPr lang="zh-CN" altLang="en-US" sz="204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A6110-69A7-B8A5-EF66-40D01C44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312" y="134275"/>
            <a:ext cx="1855800" cy="54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CA889B39-DD1D-CD11-15E2-3BD352B5A99D}"/>
              </a:ext>
            </a:extLst>
          </p:cNvPr>
          <p:cNvSpPr/>
          <p:nvPr/>
        </p:nvSpPr>
        <p:spPr>
          <a:xfrm>
            <a:off x="7352" y="406392"/>
            <a:ext cx="6302493" cy="38951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838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31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1F273-6B89-7848-980C-228923792811}"/>
              </a:ext>
            </a:extLst>
          </p:cNvPr>
          <p:cNvSpPr txBox="1"/>
          <p:nvPr/>
        </p:nvSpPr>
        <p:spPr>
          <a:xfrm>
            <a:off x="1329" y="351636"/>
            <a:ext cx="1051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38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Coverage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5223C5-6E61-E4ED-E859-496D95B54427}"/>
              </a:ext>
            </a:extLst>
          </p:cNvPr>
          <p:cNvGraphicFramePr>
            <a:graphicFrameLocks noGrp="1"/>
          </p:cNvGraphicFramePr>
          <p:nvPr/>
        </p:nvGraphicFramePr>
        <p:xfrm>
          <a:off x="329184" y="4042163"/>
          <a:ext cx="6359369" cy="2202689"/>
        </p:xfrm>
        <a:graphic>
          <a:graphicData uri="http://schemas.openxmlformats.org/drawingml/2006/table">
            <a:tbl>
              <a:tblPr/>
              <a:tblGrid>
                <a:gridCol w="94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1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RSRP Distribution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Activation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Cluster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-80 to 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-95 to -80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 to -95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-110 to -100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-150 to -110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40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80175" y="3629867"/>
            <a:ext cx="514885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35838"/>
            <a:r>
              <a:rPr lang="en-US" sz="880" dirty="0">
                <a:solidFill>
                  <a:prstClr val="white"/>
                </a:solidFill>
              </a:rPr>
              <a:t>CJR372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310564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SINR BEFORE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4269516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SINR AFTER 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8193376" y="986126"/>
            <a:ext cx="2161307" cy="23561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SINR AFTER Cluster </a:t>
            </a:r>
            <a:r>
              <a:rPr lang="en-US" sz="1231" dirty="0" err="1">
                <a:solidFill>
                  <a:prstClr val="white"/>
                </a:solidFill>
              </a:rPr>
              <a:t>Optim</a:t>
            </a:r>
            <a:endParaRPr lang="en-US" sz="1231" dirty="0">
              <a:solidFill>
                <a:prstClr val="white"/>
              </a:solidFill>
            </a:endParaRPr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D8CE92AE-02FA-D637-A63A-1E6CBFC437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4129"/>
            <a:ext cx="12191999" cy="1606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109649" tIns="54824" rIns="109649" bIns="54824"/>
          <a:lstStyle/>
          <a:p>
            <a:endParaRPr lang="zh-CN" altLang="en-US" sz="204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A6110-69A7-B8A5-EF66-40D01C44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312" y="134275"/>
            <a:ext cx="1855800" cy="54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CA889B39-DD1D-CD11-15E2-3BD352B5A99D}"/>
              </a:ext>
            </a:extLst>
          </p:cNvPr>
          <p:cNvSpPr/>
          <p:nvPr/>
        </p:nvSpPr>
        <p:spPr>
          <a:xfrm>
            <a:off x="7352" y="406392"/>
            <a:ext cx="6302493" cy="38951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838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31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1F273-6B89-7848-980C-228923792811}"/>
              </a:ext>
            </a:extLst>
          </p:cNvPr>
          <p:cNvSpPr txBox="1"/>
          <p:nvPr/>
        </p:nvSpPr>
        <p:spPr>
          <a:xfrm>
            <a:off x="1329" y="351636"/>
            <a:ext cx="1051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38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Coverage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charset="-128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632597-09B9-11BD-E115-E87BCF38D375}"/>
              </a:ext>
            </a:extLst>
          </p:cNvPr>
          <p:cNvGraphicFramePr>
            <a:graphicFrameLocks noGrp="1"/>
          </p:cNvGraphicFramePr>
          <p:nvPr/>
        </p:nvGraphicFramePr>
        <p:xfrm>
          <a:off x="329184" y="4042163"/>
          <a:ext cx="6359369" cy="2202689"/>
        </p:xfrm>
        <a:graphic>
          <a:graphicData uri="http://schemas.openxmlformats.org/drawingml/2006/table">
            <a:tbl>
              <a:tblPr/>
              <a:tblGrid>
                <a:gridCol w="94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1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SINR</a:t>
                      </a:r>
                    </a:p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Activation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Cluster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to 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to 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to 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53.63%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53.63%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 to 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 to -5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594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80175" y="3629867"/>
            <a:ext cx="514885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35838"/>
            <a:r>
              <a:rPr lang="en-US" sz="880" dirty="0">
                <a:solidFill>
                  <a:prstClr val="white"/>
                </a:solidFill>
              </a:rPr>
              <a:t>CJR372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310564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DL </a:t>
            </a:r>
            <a:r>
              <a:rPr lang="en-US" sz="1231" dirty="0" err="1">
                <a:solidFill>
                  <a:prstClr val="white"/>
                </a:solidFill>
              </a:rPr>
              <a:t>Tput</a:t>
            </a:r>
            <a:r>
              <a:rPr lang="en-US" sz="1231" dirty="0">
                <a:solidFill>
                  <a:prstClr val="white"/>
                </a:solidFill>
              </a:rPr>
              <a:t> (Kbps) BEFORE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4269516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DL </a:t>
            </a:r>
            <a:r>
              <a:rPr lang="en-US" sz="1231" dirty="0" err="1">
                <a:solidFill>
                  <a:prstClr val="white"/>
                </a:solidFill>
              </a:rPr>
              <a:t>Tput</a:t>
            </a:r>
            <a:r>
              <a:rPr lang="en-US" sz="1231" dirty="0">
                <a:solidFill>
                  <a:prstClr val="white"/>
                </a:solidFill>
              </a:rPr>
              <a:t> (Kbps) AFTER 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8193376" y="986127"/>
            <a:ext cx="2478635" cy="22464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DL </a:t>
            </a:r>
            <a:r>
              <a:rPr lang="en-US" sz="1231" dirty="0" err="1">
                <a:solidFill>
                  <a:prstClr val="white"/>
                </a:solidFill>
              </a:rPr>
              <a:t>Tput</a:t>
            </a:r>
            <a:r>
              <a:rPr lang="en-US" sz="1231" dirty="0">
                <a:solidFill>
                  <a:prstClr val="white"/>
                </a:solidFill>
              </a:rPr>
              <a:t> (Kbps) AFTER Cluster </a:t>
            </a:r>
            <a:r>
              <a:rPr lang="en-US" sz="1231" dirty="0" err="1">
                <a:solidFill>
                  <a:prstClr val="white"/>
                </a:solidFill>
              </a:rPr>
              <a:t>Optim</a:t>
            </a:r>
            <a:endParaRPr lang="en-US" sz="1231" dirty="0">
              <a:solidFill>
                <a:prstClr val="white"/>
              </a:solidFill>
            </a:endParaRPr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D8CE92AE-02FA-D637-A63A-1E6CBFC437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4129"/>
            <a:ext cx="12191999" cy="1606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109649" tIns="54824" rIns="109649" bIns="54824"/>
          <a:lstStyle/>
          <a:p>
            <a:endParaRPr lang="zh-CN" altLang="en-US" sz="204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A6110-69A7-B8A5-EF66-40D01C44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312" y="134275"/>
            <a:ext cx="1855800" cy="54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CA889B39-DD1D-CD11-15E2-3BD352B5A99D}"/>
              </a:ext>
            </a:extLst>
          </p:cNvPr>
          <p:cNvSpPr/>
          <p:nvPr/>
        </p:nvSpPr>
        <p:spPr>
          <a:xfrm>
            <a:off x="7352" y="406392"/>
            <a:ext cx="6302493" cy="38951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838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31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1F273-6B89-7848-980C-228923792811}"/>
              </a:ext>
            </a:extLst>
          </p:cNvPr>
          <p:cNvSpPr txBox="1"/>
          <p:nvPr/>
        </p:nvSpPr>
        <p:spPr>
          <a:xfrm>
            <a:off x="1329" y="351636"/>
            <a:ext cx="1051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38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Coverage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charset="-12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34666D-FE1C-B3B4-725C-2B935617A571}"/>
              </a:ext>
            </a:extLst>
          </p:cNvPr>
          <p:cNvGraphicFramePr>
            <a:graphicFrameLocks noGrp="1"/>
          </p:cNvGraphicFramePr>
          <p:nvPr/>
        </p:nvGraphicFramePr>
        <p:xfrm>
          <a:off x="329184" y="4042163"/>
          <a:ext cx="6359369" cy="2208729"/>
        </p:xfrm>
        <a:graphic>
          <a:graphicData uri="http://schemas.openxmlformats.org/drawingml/2006/table">
            <a:tbl>
              <a:tblPr/>
              <a:tblGrid>
                <a:gridCol w="1122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DL</a:t>
                      </a:r>
                      <a:r>
                        <a:rPr 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Tput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Activation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Cluster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1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 to 200000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16000 to 50000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 to 16000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 to 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 to 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972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6">
            <a:extLst>
              <a:ext uri="{FF2B5EF4-FFF2-40B4-BE49-F238E27FC236}">
                <a16:creationId xmlns:a16="http://schemas.microsoft.com/office/drawing/2014/main" id="{C7AC791C-F4F8-4C56-BCCF-668041FF5D4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00745" y="2889056"/>
            <a:ext cx="4590510" cy="107988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42866" rIns="0" bIns="42866" anchor="ctr"/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 defTabSz="857148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GB" altLang="zh-CN" sz="1875" b="1" kern="0" dirty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  <a:sym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978950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80175" y="3629867"/>
            <a:ext cx="514885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35838"/>
            <a:r>
              <a:rPr lang="en-US" sz="880" dirty="0">
                <a:solidFill>
                  <a:prstClr val="white"/>
                </a:solidFill>
              </a:rPr>
              <a:t>CJR372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1032463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BEFORE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5015479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AFTER 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8951374" y="986126"/>
            <a:ext cx="2161307" cy="23561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AFTER Cluster </a:t>
            </a:r>
            <a:r>
              <a:rPr lang="en-US" sz="1231" dirty="0" err="1">
                <a:solidFill>
                  <a:prstClr val="white"/>
                </a:solidFill>
              </a:rPr>
              <a:t>Optim</a:t>
            </a:r>
            <a:endParaRPr lang="en-US" sz="1231" dirty="0">
              <a:solidFill>
                <a:prstClr val="white"/>
              </a:solidFill>
            </a:endParaRPr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D8CE92AE-02FA-D637-A63A-1E6CBFC437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4129"/>
            <a:ext cx="12191999" cy="1606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109649" tIns="54824" rIns="109649" bIns="54824"/>
          <a:lstStyle/>
          <a:p>
            <a:endParaRPr lang="zh-CN" altLang="en-US" sz="204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A6110-69A7-B8A5-EF66-40D01C44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312" y="134275"/>
            <a:ext cx="1855800" cy="54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CA889B39-DD1D-CD11-15E2-3BD352B5A99D}"/>
              </a:ext>
            </a:extLst>
          </p:cNvPr>
          <p:cNvSpPr/>
          <p:nvPr/>
        </p:nvSpPr>
        <p:spPr>
          <a:xfrm>
            <a:off x="7352" y="406392"/>
            <a:ext cx="6302493" cy="38951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838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31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1F273-6B89-7848-980C-228923792811}"/>
              </a:ext>
            </a:extLst>
          </p:cNvPr>
          <p:cNvSpPr txBox="1"/>
          <p:nvPr/>
        </p:nvSpPr>
        <p:spPr>
          <a:xfrm>
            <a:off x="1329" y="351636"/>
            <a:ext cx="1051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38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Speed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131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4"/>
          <p:cNvSpPr>
            <a:spLocks noChangeShapeType="1"/>
          </p:cNvSpPr>
          <p:nvPr/>
        </p:nvSpPr>
        <p:spPr bwMode="auto">
          <a:xfrm flipV="1">
            <a:off x="0" y="794129"/>
            <a:ext cx="12191999" cy="1606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109649" tIns="54824" rIns="109649" bIns="54824"/>
          <a:lstStyle/>
          <a:p>
            <a:endParaRPr lang="zh-CN" altLang="en-US" sz="204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7" name="Rounded Rectangle 10">
            <a:extLst>
              <a:ext uri="{FF2B5EF4-FFF2-40B4-BE49-F238E27FC236}">
                <a16:creationId xmlns:a16="http://schemas.microsoft.com/office/drawing/2014/main" id="{42FFBBA3-3E7B-467A-9010-3F48AD828FEC}"/>
              </a:ext>
            </a:extLst>
          </p:cNvPr>
          <p:cNvSpPr/>
          <p:nvPr/>
        </p:nvSpPr>
        <p:spPr>
          <a:xfrm>
            <a:off x="7352" y="406392"/>
            <a:ext cx="6302493" cy="38951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838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31" dirty="0">
              <a:solidFill>
                <a:prstClr val="white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4510B5-2D13-407B-A715-F569E7936D5F}"/>
              </a:ext>
            </a:extLst>
          </p:cNvPr>
          <p:cNvSpPr txBox="1"/>
          <p:nvPr/>
        </p:nvSpPr>
        <p:spPr>
          <a:xfrm>
            <a:off x="1329" y="351636"/>
            <a:ext cx="1051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38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/>
              <a:t>Report</a:t>
            </a:r>
            <a:endParaRPr lang="en-US" altLang="zh-CN" sz="2071" b="1" dirty="0">
              <a:solidFill>
                <a:srgbClr val="FF0000"/>
              </a:solidFill>
              <a:ea typeface="MS PGothic" panose="020B0600070205080204" charset="-128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0000000-0008-0000-0E00-00000F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312" y="134275"/>
            <a:ext cx="1855800" cy="54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11698" y="793750"/>
            <a:ext cx="11575955" cy="5530850"/>
            <a:chOff x="-4" y="500"/>
            <a:chExt cx="7688" cy="3484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500"/>
              <a:ext cx="7680" cy="3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610"/>
              <a:ext cx="7676" cy="1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0" y="1799"/>
              <a:ext cx="7671" cy="10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2989"/>
              <a:ext cx="7671" cy="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8" y="509"/>
              <a:ext cx="401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SECTOR 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8" y="1698"/>
              <a:ext cx="401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SECTOR 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8" y="2887"/>
              <a:ext cx="401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SECTOR 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201" y="1504"/>
              <a:ext cx="48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" y="2693"/>
              <a:ext cx="48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406" y="1504"/>
              <a:ext cx="48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356" y="3500"/>
              <a:ext cx="66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Tidak Ada Perubahan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356" y="1121"/>
              <a:ext cx="66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Tidak Ada Perubahan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458" y="3900"/>
              <a:ext cx="40" cy="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509" y="2310"/>
              <a:ext cx="66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Tidak Ada Perubahan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5629" y="2310"/>
              <a:ext cx="66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Tidak Ada Perubahan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6571" y="3900"/>
              <a:ext cx="40" cy="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196" y="526"/>
              <a:ext cx="40" cy="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3" y="1522"/>
              <a:ext cx="40" cy="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201" y="2693"/>
              <a:ext cx="48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201" y="1698"/>
              <a:ext cx="48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201" y="2887"/>
              <a:ext cx="48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6575" y="2693"/>
              <a:ext cx="48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2201" y="3883"/>
              <a:ext cx="48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487" y="3500"/>
              <a:ext cx="66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Tidak Ada Perubahan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1356" y="2310"/>
              <a:ext cx="66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Tidak</a:t>
              </a:r>
              <a:r>
                <a:rPr kumimoji="0" lang="en-US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Ada </a:t>
              </a:r>
              <a:r>
                <a:rPr kumimoji="0" lang="en-US" altLang="en-US" sz="8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Perubahan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3475" y="1121"/>
              <a:ext cx="66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Tidak</a:t>
              </a:r>
              <a:r>
                <a:rPr kumimoji="0" lang="en-US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Ada </a:t>
              </a:r>
              <a:r>
                <a:rPr kumimoji="0" lang="en-US" altLang="en-US" sz="8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Perubahan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13" y="3900"/>
              <a:ext cx="40" cy="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4463" y="2693"/>
              <a:ext cx="48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6575" y="1504"/>
              <a:ext cx="48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5629" y="3500"/>
              <a:ext cx="66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Tidak Ada Perubahan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5629" y="1121"/>
              <a:ext cx="665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Tidak</a:t>
              </a:r>
              <a:r>
                <a:rPr kumimoji="0" lang="en-US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Ada </a:t>
              </a:r>
              <a:r>
                <a:rPr kumimoji="0" lang="en-US" altLang="en-US" sz="8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Perubahan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-4" y="606"/>
              <a:ext cx="8" cy="1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1078" y="598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2179" y="615"/>
              <a:ext cx="8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3252" y="607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4317" y="607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5403" y="606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7671" y="615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4"/>
            <p:cNvSpPr>
              <a:spLocks noChangeArrowheads="1"/>
            </p:cNvSpPr>
            <p:nvPr/>
          </p:nvSpPr>
          <p:spPr bwMode="auto">
            <a:xfrm>
              <a:off x="-4" y="1795"/>
              <a:ext cx="8" cy="1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5"/>
            <p:cNvSpPr>
              <a:spLocks noChangeArrowheads="1"/>
            </p:cNvSpPr>
            <p:nvPr/>
          </p:nvSpPr>
          <p:spPr bwMode="auto">
            <a:xfrm>
              <a:off x="1078" y="1804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6"/>
            <p:cNvSpPr>
              <a:spLocks noChangeArrowheads="1"/>
            </p:cNvSpPr>
            <p:nvPr/>
          </p:nvSpPr>
          <p:spPr bwMode="auto">
            <a:xfrm>
              <a:off x="2179" y="1804"/>
              <a:ext cx="8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7"/>
            <p:cNvSpPr>
              <a:spLocks noChangeArrowheads="1"/>
            </p:cNvSpPr>
            <p:nvPr/>
          </p:nvSpPr>
          <p:spPr bwMode="auto">
            <a:xfrm>
              <a:off x="3243" y="1792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8"/>
            <p:cNvSpPr>
              <a:spLocks noChangeArrowheads="1"/>
            </p:cNvSpPr>
            <p:nvPr/>
          </p:nvSpPr>
          <p:spPr bwMode="auto">
            <a:xfrm>
              <a:off x="4309" y="1803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9"/>
            <p:cNvSpPr>
              <a:spLocks noChangeArrowheads="1"/>
            </p:cNvSpPr>
            <p:nvPr/>
          </p:nvSpPr>
          <p:spPr bwMode="auto">
            <a:xfrm>
              <a:off x="5403" y="1795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6476" y="1793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1"/>
            <p:cNvSpPr>
              <a:spLocks noChangeArrowheads="1"/>
            </p:cNvSpPr>
            <p:nvPr/>
          </p:nvSpPr>
          <p:spPr bwMode="auto">
            <a:xfrm>
              <a:off x="7671" y="1804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2"/>
            <p:cNvSpPr>
              <a:spLocks noChangeArrowheads="1"/>
            </p:cNvSpPr>
            <p:nvPr/>
          </p:nvSpPr>
          <p:spPr bwMode="auto">
            <a:xfrm>
              <a:off x="-4" y="2984"/>
              <a:ext cx="8" cy="1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3"/>
            <p:cNvSpPr>
              <a:spLocks noChangeArrowheads="1"/>
            </p:cNvSpPr>
            <p:nvPr/>
          </p:nvSpPr>
          <p:spPr bwMode="auto">
            <a:xfrm>
              <a:off x="1078" y="2993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4"/>
            <p:cNvSpPr>
              <a:spLocks noChangeArrowheads="1"/>
            </p:cNvSpPr>
            <p:nvPr/>
          </p:nvSpPr>
          <p:spPr bwMode="auto">
            <a:xfrm>
              <a:off x="2179" y="2993"/>
              <a:ext cx="8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5"/>
            <p:cNvSpPr>
              <a:spLocks noChangeArrowheads="1"/>
            </p:cNvSpPr>
            <p:nvPr/>
          </p:nvSpPr>
          <p:spPr bwMode="auto">
            <a:xfrm>
              <a:off x="3235" y="2977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6"/>
            <p:cNvSpPr>
              <a:spLocks noChangeArrowheads="1"/>
            </p:cNvSpPr>
            <p:nvPr/>
          </p:nvSpPr>
          <p:spPr bwMode="auto">
            <a:xfrm>
              <a:off x="4335" y="2989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7"/>
            <p:cNvSpPr>
              <a:spLocks noChangeArrowheads="1"/>
            </p:cNvSpPr>
            <p:nvPr/>
          </p:nvSpPr>
          <p:spPr bwMode="auto">
            <a:xfrm>
              <a:off x="5412" y="2984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78"/>
            <p:cNvSpPr>
              <a:spLocks noChangeArrowheads="1"/>
            </p:cNvSpPr>
            <p:nvPr/>
          </p:nvSpPr>
          <p:spPr bwMode="auto">
            <a:xfrm>
              <a:off x="6467" y="2977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9"/>
            <p:cNvSpPr>
              <a:spLocks noChangeArrowheads="1"/>
            </p:cNvSpPr>
            <p:nvPr/>
          </p:nvSpPr>
          <p:spPr bwMode="auto">
            <a:xfrm>
              <a:off x="7671" y="2993"/>
              <a:ext cx="9" cy="9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0"/>
            <p:cNvSpPr>
              <a:spLocks noChangeArrowheads="1"/>
            </p:cNvSpPr>
            <p:nvPr/>
          </p:nvSpPr>
          <p:spPr bwMode="auto">
            <a:xfrm>
              <a:off x="4" y="606"/>
              <a:ext cx="768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81"/>
            <p:cNvSpPr>
              <a:spLocks noChangeArrowheads="1"/>
            </p:cNvSpPr>
            <p:nvPr/>
          </p:nvSpPr>
          <p:spPr bwMode="auto">
            <a:xfrm>
              <a:off x="4" y="716"/>
              <a:ext cx="768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2"/>
            <p:cNvSpPr>
              <a:spLocks noChangeArrowheads="1"/>
            </p:cNvSpPr>
            <p:nvPr/>
          </p:nvSpPr>
          <p:spPr bwMode="auto">
            <a:xfrm>
              <a:off x="4" y="1597"/>
              <a:ext cx="768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3"/>
            <p:cNvSpPr>
              <a:spLocks noChangeArrowheads="1"/>
            </p:cNvSpPr>
            <p:nvPr/>
          </p:nvSpPr>
          <p:spPr bwMode="auto">
            <a:xfrm>
              <a:off x="4" y="1795"/>
              <a:ext cx="768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4"/>
            <p:cNvSpPr>
              <a:spLocks noChangeArrowheads="1"/>
            </p:cNvSpPr>
            <p:nvPr/>
          </p:nvSpPr>
          <p:spPr bwMode="auto">
            <a:xfrm>
              <a:off x="4" y="1905"/>
              <a:ext cx="768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5"/>
            <p:cNvSpPr>
              <a:spLocks noChangeArrowheads="1"/>
            </p:cNvSpPr>
            <p:nvPr/>
          </p:nvSpPr>
          <p:spPr bwMode="auto">
            <a:xfrm>
              <a:off x="4" y="2786"/>
              <a:ext cx="768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6"/>
            <p:cNvSpPr>
              <a:spLocks noChangeArrowheads="1"/>
            </p:cNvSpPr>
            <p:nvPr/>
          </p:nvSpPr>
          <p:spPr bwMode="auto">
            <a:xfrm>
              <a:off x="4" y="2984"/>
              <a:ext cx="768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87"/>
            <p:cNvSpPr>
              <a:spLocks noChangeArrowheads="1"/>
            </p:cNvSpPr>
            <p:nvPr/>
          </p:nvSpPr>
          <p:spPr bwMode="auto">
            <a:xfrm>
              <a:off x="4" y="3094"/>
              <a:ext cx="768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8"/>
            <p:cNvSpPr>
              <a:spLocks noChangeArrowheads="1"/>
            </p:cNvSpPr>
            <p:nvPr/>
          </p:nvSpPr>
          <p:spPr bwMode="auto">
            <a:xfrm>
              <a:off x="4" y="3975"/>
              <a:ext cx="768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Rectangle 70">
            <a:extLst>
              <a:ext uri="{FF2B5EF4-FFF2-40B4-BE49-F238E27FC236}">
                <a16:creationId xmlns:a16="http://schemas.microsoft.com/office/drawing/2014/main" id="{18B6D145-CE7B-5BD0-32A4-C62B35077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8507" y="970755"/>
            <a:ext cx="13551" cy="15732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30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80175" y="3629867"/>
            <a:ext cx="514885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35838"/>
            <a:r>
              <a:rPr lang="en-US" sz="880" dirty="0">
                <a:solidFill>
                  <a:prstClr val="white"/>
                </a:solidFill>
              </a:rPr>
              <a:t>CJR372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310564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RSRP BEFORE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4269516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RSRP AFTER 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8193376" y="986126"/>
            <a:ext cx="2161307" cy="23561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RSRP AFTER Cluster </a:t>
            </a:r>
            <a:r>
              <a:rPr lang="en-US" sz="1231" dirty="0" err="1">
                <a:solidFill>
                  <a:prstClr val="white"/>
                </a:solidFill>
              </a:rPr>
              <a:t>Optim</a:t>
            </a:r>
            <a:endParaRPr lang="en-US" sz="1231" dirty="0">
              <a:solidFill>
                <a:prstClr val="white"/>
              </a:solidFill>
            </a:endParaRPr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D8CE92AE-02FA-D637-A63A-1E6CBFC437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4129"/>
            <a:ext cx="12191999" cy="1606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109649" tIns="54824" rIns="109649" bIns="54824"/>
          <a:lstStyle/>
          <a:p>
            <a:endParaRPr lang="zh-CN" altLang="en-US" sz="204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A6110-69A7-B8A5-EF66-40D01C44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312" y="134275"/>
            <a:ext cx="1855800" cy="54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CA889B39-DD1D-CD11-15E2-3BD352B5A99D}"/>
              </a:ext>
            </a:extLst>
          </p:cNvPr>
          <p:cNvSpPr/>
          <p:nvPr/>
        </p:nvSpPr>
        <p:spPr>
          <a:xfrm>
            <a:off x="7352" y="406392"/>
            <a:ext cx="6302493" cy="38951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838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31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1F273-6B89-7848-980C-228923792811}"/>
              </a:ext>
            </a:extLst>
          </p:cNvPr>
          <p:cNvSpPr txBox="1"/>
          <p:nvPr/>
        </p:nvSpPr>
        <p:spPr>
          <a:xfrm>
            <a:off x="1329" y="351636"/>
            <a:ext cx="1051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38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Coverage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5223C5-6E61-E4ED-E859-496D95B54427}"/>
              </a:ext>
            </a:extLst>
          </p:cNvPr>
          <p:cNvGraphicFramePr>
            <a:graphicFrameLocks noGrp="1"/>
          </p:cNvGraphicFramePr>
          <p:nvPr/>
        </p:nvGraphicFramePr>
        <p:xfrm>
          <a:off x="329184" y="4042163"/>
          <a:ext cx="6359369" cy="2202689"/>
        </p:xfrm>
        <a:graphic>
          <a:graphicData uri="http://schemas.openxmlformats.org/drawingml/2006/table">
            <a:tbl>
              <a:tblPr/>
              <a:tblGrid>
                <a:gridCol w="94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1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RSRP Distribution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Activation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Cluster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-80 to 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-95 to -80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 to -95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-110 to -100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-150 to -110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346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80175" y="3629867"/>
            <a:ext cx="514885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35838"/>
            <a:r>
              <a:rPr lang="en-US" sz="880" dirty="0">
                <a:solidFill>
                  <a:prstClr val="white"/>
                </a:solidFill>
              </a:rPr>
              <a:t>CJR372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310564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SINR BEFORE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4269516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SINR AFTER 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8193376" y="986126"/>
            <a:ext cx="2161307" cy="23561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SINR AFTER Cluster </a:t>
            </a:r>
            <a:r>
              <a:rPr lang="en-US" sz="1231" dirty="0" err="1">
                <a:solidFill>
                  <a:prstClr val="white"/>
                </a:solidFill>
              </a:rPr>
              <a:t>Optim</a:t>
            </a:r>
            <a:endParaRPr lang="en-US" sz="1231" dirty="0">
              <a:solidFill>
                <a:prstClr val="white"/>
              </a:solidFill>
            </a:endParaRPr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D8CE92AE-02FA-D637-A63A-1E6CBFC437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4129"/>
            <a:ext cx="12191999" cy="1606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109649" tIns="54824" rIns="109649" bIns="54824"/>
          <a:lstStyle/>
          <a:p>
            <a:endParaRPr lang="zh-CN" altLang="en-US" sz="204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A6110-69A7-B8A5-EF66-40D01C44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312" y="134275"/>
            <a:ext cx="1855800" cy="54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CA889B39-DD1D-CD11-15E2-3BD352B5A99D}"/>
              </a:ext>
            </a:extLst>
          </p:cNvPr>
          <p:cNvSpPr/>
          <p:nvPr/>
        </p:nvSpPr>
        <p:spPr>
          <a:xfrm>
            <a:off x="7352" y="406392"/>
            <a:ext cx="6302493" cy="38951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838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31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1F273-6B89-7848-980C-228923792811}"/>
              </a:ext>
            </a:extLst>
          </p:cNvPr>
          <p:cNvSpPr txBox="1"/>
          <p:nvPr/>
        </p:nvSpPr>
        <p:spPr>
          <a:xfrm>
            <a:off x="1329" y="351636"/>
            <a:ext cx="1051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38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Coverage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charset="-128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632597-09B9-11BD-E115-E87BCF38D375}"/>
              </a:ext>
            </a:extLst>
          </p:cNvPr>
          <p:cNvGraphicFramePr>
            <a:graphicFrameLocks noGrp="1"/>
          </p:cNvGraphicFramePr>
          <p:nvPr/>
        </p:nvGraphicFramePr>
        <p:xfrm>
          <a:off x="329184" y="4042163"/>
          <a:ext cx="6359369" cy="2202689"/>
        </p:xfrm>
        <a:graphic>
          <a:graphicData uri="http://schemas.openxmlformats.org/drawingml/2006/table">
            <a:tbl>
              <a:tblPr/>
              <a:tblGrid>
                <a:gridCol w="94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1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SINR</a:t>
                      </a:r>
                    </a:p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Activation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Cluster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to 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to 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to 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53.63%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53.63%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 to 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 to -5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264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80175" y="3629867"/>
            <a:ext cx="514885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35838"/>
            <a:r>
              <a:rPr lang="en-US" sz="880" dirty="0">
                <a:solidFill>
                  <a:prstClr val="white"/>
                </a:solidFill>
              </a:rPr>
              <a:t>CJR372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310564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DL </a:t>
            </a:r>
            <a:r>
              <a:rPr lang="en-US" sz="1231" dirty="0" err="1">
                <a:solidFill>
                  <a:prstClr val="white"/>
                </a:solidFill>
              </a:rPr>
              <a:t>Tput</a:t>
            </a:r>
            <a:r>
              <a:rPr lang="en-US" sz="1231" dirty="0">
                <a:solidFill>
                  <a:prstClr val="white"/>
                </a:solidFill>
              </a:rPr>
              <a:t> (Kbps) BEFORE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4269516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DL </a:t>
            </a:r>
            <a:r>
              <a:rPr lang="en-US" sz="1231" dirty="0" err="1">
                <a:solidFill>
                  <a:prstClr val="white"/>
                </a:solidFill>
              </a:rPr>
              <a:t>Tput</a:t>
            </a:r>
            <a:r>
              <a:rPr lang="en-US" sz="1231" dirty="0">
                <a:solidFill>
                  <a:prstClr val="white"/>
                </a:solidFill>
              </a:rPr>
              <a:t> (Kbps) AFTER 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8193376" y="986127"/>
            <a:ext cx="2478635" cy="22464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DL </a:t>
            </a:r>
            <a:r>
              <a:rPr lang="en-US" sz="1231" dirty="0" err="1">
                <a:solidFill>
                  <a:prstClr val="white"/>
                </a:solidFill>
              </a:rPr>
              <a:t>Tput</a:t>
            </a:r>
            <a:r>
              <a:rPr lang="en-US" sz="1231" dirty="0">
                <a:solidFill>
                  <a:prstClr val="white"/>
                </a:solidFill>
              </a:rPr>
              <a:t> (Kbps) AFTER Cluster </a:t>
            </a:r>
            <a:r>
              <a:rPr lang="en-US" sz="1231" dirty="0" err="1">
                <a:solidFill>
                  <a:prstClr val="white"/>
                </a:solidFill>
              </a:rPr>
              <a:t>Optim</a:t>
            </a:r>
            <a:endParaRPr lang="en-US" sz="1231" dirty="0">
              <a:solidFill>
                <a:prstClr val="white"/>
              </a:solidFill>
            </a:endParaRPr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D8CE92AE-02FA-D637-A63A-1E6CBFC437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4129"/>
            <a:ext cx="12191999" cy="1606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109649" tIns="54824" rIns="109649" bIns="54824"/>
          <a:lstStyle/>
          <a:p>
            <a:endParaRPr lang="zh-CN" altLang="en-US" sz="204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A6110-69A7-B8A5-EF66-40D01C44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312" y="134275"/>
            <a:ext cx="1855800" cy="54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CA889B39-DD1D-CD11-15E2-3BD352B5A99D}"/>
              </a:ext>
            </a:extLst>
          </p:cNvPr>
          <p:cNvSpPr/>
          <p:nvPr/>
        </p:nvSpPr>
        <p:spPr>
          <a:xfrm>
            <a:off x="7352" y="406392"/>
            <a:ext cx="6302493" cy="38951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838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31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1F273-6B89-7848-980C-228923792811}"/>
              </a:ext>
            </a:extLst>
          </p:cNvPr>
          <p:cNvSpPr txBox="1"/>
          <p:nvPr/>
        </p:nvSpPr>
        <p:spPr>
          <a:xfrm>
            <a:off x="1329" y="351636"/>
            <a:ext cx="1051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38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Coverage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charset="-12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34666D-FE1C-B3B4-725C-2B935617A571}"/>
              </a:ext>
            </a:extLst>
          </p:cNvPr>
          <p:cNvGraphicFramePr>
            <a:graphicFrameLocks noGrp="1"/>
          </p:cNvGraphicFramePr>
          <p:nvPr/>
        </p:nvGraphicFramePr>
        <p:xfrm>
          <a:off x="329184" y="4042163"/>
          <a:ext cx="6359369" cy="2208729"/>
        </p:xfrm>
        <a:graphic>
          <a:graphicData uri="http://schemas.openxmlformats.org/drawingml/2006/table">
            <a:tbl>
              <a:tblPr/>
              <a:tblGrid>
                <a:gridCol w="1122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DL</a:t>
                      </a:r>
                      <a:r>
                        <a:rPr 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Tput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Activation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Cluster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1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 to 200000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16000 to 50000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 to 16000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 to 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 to 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31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6">
            <a:extLst>
              <a:ext uri="{FF2B5EF4-FFF2-40B4-BE49-F238E27FC236}">
                <a16:creationId xmlns:a16="http://schemas.microsoft.com/office/drawing/2014/main" id="{C7AC791C-F4F8-4C56-BCCF-668041FF5D4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00745" y="2889056"/>
            <a:ext cx="4590510" cy="107988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42866" rIns="0" bIns="42866" anchor="ctr"/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 defTabSz="857148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GB" altLang="zh-CN" sz="1875" b="1" kern="0" dirty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  <a:sym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05069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80175" y="3629867"/>
            <a:ext cx="514885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35838"/>
            <a:r>
              <a:rPr lang="en-US" sz="880" dirty="0">
                <a:solidFill>
                  <a:prstClr val="white"/>
                </a:solidFill>
              </a:rPr>
              <a:t>CJR372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1032463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BEFORE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5015479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AFTER 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8951374" y="986126"/>
            <a:ext cx="2161307" cy="23561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AFTER Cluster </a:t>
            </a:r>
            <a:r>
              <a:rPr lang="en-US" sz="1231" dirty="0" err="1">
                <a:solidFill>
                  <a:prstClr val="white"/>
                </a:solidFill>
              </a:rPr>
              <a:t>Optim</a:t>
            </a:r>
            <a:endParaRPr lang="en-US" sz="1231" dirty="0">
              <a:solidFill>
                <a:prstClr val="white"/>
              </a:solidFill>
            </a:endParaRPr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D8CE92AE-02FA-D637-A63A-1E6CBFC437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4129"/>
            <a:ext cx="12191999" cy="1606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109649" tIns="54824" rIns="109649" bIns="54824"/>
          <a:lstStyle/>
          <a:p>
            <a:endParaRPr lang="zh-CN" altLang="en-US" sz="204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A6110-69A7-B8A5-EF66-40D01C44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312" y="134275"/>
            <a:ext cx="1855800" cy="54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CA889B39-DD1D-CD11-15E2-3BD352B5A99D}"/>
              </a:ext>
            </a:extLst>
          </p:cNvPr>
          <p:cNvSpPr/>
          <p:nvPr/>
        </p:nvSpPr>
        <p:spPr>
          <a:xfrm>
            <a:off x="7352" y="406392"/>
            <a:ext cx="6302493" cy="38951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838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31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1F273-6B89-7848-980C-228923792811}"/>
              </a:ext>
            </a:extLst>
          </p:cNvPr>
          <p:cNvSpPr txBox="1"/>
          <p:nvPr/>
        </p:nvSpPr>
        <p:spPr>
          <a:xfrm>
            <a:off x="1329" y="351636"/>
            <a:ext cx="1051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38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Speed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92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80175" y="3629867"/>
            <a:ext cx="514885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35838"/>
            <a:r>
              <a:rPr lang="en-US" sz="880" dirty="0">
                <a:solidFill>
                  <a:prstClr val="white"/>
                </a:solidFill>
              </a:rPr>
              <a:t>CJR372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310564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RSRP BEFORE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4269516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RSRP AFTER 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8193376" y="986126"/>
            <a:ext cx="2161307" cy="23561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RSRP AFTER Cluster </a:t>
            </a:r>
            <a:r>
              <a:rPr lang="en-US" sz="1231" dirty="0" err="1">
                <a:solidFill>
                  <a:prstClr val="white"/>
                </a:solidFill>
              </a:rPr>
              <a:t>Optim</a:t>
            </a:r>
            <a:endParaRPr lang="en-US" sz="1231" dirty="0">
              <a:solidFill>
                <a:prstClr val="white"/>
              </a:solidFill>
            </a:endParaRPr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D8CE92AE-02FA-D637-A63A-1E6CBFC437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4129"/>
            <a:ext cx="12191999" cy="1606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109649" tIns="54824" rIns="109649" bIns="54824"/>
          <a:lstStyle/>
          <a:p>
            <a:endParaRPr lang="zh-CN" altLang="en-US" sz="204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A6110-69A7-B8A5-EF66-40D01C44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312" y="134275"/>
            <a:ext cx="1855800" cy="54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CA889B39-DD1D-CD11-15E2-3BD352B5A99D}"/>
              </a:ext>
            </a:extLst>
          </p:cNvPr>
          <p:cNvSpPr/>
          <p:nvPr/>
        </p:nvSpPr>
        <p:spPr>
          <a:xfrm>
            <a:off x="7352" y="406392"/>
            <a:ext cx="6302493" cy="38951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838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31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1F273-6B89-7848-980C-228923792811}"/>
              </a:ext>
            </a:extLst>
          </p:cNvPr>
          <p:cNvSpPr txBox="1"/>
          <p:nvPr/>
        </p:nvSpPr>
        <p:spPr>
          <a:xfrm>
            <a:off x="1329" y="351636"/>
            <a:ext cx="1051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38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Coverage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5223C5-6E61-E4ED-E859-496D95B54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56766"/>
              </p:ext>
            </p:extLst>
          </p:nvPr>
        </p:nvGraphicFramePr>
        <p:xfrm>
          <a:off x="329184" y="4042163"/>
          <a:ext cx="6359369" cy="2202689"/>
        </p:xfrm>
        <a:graphic>
          <a:graphicData uri="http://schemas.openxmlformats.org/drawingml/2006/table">
            <a:tbl>
              <a:tblPr/>
              <a:tblGrid>
                <a:gridCol w="94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1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RSRP Distribution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Activation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Cluster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-80 to 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-95 to -80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 to -95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-110 to -100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-150 to -110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25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80175" y="3629867"/>
            <a:ext cx="514885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35838"/>
            <a:r>
              <a:rPr lang="en-US" sz="880" dirty="0">
                <a:solidFill>
                  <a:prstClr val="white"/>
                </a:solidFill>
              </a:rPr>
              <a:t>CJR372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310564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SINR BEFORE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4269516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SINR AFTER 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8193376" y="986126"/>
            <a:ext cx="2161307" cy="23561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SINR AFTER Cluster </a:t>
            </a:r>
            <a:r>
              <a:rPr lang="en-US" sz="1231" dirty="0" err="1">
                <a:solidFill>
                  <a:prstClr val="white"/>
                </a:solidFill>
              </a:rPr>
              <a:t>Optim</a:t>
            </a:r>
            <a:endParaRPr lang="en-US" sz="1231" dirty="0">
              <a:solidFill>
                <a:prstClr val="white"/>
              </a:solidFill>
            </a:endParaRPr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D8CE92AE-02FA-D637-A63A-1E6CBFC437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4129"/>
            <a:ext cx="12191999" cy="1606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109649" tIns="54824" rIns="109649" bIns="54824"/>
          <a:lstStyle/>
          <a:p>
            <a:endParaRPr lang="zh-CN" altLang="en-US" sz="204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A6110-69A7-B8A5-EF66-40D01C44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312" y="134275"/>
            <a:ext cx="1855800" cy="54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CA889B39-DD1D-CD11-15E2-3BD352B5A99D}"/>
              </a:ext>
            </a:extLst>
          </p:cNvPr>
          <p:cNvSpPr/>
          <p:nvPr/>
        </p:nvSpPr>
        <p:spPr>
          <a:xfrm>
            <a:off x="7352" y="406392"/>
            <a:ext cx="6302493" cy="38951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838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31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1F273-6B89-7848-980C-228923792811}"/>
              </a:ext>
            </a:extLst>
          </p:cNvPr>
          <p:cNvSpPr txBox="1"/>
          <p:nvPr/>
        </p:nvSpPr>
        <p:spPr>
          <a:xfrm>
            <a:off x="1329" y="351636"/>
            <a:ext cx="1051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38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Coverage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charset="-128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632597-09B9-11BD-E115-E87BCF38D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890785"/>
              </p:ext>
            </p:extLst>
          </p:nvPr>
        </p:nvGraphicFramePr>
        <p:xfrm>
          <a:off x="329184" y="4042163"/>
          <a:ext cx="6359369" cy="2202689"/>
        </p:xfrm>
        <a:graphic>
          <a:graphicData uri="http://schemas.openxmlformats.org/drawingml/2006/table">
            <a:tbl>
              <a:tblPr/>
              <a:tblGrid>
                <a:gridCol w="94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1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SINR</a:t>
                      </a:r>
                    </a:p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Activation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Cluster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to 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to 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to 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53.63%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53.63%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 to 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 to -5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83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80175" y="3629867"/>
            <a:ext cx="514885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35838"/>
            <a:r>
              <a:rPr lang="en-US" sz="880" dirty="0">
                <a:solidFill>
                  <a:prstClr val="white"/>
                </a:solidFill>
              </a:rPr>
              <a:t>CJR372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310564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DL </a:t>
            </a:r>
            <a:r>
              <a:rPr lang="en-US" sz="1231" dirty="0" err="1">
                <a:solidFill>
                  <a:prstClr val="white"/>
                </a:solidFill>
              </a:rPr>
              <a:t>Tput</a:t>
            </a:r>
            <a:r>
              <a:rPr lang="en-US" sz="1231" dirty="0">
                <a:solidFill>
                  <a:prstClr val="white"/>
                </a:solidFill>
              </a:rPr>
              <a:t> (Kbps) BEFORE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4269516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DL </a:t>
            </a:r>
            <a:r>
              <a:rPr lang="en-US" sz="1231" dirty="0" err="1">
                <a:solidFill>
                  <a:prstClr val="white"/>
                </a:solidFill>
              </a:rPr>
              <a:t>Tput</a:t>
            </a:r>
            <a:r>
              <a:rPr lang="en-US" sz="1231" dirty="0">
                <a:solidFill>
                  <a:prstClr val="white"/>
                </a:solidFill>
              </a:rPr>
              <a:t> (Kbps) AFTER 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8193376" y="986127"/>
            <a:ext cx="2478635" cy="22464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DL </a:t>
            </a:r>
            <a:r>
              <a:rPr lang="en-US" sz="1231" dirty="0" err="1">
                <a:solidFill>
                  <a:prstClr val="white"/>
                </a:solidFill>
              </a:rPr>
              <a:t>Tput</a:t>
            </a:r>
            <a:r>
              <a:rPr lang="en-US" sz="1231" dirty="0">
                <a:solidFill>
                  <a:prstClr val="white"/>
                </a:solidFill>
              </a:rPr>
              <a:t> (Kbps) AFTER Cluster </a:t>
            </a:r>
            <a:r>
              <a:rPr lang="en-US" sz="1231" dirty="0" err="1">
                <a:solidFill>
                  <a:prstClr val="white"/>
                </a:solidFill>
              </a:rPr>
              <a:t>Optim</a:t>
            </a:r>
            <a:endParaRPr lang="en-US" sz="1231" dirty="0">
              <a:solidFill>
                <a:prstClr val="white"/>
              </a:solidFill>
            </a:endParaRPr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D8CE92AE-02FA-D637-A63A-1E6CBFC437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4129"/>
            <a:ext cx="12191999" cy="1606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109649" tIns="54824" rIns="109649" bIns="54824"/>
          <a:lstStyle/>
          <a:p>
            <a:endParaRPr lang="zh-CN" altLang="en-US" sz="204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A6110-69A7-B8A5-EF66-40D01C44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312" y="134275"/>
            <a:ext cx="1855800" cy="54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CA889B39-DD1D-CD11-15E2-3BD352B5A99D}"/>
              </a:ext>
            </a:extLst>
          </p:cNvPr>
          <p:cNvSpPr/>
          <p:nvPr/>
        </p:nvSpPr>
        <p:spPr>
          <a:xfrm>
            <a:off x="7352" y="406392"/>
            <a:ext cx="6302493" cy="38951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838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31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1F273-6B89-7848-980C-228923792811}"/>
              </a:ext>
            </a:extLst>
          </p:cNvPr>
          <p:cNvSpPr txBox="1"/>
          <p:nvPr/>
        </p:nvSpPr>
        <p:spPr>
          <a:xfrm>
            <a:off x="1329" y="351636"/>
            <a:ext cx="1051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38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Coverage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charset="-12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34666D-FE1C-B3B4-725C-2B935617A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618739"/>
              </p:ext>
            </p:extLst>
          </p:nvPr>
        </p:nvGraphicFramePr>
        <p:xfrm>
          <a:off x="329184" y="4042163"/>
          <a:ext cx="6359369" cy="2208729"/>
        </p:xfrm>
        <a:graphic>
          <a:graphicData uri="http://schemas.openxmlformats.org/drawingml/2006/table">
            <a:tbl>
              <a:tblPr/>
              <a:tblGrid>
                <a:gridCol w="1122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DL</a:t>
                      </a:r>
                      <a:r>
                        <a:rPr lang="en-US" sz="12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Tput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Activation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Cluster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1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 to 200000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16000 to 50000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 to 16000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 to 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 to 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80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6">
            <a:extLst>
              <a:ext uri="{FF2B5EF4-FFF2-40B4-BE49-F238E27FC236}">
                <a16:creationId xmlns:a16="http://schemas.microsoft.com/office/drawing/2014/main" id="{C7AC791C-F4F8-4C56-BCCF-668041FF5D4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00745" y="2889056"/>
            <a:ext cx="4590510" cy="107988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42866" rIns="0" bIns="42866" anchor="ctr"/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 defTabSz="857148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GB" altLang="zh-CN" sz="1875" b="1" kern="0" dirty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  <a:sym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81806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80175" y="3629867"/>
            <a:ext cx="514885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35838"/>
            <a:r>
              <a:rPr lang="en-US" sz="880" dirty="0">
                <a:solidFill>
                  <a:prstClr val="white"/>
                </a:solidFill>
              </a:rPr>
              <a:t>CJR372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1032463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BEFORE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5015479" y="973028"/>
            <a:ext cx="2176272" cy="23774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AFTER 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E2CC0E-53B3-45E8-A043-5F74052E3FE3}"/>
              </a:ext>
            </a:extLst>
          </p:cNvPr>
          <p:cNvSpPr/>
          <p:nvPr/>
        </p:nvSpPr>
        <p:spPr>
          <a:xfrm>
            <a:off x="8951374" y="986126"/>
            <a:ext cx="2161307" cy="23561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35838"/>
            <a:r>
              <a:rPr lang="en-US" sz="1231" dirty="0">
                <a:solidFill>
                  <a:prstClr val="white"/>
                </a:solidFill>
              </a:rPr>
              <a:t>AFTER Cluster </a:t>
            </a:r>
            <a:r>
              <a:rPr lang="en-US" sz="1231" dirty="0" err="1">
                <a:solidFill>
                  <a:prstClr val="white"/>
                </a:solidFill>
              </a:rPr>
              <a:t>Optim</a:t>
            </a:r>
            <a:endParaRPr lang="en-US" sz="1231" dirty="0">
              <a:solidFill>
                <a:prstClr val="white"/>
              </a:solidFill>
            </a:endParaRPr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D8CE92AE-02FA-D637-A63A-1E6CBFC437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94129"/>
            <a:ext cx="12191999" cy="1606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109649" tIns="54824" rIns="109649" bIns="54824"/>
          <a:lstStyle/>
          <a:p>
            <a:endParaRPr lang="zh-CN" altLang="en-US" sz="204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A6110-69A7-B8A5-EF66-40D01C44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312" y="134275"/>
            <a:ext cx="1855800" cy="54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CA889B39-DD1D-CD11-15E2-3BD352B5A99D}"/>
              </a:ext>
            </a:extLst>
          </p:cNvPr>
          <p:cNvSpPr/>
          <p:nvPr/>
        </p:nvSpPr>
        <p:spPr>
          <a:xfrm>
            <a:off x="7352" y="406392"/>
            <a:ext cx="6302493" cy="38951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838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31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1F273-6B89-7848-980C-228923792811}"/>
              </a:ext>
            </a:extLst>
          </p:cNvPr>
          <p:cNvSpPr txBox="1"/>
          <p:nvPr/>
        </p:nvSpPr>
        <p:spPr>
          <a:xfrm>
            <a:off x="1329" y="351636"/>
            <a:ext cx="1051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38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Speed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MS PGothic" panose="020B06000702050802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686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1476</Words>
  <Application>Microsoft Office PowerPoint</Application>
  <PresentationFormat>Widescreen</PresentationFormat>
  <Paragraphs>814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Arfan Amrico</cp:lastModifiedBy>
  <cp:revision>31</cp:revision>
  <dcterms:created xsi:type="dcterms:W3CDTF">2022-12-15T04:33:36Z</dcterms:created>
  <dcterms:modified xsi:type="dcterms:W3CDTF">2022-12-21T13:45:18Z</dcterms:modified>
</cp:coreProperties>
</file>