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f21328ab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f21328ab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f21328ab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f21328ab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f21328ab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f21328ab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f21328ab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f21328ab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f21328ab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f21328ab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f21328ab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f21328ab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f21328ab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f21328ab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f21328ab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f21328ab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f21328ab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f21328ab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f21328ab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f21328ab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f21328ab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f21328ab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f21328ab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f21328ab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postgresql.org/docs/12/runtime-config-resource.html" TargetMode="External"/><Relationship Id="rId4" Type="http://schemas.openxmlformats.org/officeDocument/2006/relationships/hyperlink" Target="https://docs.microsoft.com/en-us/sql/database-engine/configure-windows/buffer-pool-extension?view=sql-server-ver15"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ev.mysql.com/doc/refman/8.0/en/create-temporary-table.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en.wikipedia.org/wiki/JSON#:~:text=JavaScript%20Object%20Notation%20(JSON%2C%20pronounced,or%20any%20other%20serializable%20value)." TargetMode="External"/><Relationship Id="rId4" Type="http://schemas.openxmlformats.org/officeDocument/2006/relationships/hyperlink" Target="https://jelvix.com/blog/relational-vs-non-relational-databas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earchdatamanagement.techtarget.com/definition/relational-database" TargetMode="External"/><Relationship Id="rId4" Type="http://schemas.openxmlformats.org/officeDocument/2006/relationships/hyperlink" Target="https://searchsqlserver.techtarget.com/definition/SQL?_gl=1*blj0dr*_ga*MTkyMjMzNjI1OS4xNjE0MTU5MzU0*_ga_RRBYR9CGB9*MTYxNDE1OTM1My4xLjAuMTYxNDE1OTM1My4w&amp;_ga=2.147700855.151011765.1614159354-1922336259.161415935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b-engines.com/en/ranking" TargetMode="External"/><Relationship Id="rId4" Type="http://schemas.openxmlformats.org/officeDocument/2006/relationships/hyperlink" Target="https://www.mysq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postgresql.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microsoft.com/en-us/sql-server/sql-server-download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Column-oriented_DBM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ev.mysql.com/doc/refman/8.0/en/optimize-table.html" TargetMode="External"/><Relationship Id="rId4" Type="http://schemas.openxmlformats.org/officeDocument/2006/relationships/hyperlink" Target="https://jelvix.com/blog/guide-to-web-application-architecture" TargetMode="External"/><Relationship Id="rId5" Type="http://schemas.openxmlformats.org/officeDocument/2006/relationships/hyperlink" Target="https://sqlserver-help.com/tag/garbage-collec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608525"/>
            <a:ext cx="8520600" cy="2052600"/>
          </a:xfrm>
          <a:prstGeom prst="rect">
            <a:avLst/>
          </a:prstGeom>
        </p:spPr>
        <p:txBody>
          <a:bodyPr anchorCtr="0" anchor="b" bIns="91425" lIns="91425" spcFirstLastPara="1" rIns="91425" wrap="square" tIns="91425">
            <a:normAutofit/>
          </a:bodyPr>
          <a:lstStyle/>
          <a:p>
            <a:pPr indent="0" lvl="0" marL="0" rtl="0" algn="ctr">
              <a:lnSpc>
                <a:spcPct val="110000"/>
              </a:lnSpc>
              <a:spcBef>
                <a:spcPts val="0"/>
              </a:spcBef>
              <a:spcAft>
                <a:spcPts val="0"/>
              </a:spcAft>
              <a:buClr>
                <a:schemeClr val="dk1"/>
              </a:buClr>
              <a:buSzPts val="1100"/>
              <a:buFont typeface="Arial"/>
              <a:buNone/>
            </a:pPr>
            <a:r>
              <a:rPr b="1" lang="fr" sz="3000">
                <a:solidFill>
                  <a:srgbClr val="323232"/>
                </a:solidFill>
                <a:highlight>
                  <a:srgbClr val="FFFFFF"/>
                </a:highlight>
              </a:rPr>
              <a:t>RDBMS </a:t>
            </a:r>
            <a:endParaRPr b="1" sz="3000">
              <a:solidFill>
                <a:srgbClr val="323232"/>
              </a:solidFill>
              <a:highlight>
                <a:srgbClr val="FFFFFF"/>
              </a:highlight>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1436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0"/>
              </a:spcBef>
              <a:spcAft>
                <a:spcPts val="0"/>
              </a:spcAft>
              <a:buClr>
                <a:schemeClr val="dk1"/>
              </a:buClr>
              <a:buSzPct val="52380"/>
              <a:buFont typeface="Arial"/>
              <a:buNone/>
            </a:pPr>
            <a:r>
              <a:rPr b="1" lang="fr" sz="2100">
                <a:solidFill>
                  <a:srgbClr val="252525"/>
                </a:solidFill>
                <a:highlight>
                  <a:srgbClr val="FFFFFF"/>
                </a:highlight>
              </a:rPr>
              <a:t>Data Queries</a:t>
            </a:r>
            <a:endParaRPr b="1" sz="1650">
              <a:solidFill>
                <a:srgbClr val="252525"/>
              </a:solidFill>
              <a:highlight>
                <a:srgbClr val="FFFFFF"/>
              </a:highlight>
            </a:endParaRPr>
          </a:p>
          <a:p>
            <a:pPr indent="0" lvl="0" marL="0" rtl="0" algn="l">
              <a:lnSpc>
                <a:spcPct val="115000"/>
              </a:lnSpc>
              <a:spcBef>
                <a:spcPts val="2100"/>
              </a:spcBef>
              <a:spcAft>
                <a:spcPts val="0"/>
              </a:spcAft>
              <a:buClr>
                <a:schemeClr val="dk1"/>
              </a:buClr>
              <a:buSzPct val="81481"/>
              <a:buFont typeface="Arial"/>
              <a:buNone/>
            </a:pPr>
            <a:r>
              <a:rPr lang="fr" sz="1350">
                <a:solidFill>
                  <a:srgbClr val="252525"/>
                </a:solidFill>
                <a:highlight>
                  <a:srgbClr val="FFFFFF"/>
                </a:highlight>
              </a:rPr>
              <a:t>Some systems call a buffer to pull cache, but regardless of terminology, our goal is to summarize the algorithms that systems use to process user queries and maintain connections.</a:t>
            </a:r>
            <a:endParaRPr sz="1350">
              <a:solidFill>
                <a:srgbClr val="252525"/>
              </a:solidFill>
              <a:highlight>
                <a:srgbClr val="FFFFFF"/>
              </a:highlight>
            </a:endParaRPr>
          </a:p>
          <a:p>
            <a:pPr indent="0" lvl="0" marL="0" rtl="0" algn="l">
              <a:lnSpc>
                <a:spcPct val="115000"/>
              </a:lnSpc>
              <a:spcBef>
                <a:spcPts val="2200"/>
              </a:spcBef>
              <a:spcAft>
                <a:spcPts val="0"/>
              </a:spcAft>
              <a:buClr>
                <a:schemeClr val="dk1"/>
              </a:buClr>
              <a:buSzPct val="81481"/>
              <a:buFont typeface="Arial"/>
              <a:buNone/>
            </a:pPr>
            <a:r>
              <a:rPr b="1" lang="fr" sz="1350">
                <a:solidFill>
                  <a:srgbClr val="252525"/>
                </a:solidFill>
                <a:highlight>
                  <a:srgbClr val="FFFFFF"/>
                </a:highlight>
              </a:rPr>
              <a:t>MySQL</a:t>
            </a:r>
            <a:r>
              <a:rPr lang="fr" sz="1350">
                <a:solidFill>
                  <a:srgbClr val="252525"/>
                </a:solidFill>
                <a:highlight>
                  <a:srgbClr val="FFFFFF"/>
                </a:highlight>
              </a:rPr>
              <a:t> offers a scalable buffer pool – developers can set up the size of the cache according to the workload. If the goal is to save CPU and storage space, developers can put strict benchmarks on their buffer pool. Moreover, MySQL allows dividing cache by segments to store different data types and maximize isolation.</a:t>
            </a:r>
            <a:endParaRPr sz="1350">
              <a:solidFill>
                <a:srgbClr val="252525"/>
              </a:solidFill>
              <a:highlight>
                <a:srgbClr val="FFFFFF"/>
              </a:highlight>
            </a:endParaRPr>
          </a:p>
          <a:p>
            <a:pPr indent="0" lvl="0" marL="0" rtl="0" algn="l">
              <a:lnSpc>
                <a:spcPct val="115000"/>
              </a:lnSpc>
              <a:spcBef>
                <a:spcPts val="2200"/>
              </a:spcBef>
              <a:spcAft>
                <a:spcPts val="0"/>
              </a:spcAft>
              <a:buClr>
                <a:schemeClr val="dk1"/>
              </a:buClr>
              <a:buSzPct val="81481"/>
              <a:buFont typeface="Arial"/>
              <a:buNone/>
            </a:pPr>
            <a:r>
              <a:rPr b="1" lang="fr" sz="1350">
                <a:solidFill>
                  <a:srgbClr val="252525"/>
                </a:solidFill>
                <a:highlight>
                  <a:srgbClr val="FFFFFF"/>
                </a:highlight>
              </a:rPr>
              <a:t>PostgreSQL</a:t>
            </a:r>
            <a:r>
              <a:rPr lang="fr" sz="1350">
                <a:solidFill>
                  <a:srgbClr val="252525"/>
                </a:solidFill>
                <a:highlight>
                  <a:srgbClr val="FFFFFF"/>
                </a:highlight>
              </a:rPr>
              <a:t> isolates processes even further than MySQL by treating them as a separate OS process. Each database has a </a:t>
            </a:r>
            <a:r>
              <a:rPr lang="fr" sz="1350">
                <a:solidFill>
                  <a:srgbClr val="3F60FA"/>
                </a:solidFill>
                <a:highlight>
                  <a:srgbClr val="FFFFFF"/>
                </a:highlight>
                <a:uFill>
                  <a:noFill/>
                </a:uFill>
                <a:hlinkClick r:id="rId3">
                  <a:extLst>
                    <a:ext uri="{A12FA001-AC4F-418D-AE19-62706E023703}">
                      <ahyp:hlinkClr val="tx"/>
                    </a:ext>
                  </a:extLst>
                </a:hlinkClick>
              </a:rPr>
              <a:t>separate memory</a:t>
            </a:r>
            <a:r>
              <a:rPr lang="fr" sz="1350">
                <a:solidFill>
                  <a:srgbClr val="252525"/>
                </a:solidFill>
                <a:highlight>
                  <a:srgbClr val="FFFFFF"/>
                </a:highlight>
              </a:rPr>
              <a:t> and runs its own process. On the one hand, management and monitoring become a lot easier, but on the other, scaling multiple databases takes a lot of time and computing resources.</a:t>
            </a:r>
            <a:endParaRPr sz="1350">
              <a:solidFill>
                <a:srgbClr val="252525"/>
              </a:solidFill>
              <a:highlight>
                <a:srgbClr val="FFFFFF"/>
              </a:highlight>
            </a:endParaRPr>
          </a:p>
          <a:p>
            <a:pPr indent="0" lvl="0" marL="0" rtl="0" algn="l">
              <a:lnSpc>
                <a:spcPct val="115000"/>
              </a:lnSpc>
              <a:spcBef>
                <a:spcPts val="2200"/>
              </a:spcBef>
              <a:spcAft>
                <a:spcPts val="0"/>
              </a:spcAft>
              <a:buClr>
                <a:schemeClr val="dk1"/>
              </a:buClr>
              <a:buSzPct val="81481"/>
              <a:buFont typeface="Arial"/>
              <a:buNone/>
            </a:pPr>
            <a:r>
              <a:rPr b="1" lang="fr" sz="1350">
                <a:solidFill>
                  <a:srgbClr val="252525"/>
                </a:solidFill>
                <a:highlight>
                  <a:srgbClr val="FFFFFF"/>
                </a:highlight>
              </a:rPr>
              <a:t>SQL Server</a:t>
            </a:r>
            <a:r>
              <a:rPr lang="fr" sz="1350">
                <a:solidFill>
                  <a:srgbClr val="252525"/>
                </a:solidFill>
                <a:highlight>
                  <a:srgbClr val="FFFFFF"/>
                </a:highlight>
              </a:rPr>
              <a:t> also uses a </a:t>
            </a:r>
            <a:r>
              <a:rPr lang="fr" sz="1350">
                <a:solidFill>
                  <a:srgbClr val="3F60FA"/>
                </a:solidFill>
                <a:highlight>
                  <a:srgbClr val="FFFFFF"/>
                </a:highlight>
                <a:uFill>
                  <a:noFill/>
                </a:uFill>
                <a:hlinkClick r:id="rId4">
                  <a:extLst>
                    <a:ext uri="{A12FA001-AC4F-418D-AE19-62706E023703}">
                      <ahyp:hlinkClr val="tx"/>
                    </a:ext>
                  </a:extLst>
                </a:hlinkClick>
              </a:rPr>
              <a:t>buffer pool</a:t>
            </a:r>
            <a:r>
              <a:rPr lang="fr" sz="1350">
                <a:solidFill>
                  <a:srgbClr val="252525"/>
                </a:solidFill>
                <a:highlight>
                  <a:srgbClr val="FFFFFF"/>
                </a:highlight>
              </a:rPr>
              <a:t>, and just like in MySQL, it can be limited or increased according to processing needs. All the work is done in a single pool, with no multiple pages, like in Postgresql.</a:t>
            </a:r>
            <a:endParaRPr sz="1350">
              <a:solidFill>
                <a:srgbClr val="252525"/>
              </a:solidFill>
              <a:highlight>
                <a:srgbClr val="FFFFFF"/>
              </a:highlight>
            </a:endParaRPr>
          </a:p>
          <a:p>
            <a:pPr indent="0" lvl="0" marL="0" rtl="0" algn="l">
              <a:lnSpc>
                <a:spcPct val="115000"/>
              </a:lnSpc>
              <a:spcBef>
                <a:spcPts val="2200"/>
              </a:spcBef>
              <a:spcAft>
                <a:spcPts val="0"/>
              </a:spcAft>
              <a:buClr>
                <a:schemeClr val="dk1"/>
              </a:buClr>
              <a:buSzPct val="81481"/>
              <a:buFont typeface="Arial"/>
              <a:buNone/>
            </a:pPr>
            <a:r>
              <a:rPr lang="fr" sz="1350">
                <a:solidFill>
                  <a:srgbClr val="252525"/>
                </a:solidFill>
                <a:highlight>
                  <a:srgbClr val="FFFFFF"/>
                </a:highlight>
              </a:rPr>
              <a:t>If your priority is to save computing resources and storage, choose flexible solutions: the choice will be between MySQL vs SQL Server. However, if you prefer clear organization and long-term order, Postgre, with its isolated approach, might be a better fit.</a:t>
            </a:r>
            <a:endParaRPr sz="1350">
              <a:solidFill>
                <a:srgbClr val="252525"/>
              </a:solidFill>
              <a:highlight>
                <a:srgbClr val="FFFFFF"/>
              </a:highlight>
            </a:endParaRPr>
          </a:p>
          <a:p>
            <a:pPr indent="0" lvl="0" marL="0" rtl="0" algn="l">
              <a:spcBef>
                <a:spcPts val="22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0"/>
              </a:spcBef>
              <a:spcAft>
                <a:spcPts val="0"/>
              </a:spcAft>
              <a:buClr>
                <a:schemeClr val="dk1"/>
              </a:buClr>
              <a:buSzPct val="66666"/>
              <a:buFont typeface="Arial"/>
              <a:buNone/>
            </a:pPr>
            <a:r>
              <a:rPr b="1" lang="fr" sz="1650">
                <a:solidFill>
                  <a:srgbClr val="252525"/>
                </a:solidFill>
                <a:highlight>
                  <a:srgbClr val="FFFFFF"/>
                </a:highlight>
              </a:rPr>
              <a:t>Temporary Tables</a:t>
            </a:r>
            <a:endParaRPr b="1" sz="1650">
              <a:solidFill>
                <a:srgbClr val="252525"/>
              </a:solidFill>
              <a:highlight>
                <a:srgbClr val="FFFFFF"/>
              </a:highlight>
            </a:endParaRPr>
          </a:p>
          <a:p>
            <a:pPr indent="0" lvl="0" marL="0" rtl="0" algn="l">
              <a:spcBef>
                <a:spcPts val="1800"/>
              </a:spcBef>
              <a:spcAft>
                <a:spcPts val="0"/>
              </a:spcAft>
              <a:buNone/>
            </a:pPr>
            <a:r>
              <a:t/>
            </a:r>
            <a:endParaRPr/>
          </a:p>
        </p:txBody>
      </p:sp>
      <p:sp>
        <p:nvSpPr>
          <p:cNvPr id="112" name="Google Shape;11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81481"/>
              <a:buFont typeface="Arial"/>
              <a:buNone/>
            </a:pPr>
            <a:r>
              <a:rPr b="1" lang="fr" sz="1350">
                <a:solidFill>
                  <a:srgbClr val="252525"/>
                </a:solidFill>
                <a:highlight>
                  <a:srgbClr val="FFFFFF"/>
                </a:highlight>
              </a:rPr>
              <a:t>MySQL</a:t>
            </a:r>
            <a:r>
              <a:rPr lang="fr" sz="1350">
                <a:solidFill>
                  <a:srgbClr val="252525"/>
                </a:solidFill>
                <a:highlight>
                  <a:srgbClr val="FFFFFF"/>
                </a:highlight>
              </a:rPr>
              <a:t> offers limited </a:t>
            </a:r>
            <a:r>
              <a:rPr lang="fr" sz="1350">
                <a:solidFill>
                  <a:srgbClr val="3F60FA"/>
                </a:solidFill>
                <a:highlight>
                  <a:srgbClr val="FFFFFF"/>
                </a:highlight>
                <a:uFill>
                  <a:noFill/>
                </a:uFill>
                <a:hlinkClick r:id="rId3">
                  <a:extLst>
                    <a:ext uri="{A12FA001-AC4F-418D-AE19-62706E023703}">
                      <ahyp:hlinkClr val="tx"/>
                    </a:ext>
                  </a:extLst>
                </a:hlinkClick>
              </a:rPr>
              <a:t>functionality for temporary tables</a:t>
            </a:r>
            <a:r>
              <a:rPr lang="fr" sz="1350">
                <a:solidFill>
                  <a:srgbClr val="252525"/>
                </a:solidFill>
                <a:highlight>
                  <a:srgbClr val="FFFFFF"/>
                </a:highlight>
              </a:rPr>
              <a:t>. Developers cannot set variables or create global templates. The software even limits the number of times that a temporary table can be referred to – not more than once.</a:t>
            </a:r>
            <a:endParaRPr sz="1350">
              <a:solidFill>
                <a:srgbClr val="252525"/>
              </a:solidFill>
              <a:highlight>
                <a:srgbClr val="FFFFFF"/>
              </a:highlight>
            </a:endParaRPr>
          </a:p>
          <a:p>
            <a:pPr indent="0" lvl="0" marL="0" rtl="0" algn="l">
              <a:spcBef>
                <a:spcPts val="2200"/>
              </a:spcBef>
              <a:spcAft>
                <a:spcPts val="0"/>
              </a:spcAft>
              <a:buClr>
                <a:schemeClr val="dk1"/>
              </a:buClr>
              <a:buSzPct val="81481"/>
              <a:buFont typeface="Arial"/>
              <a:buNone/>
            </a:pPr>
            <a:r>
              <a:rPr b="1" lang="fr" sz="1350">
                <a:solidFill>
                  <a:srgbClr val="252525"/>
                </a:solidFill>
                <a:highlight>
                  <a:srgbClr val="FFFFFF"/>
                </a:highlight>
              </a:rPr>
              <a:t>Postgresql</a:t>
            </a:r>
            <a:r>
              <a:rPr lang="fr" sz="1350">
                <a:solidFill>
                  <a:srgbClr val="252525"/>
                </a:solidFill>
                <a:highlight>
                  <a:srgbClr val="FFFFFF"/>
                </a:highlight>
              </a:rPr>
              <a:t> offers a lot more functionality when it comes to temporary content. You divide temporary tables into local and global and configure them with flexible variables.</a:t>
            </a:r>
            <a:endParaRPr sz="1350">
              <a:solidFill>
                <a:srgbClr val="252525"/>
              </a:solidFill>
              <a:highlight>
                <a:srgbClr val="FFFFFF"/>
              </a:highlight>
            </a:endParaRPr>
          </a:p>
          <a:p>
            <a:pPr indent="0" lvl="0" marL="0" rtl="0" algn="l">
              <a:spcBef>
                <a:spcPts val="2200"/>
              </a:spcBef>
              <a:spcAft>
                <a:spcPts val="0"/>
              </a:spcAft>
              <a:buClr>
                <a:schemeClr val="dk1"/>
              </a:buClr>
              <a:buSzPct val="81481"/>
              <a:buFont typeface="Arial"/>
              <a:buNone/>
            </a:pPr>
            <a:r>
              <a:rPr b="1" lang="fr" sz="1350">
                <a:solidFill>
                  <a:srgbClr val="252525"/>
                </a:solidFill>
                <a:highlight>
                  <a:srgbClr val="FFFFFF"/>
                </a:highlight>
              </a:rPr>
              <a:t>SQL Server</a:t>
            </a:r>
            <a:r>
              <a:rPr lang="fr" sz="1350">
                <a:solidFill>
                  <a:srgbClr val="252525"/>
                </a:solidFill>
                <a:highlight>
                  <a:srgbClr val="FFFFFF"/>
                </a:highlight>
              </a:rPr>
              <a:t> also offers rich functionality for temporary table management. You can create local and global temporary tables, as well as oversee and create variables.</a:t>
            </a:r>
            <a:endParaRPr sz="1350">
              <a:solidFill>
                <a:srgbClr val="252525"/>
              </a:solidFill>
              <a:highlight>
                <a:srgbClr val="FFFFFF"/>
              </a:highlight>
            </a:endParaRPr>
          </a:p>
          <a:p>
            <a:pPr indent="0" lvl="0" marL="0" rtl="0" algn="l">
              <a:spcBef>
                <a:spcPts val="2200"/>
              </a:spcBef>
              <a:spcAft>
                <a:spcPts val="0"/>
              </a:spcAft>
              <a:buClr>
                <a:schemeClr val="dk1"/>
              </a:buClr>
              <a:buSzPct val="81481"/>
              <a:buFont typeface="Arial"/>
              <a:buNone/>
            </a:pPr>
            <a:r>
              <a:rPr lang="fr" sz="1350">
                <a:solidFill>
                  <a:srgbClr val="252525"/>
                </a:solidFill>
                <a:highlight>
                  <a:srgbClr val="FFFFFF"/>
                </a:highlight>
              </a:rPr>
              <a:t>Temporary tables are essential for applications with complicated business logic. If your software runs a lot of complex processes, you will need to store multiple intermediary results. Having rich customization functionality will often be necessary throughout the development process.</a:t>
            </a:r>
            <a:endParaRPr sz="1350">
              <a:solidFill>
                <a:srgbClr val="252525"/>
              </a:solidFill>
              <a:highlight>
                <a:srgbClr val="FFFFFF"/>
              </a:highlight>
            </a:endParaRPr>
          </a:p>
          <a:p>
            <a:pPr indent="0" lvl="0" marL="0" rtl="0" algn="l">
              <a:spcBef>
                <a:spcPts val="2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0"/>
              </a:spcBef>
              <a:spcAft>
                <a:spcPts val="0"/>
              </a:spcAft>
              <a:buClr>
                <a:schemeClr val="dk1"/>
              </a:buClr>
              <a:buSzPct val="52380"/>
              <a:buFont typeface="Arial"/>
              <a:buNone/>
            </a:pPr>
            <a:r>
              <a:rPr b="1" lang="fr" sz="2100">
                <a:solidFill>
                  <a:srgbClr val="252525"/>
                </a:solidFill>
                <a:highlight>
                  <a:srgbClr val="FFFFFF"/>
                </a:highlight>
              </a:rPr>
              <a:t>Indexes</a:t>
            </a:r>
            <a:endParaRPr b="1" sz="2100">
              <a:solidFill>
                <a:srgbClr val="252525"/>
              </a:solidFill>
              <a:highlight>
                <a:srgbClr val="FFFFFF"/>
              </a:highlight>
            </a:endParaRPr>
          </a:p>
          <a:p>
            <a:pPr indent="0" lvl="0" marL="0" rtl="0" algn="l">
              <a:spcBef>
                <a:spcPts val="2100"/>
              </a:spcBef>
              <a:spcAft>
                <a:spcPts val="0"/>
              </a:spcAft>
              <a:buNone/>
            </a:pPr>
            <a:r>
              <a:t/>
            </a:r>
            <a:endParaRPr/>
          </a:p>
        </p:txBody>
      </p:sp>
      <p:sp>
        <p:nvSpPr>
          <p:cNvPr id="118" name="Google Shape;11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81481"/>
              <a:buFont typeface="Arial"/>
              <a:buNone/>
            </a:pPr>
            <a:r>
              <a:rPr b="1" lang="fr" sz="1350">
                <a:solidFill>
                  <a:srgbClr val="252525"/>
                </a:solidFill>
                <a:highlight>
                  <a:srgbClr val="FFFFFF"/>
                </a:highlight>
              </a:rPr>
              <a:t>MySQL</a:t>
            </a:r>
            <a:r>
              <a:rPr lang="fr" sz="1350">
                <a:solidFill>
                  <a:srgbClr val="252525"/>
                </a:solidFill>
                <a:highlight>
                  <a:srgbClr val="FFFFFF"/>
                </a:highlight>
              </a:rPr>
              <a:t> organized indexes in tables and clusters. Developers can automatically locate and update indexes in their databases. The search isn’t highly flexible – you can’t search for multiple indexes in a single query. MySQL supports multi-column indexes, allowing adding up to 16 columns.</a:t>
            </a:r>
            <a:endParaRPr sz="1350">
              <a:solidFill>
                <a:srgbClr val="252525"/>
              </a:solidFill>
              <a:highlight>
                <a:srgbClr val="FFFFFF"/>
              </a:highlight>
            </a:endParaRPr>
          </a:p>
          <a:p>
            <a:pPr indent="0" lvl="0" marL="0" rtl="0" algn="l">
              <a:spcBef>
                <a:spcPts val="2200"/>
              </a:spcBef>
              <a:spcAft>
                <a:spcPts val="0"/>
              </a:spcAft>
              <a:buClr>
                <a:schemeClr val="dk1"/>
              </a:buClr>
              <a:buSzPct val="81481"/>
              <a:buFont typeface="Arial"/>
              <a:buNone/>
            </a:pPr>
            <a:r>
              <a:rPr b="1" lang="fr" sz="1350">
                <a:solidFill>
                  <a:srgbClr val="252525"/>
                </a:solidFill>
                <a:highlight>
                  <a:srgbClr val="FFFFFF"/>
                </a:highlight>
              </a:rPr>
              <a:t>Postgresql</a:t>
            </a:r>
            <a:r>
              <a:rPr lang="fr" sz="1350">
                <a:solidFill>
                  <a:srgbClr val="252525"/>
                </a:solidFill>
                <a:highlight>
                  <a:srgbClr val="FFFFFF"/>
                </a:highlight>
              </a:rPr>
              <a:t> also supports index-based table organization, but the early versions don’t include automated index updates (which appear only after the 11th edition release). The solution also allows looking up many indexes in a single search, which means that you can find a lot of information. The multi-column settings are also more flexible than in MySQL – developers can include up to 32 columns.</a:t>
            </a:r>
            <a:endParaRPr sz="1350">
              <a:solidFill>
                <a:srgbClr val="252525"/>
              </a:solidFill>
              <a:highlight>
                <a:srgbClr val="FFFFFF"/>
              </a:highlight>
            </a:endParaRPr>
          </a:p>
          <a:p>
            <a:pPr indent="0" lvl="0" marL="0" rtl="0" algn="l">
              <a:spcBef>
                <a:spcPts val="2200"/>
              </a:spcBef>
              <a:spcAft>
                <a:spcPts val="0"/>
              </a:spcAft>
              <a:buClr>
                <a:schemeClr val="dk1"/>
              </a:buClr>
              <a:buSzPct val="81481"/>
              <a:buFont typeface="Arial"/>
              <a:buNone/>
            </a:pPr>
            <a:r>
              <a:rPr b="1" lang="fr" sz="1350">
                <a:solidFill>
                  <a:srgbClr val="252525"/>
                </a:solidFill>
                <a:highlight>
                  <a:srgbClr val="FFFFFF"/>
                </a:highlight>
              </a:rPr>
              <a:t>SQL Server</a:t>
            </a:r>
            <a:r>
              <a:rPr lang="fr" sz="1350">
                <a:solidFill>
                  <a:srgbClr val="252525"/>
                </a:solidFill>
                <a:highlight>
                  <a:srgbClr val="FFFFFF"/>
                </a:highlight>
              </a:rPr>
              <a:t> offers rich automated functionality for index management. They can organize in clusters and maintain the correct row order without manual involvement. The solution also supports multiple-index searches and partial indexes.</a:t>
            </a:r>
            <a:endParaRPr sz="1350">
              <a:solidFill>
                <a:srgbClr val="252525"/>
              </a:solidFill>
              <a:highlight>
                <a:srgbClr val="FFFFFF"/>
              </a:highlight>
            </a:endParaRPr>
          </a:p>
          <a:p>
            <a:pPr indent="0" lvl="0" marL="0" rtl="0" algn="l">
              <a:spcBef>
                <a:spcPts val="2200"/>
              </a:spcBef>
              <a:spcAft>
                <a:spcPts val="0"/>
              </a:spcAft>
              <a:buClr>
                <a:schemeClr val="dk1"/>
              </a:buClr>
              <a:buSzPct val="81481"/>
              <a:buFont typeface="Arial"/>
              <a:buNone/>
            </a:pPr>
            <a:r>
              <a:rPr lang="fr" sz="1350">
                <a:solidFill>
                  <a:srgbClr val="252525"/>
                </a:solidFill>
                <a:highlight>
                  <a:srgbClr val="FFFFFF"/>
                </a:highlight>
              </a:rPr>
              <a:t>Having flexible index settings allows looking up information faster and organizing multiple data simultaneously.</a:t>
            </a:r>
            <a:endParaRPr sz="1350">
              <a:solidFill>
                <a:srgbClr val="252525"/>
              </a:solidFill>
              <a:highlight>
                <a:srgbClr val="FFFFFF"/>
              </a:highlight>
            </a:endParaRPr>
          </a:p>
          <a:p>
            <a:pPr indent="0" lvl="0" marL="0" rtl="0" algn="l">
              <a:spcBef>
                <a:spcPts val="2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0"/>
              </a:spcBef>
              <a:spcAft>
                <a:spcPts val="0"/>
              </a:spcAft>
              <a:buClr>
                <a:schemeClr val="dk1"/>
              </a:buClr>
              <a:buSzPct val="52380"/>
              <a:buFont typeface="Arial"/>
              <a:buNone/>
            </a:pPr>
            <a:r>
              <a:rPr b="1" lang="fr" sz="2100">
                <a:solidFill>
                  <a:srgbClr val="252525"/>
                </a:solidFill>
                <a:highlight>
                  <a:srgbClr val="FFFFFF"/>
                </a:highlight>
              </a:rPr>
              <a:t>JSON Support</a:t>
            </a:r>
            <a:endParaRPr b="1" sz="2100">
              <a:solidFill>
                <a:srgbClr val="252525"/>
              </a:solidFill>
              <a:highlight>
                <a:srgbClr val="FFFFFF"/>
              </a:highlight>
            </a:endParaRPr>
          </a:p>
          <a:p>
            <a:pPr indent="0" lvl="0" marL="0" rtl="0" algn="l">
              <a:spcBef>
                <a:spcPts val="2100"/>
              </a:spcBef>
              <a:spcAft>
                <a:spcPts val="0"/>
              </a:spcAft>
              <a:buNone/>
            </a:pPr>
            <a:r>
              <a:t/>
            </a:r>
            <a:endParaRPr/>
          </a:p>
        </p:txBody>
      </p:sp>
      <p:sp>
        <p:nvSpPr>
          <p:cNvPr id="124" name="Google Shape;12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81481"/>
              <a:buFont typeface="Arial"/>
              <a:buNone/>
            </a:pPr>
            <a:r>
              <a:rPr lang="fr" sz="1350">
                <a:solidFill>
                  <a:srgbClr val="252525"/>
                </a:solidFill>
                <a:highlight>
                  <a:srgbClr val="FFFFFF"/>
                </a:highlight>
              </a:rPr>
              <a:t>The use of JSON files allows developers to store non-numeric data and achieve faster performance. </a:t>
            </a:r>
            <a:r>
              <a:rPr lang="fr" sz="1350">
                <a:solidFill>
                  <a:srgbClr val="3F60FA"/>
                </a:solidFill>
                <a:highlight>
                  <a:srgbClr val="FFFFFF"/>
                </a:highlight>
                <a:uFill>
                  <a:noFill/>
                </a:uFill>
                <a:hlinkClick r:id="rId3">
                  <a:extLst>
                    <a:ext uri="{A12FA001-AC4F-418D-AE19-62706E023703}">
                      <ahyp:hlinkClr val="tx"/>
                    </a:ext>
                  </a:extLst>
                </a:hlinkClick>
              </a:rPr>
              <a:t>JSON documents</a:t>
            </a:r>
            <a:r>
              <a:rPr lang="fr" sz="1350">
                <a:solidFill>
                  <a:srgbClr val="252525"/>
                </a:solidFill>
                <a:highlight>
                  <a:srgbClr val="FFFFFF"/>
                </a:highlight>
              </a:rPr>
              <a:t> don’t have to be parsed, which contributes to much higher processing speed. They are easily readable and accessible, which is why JSON support simplifies maintenance. JSON files are mostly used in </a:t>
            </a:r>
            <a:r>
              <a:rPr lang="fr" sz="1350">
                <a:solidFill>
                  <a:srgbClr val="3F60FA"/>
                </a:solidFill>
                <a:highlight>
                  <a:srgbClr val="FFFFFF"/>
                </a:highlight>
                <a:uFill>
                  <a:noFill/>
                </a:uFill>
                <a:hlinkClick r:id="rId4">
                  <a:extLst>
                    <a:ext uri="{A12FA001-AC4F-418D-AE19-62706E023703}">
                      <ahyp:hlinkClr val="tx"/>
                    </a:ext>
                  </a:extLst>
                </a:hlinkClick>
              </a:rPr>
              <a:t>non-relational databases</a:t>
            </a:r>
            <a:r>
              <a:rPr lang="fr" sz="1350">
                <a:solidFill>
                  <a:srgbClr val="252525"/>
                </a:solidFill>
                <a:highlight>
                  <a:srgbClr val="FFFFFF"/>
                </a:highlight>
              </a:rPr>
              <a:t>, but lately, SQL solutions have supported this format as well.</a:t>
            </a:r>
            <a:endParaRPr sz="1350">
              <a:solidFill>
                <a:srgbClr val="252525"/>
              </a:solidFill>
              <a:highlight>
                <a:srgbClr val="FFFFFF"/>
              </a:highlight>
            </a:endParaRPr>
          </a:p>
          <a:p>
            <a:pPr indent="0" lvl="0" marL="0" rtl="0" algn="l">
              <a:spcBef>
                <a:spcPts val="2200"/>
              </a:spcBef>
              <a:spcAft>
                <a:spcPts val="0"/>
              </a:spcAft>
              <a:buClr>
                <a:schemeClr val="dk1"/>
              </a:buClr>
              <a:buSzPct val="81481"/>
              <a:buFont typeface="Arial"/>
              <a:buNone/>
            </a:pPr>
            <a:r>
              <a:rPr b="1" lang="fr" sz="1350">
                <a:solidFill>
                  <a:srgbClr val="252525"/>
                </a:solidFill>
                <a:highlight>
                  <a:srgbClr val="FFFFFF"/>
                </a:highlight>
              </a:rPr>
              <a:t>MySQL </a:t>
            </a:r>
            <a:r>
              <a:rPr lang="fr" sz="1350">
                <a:solidFill>
                  <a:srgbClr val="252525"/>
                </a:solidFill>
                <a:highlight>
                  <a:srgbClr val="FFFFFF"/>
                </a:highlight>
              </a:rPr>
              <a:t>supports JSON files but doesn’t allow indexing them. Overall, the functionality for JSON files in MySQL is very limited, and developers mostly prefer using classical strings. Similarly to non-relational databases, MySQL also allows working with geospatial data, although handling it isn’t quite as intuitive.</a:t>
            </a:r>
            <a:endParaRPr sz="1350">
              <a:solidFill>
                <a:srgbClr val="252525"/>
              </a:solidFill>
              <a:highlight>
                <a:srgbClr val="FFFFFF"/>
              </a:highlight>
            </a:endParaRPr>
          </a:p>
          <a:p>
            <a:pPr indent="0" lvl="0" marL="0" rtl="0" algn="l">
              <a:spcBef>
                <a:spcPts val="2200"/>
              </a:spcBef>
              <a:spcAft>
                <a:spcPts val="0"/>
              </a:spcAft>
              <a:buClr>
                <a:schemeClr val="dk1"/>
              </a:buClr>
              <a:buSzPct val="81481"/>
              <a:buFont typeface="Arial"/>
              <a:buNone/>
            </a:pPr>
            <a:r>
              <a:rPr b="1" lang="fr" sz="1350">
                <a:solidFill>
                  <a:srgbClr val="252525"/>
                </a:solidFill>
                <a:highlight>
                  <a:srgbClr val="FFFFFF"/>
                </a:highlight>
              </a:rPr>
              <a:t>Postgresql </a:t>
            </a:r>
            <a:r>
              <a:rPr lang="fr" sz="1350">
                <a:solidFill>
                  <a:srgbClr val="252525"/>
                </a:solidFill>
                <a:highlight>
                  <a:srgbClr val="FFFFFF"/>
                </a:highlight>
              </a:rPr>
              <a:t>supports JSON files, as well as their indexing and partial updates. The database supports even more additional data than MySQL. Users can upload user-defined types, geospatial data, create multi-dimensional arrays, and a lot more.</a:t>
            </a:r>
            <a:endParaRPr sz="1350">
              <a:solidFill>
                <a:srgbClr val="252525"/>
              </a:solidFill>
              <a:highlight>
                <a:srgbClr val="FFFFFF"/>
              </a:highlight>
            </a:endParaRPr>
          </a:p>
          <a:p>
            <a:pPr indent="0" lvl="0" marL="0" rtl="0" algn="l">
              <a:spcBef>
                <a:spcPts val="2200"/>
              </a:spcBef>
              <a:spcAft>
                <a:spcPts val="0"/>
              </a:spcAft>
              <a:buClr>
                <a:schemeClr val="dk1"/>
              </a:buClr>
              <a:buSzPct val="81481"/>
              <a:buFont typeface="Arial"/>
              <a:buNone/>
            </a:pPr>
            <a:r>
              <a:rPr b="1" lang="fr" sz="1350">
                <a:solidFill>
                  <a:srgbClr val="252525"/>
                </a:solidFill>
                <a:highlight>
                  <a:srgbClr val="FFFFFF"/>
                </a:highlight>
              </a:rPr>
              <a:t>SQL Server </a:t>
            </a:r>
            <a:r>
              <a:rPr lang="fr" sz="1350">
                <a:solidFill>
                  <a:srgbClr val="252525"/>
                </a:solidFill>
                <a:highlight>
                  <a:srgbClr val="FFFFFF"/>
                </a:highlight>
              </a:rPr>
              <a:t>also provides full support of JSON documents, their updates, functionality, and maintenance. It has a lot of additional features for GPS data, user-defined types, hierarchical information, etc.</a:t>
            </a:r>
            <a:endParaRPr sz="1350">
              <a:solidFill>
                <a:srgbClr val="252525"/>
              </a:solidFill>
              <a:highlight>
                <a:srgbClr val="FFFFFF"/>
              </a:highlight>
            </a:endParaRPr>
          </a:p>
          <a:p>
            <a:pPr indent="0" lvl="0" marL="0" rtl="0" algn="l">
              <a:spcBef>
                <a:spcPts val="2200"/>
              </a:spcBef>
              <a:spcAft>
                <a:spcPts val="0"/>
              </a:spcAft>
              <a:buClr>
                <a:schemeClr val="dk1"/>
              </a:buClr>
              <a:buSzPct val="81481"/>
              <a:buFont typeface="Arial"/>
              <a:buNone/>
            </a:pPr>
            <a:r>
              <a:rPr lang="fr" sz="1350">
                <a:solidFill>
                  <a:srgbClr val="252525"/>
                </a:solidFill>
                <a:highlight>
                  <a:srgbClr val="FFFFFF"/>
                </a:highlight>
              </a:rPr>
              <a:t>Overall, all three solutions are pretty universal and offer a lot of functionality for non-standard data types. MySQL, however, puts multiple limitations for JSON files, but other than that, it’s highly compatible with advanced data.</a:t>
            </a:r>
            <a:endParaRPr sz="1350">
              <a:solidFill>
                <a:srgbClr val="252525"/>
              </a:solidFill>
              <a:highlight>
                <a:srgbClr val="FFFFFF"/>
              </a:highlight>
            </a:endParaRPr>
          </a:p>
          <a:p>
            <a:pPr indent="0" lvl="0" marL="0" rtl="0" algn="l">
              <a:spcBef>
                <a:spcPts val="2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244125"/>
            <a:ext cx="8520600" cy="700200"/>
          </a:xfrm>
          <a:prstGeom prst="rect">
            <a:avLst/>
          </a:prstGeom>
        </p:spPr>
        <p:txBody>
          <a:bodyPr anchorCtr="0" anchor="t" bIns="91425" lIns="91425" spcFirstLastPara="1" rIns="91425" wrap="square" tIns="91425">
            <a:normAutofit fontScale="90000"/>
          </a:bodyPr>
          <a:lstStyle/>
          <a:p>
            <a:pPr indent="0" lvl="0" marL="0" rtl="0" algn="l">
              <a:lnSpc>
                <a:spcPct val="110000"/>
              </a:lnSpc>
              <a:spcBef>
                <a:spcPts val="0"/>
              </a:spcBef>
              <a:spcAft>
                <a:spcPts val="0"/>
              </a:spcAft>
              <a:buClr>
                <a:schemeClr val="dk1"/>
              </a:buClr>
              <a:buSzPct val="36666"/>
              <a:buFont typeface="Arial"/>
              <a:buNone/>
            </a:pPr>
            <a:r>
              <a:rPr b="1" lang="fr" sz="3000">
                <a:solidFill>
                  <a:srgbClr val="323232"/>
                </a:solidFill>
                <a:highlight>
                  <a:srgbClr val="FFFFFF"/>
                </a:highlight>
              </a:rPr>
              <a:t>RDBMS (relational database management system)</a:t>
            </a:r>
            <a:endParaRPr b="1" sz="3000">
              <a:solidFill>
                <a:srgbClr val="323232"/>
              </a:solidFill>
              <a:highlight>
                <a:srgbClr val="FFFFFF"/>
              </a:highlight>
            </a:endParaRPr>
          </a:p>
          <a:p>
            <a:pPr indent="0" lvl="0" marL="0" rtl="0" algn="l">
              <a:spcBef>
                <a:spcPts val="0"/>
              </a:spcBef>
              <a:spcAft>
                <a:spcPts val="0"/>
              </a:spcAft>
              <a:buNone/>
            </a:pPr>
            <a:r>
              <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67000"/>
              </a:lnSpc>
              <a:spcBef>
                <a:spcPts val="0"/>
              </a:spcBef>
              <a:spcAft>
                <a:spcPts val="0"/>
              </a:spcAft>
              <a:buClr>
                <a:schemeClr val="dk1"/>
              </a:buClr>
              <a:buSzPts val="1100"/>
              <a:buFont typeface="Arial"/>
              <a:buNone/>
            </a:pPr>
            <a:r>
              <a:rPr lang="fr" sz="1350">
                <a:solidFill>
                  <a:srgbClr val="6C6C6C"/>
                </a:solidFill>
                <a:highlight>
                  <a:srgbClr val="FFFFFF"/>
                </a:highlight>
              </a:rPr>
              <a:t>A relational database management system (RDBMS) is a collection of programs and capabilities that enable IT teams and others to create, update, administer and otherwise interact with a </a:t>
            </a:r>
            <a:r>
              <a:rPr lang="fr" sz="1350" u="sng">
                <a:solidFill>
                  <a:srgbClr val="006860"/>
                </a:solidFill>
                <a:highlight>
                  <a:srgbClr val="FFFFFF"/>
                </a:highlight>
                <a:hlinkClick r:id="rId3">
                  <a:extLst>
                    <a:ext uri="{A12FA001-AC4F-418D-AE19-62706E023703}">
                      <ahyp:hlinkClr val="tx"/>
                    </a:ext>
                  </a:extLst>
                </a:hlinkClick>
              </a:rPr>
              <a:t>relational database</a:t>
            </a:r>
            <a:r>
              <a:rPr lang="fr" sz="1350">
                <a:solidFill>
                  <a:srgbClr val="6C6C6C"/>
                </a:solidFill>
                <a:highlight>
                  <a:srgbClr val="FFFFFF"/>
                </a:highlight>
              </a:rPr>
              <a:t>. RDBMSes store data in the form of tables, with most commercial relational database management systems using </a:t>
            </a:r>
            <a:r>
              <a:rPr lang="fr" sz="1350" u="sng">
                <a:solidFill>
                  <a:srgbClr val="00B3AC"/>
                </a:solidFill>
                <a:highlight>
                  <a:srgbClr val="FFFFFF"/>
                </a:highlight>
                <a:hlinkClick r:id="rId4">
                  <a:extLst>
                    <a:ext uri="{A12FA001-AC4F-418D-AE19-62706E023703}">
                      <ahyp:hlinkClr val="tx"/>
                    </a:ext>
                  </a:extLst>
                </a:hlinkClick>
              </a:rPr>
              <a:t>Structured Query Language</a:t>
            </a:r>
            <a:r>
              <a:rPr lang="fr" sz="1350">
                <a:solidFill>
                  <a:srgbClr val="6C6C6C"/>
                </a:solidFill>
                <a:highlight>
                  <a:srgbClr val="FFFFFF"/>
                </a:highlight>
              </a:rPr>
              <a:t> (SQL) to access the database. However, since SQL was invented after the initial development of the relational model, it is not necessary for RDBMS use.</a:t>
            </a:r>
            <a:endParaRPr sz="1350">
              <a:solidFill>
                <a:srgbClr val="6C6C6C"/>
              </a:solidFill>
              <a:highlight>
                <a:srgbClr val="FFFFFF"/>
              </a:highlight>
            </a:endParaRPr>
          </a:p>
          <a:p>
            <a:pPr indent="0" lvl="0" marL="0" rtl="0" algn="l">
              <a:lnSpc>
                <a:spcPct val="167000"/>
              </a:lnSpc>
              <a:spcBef>
                <a:spcPts val="2000"/>
              </a:spcBef>
              <a:spcAft>
                <a:spcPts val="0"/>
              </a:spcAft>
              <a:buClr>
                <a:schemeClr val="dk1"/>
              </a:buClr>
              <a:buSzPts val="1100"/>
              <a:buFont typeface="Arial"/>
              <a:buNone/>
            </a:pPr>
            <a:r>
              <a:rPr lang="fr" sz="1350">
                <a:solidFill>
                  <a:srgbClr val="6C6C6C"/>
                </a:solidFill>
                <a:highlight>
                  <a:srgbClr val="FFFFFF"/>
                </a:highlight>
              </a:rPr>
              <a:t>The RDBMS is the most popular database system among organizations across the world. It provides a dependable method of storing and retrieving large amounts of data while offering a combination of system performance and ease of implementation</a:t>
            </a:r>
            <a:endParaRPr sz="1350">
              <a:solidFill>
                <a:srgbClr val="6C6C6C"/>
              </a:solidFill>
              <a:highlight>
                <a:srgbClr val="FFFFFF"/>
              </a:highlight>
            </a:endParaRPr>
          </a:p>
          <a:p>
            <a:pPr indent="0" lvl="0" marL="0" rtl="0" algn="l">
              <a:spcBef>
                <a:spcPts val="20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231325" y="660225"/>
            <a:ext cx="8520600" cy="4252200"/>
          </a:xfrm>
          <a:prstGeom prst="rect">
            <a:avLst/>
          </a:prstGeom>
        </p:spPr>
        <p:txBody>
          <a:bodyPr anchorCtr="0" anchor="t" bIns="91425" lIns="91425" spcFirstLastPara="1" rIns="91425" wrap="square" tIns="91425">
            <a:normAutofit/>
          </a:bodyPr>
          <a:lstStyle/>
          <a:p>
            <a:pPr indent="0" lvl="0" marL="0" rtl="0" algn="l">
              <a:lnSpc>
                <a:spcPct val="167000"/>
              </a:lnSpc>
              <a:spcBef>
                <a:spcPts val="400"/>
              </a:spcBef>
              <a:spcAft>
                <a:spcPts val="0"/>
              </a:spcAft>
              <a:buClr>
                <a:schemeClr val="dk1"/>
              </a:buClr>
              <a:buSzPts val="1100"/>
              <a:buFont typeface="Arial"/>
              <a:buNone/>
            </a:pPr>
            <a:r>
              <a:rPr lang="fr" sz="1350">
                <a:solidFill>
                  <a:srgbClr val="6C6C6C"/>
                </a:solidFill>
                <a:highlight>
                  <a:srgbClr val="FFFFFF"/>
                </a:highlight>
              </a:rPr>
              <a:t>Relational database management systems are frequently used in disciplines such as manufacturing, human resources and banking. The system is also useful for airlines that need to store ticket service and passenger documentation information as well as universities maintaining student databases.</a:t>
            </a:r>
            <a:endParaRPr sz="1350">
              <a:solidFill>
                <a:srgbClr val="6C6C6C"/>
              </a:solidFill>
              <a:highlight>
                <a:srgbClr val="FFFFFF"/>
              </a:highlight>
            </a:endParaRPr>
          </a:p>
          <a:p>
            <a:pPr indent="0" lvl="0" marL="0" rtl="0" algn="l">
              <a:lnSpc>
                <a:spcPct val="167000"/>
              </a:lnSpc>
              <a:spcBef>
                <a:spcPts val="2000"/>
              </a:spcBef>
              <a:spcAft>
                <a:spcPts val="0"/>
              </a:spcAft>
              <a:buClr>
                <a:schemeClr val="dk1"/>
              </a:buClr>
              <a:buSzPts val="1100"/>
              <a:buFont typeface="Arial"/>
              <a:buNone/>
            </a:pPr>
            <a:r>
              <a:rPr lang="fr" sz="1350">
                <a:solidFill>
                  <a:srgbClr val="6C6C6C"/>
                </a:solidFill>
                <a:highlight>
                  <a:srgbClr val="FFFFFF"/>
                </a:highlight>
              </a:rPr>
              <a:t>Some examples of specific systems that use RDBMS include IBM, Oracle, MySQL, Microsoft SQLServer and PostgreSQL.</a:t>
            </a:r>
            <a:endParaRPr sz="1350">
              <a:solidFill>
                <a:srgbClr val="6C6C6C"/>
              </a:solidFill>
              <a:highlight>
                <a:srgbClr val="FFFFFF"/>
              </a:highlight>
            </a:endParaRPr>
          </a:p>
          <a:p>
            <a:pPr indent="0" lvl="0" marL="0" rtl="0" algn="l">
              <a:spcBef>
                <a:spcPts val="20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0"/>
              </a:spcBef>
              <a:spcAft>
                <a:spcPts val="0"/>
              </a:spcAft>
              <a:buClr>
                <a:schemeClr val="dk1"/>
              </a:buClr>
              <a:buSzPct val="52380"/>
              <a:buFont typeface="Arial"/>
              <a:buNone/>
            </a:pPr>
            <a:r>
              <a:rPr b="1" lang="fr" sz="2100">
                <a:solidFill>
                  <a:srgbClr val="252525"/>
                </a:solidFill>
                <a:highlight>
                  <a:srgbClr val="FFFFFF"/>
                </a:highlight>
              </a:rPr>
              <a:t>MySQL</a:t>
            </a:r>
            <a:endParaRPr b="1" sz="2100">
              <a:solidFill>
                <a:srgbClr val="252525"/>
              </a:solidFill>
              <a:highlight>
                <a:srgbClr val="FFFFFF"/>
              </a:highlight>
            </a:endParaRPr>
          </a:p>
          <a:p>
            <a:pPr indent="0" lvl="0" marL="0" rtl="0" algn="l">
              <a:spcBef>
                <a:spcPts val="2100"/>
              </a:spcBef>
              <a:spcAft>
                <a:spcPts val="0"/>
              </a:spcAft>
              <a:buNone/>
            </a:pPr>
            <a:r>
              <a:t/>
            </a:r>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sz="1350">
                <a:solidFill>
                  <a:srgbClr val="252525"/>
                </a:solidFill>
                <a:highlight>
                  <a:srgbClr val="FFFFFF"/>
                </a:highlight>
              </a:rPr>
              <a:t>MySQL happens to be one of the most popular databases, according to </a:t>
            </a:r>
            <a:r>
              <a:rPr lang="fr" sz="1350">
                <a:solidFill>
                  <a:srgbClr val="3F60FA"/>
                </a:solidFill>
                <a:highlight>
                  <a:srgbClr val="FFFFFF"/>
                </a:highlight>
                <a:uFill>
                  <a:noFill/>
                </a:uFill>
                <a:hlinkClick r:id="rId3">
                  <a:extLst>
                    <a:ext uri="{A12FA001-AC4F-418D-AE19-62706E023703}">
                      <ahyp:hlinkClr val="tx"/>
                    </a:ext>
                  </a:extLst>
                </a:hlinkClick>
              </a:rPr>
              <a:t>DB Engines Ranking</a:t>
            </a:r>
            <a:r>
              <a:rPr lang="fr" sz="1350">
                <a:solidFill>
                  <a:srgbClr val="252525"/>
                </a:solidFill>
                <a:highlight>
                  <a:srgbClr val="FFFFFF"/>
                </a:highlight>
              </a:rPr>
              <a:t>. It’s a definite leader among SQL solutions, used by Google, LinkedIn, Amazon, Netflix, Twitter, and others. </a:t>
            </a:r>
            <a:r>
              <a:rPr lang="fr" sz="1350">
                <a:solidFill>
                  <a:srgbClr val="3F60FA"/>
                </a:solidFill>
                <a:highlight>
                  <a:srgbClr val="FFFFFF"/>
                </a:highlight>
                <a:uFill>
                  <a:noFill/>
                </a:uFill>
                <a:hlinkClick r:id="rId4">
                  <a:extLst>
                    <a:ext uri="{A12FA001-AC4F-418D-AE19-62706E023703}">
                      <ahyp:hlinkClr val="tx"/>
                    </a:ext>
                  </a:extLst>
                </a:hlinkClick>
              </a:rPr>
              <a:t>MySQL</a:t>
            </a:r>
            <a:r>
              <a:rPr lang="fr" sz="1350">
                <a:solidFill>
                  <a:srgbClr val="252525"/>
                </a:solidFill>
                <a:highlight>
                  <a:srgbClr val="FFFFFF"/>
                </a:highlight>
              </a:rPr>
              <a:t> popularity has been growing a lot because teams increasingly prefer open-source solutions instead of commercial ones.</a:t>
            </a:r>
            <a:endParaRPr sz="1350">
              <a:solidFill>
                <a:srgbClr val="252525"/>
              </a:solidFill>
              <a:highlight>
                <a:srgbClr val="FFFFFF"/>
              </a:highlight>
            </a:endParaRPr>
          </a:p>
          <a:p>
            <a:pPr indent="0" lvl="0" marL="0" rtl="0" algn="l">
              <a:spcBef>
                <a:spcPts val="2200"/>
              </a:spcBef>
              <a:spcAft>
                <a:spcPts val="0"/>
              </a:spcAft>
              <a:buClr>
                <a:schemeClr val="dk1"/>
              </a:buClr>
              <a:buSzPts val="1100"/>
              <a:buFont typeface="Arial"/>
              <a:buNone/>
            </a:pPr>
            <a:r>
              <a:rPr b="1" lang="fr" sz="1350">
                <a:solidFill>
                  <a:srgbClr val="252525"/>
                </a:solidFill>
                <a:highlight>
                  <a:srgbClr val="FFFFFF"/>
                </a:highlight>
              </a:rPr>
              <a:t>Price</a:t>
            </a:r>
            <a:r>
              <a:rPr lang="fr" sz="1350">
                <a:solidFill>
                  <a:srgbClr val="252525"/>
                </a:solidFill>
                <a:highlight>
                  <a:srgbClr val="FFFFFF"/>
                </a:highlight>
              </a:rPr>
              <a:t>: the database solution is developed by Oracle and has additional paid tools; the core functionality can be accessed for free.</a:t>
            </a:r>
            <a:endParaRPr sz="1350">
              <a:solidFill>
                <a:srgbClr val="252525"/>
              </a:solidFill>
              <a:highlight>
                <a:srgbClr val="FFFFFF"/>
              </a:highlight>
            </a:endParaRPr>
          </a:p>
          <a:p>
            <a:pPr indent="0" lvl="0" marL="0" rtl="0" algn="l">
              <a:spcBef>
                <a:spcPts val="2200"/>
              </a:spcBef>
              <a:spcAft>
                <a:spcPts val="0"/>
              </a:spcAft>
              <a:buClr>
                <a:schemeClr val="dk1"/>
              </a:buClr>
              <a:buSzPts val="1100"/>
              <a:buFont typeface="Arial"/>
              <a:buNone/>
            </a:pPr>
            <a:r>
              <a:rPr b="1" lang="fr" sz="1350">
                <a:solidFill>
                  <a:srgbClr val="252525"/>
                </a:solidFill>
                <a:highlight>
                  <a:srgbClr val="FFFFFF"/>
                </a:highlight>
              </a:rPr>
              <a:t>Language</a:t>
            </a:r>
            <a:r>
              <a:rPr lang="fr" sz="1350">
                <a:solidFill>
                  <a:srgbClr val="252525"/>
                </a:solidFill>
                <a:highlight>
                  <a:srgbClr val="FFFFFF"/>
                </a:highlight>
              </a:rPr>
              <a:t>: MySQL is written in C++; database management is done with Structured Query Language.</a:t>
            </a:r>
            <a:endParaRPr sz="1350">
              <a:solidFill>
                <a:srgbClr val="252525"/>
              </a:solidFill>
              <a:highlight>
                <a:srgbClr val="FFFFFF"/>
              </a:highlight>
            </a:endParaRPr>
          </a:p>
          <a:p>
            <a:pPr indent="0" lvl="0" marL="0" rtl="0" algn="l">
              <a:spcBef>
                <a:spcPts val="2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0"/>
              </a:spcBef>
              <a:spcAft>
                <a:spcPts val="0"/>
              </a:spcAft>
              <a:buClr>
                <a:schemeClr val="dk1"/>
              </a:buClr>
              <a:buSzPct val="52380"/>
              <a:buFont typeface="Arial"/>
              <a:buNone/>
            </a:pPr>
            <a:r>
              <a:rPr b="1" lang="fr" sz="2100">
                <a:solidFill>
                  <a:srgbClr val="252525"/>
                </a:solidFill>
                <a:highlight>
                  <a:srgbClr val="FFFFFF"/>
                </a:highlight>
              </a:rPr>
              <a:t>PostgreSQL</a:t>
            </a:r>
            <a:endParaRPr b="1" sz="2100">
              <a:solidFill>
                <a:srgbClr val="252525"/>
              </a:solidFill>
              <a:highlight>
                <a:srgbClr val="FFFFFF"/>
              </a:highlight>
            </a:endParaRPr>
          </a:p>
          <a:p>
            <a:pPr indent="0" lvl="0" marL="0" rtl="0" algn="l">
              <a:spcBef>
                <a:spcPts val="2100"/>
              </a:spcBef>
              <a:spcAft>
                <a:spcPts val="0"/>
              </a:spcAft>
              <a:buNone/>
            </a:pPr>
            <a:r>
              <a:t/>
            </a:r>
            <a:endParaRPr/>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sz="1350">
                <a:solidFill>
                  <a:srgbClr val="252525"/>
                </a:solidFill>
                <a:highlight>
                  <a:srgbClr val="FFFFFF"/>
                </a:highlight>
              </a:rPr>
              <a:t>A tried-and-proven </a:t>
            </a:r>
            <a:r>
              <a:rPr lang="fr" sz="1350">
                <a:solidFill>
                  <a:srgbClr val="3F60FA"/>
                </a:solidFill>
                <a:highlight>
                  <a:srgbClr val="FFFFFF"/>
                </a:highlight>
                <a:uFill>
                  <a:noFill/>
                </a:uFill>
                <a:hlinkClick r:id="rId3">
                  <a:extLst>
                    <a:ext uri="{A12FA001-AC4F-418D-AE19-62706E023703}">
                      <ahyp:hlinkClr val="tx"/>
                    </a:ext>
                  </a:extLst>
                </a:hlinkClick>
              </a:rPr>
              <a:t>relational database</a:t>
            </a:r>
            <a:r>
              <a:rPr lang="fr" sz="1350">
                <a:solidFill>
                  <a:srgbClr val="252525"/>
                </a:solidFill>
                <a:highlight>
                  <a:srgbClr val="FFFFFF"/>
                </a:highlight>
              </a:rPr>
              <a:t> that is known for supporting a lot of data types, intuitive storage of schemaless data, and rich functionality. Some developers go even as far as to claim that it’s the most advanced open-source database on the market. We wouldn’t go that far, but it’s definitely a highly universal solution.</a:t>
            </a:r>
            <a:endParaRPr sz="1350">
              <a:solidFill>
                <a:srgbClr val="252525"/>
              </a:solidFill>
              <a:highlight>
                <a:srgbClr val="FFFFFF"/>
              </a:highlight>
            </a:endParaRPr>
          </a:p>
          <a:p>
            <a:pPr indent="0" lvl="0" marL="0" rtl="0" algn="l">
              <a:spcBef>
                <a:spcPts val="2200"/>
              </a:spcBef>
              <a:spcAft>
                <a:spcPts val="0"/>
              </a:spcAft>
              <a:buClr>
                <a:schemeClr val="dk1"/>
              </a:buClr>
              <a:buSzPts val="1100"/>
              <a:buFont typeface="Arial"/>
              <a:buNone/>
            </a:pPr>
            <a:r>
              <a:rPr b="1" lang="fr" sz="1350">
                <a:solidFill>
                  <a:srgbClr val="252525"/>
                </a:solidFill>
                <a:highlight>
                  <a:srgbClr val="FFFFFF"/>
                </a:highlight>
              </a:rPr>
              <a:t>Price</a:t>
            </a:r>
            <a:r>
              <a:rPr lang="fr" sz="1350">
                <a:solidFill>
                  <a:srgbClr val="252525"/>
                </a:solidFill>
                <a:highlight>
                  <a:srgbClr val="FFFFFF"/>
                </a:highlight>
              </a:rPr>
              <a:t>: open-source</a:t>
            </a:r>
            <a:endParaRPr sz="1350">
              <a:solidFill>
                <a:srgbClr val="252525"/>
              </a:solidFill>
              <a:highlight>
                <a:srgbClr val="FFFFFF"/>
              </a:highlight>
            </a:endParaRPr>
          </a:p>
          <a:p>
            <a:pPr indent="0" lvl="0" marL="0" rtl="0" algn="l">
              <a:spcBef>
                <a:spcPts val="2200"/>
              </a:spcBef>
              <a:spcAft>
                <a:spcPts val="0"/>
              </a:spcAft>
              <a:buClr>
                <a:schemeClr val="dk1"/>
              </a:buClr>
              <a:buSzPts val="1100"/>
              <a:buFont typeface="Arial"/>
              <a:buNone/>
            </a:pPr>
            <a:r>
              <a:rPr b="1" lang="fr" sz="1350">
                <a:solidFill>
                  <a:srgbClr val="252525"/>
                </a:solidFill>
                <a:highlight>
                  <a:srgbClr val="FFFFFF"/>
                </a:highlight>
              </a:rPr>
              <a:t>Language</a:t>
            </a:r>
            <a:r>
              <a:rPr lang="fr" sz="1350">
                <a:solidFill>
                  <a:srgbClr val="252525"/>
                </a:solidFill>
                <a:highlight>
                  <a:srgbClr val="FFFFFF"/>
                </a:highlight>
              </a:rPr>
              <a:t>: C</a:t>
            </a:r>
            <a:endParaRPr sz="1350">
              <a:solidFill>
                <a:srgbClr val="252525"/>
              </a:solidFill>
              <a:highlight>
                <a:srgbClr val="FFFFFF"/>
              </a:highlight>
            </a:endParaRPr>
          </a:p>
          <a:p>
            <a:pPr indent="0" lvl="0" marL="0" rtl="0" algn="l">
              <a:spcBef>
                <a:spcPts val="2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0"/>
              </a:spcBef>
              <a:spcAft>
                <a:spcPts val="0"/>
              </a:spcAft>
              <a:buClr>
                <a:schemeClr val="dk1"/>
              </a:buClr>
              <a:buSzPct val="52380"/>
              <a:buFont typeface="Arial"/>
              <a:buNone/>
            </a:pPr>
            <a:r>
              <a:rPr b="1" lang="fr" sz="2100">
                <a:solidFill>
                  <a:srgbClr val="252525"/>
                </a:solidFill>
                <a:highlight>
                  <a:srgbClr val="FFFFFF"/>
                </a:highlight>
              </a:rPr>
              <a:t>SQL Server</a:t>
            </a:r>
            <a:endParaRPr b="1" sz="2100">
              <a:solidFill>
                <a:srgbClr val="252525"/>
              </a:solidFill>
              <a:highlight>
                <a:srgbClr val="FFFFFF"/>
              </a:highlight>
            </a:endParaRPr>
          </a:p>
          <a:p>
            <a:pPr indent="0" lvl="0" marL="0" rtl="0" algn="l">
              <a:spcBef>
                <a:spcPts val="2100"/>
              </a:spcBef>
              <a:spcAft>
                <a:spcPts val="0"/>
              </a:spcAft>
              <a:buNone/>
            </a:pPr>
            <a:r>
              <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fr" sz="1350">
                <a:solidFill>
                  <a:srgbClr val="252525"/>
                </a:solidFill>
                <a:highlight>
                  <a:srgbClr val="FFFFFF"/>
                </a:highlight>
              </a:rPr>
              <a:t>Unlike Postgresql vs MySQL, SQL Server is a commercial solution. It’s preferred by companies who are dealing with large traffic workloads on a regular basis. It’s also considered to be one of the most compatible systems with Windows services.</a:t>
            </a:r>
            <a:endParaRPr sz="1350">
              <a:solidFill>
                <a:srgbClr val="252525"/>
              </a:solidFill>
              <a:highlight>
                <a:srgbClr val="FFFFFF"/>
              </a:highlight>
            </a:endParaRPr>
          </a:p>
          <a:p>
            <a:pPr indent="0" lvl="0" marL="0" rtl="0" algn="l">
              <a:spcBef>
                <a:spcPts val="2200"/>
              </a:spcBef>
              <a:spcAft>
                <a:spcPts val="0"/>
              </a:spcAft>
              <a:buClr>
                <a:schemeClr val="dk1"/>
              </a:buClr>
              <a:buSzPts val="1100"/>
              <a:buFont typeface="Arial"/>
              <a:buNone/>
            </a:pPr>
            <a:r>
              <a:rPr lang="fr" sz="1350">
                <a:solidFill>
                  <a:srgbClr val="252525"/>
                </a:solidFill>
                <a:highlight>
                  <a:srgbClr val="FFFFFF"/>
                </a:highlight>
              </a:rPr>
              <a:t>The SQL Server infrastructure includes a lot of additional tools, like reporting services, integration systems, and analytics. For companies that manage multiple teams, these tools make a big difference in day-to-day work.</a:t>
            </a:r>
            <a:endParaRPr sz="1350">
              <a:solidFill>
                <a:srgbClr val="252525"/>
              </a:solidFill>
              <a:highlight>
                <a:srgbClr val="FFFFFF"/>
              </a:highlight>
            </a:endParaRPr>
          </a:p>
          <a:p>
            <a:pPr indent="0" lvl="0" marL="0" rtl="0" algn="l">
              <a:spcBef>
                <a:spcPts val="2200"/>
              </a:spcBef>
              <a:spcAft>
                <a:spcPts val="0"/>
              </a:spcAft>
              <a:buClr>
                <a:schemeClr val="dk1"/>
              </a:buClr>
              <a:buSzPts val="1100"/>
              <a:buFont typeface="Arial"/>
              <a:buNone/>
            </a:pPr>
            <a:r>
              <a:rPr b="1" lang="fr" sz="1350">
                <a:solidFill>
                  <a:srgbClr val="252525"/>
                </a:solidFill>
                <a:highlight>
                  <a:srgbClr val="FFFFFF"/>
                </a:highlight>
              </a:rPr>
              <a:t>Price</a:t>
            </a:r>
            <a:r>
              <a:rPr lang="fr" sz="1350">
                <a:solidFill>
                  <a:srgbClr val="252525"/>
                </a:solidFill>
                <a:highlight>
                  <a:srgbClr val="FFFFFF"/>
                </a:highlight>
              </a:rPr>
              <a:t>: the database has a </a:t>
            </a:r>
            <a:r>
              <a:rPr lang="fr" sz="1350">
                <a:solidFill>
                  <a:srgbClr val="3F60FA"/>
                </a:solidFill>
                <a:highlight>
                  <a:srgbClr val="FFFFFF"/>
                </a:highlight>
                <a:uFill>
                  <a:noFill/>
                </a:uFill>
                <a:hlinkClick r:id="rId3">
                  <a:extLst>
                    <a:ext uri="{A12FA001-AC4F-418D-AE19-62706E023703}">
                      <ahyp:hlinkClr val="tx"/>
                    </a:ext>
                  </a:extLst>
                </a:hlinkClick>
              </a:rPr>
              <a:t>free edition</a:t>
            </a:r>
            <a:r>
              <a:rPr lang="fr" sz="1350">
                <a:solidFill>
                  <a:srgbClr val="252525"/>
                </a:solidFill>
                <a:highlight>
                  <a:srgbClr val="FFFFFF"/>
                </a:highlight>
              </a:rPr>
              <a:t> for developers and small businesses but only supports 1 processor, 1GB of maximum memory used by the database engine and 10GB maximum database size.</a:t>
            </a:r>
            <a:endParaRPr sz="1350">
              <a:solidFill>
                <a:srgbClr val="252525"/>
              </a:solidFill>
              <a:highlight>
                <a:srgbClr val="FFFFFF"/>
              </a:highlight>
            </a:endParaRPr>
          </a:p>
          <a:p>
            <a:pPr indent="0" lvl="0" marL="0" rtl="0" algn="l">
              <a:spcBef>
                <a:spcPts val="2200"/>
              </a:spcBef>
              <a:spcAft>
                <a:spcPts val="0"/>
              </a:spcAft>
              <a:buClr>
                <a:schemeClr val="dk1"/>
              </a:buClr>
              <a:buSzPts val="1100"/>
              <a:buFont typeface="Arial"/>
              <a:buNone/>
            </a:pPr>
            <a:r>
              <a:rPr lang="fr" sz="1350">
                <a:solidFill>
                  <a:srgbClr val="252525"/>
                </a:solidFill>
                <a:highlight>
                  <a:srgbClr val="FFFFFF"/>
                </a:highlight>
              </a:rPr>
              <a:t>. For a server, users need to pay $931.</a:t>
            </a:r>
            <a:endParaRPr sz="1350">
              <a:solidFill>
                <a:srgbClr val="252525"/>
              </a:solidFill>
              <a:highlight>
                <a:srgbClr val="FFFFFF"/>
              </a:highlight>
            </a:endParaRPr>
          </a:p>
          <a:p>
            <a:pPr indent="0" lvl="0" marL="0" rtl="0" algn="l">
              <a:spcBef>
                <a:spcPts val="2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0"/>
              </a:spcBef>
              <a:spcAft>
                <a:spcPts val="0"/>
              </a:spcAft>
              <a:buClr>
                <a:schemeClr val="dk1"/>
              </a:buClr>
              <a:buSzPct val="52380"/>
              <a:buFont typeface="Arial"/>
              <a:buNone/>
            </a:pPr>
            <a:r>
              <a:rPr b="1" lang="fr" sz="2100">
                <a:solidFill>
                  <a:srgbClr val="252525"/>
                </a:solidFill>
                <a:highlight>
                  <a:srgbClr val="FFFFFF"/>
                </a:highlight>
              </a:rPr>
              <a:t>Comparison of SQL Tools</a:t>
            </a:r>
            <a:endParaRPr b="1" sz="2100">
              <a:solidFill>
                <a:srgbClr val="252525"/>
              </a:solidFill>
              <a:highlight>
                <a:srgbClr val="FFFFFF"/>
              </a:highlight>
            </a:endParaRPr>
          </a:p>
          <a:p>
            <a:pPr indent="0" lvl="0" marL="0" rtl="0" algn="l">
              <a:spcBef>
                <a:spcPts val="2100"/>
              </a:spcBef>
              <a:spcAft>
                <a:spcPts val="0"/>
              </a:spcAft>
              <a:buNone/>
            </a:pPr>
            <a:r>
              <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1350">
                <a:solidFill>
                  <a:srgbClr val="252525"/>
                </a:solidFill>
                <a:highlight>
                  <a:srgbClr val="FFFFFF"/>
                </a:highlight>
              </a:rPr>
              <a:t>In this comparison, we’ll take a look at the functionality of the three most popular SQL databases, examine their use cases, respective advantages, and disadvantages. Firstly, we’ll start by exploring the in-depth functionality.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0"/>
              </a:spcBef>
              <a:spcAft>
                <a:spcPts val="0"/>
              </a:spcAft>
              <a:buClr>
                <a:schemeClr val="dk1"/>
              </a:buClr>
              <a:buSzPct val="66666"/>
              <a:buFont typeface="Arial"/>
              <a:buNone/>
            </a:pPr>
            <a:r>
              <a:rPr b="1" lang="fr" sz="1650">
                <a:solidFill>
                  <a:srgbClr val="252525"/>
                </a:solidFill>
                <a:highlight>
                  <a:srgbClr val="FFFFFF"/>
                </a:highlight>
              </a:rPr>
              <a:t>Data Changes</a:t>
            </a:r>
            <a:endParaRPr b="1" sz="1650">
              <a:solidFill>
                <a:srgbClr val="252525"/>
              </a:solidFill>
              <a:highlight>
                <a:srgbClr val="FFFFFF"/>
              </a:highlight>
            </a:endParaRPr>
          </a:p>
          <a:p>
            <a:pPr indent="0" lvl="0" marL="0" rtl="0" algn="l">
              <a:spcBef>
                <a:spcPts val="1800"/>
              </a:spcBef>
              <a:spcAft>
                <a:spcPts val="0"/>
              </a:spcAft>
              <a:buNone/>
            </a:pPr>
            <a:r>
              <a:t/>
            </a:r>
            <a:endParaRPr/>
          </a:p>
        </p:txBody>
      </p:sp>
      <p:sp>
        <p:nvSpPr>
          <p:cNvPr id="95" name="Google Shape;95;p20"/>
          <p:cNvSpPr txBox="1"/>
          <p:nvPr>
            <p:ph idx="1" type="body"/>
          </p:nvPr>
        </p:nvSpPr>
        <p:spPr>
          <a:xfrm>
            <a:off x="251425" y="810925"/>
            <a:ext cx="8520600" cy="39108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81481"/>
              <a:buFont typeface="Arial"/>
              <a:buNone/>
            </a:pPr>
            <a:r>
              <a:rPr lang="fr" sz="1350">
                <a:solidFill>
                  <a:srgbClr val="252525"/>
                </a:solidFill>
                <a:highlight>
                  <a:srgbClr val="FFFFFF"/>
                </a:highlight>
              </a:rPr>
              <a:t>Here we evaluate the ease that the data can be modified with and the database defragmented. The key priority is the systems’ flexibility, security, and usability.</a:t>
            </a:r>
            <a:endParaRPr sz="1350">
              <a:solidFill>
                <a:srgbClr val="252525"/>
              </a:solidFill>
              <a:highlight>
                <a:srgbClr val="FFFFFF"/>
              </a:highlight>
            </a:endParaRPr>
          </a:p>
          <a:p>
            <a:pPr indent="0" lvl="0" marL="0" rtl="0" algn="l">
              <a:spcBef>
                <a:spcPts val="2200"/>
              </a:spcBef>
              <a:spcAft>
                <a:spcPts val="0"/>
              </a:spcAft>
              <a:buClr>
                <a:schemeClr val="dk1"/>
              </a:buClr>
              <a:buSzPct val="81481"/>
              <a:buFont typeface="Arial"/>
              <a:buNone/>
            </a:pPr>
            <a:r>
              <a:rPr b="1" lang="fr" sz="1350">
                <a:solidFill>
                  <a:srgbClr val="252525"/>
                </a:solidFill>
                <a:highlight>
                  <a:srgbClr val="FFFFFF"/>
                </a:highlight>
              </a:rPr>
              <a:t>Row updates</a:t>
            </a:r>
            <a:endParaRPr b="1" sz="1350">
              <a:solidFill>
                <a:srgbClr val="252525"/>
              </a:solidFill>
              <a:highlight>
                <a:srgbClr val="FFFFFF"/>
              </a:highlight>
            </a:endParaRPr>
          </a:p>
          <a:p>
            <a:pPr indent="0" lvl="0" marL="0" rtl="0" algn="l">
              <a:spcBef>
                <a:spcPts val="2200"/>
              </a:spcBef>
              <a:spcAft>
                <a:spcPts val="0"/>
              </a:spcAft>
              <a:buClr>
                <a:schemeClr val="dk1"/>
              </a:buClr>
              <a:buSzPct val="81481"/>
              <a:buFont typeface="Arial"/>
              <a:buNone/>
            </a:pPr>
            <a:r>
              <a:rPr lang="fr" sz="1350">
                <a:solidFill>
                  <a:srgbClr val="252525"/>
                </a:solidFill>
                <a:highlight>
                  <a:srgbClr val="FFFFFF"/>
                </a:highlight>
              </a:rPr>
              <a:t>This criterion refers to the algorithms that a database uses to update its contents, speed, and efficiency.</a:t>
            </a:r>
            <a:endParaRPr sz="1350">
              <a:solidFill>
                <a:srgbClr val="252525"/>
              </a:solidFill>
              <a:highlight>
                <a:srgbClr val="FFFFFF"/>
              </a:highlight>
            </a:endParaRPr>
          </a:p>
          <a:p>
            <a:pPr indent="0" lvl="0" marL="0" rtl="0" algn="l">
              <a:spcBef>
                <a:spcPts val="2200"/>
              </a:spcBef>
              <a:spcAft>
                <a:spcPts val="0"/>
              </a:spcAft>
              <a:buClr>
                <a:schemeClr val="dk1"/>
              </a:buClr>
              <a:buSzPct val="81481"/>
              <a:buFont typeface="Arial"/>
              <a:buNone/>
            </a:pPr>
            <a:r>
              <a:rPr lang="fr" sz="1350">
                <a:solidFill>
                  <a:srgbClr val="252525"/>
                </a:solidFill>
                <a:highlight>
                  <a:srgbClr val="FFFFFF"/>
                </a:highlight>
              </a:rPr>
              <a:t>In the MySQL case</a:t>
            </a:r>
            <a:r>
              <a:rPr b="1" lang="fr" sz="1350">
                <a:solidFill>
                  <a:srgbClr val="252525"/>
                </a:solidFill>
                <a:highlight>
                  <a:srgbClr val="FFFFFF"/>
                </a:highlight>
              </a:rPr>
              <a:t>, a solution</a:t>
            </a:r>
            <a:r>
              <a:rPr lang="fr" sz="1350">
                <a:solidFill>
                  <a:srgbClr val="252525"/>
                </a:solidFill>
                <a:highlight>
                  <a:srgbClr val="FFFFFF"/>
                </a:highlight>
              </a:rPr>
              <a:t> updates data automatically to the rollback storage. If something goes wrong, developers can always go back to the previous version.</a:t>
            </a:r>
            <a:endParaRPr sz="1350">
              <a:solidFill>
                <a:srgbClr val="252525"/>
              </a:solidFill>
              <a:highlight>
                <a:srgbClr val="FFFFFF"/>
              </a:highlight>
            </a:endParaRPr>
          </a:p>
          <a:p>
            <a:pPr indent="0" lvl="0" marL="0" rtl="0" algn="l">
              <a:spcBef>
                <a:spcPts val="2200"/>
              </a:spcBef>
              <a:spcAft>
                <a:spcPts val="0"/>
              </a:spcAft>
              <a:buClr>
                <a:schemeClr val="dk1"/>
              </a:buClr>
              <a:buSzPct val="81481"/>
              <a:buFont typeface="Arial"/>
              <a:buNone/>
            </a:pPr>
            <a:r>
              <a:rPr b="1" lang="fr" sz="1350">
                <a:solidFill>
                  <a:srgbClr val="252525"/>
                </a:solidFill>
                <a:highlight>
                  <a:srgbClr val="FFFFFF"/>
                </a:highlight>
              </a:rPr>
              <a:t>PostgreSQL</a:t>
            </a:r>
            <a:r>
              <a:rPr lang="fr" sz="1350">
                <a:solidFill>
                  <a:srgbClr val="252525"/>
                </a:solidFill>
                <a:highlight>
                  <a:srgbClr val="FFFFFF"/>
                </a:highlight>
              </a:rPr>
              <a:t>: developers insert a new column and row in order to update the database. All updated rows have unique IDs. This multiplies the number of columns and rows and increases the size of the database, but in turn, developers benefit from higher readability.</a:t>
            </a:r>
            <a:endParaRPr sz="1350">
              <a:solidFill>
                <a:srgbClr val="252525"/>
              </a:solidFill>
              <a:highlight>
                <a:srgbClr val="FFFFFF"/>
              </a:highlight>
            </a:endParaRPr>
          </a:p>
          <a:p>
            <a:pPr indent="0" lvl="0" marL="0" rtl="0" algn="l">
              <a:spcBef>
                <a:spcPts val="2200"/>
              </a:spcBef>
              <a:spcAft>
                <a:spcPts val="0"/>
              </a:spcAft>
              <a:buClr>
                <a:schemeClr val="dk1"/>
              </a:buClr>
              <a:buSzPct val="81481"/>
              <a:buFont typeface="Arial"/>
              <a:buNone/>
            </a:pPr>
            <a:r>
              <a:rPr b="1" lang="fr" sz="1350">
                <a:solidFill>
                  <a:srgbClr val="252525"/>
                </a:solidFill>
                <a:highlight>
                  <a:srgbClr val="FFFFFF"/>
                </a:highlight>
              </a:rPr>
              <a:t>SQL Server:</a:t>
            </a:r>
            <a:r>
              <a:rPr lang="fr" sz="1350">
                <a:solidFill>
                  <a:srgbClr val="252525"/>
                </a:solidFill>
                <a:highlight>
                  <a:srgbClr val="FFFFFF"/>
                </a:highlight>
              </a:rPr>
              <a:t> the database has three engines that are responsible for row updates. The ROW Store handles the information on all previous row updates, IDs, and modified content. The in-memory engine allows analyzing the quality of an updated database with a garbage collector. The </a:t>
            </a:r>
            <a:r>
              <a:rPr lang="fr" sz="1350">
                <a:solidFill>
                  <a:srgbClr val="3F60FA"/>
                </a:solidFill>
                <a:highlight>
                  <a:srgbClr val="FFFFFF"/>
                </a:highlight>
                <a:uFill>
                  <a:noFill/>
                </a:uFill>
                <a:hlinkClick r:id="rId3">
                  <a:extLst>
                    <a:ext uri="{A12FA001-AC4F-418D-AE19-62706E023703}">
                      <ahyp:hlinkClr val="tx"/>
                    </a:ext>
                  </a:extLst>
                </a:hlinkClick>
              </a:rPr>
              <a:t>column-store database</a:t>
            </a:r>
            <a:r>
              <a:rPr lang="fr" sz="1350">
                <a:solidFill>
                  <a:srgbClr val="252525"/>
                </a:solidFill>
                <a:highlight>
                  <a:srgbClr val="FFFFFF"/>
                </a:highlight>
              </a:rPr>
              <a:t> lets store updates in columns, like in column-driven databases.</a:t>
            </a:r>
            <a:endParaRPr sz="1350">
              <a:solidFill>
                <a:srgbClr val="252525"/>
              </a:solidFill>
              <a:highlight>
                <a:srgbClr val="FFFFFF"/>
              </a:highlight>
            </a:endParaRPr>
          </a:p>
          <a:p>
            <a:pPr indent="0" lvl="0" marL="0" rtl="0" algn="l">
              <a:spcBef>
                <a:spcPts val="2200"/>
              </a:spcBef>
              <a:spcAft>
                <a:spcPts val="1200"/>
              </a:spcAft>
              <a:buNone/>
            </a:pPr>
            <a:r>
              <a:rPr lang="fr" sz="1350">
                <a:solidFill>
                  <a:srgbClr val="252525"/>
                </a:solidFill>
                <a:highlight>
                  <a:srgbClr val="FFFFFF"/>
                </a:highlight>
              </a:rPr>
              <a:t>Among these three, SQL Server offers perhaps the most flexibility and efficiency, because it allows monitoring updated rows and columns, collecting errors, and automating the process. The difference between SQL Server and MySQL and Postgresql lies mainly in customizing the positions – SQL Server offers a lot more than others.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1738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0"/>
              </a:spcBef>
              <a:spcAft>
                <a:spcPts val="0"/>
              </a:spcAft>
              <a:buClr>
                <a:schemeClr val="dk1"/>
              </a:buClr>
              <a:buSzPct val="66666"/>
              <a:buFont typeface="Arial"/>
              <a:buNone/>
            </a:pPr>
            <a:r>
              <a:rPr b="1" lang="fr" sz="1650">
                <a:solidFill>
                  <a:srgbClr val="252525"/>
                </a:solidFill>
                <a:highlight>
                  <a:srgbClr val="FFFFFF"/>
                </a:highlight>
              </a:rPr>
              <a:t>Defragmentation</a:t>
            </a:r>
            <a:endParaRPr b="1" sz="1650">
              <a:solidFill>
                <a:srgbClr val="252525"/>
              </a:solidFill>
              <a:highlight>
                <a:srgbClr val="FFFFFF"/>
              </a:highlight>
            </a:endParaRPr>
          </a:p>
          <a:p>
            <a:pPr indent="0" lvl="0" marL="0" rtl="0" algn="l">
              <a:spcBef>
                <a:spcPts val="1800"/>
              </a:spcBef>
              <a:spcAft>
                <a:spcPts val="0"/>
              </a:spcAft>
              <a:buNone/>
            </a:pPr>
            <a:r>
              <a:t/>
            </a:r>
            <a:endParaRPr/>
          </a:p>
        </p:txBody>
      </p:sp>
      <p:sp>
        <p:nvSpPr>
          <p:cNvPr id="101" name="Google Shape;101;p21"/>
          <p:cNvSpPr txBox="1"/>
          <p:nvPr>
            <p:ph idx="1" type="body"/>
          </p:nvPr>
        </p:nvSpPr>
        <p:spPr>
          <a:xfrm>
            <a:off x="261200" y="661650"/>
            <a:ext cx="8571000" cy="4240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81481"/>
              <a:buFont typeface="Arial"/>
              <a:buNone/>
            </a:pPr>
            <a:r>
              <a:rPr lang="fr" sz="1350">
                <a:solidFill>
                  <a:srgbClr val="252525"/>
                </a:solidFill>
                <a:highlight>
                  <a:srgbClr val="FFFFFF"/>
                </a:highlight>
              </a:rPr>
              <a:t>When developers update different parts of an SQL database, the changes occur at different points of the systems and can be hard to read, track, and manage. Therefore, maintenance should include defragmentation – the process of unifying the updated database by assigning indexes, revisiting the structure, and creating new pages. The database frees up the disk space that is not used properly so that a database can run faster.</a:t>
            </a:r>
            <a:endParaRPr sz="1350">
              <a:solidFill>
                <a:srgbClr val="252525"/>
              </a:solidFill>
              <a:highlight>
                <a:srgbClr val="FFFFFF"/>
              </a:highlight>
            </a:endParaRPr>
          </a:p>
          <a:p>
            <a:pPr indent="0" lvl="0" marL="0" rtl="0" algn="l">
              <a:spcBef>
                <a:spcPts val="2200"/>
              </a:spcBef>
              <a:spcAft>
                <a:spcPts val="0"/>
              </a:spcAft>
              <a:buClr>
                <a:schemeClr val="dk1"/>
              </a:buClr>
              <a:buSzPct val="81481"/>
              <a:buFont typeface="Arial"/>
              <a:buNone/>
            </a:pPr>
            <a:r>
              <a:rPr b="1" lang="fr" sz="1350">
                <a:solidFill>
                  <a:srgbClr val="252525"/>
                </a:solidFill>
                <a:highlight>
                  <a:srgbClr val="FFFFFF"/>
                </a:highlight>
              </a:rPr>
              <a:t>MySQL</a:t>
            </a:r>
            <a:r>
              <a:rPr lang="fr" sz="1350">
                <a:solidFill>
                  <a:srgbClr val="252525"/>
                </a:solidFill>
                <a:highlight>
                  <a:srgbClr val="FFFFFF"/>
                </a:highlight>
              </a:rPr>
              <a:t> offers several approaches to defragmentation – during backup, index creation, and with an </a:t>
            </a:r>
            <a:r>
              <a:rPr lang="fr" sz="1350">
                <a:solidFill>
                  <a:srgbClr val="3F60FA"/>
                </a:solidFill>
                <a:highlight>
                  <a:srgbClr val="FFFFFF"/>
                </a:highlight>
                <a:uFill>
                  <a:noFill/>
                </a:uFill>
                <a:hlinkClick r:id="rId3">
                  <a:extLst>
                    <a:ext uri="{A12FA001-AC4F-418D-AE19-62706E023703}">
                      <ahyp:hlinkClr val="tx"/>
                    </a:ext>
                  </a:extLst>
                </a:hlinkClick>
              </a:rPr>
              <a:t>OPTIMIZE Table</a:t>
            </a:r>
            <a:r>
              <a:rPr lang="fr" sz="1350">
                <a:solidFill>
                  <a:srgbClr val="252525"/>
                </a:solidFill>
                <a:highlight>
                  <a:srgbClr val="FFFFFF"/>
                </a:highlight>
              </a:rPr>
              <a:t> command. Without going into much detail, we’ll just say that having that many options for table maintenance is convenient for developers, and it surely saves a lot of time.</a:t>
            </a:r>
            <a:endParaRPr sz="1350">
              <a:solidFill>
                <a:srgbClr val="252525"/>
              </a:solidFill>
              <a:highlight>
                <a:srgbClr val="FFFFFF"/>
              </a:highlight>
            </a:endParaRPr>
          </a:p>
          <a:p>
            <a:pPr indent="0" lvl="0" marL="0" rtl="0" algn="l">
              <a:spcBef>
                <a:spcPts val="2200"/>
              </a:spcBef>
              <a:spcAft>
                <a:spcPts val="0"/>
              </a:spcAft>
              <a:buClr>
                <a:schemeClr val="dk1"/>
              </a:buClr>
              <a:buSzPct val="81481"/>
              <a:buFont typeface="Arial"/>
              <a:buNone/>
            </a:pPr>
            <a:r>
              <a:rPr b="1" lang="fr" sz="1350">
                <a:solidFill>
                  <a:srgbClr val="252525"/>
                </a:solidFill>
                <a:highlight>
                  <a:srgbClr val="FFFFFF"/>
                </a:highlight>
              </a:rPr>
              <a:t>PostgreSQL</a:t>
            </a:r>
            <a:r>
              <a:rPr lang="fr" sz="1350">
                <a:solidFill>
                  <a:srgbClr val="252525"/>
                </a:solidFill>
                <a:highlight>
                  <a:srgbClr val="FFFFFF"/>
                </a:highlight>
              </a:rPr>
              <a:t> allows scanning the entire tables of a </a:t>
            </a:r>
            <a:r>
              <a:rPr lang="fr" sz="1350">
                <a:solidFill>
                  <a:srgbClr val="3F60FA"/>
                </a:solidFill>
                <a:highlight>
                  <a:srgbClr val="FFFFFF"/>
                </a:highlight>
                <a:uFill>
                  <a:noFill/>
                </a:uFill>
                <a:hlinkClick r:id="rId4">
                  <a:extLst>
                    <a:ext uri="{A12FA001-AC4F-418D-AE19-62706E023703}">
                      <ahyp:hlinkClr val="tx"/>
                    </a:ext>
                  </a:extLst>
                </a:hlinkClick>
              </a:rPr>
              <a:t>data layer</a:t>
            </a:r>
            <a:r>
              <a:rPr lang="fr" sz="1350">
                <a:solidFill>
                  <a:srgbClr val="252525"/>
                </a:solidFill>
                <a:highlight>
                  <a:srgbClr val="FFFFFF"/>
                </a:highlight>
              </a:rPr>
              <a:t> to find empty rows and delete the unnecessary elements. By doing so, the system frees up the disk space. However, the method requires a lot of CPU and can affect the application’s performance.</a:t>
            </a:r>
            <a:endParaRPr sz="1350">
              <a:solidFill>
                <a:srgbClr val="252525"/>
              </a:solidFill>
              <a:highlight>
                <a:srgbClr val="FFFFFF"/>
              </a:highlight>
            </a:endParaRPr>
          </a:p>
          <a:p>
            <a:pPr indent="0" lvl="0" marL="0" rtl="0" algn="l">
              <a:spcBef>
                <a:spcPts val="2200"/>
              </a:spcBef>
              <a:spcAft>
                <a:spcPts val="0"/>
              </a:spcAft>
              <a:buClr>
                <a:schemeClr val="dk1"/>
              </a:buClr>
              <a:buSzPct val="81481"/>
              <a:buFont typeface="Arial"/>
              <a:buNone/>
            </a:pPr>
            <a:r>
              <a:rPr b="1" lang="fr" sz="1350">
                <a:solidFill>
                  <a:srgbClr val="252525"/>
                </a:solidFill>
                <a:highlight>
                  <a:srgbClr val="FFFFFF"/>
                </a:highlight>
              </a:rPr>
              <a:t>SQL Server</a:t>
            </a:r>
            <a:r>
              <a:rPr lang="fr" sz="1350">
                <a:solidFill>
                  <a:srgbClr val="252525"/>
                </a:solidFill>
                <a:highlight>
                  <a:srgbClr val="FFFFFF"/>
                </a:highlight>
              </a:rPr>
              <a:t> offers an </a:t>
            </a:r>
            <a:r>
              <a:rPr lang="fr" sz="1350">
                <a:solidFill>
                  <a:srgbClr val="3F60FA"/>
                </a:solidFill>
                <a:highlight>
                  <a:srgbClr val="FFFFFF"/>
                </a:highlight>
                <a:uFill>
                  <a:noFill/>
                </a:uFill>
                <a:hlinkClick r:id="rId5">
                  <a:extLst>
                    <a:ext uri="{A12FA001-AC4F-418D-AE19-62706E023703}">
                      <ahyp:hlinkClr val="tx"/>
                    </a:ext>
                  </a:extLst>
                </a:hlinkClick>
              </a:rPr>
              <a:t>efficient garbage collector</a:t>
            </a:r>
            <a:r>
              <a:rPr lang="fr" sz="1350">
                <a:solidFill>
                  <a:srgbClr val="252525"/>
                </a:solidFill>
                <a:highlight>
                  <a:srgbClr val="FFFFFF"/>
                </a:highlight>
              </a:rPr>
              <a:t> that doesn’t create more than 15-20% of overhead. Technically, developers can even run garbage collector on a continuous basis, because it’s that efficient.</a:t>
            </a:r>
            <a:endParaRPr sz="1350">
              <a:solidFill>
                <a:srgbClr val="252525"/>
              </a:solidFill>
              <a:highlight>
                <a:srgbClr val="FFFFFF"/>
              </a:highlight>
            </a:endParaRPr>
          </a:p>
          <a:p>
            <a:pPr indent="0" lvl="0" marL="0" rtl="0" algn="l">
              <a:spcBef>
                <a:spcPts val="2200"/>
              </a:spcBef>
              <a:spcAft>
                <a:spcPts val="0"/>
              </a:spcAft>
              <a:buClr>
                <a:schemeClr val="dk1"/>
              </a:buClr>
              <a:buSzPct val="81481"/>
              <a:buFont typeface="Arial"/>
              <a:buNone/>
            </a:pPr>
            <a:r>
              <a:rPr lang="fr" sz="1350">
                <a:solidFill>
                  <a:srgbClr val="252525"/>
                </a:solidFill>
                <a:highlight>
                  <a:srgbClr val="FFFFFF"/>
                </a:highlight>
              </a:rPr>
              <a:t>Overall, MySQL and SQL Server offer more of defragmentation methods that Postgresql does. They consume less CPU and provide more flexible sett</a:t>
            </a:r>
            <a:endParaRPr sz="1350">
              <a:solidFill>
                <a:srgbClr val="252525"/>
              </a:solidFill>
              <a:highlight>
                <a:srgbClr val="FFFFFF"/>
              </a:highlight>
            </a:endParaRPr>
          </a:p>
          <a:p>
            <a:pPr indent="0" lvl="0" marL="0" rtl="0" algn="l">
              <a:spcBef>
                <a:spcPts val="2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