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495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09562" y="1600269"/>
            <a:ext cx="1097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09562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231903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609562" y="274658"/>
            <a:ext cx="7693800" cy="5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09562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231903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09562" y="1600269"/>
            <a:ext cx="53541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6231903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609562" y="3964421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09562" y="1600269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09562" y="3964421"/>
            <a:ext cx="10971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09562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231903" y="1600269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6231903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609562" y="3964421"/>
            <a:ext cx="53541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9562" y="274658"/>
            <a:ext cx="769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31" name="Shape 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4159" y="1600269"/>
            <a:ext cx="5672136" cy="45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4159" y="1600269"/>
            <a:ext cx="5672136" cy="452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7567" y="388310"/>
            <a:ext cx="2230905" cy="6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609562" y="274658"/>
            <a:ext cx="76938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09562" y="1600269"/>
            <a:ext cx="109719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09562" y="6356659"/>
            <a:ext cx="284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165052" y="6356659"/>
            <a:ext cx="3859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736768" y="6356659"/>
            <a:ext cx="284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jpg"/><Relationship Id="rId11" Type="http://schemas.openxmlformats.org/officeDocument/2006/relationships/image" Target="../media/image11.png"/><Relationship Id="rId10" Type="http://schemas.openxmlformats.org/officeDocument/2006/relationships/image" Target="../media/image8.jpg"/><Relationship Id="rId13" Type="http://schemas.openxmlformats.org/officeDocument/2006/relationships/image" Target="../media/image3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5" Type="http://schemas.openxmlformats.org/officeDocument/2006/relationships/image" Target="../media/image4.png"/><Relationship Id="rId14" Type="http://schemas.openxmlformats.org/officeDocument/2006/relationships/image" Target="../media/image5.png"/><Relationship Id="rId17" Type="http://schemas.openxmlformats.org/officeDocument/2006/relationships/image" Target="../media/image9.jpg"/><Relationship Id="rId16" Type="http://schemas.openxmlformats.org/officeDocument/2006/relationships/image" Target="../media/image7.jpg"/><Relationship Id="rId5" Type="http://schemas.openxmlformats.org/officeDocument/2006/relationships/image" Target="../media/image14.gif"/><Relationship Id="rId19" Type="http://schemas.openxmlformats.org/officeDocument/2006/relationships/image" Target="../media/image13.jpg"/><Relationship Id="rId6" Type="http://schemas.openxmlformats.org/officeDocument/2006/relationships/image" Target="../media/image20.jpg"/><Relationship Id="rId18" Type="http://schemas.openxmlformats.org/officeDocument/2006/relationships/image" Target="../media/image24.png"/><Relationship Id="rId7" Type="http://schemas.openxmlformats.org/officeDocument/2006/relationships/image" Target="../media/image19.jpg"/><Relationship Id="rId8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jpg"/><Relationship Id="rId11" Type="http://schemas.openxmlformats.org/officeDocument/2006/relationships/image" Target="../media/image11.png"/><Relationship Id="rId10" Type="http://schemas.openxmlformats.org/officeDocument/2006/relationships/image" Target="../media/image8.jpg"/><Relationship Id="rId21" Type="http://schemas.openxmlformats.org/officeDocument/2006/relationships/image" Target="../media/image22.png"/><Relationship Id="rId13" Type="http://schemas.openxmlformats.org/officeDocument/2006/relationships/image" Target="../media/image3.jp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5" Type="http://schemas.openxmlformats.org/officeDocument/2006/relationships/image" Target="../media/image4.png"/><Relationship Id="rId14" Type="http://schemas.openxmlformats.org/officeDocument/2006/relationships/image" Target="../media/image5.png"/><Relationship Id="rId17" Type="http://schemas.openxmlformats.org/officeDocument/2006/relationships/image" Target="../media/image9.jpg"/><Relationship Id="rId16" Type="http://schemas.openxmlformats.org/officeDocument/2006/relationships/image" Target="../media/image7.jpg"/><Relationship Id="rId5" Type="http://schemas.openxmlformats.org/officeDocument/2006/relationships/image" Target="../media/image14.gif"/><Relationship Id="rId19" Type="http://schemas.openxmlformats.org/officeDocument/2006/relationships/image" Target="../media/image13.jpg"/><Relationship Id="rId6" Type="http://schemas.openxmlformats.org/officeDocument/2006/relationships/image" Target="../media/image20.jpg"/><Relationship Id="rId18" Type="http://schemas.openxmlformats.org/officeDocument/2006/relationships/image" Target="../media/image24.png"/><Relationship Id="rId7" Type="http://schemas.openxmlformats.org/officeDocument/2006/relationships/image" Target="../media/image19.jpg"/><Relationship Id="rId8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778825" y="994525"/>
            <a:ext cx="857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ArCare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secure, robust and automated research platform </a:t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for proteomics labs</a:t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757250" y="4727150"/>
            <a:ext cx="85791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Presenters : Dr. Muzzamil Aziz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Amirreza Fazely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6th 2018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838200" y="365125"/>
            <a:ext cx="105156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State of the Art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838200" y="1615125"/>
            <a:ext cx="10515600" cy="4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 Heterogeneous Data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-</a:t>
            </a:r>
            <a:r>
              <a:rPr lang="en-US" sz="1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Many vendor specific sources. 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Plenty of different file formats. 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Many Analytic processes.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Automation and Reproducibility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 Penty manual Tasks , ex. file converting , analytical process.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 Manual task is prone to error.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-  Different policies (SOPs, privacy issues) for different working group.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3- Lack of collaboration with other department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due to non centralized solution.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700" y="1810250"/>
            <a:ext cx="2497700" cy="15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700" y="3787525"/>
            <a:ext cx="1405750" cy="14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838200" y="365125"/>
            <a:ext cx="105156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Comments and Highlights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 Data Identification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- Personal or clinical ?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2-  Trustworthy Data adaptors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- How reliable for each use case.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3- Consider the order entry system for proteomics labs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Data from animal in first phase.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4- Integration with Data repository of HighMed project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- MEDKS Database.</a:t>
            </a:r>
            <a:endParaRPr sz="18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200" y="2287100"/>
            <a:ext cx="2194600" cy="219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436775" y="1310325"/>
            <a:ext cx="11206200" cy="1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Shape 160"/>
          <p:cNvGrpSpPr/>
          <p:nvPr/>
        </p:nvGrpSpPr>
        <p:grpSpPr>
          <a:xfrm>
            <a:off x="273675" y="121025"/>
            <a:ext cx="11349925" cy="6660713"/>
            <a:chOff x="578475" y="121025"/>
            <a:chExt cx="11349925" cy="6660713"/>
          </a:xfrm>
        </p:grpSpPr>
        <p:pic>
          <p:nvPicPr>
            <p:cNvPr id="161" name="Shape 1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7075" y="4399875"/>
              <a:ext cx="862500" cy="86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/>
          <p:spPr>
            <a:xfrm>
              <a:off x="6151775" y="1525350"/>
              <a:ext cx="1966200" cy="83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Shape 163"/>
            <p:cNvSpPr/>
            <p:nvPr/>
          </p:nvSpPr>
          <p:spPr>
            <a:xfrm>
              <a:off x="4423725" y="1431001"/>
              <a:ext cx="1838400" cy="1012500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" name="Shape 164"/>
            <p:cNvCxnSpPr/>
            <p:nvPr/>
          </p:nvCxnSpPr>
          <p:spPr>
            <a:xfrm flipH="1">
              <a:off x="6187925" y="4207425"/>
              <a:ext cx="9900" cy="15570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1724167" y="5769238"/>
              <a:ext cx="7247100" cy="10125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Shape 166"/>
            <p:cNvCxnSpPr/>
            <p:nvPr/>
          </p:nvCxnSpPr>
          <p:spPr>
            <a:xfrm rot="10800000">
              <a:off x="2818050" y="4020051"/>
              <a:ext cx="1838400" cy="141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rot="10800000">
              <a:off x="5857450" y="4048225"/>
              <a:ext cx="1966200" cy="114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7809850" y="4067500"/>
              <a:ext cx="3900" cy="1686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2967378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247228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509821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2414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Shape 1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13075" y="1062200"/>
              <a:ext cx="3056600" cy="285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8565275" y="949350"/>
              <a:ext cx="3292200" cy="3161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9441195" y="4128875"/>
              <a:ext cx="1565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ArCare Dashboard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4630138" y="1404025"/>
              <a:ext cx="20211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ArCare  Controller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004359" y="565565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282173" y="577288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590469" y="563217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842494" y="563222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719650" y="121025"/>
              <a:ext cx="5183400" cy="9066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6372114" y="1830312"/>
              <a:ext cx="599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Policies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6940687" y="1817968"/>
              <a:ext cx="51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Rules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7475261" y="1813896"/>
              <a:ext cx="746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Datastore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4524650" y="125227"/>
              <a:ext cx="2587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Application Engine</a:t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4341376" y="6455000"/>
              <a:ext cx="344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Mass Spectrometry Devices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7" name="Shape 1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29125" y="5855250"/>
              <a:ext cx="941978" cy="62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2725" y="5847224"/>
              <a:ext cx="862499" cy="665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65950" y="5779050"/>
              <a:ext cx="1497725" cy="83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Shape 19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132050" y="5838050"/>
              <a:ext cx="1064175" cy="90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8983" y="3575116"/>
              <a:ext cx="1150075" cy="622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4725" y="3847913"/>
              <a:ext cx="2166400" cy="36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19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910225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19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998925" y="2800438"/>
              <a:ext cx="665100" cy="6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Shape 19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595175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Shape 19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41238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Shape 19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826900" y="51899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Shape 198"/>
            <p:cNvCxnSpPr/>
            <p:nvPr/>
          </p:nvCxnSpPr>
          <p:spPr>
            <a:xfrm flipH="1">
              <a:off x="4500114" y="4197450"/>
              <a:ext cx="22500" cy="1581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5266043" y="2475430"/>
              <a:ext cx="163800" cy="410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266043" y="3389830"/>
              <a:ext cx="163800" cy="410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83340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068050" y="3021400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SDN Agent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3" name="Shape 20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882575" y="2464025"/>
              <a:ext cx="1357500" cy="41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Shape 204"/>
            <p:cNvSpPr txBox="1"/>
            <p:nvPr/>
          </p:nvSpPr>
          <p:spPr>
            <a:xfrm>
              <a:off x="578475" y="5143700"/>
              <a:ext cx="1156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Application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7338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51336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3457200" y="5272175"/>
              <a:ext cx="86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102125" y="4247475"/>
              <a:ext cx="11400" cy="30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Shape 209"/>
            <p:cNvCxnSpPr/>
            <p:nvPr/>
          </p:nvCxnSpPr>
          <p:spPr>
            <a:xfrm flipH="1">
              <a:off x="2886975" y="5698600"/>
              <a:ext cx="322800" cy="270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0" name="Shape 210"/>
            <p:cNvCxnSpPr>
              <a:stCxn id="195" idx="2"/>
            </p:cNvCxnSpPr>
            <p:nvPr/>
          </p:nvCxnSpPr>
          <p:spPr>
            <a:xfrm flipH="1">
              <a:off x="4639425" y="5774800"/>
              <a:ext cx="255300" cy="117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1" name="Shape 211"/>
            <p:cNvCxnSpPr>
              <a:stCxn id="196" idx="2"/>
            </p:cNvCxnSpPr>
            <p:nvPr/>
          </p:nvCxnSpPr>
          <p:spPr>
            <a:xfrm flipH="1">
              <a:off x="6392288" y="5774800"/>
              <a:ext cx="148500" cy="270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2" name="Shape 212"/>
            <p:cNvCxnSpPr>
              <a:stCxn id="197" idx="2"/>
            </p:cNvCxnSpPr>
            <p:nvPr/>
          </p:nvCxnSpPr>
          <p:spPr>
            <a:xfrm flipH="1">
              <a:off x="7710350" y="5752600"/>
              <a:ext cx="416100" cy="412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5813525" y="2414100"/>
              <a:ext cx="0" cy="14190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pic>
          <p:nvPicPr>
            <p:cNvPr id="214" name="Shape 2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886825" y="33467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Shape 21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123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Shape 21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65883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Shape 21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357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Shape 21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3879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9" name="Shape 219"/>
            <p:cNvCxnSpPr>
              <a:stCxn id="193" idx="0"/>
              <a:endCxn id="193" idx="0"/>
            </p:cNvCxnSpPr>
            <p:nvPr/>
          </p:nvCxnSpPr>
          <p:spPr>
            <a:xfrm>
              <a:off x="3209775" y="52121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3209775" y="498350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4886025" y="4983500"/>
              <a:ext cx="8700" cy="30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6562575" y="4983500"/>
              <a:ext cx="12300" cy="26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8086575" y="4983500"/>
              <a:ext cx="12300" cy="26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224" name="Shape 224"/>
            <p:cNvCxnSpPr/>
            <p:nvPr/>
          </p:nvCxnSpPr>
          <p:spPr>
            <a:xfrm rot="10800000">
              <a:off x="30447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>
              <a:off x="47211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>
              <a:off x="63975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82263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3064425" y="4148300"/>
              <a:ext cx="945900" cy="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6621375" y="4177850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230" name="Shape 23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940175" y="47932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Shape 231"/>
            <p:cNvCxnSpPr/>
            <p:nvPr/>
          </p:nvCxnSpPr>
          <p:spPr>
            <a:xfrm flipH="1" rot="10800000">
              <a:off x="2390923" y="5010188"/>
              <a:ext cx="5698800" cy="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pic>
          <p:nvPicPr>
            <p:cNvPr id="232" name="Shape 23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543425" y="41849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Shape 233"/>
            <p:cNvCxnSpPr/>
            <p:nvPr/>
          </p:nvCxnSpPr>
          <p:spPr>
            <a:xfrm rot="10800000">
              <a:off x="1645575" y="5010188"/>
              <a:ext cx="294600" cy="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1254525" y="4247475"/>
              <a:ext cx="11400" cy="3081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235" name="Shape 23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325225" y="44135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Shape 236"/>
            <p:cNvCxnSpPr>
              <a:endCxn id="189" idx="0"/>
            </p:cNvCxnSpPr>
            <p:nvPr/>
          </p:nvCxnSpPr>
          <p:spPr>
            <a:xfrm flipH="1">
              <a:off x="2814813" y="4000650"/>
              <a:ext cx="3300" cy="17784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237" name="Shape 23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7948975" y="278850"/>
              <a:ext cx="1189608" cy="622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Shape 23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477425" y="1309083"/>
              <a:ext cx="1189600" cy="1165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Shape 239"/>
            <p:cNvSpPr txBox="1"/>
            <p:nvPr/>
          </p:nvSpPr>
          <p:spPr>
            <a:xfrm>
              <a:off x="1248650" y="2411800"/>
              <a:ext cx="196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Data Repository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9501800" y="4682050"/>
              <a:ext cx="2382300" cy="2087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9698425" y="4905050"/>
              <a:ext cx="560400" cy="5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42" name="Shape 242"/>
            <p:cNvCxnSpPr/>
            <p:nvPr/>
          </p:nvCxnSpPr>
          <p:spPr>
            <a:xfrm>
              <a:off x="9688575" y="5360925"/>
              <a:ext cx="570000" cy="6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243" name="Shape 243"/>
            <p:cNvSpPr/>
            <p:nvPr/>
          </p:nvSpPr>
          <p:spPr>
            <a:xfrm rot="5400000">
              <a:off x="9853352" y="5462525"/>
              <a:ext cx="163800" cy="5325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0337725" y="5083488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Channel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(Raw Data)</a:t>
              </a:r>
              <a:endParaRPr sz="1000"/>
            </a:p>
          </p:txBody>
        </p:sp>
        <p:pic>
          <p:nvPicPr>
            <p:cNvPr id="245" name="Shape 24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 rot="10800000">
              <a:off x="9649144" y="6273300"/>
              <a:ext cx="619174" cy="45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10327600" y="5503075"/>
              <a:ext cx="156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Control Channel</a:t>
              </a:r>
              <a:endParaRPr/>
            </a:p>
          </p:txBody>
        </p:sp>
        <p:pic>
          <p:nvPicPr>
            <p:cNvPr id="247" name="Shape 24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785575" y="1702025"/>
              <a:ext cx="1434900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Shape 248"/>
            <p:cNvCxnSpPr/>
            <p:nvPr/>
          </p:nvCxnSpPr>
          <p:spPr>
            <a:xfrm>
              <a:off x="9636675" y="6089425"/>
              <a:ext cx="660300" cy="19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10353125" y="4663888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Channel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(Meaningful Data)</a:t>
              </a:r>
              <a:endParaRPr sz="1000"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0363300" y="5884075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Network Links</a:t>
              </a:r>
              <a:endParaRPr/>
            </a:p>
          </p:txBody>
        </p:sp>
        <p:pic>
          <p:nvPicPr>
            <p:cNvPr id="251" name="Shape 25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 rot="5400000">
              <a:off x="5148488" y="1015497"/>
              <a:ext cx="395450" cy="45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Shape 252"/>
            <p:cNvSpPr txBox="1"/>
            <p:nvPr/>
          </p:nvSpPr>
          <p:spPr>
            <a:xfrm>
              <a:off x="10363300" y="6265075"/>
              <a:ext cx="156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Processing Links</a:t>
              </a:r>
              <a:endParaRPr/>
            </a:p>
          </p:txBody>
        </p:sp>
        <p:pic>
          <p:nvPicPr>
            <p:cNvPr id="253" name="Shape 25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819425" y="1779325"/>
              <a:ext cx="1064175" cy="2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Shape 25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809650" y="2123750"/>
              <a:ext cx="1064176" cy="3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Shape 255"/>
            <p:cNvCxnSpPr/>
            <p:nvPr/>
          </p:nvCxnSpPr>
          <p:spPr>
            <a:xfrm flipH="1" rot="10800000">
              <a:off x="4553938" y="1698475"/>
              <a:ext cx="1545600" cy="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Shape 256"/>
            <p:cNvSpPr txBox="1"/>
            <p:nvPr/>
          </p:nvSpPr>
          <p:spPr>
            <a:xfrm>
              <a:off x="5439650" y="1116400"/>
              <a:ext cx="1434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RESTCONF/NETCONF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Shape 261"/>
          <p:cNvGrpSpPr/>
          <p:nvPr/>
        </p:nvGrpSpPr>
        <p:grpSpPr>
          <a:xfrm>
            <a:off x="578475" y="121025"/>
            <a:ext cx="11349925" cy="6660713"/>
            <a:chOff x="578475" y="121025"/>
            <a:chExt cx="11349925" cy="6660713"/>
          </a:xfrm>
        </p:grpSpPr>
        <p:pic>
          <p:nvPicPr>
            <p:cNvPr id="262" name="Shape 2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7075" y="4399875"/>
              <a:ext cx="862500" cy="86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Shape 263"/>
            <p:cNvPicPr preferRelativeResize="0"/>
            <p:nvPr/>
          </p:nvPicPr>
          <p:blipFill/>
          <p:spPr>
            <a:xfrm>
              <a:off x="6151775" y="1525350"/>
              <a:ext cx="1966200" cy="83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Shape 264"/>
            <p:cNvSpPr/>
            <p:nvPr/>
          </p:nvSpPr>
          <p:spPr>
            <a:xfrm>
              <a:off x="4423725" y="1431001"/>
              <a:ext cx="1838400" cy="1012500"/>
            </a:xfrm>
            <a:prstGeom prst="roundRect">
              <a:avLst>
                <a:gd fmla="val 16667" name="adj"/>
              </a:avLst>
            </a:prstGeom>
            <a:solidFill>
              <a:srgbClr val="C9C9C9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Shape 265"/>
            <p:cNvCxnSpPr/>
            <p:nvPr/>
          </p:nvCxnSpPr>
          <p:spPr>
            <a:xfrm flipH="1">
              <a:off x="6187925" y="4207425"/>
              <a:ext cx="9900" cy="15570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1724167" y="5769238"/>
              <a:ext cx="7247100" cy="10125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Shape 267"/>
            <p:cNvCxnSpPr/>
            <p:nvPr/>
          </p:nvCxnSpPr>
          <p:spPr>
            <a:xfrm rot="10800000">
              <a:off x="2818050" y="4020051"/>
              <a:ext cx="1838400" cy="141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Shape 268"/>
            <p:cNvCxnSpPr/>
            <p:nvPr/>
          </p:nvCxnSpPr>
          <p:spPr>
            <a:xfrm rot="10800000">
              <a:off x="5857450" y="4048225"/>
              <a:ext cx="1966200" cy="114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7809850" y="4067500"/>
              <a:ext cx="3900" cy="1686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0" name="Shape 270"/>
            <p:cNvSpPr/>
            <p:nvPr/>
          </p:nvSpPr>
          <p:spPr>
            <a:xfrm>
              <a:off x="2967378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247228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509821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772414" y="403266"/>
              <a:ext cx="862512" cy="562708"/>
            </a:xfrm>
            <a:prstGeom prst="flowChartMagneticDisk">
              <a:avLst/>
            </a:prstGeom>
            <a:solidFill>
              <a:schemeClr val="accent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4" name="Shape 2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13075" y="1062200"/>
              <a:ext cx="3056600" cy="285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Shape 275"/>
            <p:cNvSpPr/>
            <p:nvPr/>
          </p:nvSpPr>
          <p:spPr>
            <a:xfrm>
              <a:off x="8565275" y="949350"/>
              <a:ext cx="3292200" cy="3161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9441195" y="4128875"/>
              <a:ext cx="1565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ArCare Dashboard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4630138" y="1404025"/>
              <a:ext cx="20211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ArCare  Controller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3004359" y="565565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4282173" y="577288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5590469" y="563217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6842494" y="563222"/>
              <a:ext cx="86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App:4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19650" y="121025"/>
              <a:ext cx="5183400" cy="9066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6372114" y="1830312"/>
              <a:ext cx="599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Policies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6940687" y="1817968"/>
              <a:ext cx="51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Rules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7475261" y="1813896"/>
              <a:ext cx="746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Datastore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4524650" y="125227"/>
              <a:ext cx="2587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Application Engine</a:t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4341376" y="6455000"/>
              <a:ext cx="344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Mass Spectrometry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Devices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8" name="Shape 2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29125" y="5855250"/>
              <a:ext cx="941978" cy="62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Shape 28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2725" y="5847224"/>
              <a:ext cx="862499" cy="665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29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65950" y="5779050"/>
              <a:ext cx="1497725" cy="83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132050" y="5838050"/>
              <a:ext cx="1064175" cy="90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8983" y="3575116"/>
              <a:ext cx="1150075" cy="622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4725" y="3847913"/>
              <a:ext cx="2166400" cy="36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910225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998925" y="2800438"/>
              <a:ext cx="665100" cy="6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Shape 29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595175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Shape 29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41238" y="52121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Shape 29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826900" y="5189900"/>
              <a:ext cx="599100" cy="56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9" name="Shape 299"/>
            <p:cNvCxnSpPr/>
            <p:nvPr/>
          </p:nvCxnSpPr>
          <p:spPr>
            <a:xfrm flipH="1">
              <a:off x="4500114" y="4197450"/>
              <a:ext cx="22500" cy="1581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0" name="Shape 300"/>
            <p:cNvSpPr/>
            <p:nvPr/>
          </p:nvSpPr>
          <p:spPr>
            <a:xfrm>
              <a:off x="5266043" y="2475430"/>
              <a:ext cx="163800" cy="410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5266043" y="3389830"/>
              <a:ext cx="163800" cy="410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83340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4068050" y="3021400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SDN Agent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4" name="Shape 30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882575" y="2464025"/>
              <a:ext cx="1357500" cy="41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 txBox="1"/>
            <p:nvPr/>
          </p:nvSpPr>
          <p:spPr>
            <a:xfrm>
              <a:off x="578475" y="5143700"/>
              <a:ext cx="1156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Application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67338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5133600" y="5272175"/>
              <a:ext cx="94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3457200" y="5272175"/>
              <a:ext cx="86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Device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9" name="Shape 309"/>
            <p:cNvCxnSpPr/>
            <p:nvPr/>
          </p:nvCxnSpPr>
          <p:spPr>
            <a:xfrm>
              <a:off x="1102125" y="4247475"/>
              <a:ext cx="11400" cy="30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Shape 310"/>
            <p:cNvCxnSpPr/>
            <p:nvPr/>
          </p:nvCxnSpPr>
          <p:spPr>
            <a:xfrm flipH="1">
              <a:off x="2886975" y="5698600"/>
              <a:ext cx="322800" cy="270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311" name="Shape 311"/>
            <p:cNvCxnSpPr>
              <a:stCxn id="296" idx="2"/>
            </p:cNvCxnSpPr>
            <p:nvPr/>
          </p:nvCxnSpPr>
          <p:spPr>
            <a:xfrm flipH="1">
              <a:off x="4639425" y="5774800"/>
              <a:ext cx="255300" cy="117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312" name="Shape 312"/>
            <p:cNvCxnSpPr>
              <a:stCxn id="297" idx="2"/>
            </p:cNvCxnSpPr>
            <p:nvPr/>
          </p:nvCxnSpPr>
          <p:spPr>
            <a:xfrm flipH="1">
              <a:off x="6392288" y="5774800"/>
              <a:ext cx="148500" cy="270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313" name="Shape 313"/>
            <p:cNvCxnSpPr>
              <a:stCxn id="298" idx="2"/>
            </p:cNvCxnSpPr>
            <p:nvPr/>
          </p:nvCxnSpPr>
          <p:spPr>
            <a:xfrm flipH="1">
              <a:off x="7710350" y="5752600"/>
              <a:ext cx="416100" cy="412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5813525" y="2414100"/>
              <a:ext cx="0" cy="141900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pic>
          <p:nvPicPr>
            <p:cNvPr id="315" name="Shape 3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886825" y="33467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Shape 31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123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Shape 31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65883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8357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387975" y="58600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0" name="Shape 320"/>
            <p:cNvCxnSpPr>
              <a:stCxn id="294" idx="0"/>
              <a:endCxn id="294" idx="0"/>
            </p:cNvCxnSpPr>
            <p:nvPr/>
          </p:nvCxnSpPr>
          <p:spPr>
            <a:xfrm>
              <a:off x="3209775" y="52121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3209775" y="498350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4886025" y="4983500"/>
              <a:ext cx="8700" cy="30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6562575" y="4983500"/>
              <a:ext cx="12300" cy="26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8086575" y="4983500"/>
              <a:ext cx="12300" cy="26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cxnSp>
          <p:nvCxnSpPr>
            <p:cNvPr id="325" name="Shape 325"/>
            <p:cNvCxnSpPr/>
            <p:nvPr/>
          </p:nvCxnSpPr>
          <p:spPr>
            <a:xfrm rot="10800000">
              <a:off x="30447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Shape 326"/>
            <p:cNvCxnSpPr/>
            <p:nvPr/>
          </p:nvCxnSpPr>
          <p:spPr>
            <a:xfrm rot="10800000">
              <a:off x="47211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27" name="Shape 327"/>
            <p:cNvCxnSpPr/>
            <p:nvPr/>
          </p:nvCxnSpPr>
          <p:spPr>
            <a:xfrm rot="10800000">
              <a:off x="63975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28" name="Shape 328"/>
            <p:cNvCxnSpPr/>
            <p:nvPr/>
          </p:nvCxnSpPr>
          <p:spPr>
            <a:xfrm rot="10800000">
              <a:off x="8226325" y="4197450"/>
              <a:ext cx="0" cy="97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3064425" y="4148300"/>
              <a:ext cx="945900" cy="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30" name="Shape 330"/>
            <p:cNvCxnSpPr/>
            <p:nvPr/>
          </p:nvCxnSpPr>
          <p:spPr>
            <a:xfrm rot="10800000">
              <a:off x="6621375" y="4177850"/>
              <a:ext cx="1616100" cy="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pic>
          <p:nvPicPr>
            <p:cNvPr id="331" name="Shape 3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940175" y="4793201"/>
              <a:ext cx="450748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2" name="Shape 332"/>
            <p:cNvCxnSpPr/>
            <p:nvPr/>
          </p:nvCxnSpPr>
          <p:spPr>
            <a:xfrm flipH="1" rot="10800000">
              <a:off x="2390923" y="5010188"/>
              <a:ext cx="5698800" cy="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stealth"/>
              <a:tailEnd len="med" w="med" type="none"/>
            </a:ln>
          </p:spPr>
        </p:cxnSp>
        <p:pic>
          <p:nvPicPr>
            <p:cNvPr id="333" name="Shape 3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543425" y="41849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4" name="Shape 334"/>
            <p:cNvCxnSpPr/>
            <p:nvPr/>
          </p:nvCxnSpPr>
          <p:spPr>
            <a:xfrm rot="10800000">
              <a:off x="1645575" y="5010188"/>
              <a:ext cx="294600" cy="8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1254525" y="4247475"/>
              <a:ext cx="11400" cy="3081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336" name="Shape 33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325225" y="4413500"/>
              <a:ext cx="665100" cy="41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7" name="Shape 337"/>
            <p:cNvCxnSpPr>
              <a:endCxn id="290" idx="0"/>
            </p:cNvCxnSpPr>
            <p:nvPr/>
          </p:nvCxnSpPr>
          <p:spPr>
            <a:xfrm flipH="1">
              <a:off x="2814813" y="4000650"/>
              <a:ext cx="3300" cy="17784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338" name="Shape 33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7948975" y="278850"/>
              <a:ext cx="1189608" cy="622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Shape 33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477425" y="1309083"/>
              <a:ext cx="1189600" cy="1165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Shape 340"/>
            <p:cNvSpPr txBox="1"/>
            <p:nvPr/>
          </p:nvSpPr>
          <p:spPr>
            <a:xfrm>
              <a:off x="1248650" y="2411800"/>
              <a:ext cx="196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Data Repository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9501800" y="4682050"/>
              <a:ext cx="2382300" cy="2087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2" name="Shape 342"/>
            <p:cNvCxnSpPr/>
            <p:nvPr/>
          </p:nvCxnSpPr>
          <p:spPr>
            <a:xfrm>
              <a:off x="9698425" y="4905050"/>
              <a:ext cx="560400" cy="5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43" name="Shape 343"/>
            <p:cNvCxnSpPr/>
            <p:nvPr/>
          </p:nvCxnSpPr>
          <p:spPr>
            <a:xfrm>
              <a:off x="9688575" y="5360925"/>
              <a:ext cx="570000" cy="6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344" name="Shape 344"/>
            <p:cNvSpPr/>
            <p:nvPr/>
          </p:nvSpPr>
          <p:spPr>
            <a:xfrm rot="5400000">
              <a:off x="9853352" y="5462525"/>
              <a:ext cx="163800" cy="5325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10337725" y="5083488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Channel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(Raw Data)</a:t>
              </a:r>
              <a:endParaRPr sz="1000"/>
            </a:p>
          </p:txBody>
        </p:sp>
        <p:pic>
          <p:nvPicPr>
            <p:cNvPr id="346" name="Shape 34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 rot="10800000">
              <a:off x="9649144" y="6273300"/>
              <a:ext cx="619174" cy="45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Shape 347"/>
            <p:cNvSpPr txBox="1"/>
            <p:nvPr/>
          </p:nvSpPr>
          <p:spPr>
            <a:xfrm>
              <a:off x="10327600" y="5503075"/>
              <a:ext cx="156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Control</a:t>
              </a:r>
              <a:r>
                <a:rPr lang="en-US"/>
                <a:t> Channel</a:t>
              </a:r>
              <a:endParaRPr/>
            </a:p>
          </p:txBody>
        </p:sp>
        <p:pic>
          <p:nvPicPr>
            <p:cNvPr id="348" name="Shape 348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785575" y="1702025"/>
              <a:ext cx="1434900" cy="450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9" name="Shape 349"/>
            <p:cNvCxnSpPr/>
            <p:nvPr/>
          </p:nvCxnSpPr>
          <p:spPr>
            <a:xfrm>
              <a:off x="9636675" y="6089425"/>
              <a:ext cx="660300" cy="19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0" name="Shape 350"/>
            <p:cNvSpPr txBox="1"/>
            <p:nvPr/>
          </p:nvSpPr>
          <p:spPr>
            <a:xfrm>
              <a:off x="10353125" y="4663888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 Channel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(Meaningful Data)</a:t>
              </a:r>
              <a:endParaRPr sz="1000"/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10363300" y="5884075"/>
              <a:ext cx="130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Network Links</a:t>
              </a:r>
              <a:endParaRPr/>
            </a:p>
          </p:txBody>
        </p:sp>
        <p:pic>
          <p:nvPicPr>
            <p:cNvPr id="352" name="Shape 352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 rot="5400000">
              <a:off x="5148488" y="1015497"/>
              <a:ext cx="395450" cy="45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Shape 353"/>
            <p:cNvSpPr txBox="1"/>
            <p:nvPr/>
          </p:nvSpPr>
          <p:spPr>
            <a:xfrm>
              <a:off x="10363300" y="6265075"/>
              <a:ext cx="156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Processing</a:t>
              </a:r>
              <a:r>
                <a:rPr lang="en-US"/>
                <a:t> Links</a:t>
              </a:r>
              <a:endParaRPr/>
            </a:p>
          </p:txBody>
        </p:sp>
        <p:pic>
          <p:nvPicPr>
            <p:cNvPr id="354" name="Shape 35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819425" y="1779325"/>
              <a:ext cx="1064175" cy="2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Shape 355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809650" y="2123750"/>
              <a:ext cx="1064176" cy="3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6" name="Shape 356"/>
            <p:cNvCxnSpPr/>
            <p:nvPr/>
          </p:nvCxnSpPr>
          <p:spPr>
            <a:xfrm flipH="1" rot="10800000">
              <a:off x="4553938" y="1698475"/>
              <a:ext cx="1545600" cy="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Shape 357"/>
            <p:cNvSpPr txBox="1"/>
            <p:nvPr/>
          </p:nvSpPr>
          <p:spPr>
            <a:xfrm>
              <a:off x="5439650" y="1116400"/>
              <a:ext cx="1434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RESTCONF/NETCONF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8" name="Shape 358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9590850" y="121025"/>
              <a:ext cx="1898525" cy="7594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