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jpg"/><Relationship Id="rId11" Type="http://schemas.openxmlformats.org/officeDocument/2006/relationships/image" Target="../media/image4.jpg"/><Relationship Id="rId22" Type="http://schemas.openxmlformats.org/officeDocument/2006/relationships/image" Target="../media/image5.png"/><Relationship Id="rId10" Type="http://schemas.openxmlformats.org/officeDocument/2006/relationships/image" Target="../media/image15.png"/><Relationship Id="rId21" Type="http://schemas.openxmlformats.org/officeDocument/2006/relationships/image" Target="../media/image21.jpg"/><Relationship Id="rId13" Type="http://schemas.openxmlformats.org/officeDocument/2006/relationships/image" Target="../media/image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6.jpg"/><Relationship Id="rId15" Type="http://schemas.openxmlformats.org/officeDocument/2006/relationships/image" Target="../media/image14.png"/><Relationship Id="rId14" Type="http://schemas.openxmlformats.org/officeDocument/2006/relationships/image" Target="../media/image16.jpg"/><Relationship Id="rId17" Type="http://schemas.openxmlformats.org/officeDocument/2006/relationships/image" Target="../media/image19.jpg"/><Relationship Id="rId16" Type="http://schemas.openxmlformats.org/officeDocument/2006/relationships/image" Target="../media/image18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6" Type="http://schemas.openxmlformats.org/officeDocument/2006/relationships/image" Target="../media/image23.gif"/><Relationship Id="rId18" Type="http://schemas.openxmlformats.org/officeDocument/2006/relationships/image" Target="../media/image20.jp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8200" y="365125"/>
            <a:ext cx="105156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State of the Art</a:t>
            </a:r>
            <a:endParaRPr b="1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310325"/>
            <a:ext cx="10515600" cy="4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1- </a:t>
            </a:r>
            <a:r>
              <a:rPr lang="en-US" sz="2400"/>
              <a:t>Heterogeneous</a:t>
            </a:r>
            <a:r>
              <a:rPr lang="en-US" sz="2400"/>
              <a:t> Data</a:t>
            </a:r>
            <a:r>
              <a:rPr lang="en-US"/>
              <a:t> </a:t>
            </a:r>
            <a:endParaRPr/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>
                <a:solidFill>
                  <a:srgbClr val="4A86E8"/>
                </a:solidFill>
              </a:rPr>
              <a:t> </a:t>
            </a:r>
            <a:r>
              <a:rPr lang="en-US">
                <a:solidFill>
                  <a:srgbClr val="4A86E8"/>
                </a:solidFill>
              </a:rPr>
              <a:t> -</a:t>
            </a:r>
            <a:r>
              <a:rPr lang="en-US" sz="1400">
                <a:solidFill>
                  <a:srgbClr val="4A86E8"/>
                </a:solidFill>
              </a:rPr>
              <a:t> </a:t>
            </a:r>
            <a:r>
              <a:rPr lang="en-US" sz="1800">
                <a:solidFill>
                  <a:srgbClr val="4A86E8"/>
                </a:solidFill>
              </a:rPr>
              <a:t>Many vendor specific sources. </a:t>
            </a:r>
            <a:endParaRPr sz="1800">
              <a:solidFill>
                <a:srgbClr val="4A86E8"/>
              </a:solidFill>
            </a:endParaRPr>
          </a:p>
          <a:p>
            <a:pPr indent="-508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</a:rPr>
              <a:t>     - Plenty of different file formats.  </a:t>
            </a:r>
            <a:endParaRPr sz="1800">
              <a:solidFill>
                <a:srgbClr val="4A86E8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</a:rPr>
              <a:t>     - Many Analytic processes.</a:t>
            </a:r>
            <a:endParaRPr sz="1800">
              <a:solidFill>
                <a:srgbClr val="4A86E8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2 - </a:t>
            </a:r>
            <a:r>
              <a:rPr lang="en-US" sz="2400"/>
              <a:t>Automation and Reproducibility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r>
              <a:rPr lang="en-US" sz="1800">
                <a:solidFill>
                  <a:srgbClr val="4A86E8"/>
                </a:solidFill>
              </a:rPr>
              <a:t> -  </a:t>
            </a:r>
            <a:r>
              <a:rPr lang="en-US" sz="1800">
                <a:solidFill>
                  <a:srgbClr val="4A86E8"/>
                </a:solidFill>
              </a:rPr>
              <a:t>Penty manual Tasks , ex. file converting , analytical process.</a:t>
            </a:r>
            <a:endParaRPr sz="1800">
              <a:solidFill>
                <a:srgbClr val="4A86E8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</a:rPr>
              <a:t>     -  Manual task is prone to error.</a:t>
            </a:r>
            <a:endParaRPr sz="1800">
              <a:solidFill>
                <a:srgbClr val="4A86E8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</a:rPr>
              <a:t>     - Different policies (SOPs, </a:t>
            </a:r>
            <a:r>
              <a:rPr lang="en-US" sz="1800">
                <a:solidFill>
                  <a:srgbClr val="4A86E8"/>
                </a:solidFill>
              </a:rPr>
              <a:t>privacy</a:t>
            </a:r>
            <a:r>
              <a:rPr lang="en-US" sz="1800">
                <a:solidFill>
                  <a:srgbClr val="4A86E8"/>
                </a:solidFill>
              </a:rPr>
              <a:t> issues) for </a:t>
            </a:r>
            <a:r>
              <a:rPr lang="en-US" sz="1800">
                <a:solidFill>
                  <a:srgbClr val="4A86E8"/>
                </a:solidFill>
              </a:rPr>
              <a:t>different</a:t>
            </a:r>
            <a:r>
              <a:rPr lang="en-US" sz="1800">
                <a:solidFill>
                  <a:srgbClr val="4A86E8"/>
                </a:solidFill>
              </a:rPr>
              <a:t> working group.</a:t>
            </a:r>
            <a:endParaRPr sz="1800">
              <a:solidFill>
                <a:srgbClr val="4A86E8"/>
              </a:solidFill>
            </a:endParaRPr>
          </a:p>
          <a:p>
            <a:pPr indent="0" lvl="0" marL="1778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3- Lack of collaboration with other department</a:t>
            </a:r>
            <a:endParaRPr sz="2400"/>
          </a:p>
          <a:p>
            <a:pPr indent="0" lvl="0" marL="1778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</a:t>
            </a:r>
            <a:r>
              <a:rPr lang="en-US" sz="1800">
                <a:solidFill>
                  <a:srgbClr val="4A86E8"/>
                </a:solidFill>
              </a:rPr>
              <a:t>  - due to non centralized</a:t>
            </a:r>
            <a:r>
              <a:rPr lang="en-US" sz="1800">
                <a:solidFill>
                  <a:srgbClr val="4A86E8"/>
                </a:solidFill>
              </a:rPr>
              <a:t> solution.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00" y="1734050"/>
            <a:ext cx="2497700" cy="15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050" y="338275"/>
            <a:ext cx="2366400" cy="10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4300" y="3787525"/>
            <a:ext cx="1405750" cy="140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Comments and </a:t>
            </a:r>
            <a:r>
              <a:rPr b="1" lang="en-US"/>
              <a:t>Highlights</a:t>
            </a:r>
            <a:endParaRPr b="1"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1- Data Identification </a:t>
            </a:r>
            <a:endParaRPr sz="1800"/>
          </a:p>
          <a:p>
            <a:pPr indent="-508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4A86E8"/>
                </a:solidFill>
              </a:rPr>
              <a:t>   - Personal or clinical ?</a:t>
            </a:r>
            <a:endParaRPr sz="1800">
              <a:solidFill>
                <a:srgbClr val="4A86E8"/>
              </a:solidFill>
            </a:endParaRPr>
          </a:p>
          <a:p>
            <a:pPr indent="-508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2-  Trustworthy Data adaptors</a:t>
            </a:r>
            <a:endParaRPr sz="2400"/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</a:t>
            </a:r>
            <a:r>
              <a:rPr lang="en-US" sz="1800">
                <a:solidFill>
                  <a:srgbClr val="4A86E8"/>
                </a:solidFill>
              </a:rPr>
              <a:t> - How reliable for each use case.</a:t>
            </a:r>
            <a:endParaRPr sz="1800">
              <a:solidFill>
                <a:srgbClr val="4A86E8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3- Consider the order entry system for proteomics labs</a:t>
            </a:r>
            <a:endParaRPr sz="2400"/>
          </a:p>
          <a:p>
            <a:pPr indent="-50800" lvl="0" marL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   </a:t>
            </a:r>
            <a:r>
              <a:rPr lang="en-US" sz="1800">
                <a:solidFill>
                  <a:srgbClr val="4A86E8"/>
                </a:solidFill>
              </a:rPr>
              <a:t>- Data from animal in first phase.</a:t>
            </a:r>
            <a:endParaRPr sz="1800">
              <a:solidFill>
                <a:srgbClr val="4A86E8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</a:t>
            </a:r>
            <a:r>
              <a:rPr lang="en-US" sz="2400"/>
              <a:t>4- Integration with Data repository of HighMed project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4A86E8"/>
                </a:solidFill>
              </a:rPr>
              <a:t> </a:t>
            </a:r>
            <a:r>
              <a:rPr lang="en-US" sz="1800">
                <a:solidFill>
                  <a:srgbClr val="4A86E8"/>
                </a:solidFill>
              </a:rPr>
              <a:t>- MEDKS Database.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050" y="338275"/>
            <a:ext cx="2366400" cy="10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300" y="2287100"/>
            <a:ext cx="28575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75" y="4399875"/>
            <a:ext cx="862500" cy="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775" y="1525350"/>
            <a:ext cx="1966200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4423725" y="1431001"/>
            <a:ext cx="1838400" cy="1012500"/>
          </a:xfrm>
          <a:prstGeom prst="roundRect">
            <a:avLst>
              <a:gd fmla="val 16667" name="adj"/>
            </a:avLst>
          </a:prstGeom>
          <a:solidFill>
            <a:srgbClr val="C9C9C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106"/>
          <p:cNvCxnSpPr/>
          <p:nvPr/>
        </p:nvCxnSpPr>
        <p:spPr>
          <a:xfrm flipH="1">
            <a:off x="6187925" y="4207425"/>
            <a:ext cx="9900" cy="155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Shape 107"/>
          <p:cNvSpPr/>
          <p:nvPr/>
        </p:nvSpPr>
        <p:spPr>
          <a:xfrm>
            <a:off x="1724167" y="5769238"/>
            <a:ext cx="7247100" cy="101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Shape 108"/>
          <p:cNvCxnSpPr/>
          <p:nvPr/>
        </p:nvCxnSpPr>
        <p:spPr>
          <a:xfrm rot="10800000">
            <a:off x="2818050" y="4020051"/>
            <a:ext cx="1838400" cy="14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857450" y="4048225"/>
            <a:ext cx="1966200" cy="11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7809850" y="4067500"/>
            <a:ext cx="3900" cy="168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Shape 111"/>
          <p:cNvSpPr/>
          <p:nvPr/>
        </p:nvSpPr>
        <p:spPr>
          <a:xfrm>
            <a:off x="2967378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247228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509821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772414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3075" y="1062200"/>
            <a:ext cx="3056600" cy="2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8565275" y="949350"/>
            <a:ext cx="3292200" cy="3161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9441195" y="4128875"/>
            <a:ext cx="15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ArCare Dashboard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630138" y="1404025"/>
            <a:ext cx="2021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ArCare 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04359" y="565565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282173" y="577288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590469" y="563217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842494" y="563222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719650" y="121025"/>
            <a:ext cx="5183400" cy="906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372114" y="1830312"/>
            <a:ext cx="59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940687" y="1817968"/>
            <a:ext cx="51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7475261" y="1813896"/>
            <a:ext cx="74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Datastore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524650" y="125227"/>
            <a:ext cx="258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Engine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341376" y="6455000"/>
            <a:ext cx="34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Spectrometry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125" y="5855250"/>
            <a:ext cx="941978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725" y="5847224"/>
            <a:ext cx="862499" cy="66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5950" y="5779050"/>
            <a:ext cx="1497725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050" y="5838050"/>
            <a:ext cx="1064175" cy="9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983" y="3575116"/>
            <a:ext cx="1150075" cy="62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4725" y="3847913"/>
            <a:ext cx="2166400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0225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98925" y="2800438"/>
            <a:ext cx="665100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95175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41238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26900" y="5189900"/>
            <a:ext cx="599100" cy="5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 flipH="1">
            <a:off x="4500114" y="4197450"/>
            <a:ext cx="22500" cy="1581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Shape 141"/>
          <p:cNvSpPr/>
          <p:nvPr/>
        </p:nvSpPr>
        <p:spPr>
          <a:xfrm>
            <a:off x="5266043" y="2475430"/>
            <a:ext cx="163800" cy="41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266043" y="3389830"/>
            <a:ext cx="163800" cy="41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3340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068050" y="3021400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Agent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82575" y="2464025"/>
            <a:ext cx="1357500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78475" y="5143700"/>
            <a:ext cx="115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Application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338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1336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457200" y="5272175"/>
            <a:ext cx="86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1102125" y="4247475"/>
            <a:ext cx="114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flipH="1">
            <a:off x="2886975" y="5698600"/>
            <a:ext cx="322800" cy="27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52" name="Shape 152"/>
          <p:cNvCxnSpPr>
            <a:stCxn id="137" idx="2"/>
          </p:cNvCxnSpPr>
          <p:nvPr/>
        </p:nvCxnSpPr>
        <p:spPr>
          <a:xfrm flipH="1">
            <a:off x="4639425" y="5774800"/>
            <a:ext cx="255300" cy="11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53" name="Shape 153"/>
          <p:cNvCxnSpPr>
            <a:stCxn id="138" idx="2"/>
          </p:cNvCxnSpPr>
          <p:nvPr/>
        </p:nvCxnSpPr>
        <p:spPr>
          <a:xfrm flipH="1">
            <a:off x="6392288" y="5774800"/>
            <a:ext cx="148500" cy="27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54" name="Shape 154"/>
          <p:cNvCxnSpPr>
            <a:stCxn id="139" idx="2"/>
          </p:cNvCxnSpPr>
          <p:nvPr/>
        </p:nvCxnSpPr>
        <p:spPr>
          <a:xfrm flipH="1">
            <a:off x="7710350" y="5752600"/>
            <a:ext cx="416100" cy="41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5813525" y="2414100"/>
            <a:ext cx="0" cy="14190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stealth"/>
            <a:tailEnd len="med" w="med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86825" y="3346700"/>
            <a:ext cx="665100" cy="4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123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5883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357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879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>
            <a:stCxn id="135" idx="0"/>
            <a:endCxn id="135" idx="0"/>
          </p:cNvCxnSpPr>
          <p:nvPr/>
        </p:nvCxnSpPr>
        <p:spPr>
          <a:xfrm>
            <a:off x="3209775" y="5212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3209775" y="49835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63" name="Shape 163"/>
          <p:cNvCxnSpPr/>
          <p:nvPr/>
        </p:nvCxnSpPr>
        <p:spPr>
          <a:xfrm>
            <a:off x="4886025" y="4983500"/>
            <a:ext cx="8700" cy="30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64" name="Shape 164"/>
          <p:cNvCxnSpPr/>
          <p:nvPr/>
        </p:nvCxnSpPr>
        <p:spPr>
          <a:xfrm>
            <a:off x="6562575" y="4983500"/>
            <a:ext cx="12300" cy="2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65" name="Shape 165"/>
          <p:cNvCxnSpPr/>
          <p:nvPr/>
        </p:nvCxnSpPr>
        <p:spPr>
          <a:xfrm>
            <a:off x="8086575" y="4983500"/>
            <a:ext cx="12300" cy="2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30447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47211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63975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82263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3064425" y="4148300"/>
            <a:ext cx="945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621375" y="4177850"/>
            <a:ext cx="16161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72" name="Shape 17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40175" y="4793201"/>
            <a:ext cx="450748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 flipH="1" rot="10800000">
            <a:off x="2390923" y="5010188"/>
            <a:ext cx="56988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pic>
        <p:nvPicPr>
          <p:cNvPr id="174" name="Shape 17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43425" y="4184900"/>
            <a:ext cx="665100" cy="4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rot="10800000">
            <a:off x="1645575" y="5010188"/>
            <a:ext cx="2946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6" name="Shape 176"/>
          <p:cNvCxnSpPr/>
          <p:nvPr/>
        </p:nvCxnSpPr>
        <p:spPr>
          <a:xfrm>
            <a:off x="1254525" y="4247475"/>
            <a:ext cx="11400" cy="308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7" name="Shape 17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25225" y="4413500"/>
            <a:ext cx="665100" cy="4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>
            <a:endCxn id="131" idx="0"/>
          </p:cNvCxnSpPr>
          <p:nvPr/>
        </p:nvCxnSpPr>
        <p:spPr>
          <a:xfrm flipH="1">
            <a:off x="2814813" y="4000650"/>
            <a:ext cx="3300" cy="177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9" name="Shape 17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48975" y="278850"/>
            <a:ext cx="1189608" cy="6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77425" y="1309083"/>
            <a:ext cx="1189600" cy="116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248650" y="2411800"/>
            <a:ext cx="19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Data Repository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9501800" y="4682050"/>
            <a:ext cx="2382300" cy="2087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9698425" y="4905050"/>
            <a:ext cx="560400" cy="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4" name="Shape 184"/>
          <p:cNvCxnSpPr/>
          <p:nvPr/>
        </p:nvCxnSpPr>
        <p:spPr>
          <a:xfrm>
            <a:off x="9688575" y="5360925"/>
            <a:ext cx="5700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5" name="Shape 185"/>
          <p:cNvSpPr/>
          <p:nvPr/>
        </p:nvSpPr>
        <p:spPr>
          <a:xfrm rot="5400000">
            <a:off x="9853352" y="5462525"/>
            <a:ext cx="163800" cy="532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0337725" y="5083488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Channel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(Raw Data)</a:t>
            </a:r>
            <a:endParaRPr sz="1000"/>
          </a:p>
        </p:txBody>
      </p:sp>
      <p:pic>
        <p:nvPicPr>
          <p:cNvPr id="187" name="Shape 18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10800000">
            <a:off x="9649144" y="6273300"/>
            <a:ext cx="619174" cy="4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0327600" y="5503075"/>
            <a:ext cx="15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</a:t>
            </a:r>
            <a:r>
              <a:rPr lang="en-US"/>
              <a:t> Channel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5575" y="1702025"/>
            <a:ext cx="1434900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9636675" y="6089425"/>
            <a:ext cx="660300" cy="19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10353125" y="4663888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Channel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(Meaningful Data)</a:t>
            </a:r>
            <a:endParaRPr sz="1000"/>
          </a:p>
        </p:txBody>
      </p:sp>
      <p:sp>
        <p:nvSpPr>
          <p:cNvPr id="192" name="Shape 192"/>
          <p:cNvSpPr txBox="1"/>
          <p:nvPr/>
        </p:nvSpPr>
        <p:spPr>
          <a:xfrm>
            <a:off x="10363300" y="5884075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Links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5148488" y="1015497"/>
            <a:ext cx="395450" cy="4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0363300" y="6265075"/>
            <a:ext cx="15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</a:t>
            </a:r>
            <a:r>
              <a:rPr lang="en-US"/>
              <a:t> Links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9425" y="1779325"/>
            <a:ext cx="1064175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09650" y="2123750"/>
            <a:ext cx="1064176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 flipH="1" rot="10800000">
            <a:off x="4553938" y="1698475"/>
            <a:ext cx="15456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 txBox="1"/>
          <p:nvPr/>
        </p:nvSpPr>
        <p:spPr>
          <a:xfrm>
            <a:off x="5439650" y="1116400"/>
            <a:ext cx="1434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RESTCONF/NETCONF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590850" y="121025"/>
            <a:ext cx="1898525" cy="75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