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495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1495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609562" y="1600269"/>
            <a:ext cx="109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09562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231903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x="609562" y="274658"/>
            <a:ext cx="7693800" cy="5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09562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09562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6231903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09562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231903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6231903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09562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6231903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609562" y="3964421"/>
            <a:ext cx="10971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09562" y="1600269"/>
            <a:ext cx="10971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609562" y="3964421"/>
            <a:ext cx="10971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09562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6231903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6231903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609562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31" name="Shape 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4159" y="1600269"/>
            <a:ext cx="5672136" cy="45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4159" y="1600269"/>
            <a:ext cx="5672136" cy="452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7567" y="388310"/>
            <a:ext cx="2230905" cy="6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609562" y="274658"/>
            <a:ext cx="76938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09562" y="6356659"/>
            <a:ext cx="2844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165052" y="6356659"/>
            <a:ext cx="3859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736768" y="6356659"/>
            <a:ext cx="2844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jpg"/><Relationship Id="rId11" Type="http://schemas.openxmlformats.org/officeDocument/2006/relationships/image" Target="../media/image10.jpg"/><Relationship Id="rId22" Type="http://schemas.openxmlformats.org/officeDocument/2006/relationships/image" Target="../media/image23.png"/><Relationship Id="rId10" Type="http://schemas.openxmlformats.org/officeDocument/2006/relationships/image" Target="../media/image16.png"/><Relationship Id="rId21" Type="http://schemas.openxmlformats.org/officeDocument/2006/relationships/image" Target="../media/image20.jpg"/><Relationship Id="rId13" Type="http://schemas.openxmlformats.org/officeDocument/2006/relationships/image" Target="../media/image12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11.jpg"/><Relationship Id="rId15" Type="http://schemas.openxmlformats.org/officeDocument/2006/relationships/image" Target="../media/image18.png"/><Relationship Id="rId14" Type="http://schemas.openxmlformats.org/officeDocument/2006/relationships/image" Target="../media/image5.jpg"/><Relationship Id="rId17" Type="http://schemas.openxmlformats.org/officeDocument/2006/relationships/image" Target="../media/image25.jpg"/><Relationship Id="rId16" Type="http://schemas.openxmlformats.org/officeDocument/2006/relationships/image" Target="../media/image8.png"/><Relationship Id="rId5" Type="http://schemas.openxmlformats.org/officeDocument/2006/relationships/image" Target="../media/image9.png"/><Relationship Id="rId19" Type="http://schemas.openxmlformats.org/officeDocument/2006/relationships/image" Target="../media/image19.png"/><Relationship Id="rId6" Type="http://schemas.openxmlformats.org/officeDocument/2006/relationships/image" Target="../media/image26.gif"/><Relationship Id="rId18" Type="http://schemas.openxmlformats.org/officeDocument/2006/relationships/image" Target="../media/image21.jpg"/><Relationship Id="rId7" Type="http://schemas.openxmlformats.org/officeDocument/2006/relationships/image" Target="../media/image17.jpg"/><Relationship Id="rId8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4294967295" type="title"/>
          </p:nvPr>
        </p:nvSpPr>
        <p:spPr>
          <a:xfrm>
            <a:off x="838200" y="365125"/>
            <a:ext cx="10515600" cy="7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State of the Art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838200" y="1615125"/>
            <a:ext cx="10515600" cy="4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1- Heterogeneous Data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-</a:t>
            </a:r>
            <a:r>
              <a:rPr lang="en-US" sz="1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Many vendor specific sources. 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Plenty of different file formats. 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Many Analytic processes.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Automation and Reproducibility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 Penty manual Tasks , ex. file converting , analytical process.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 Manual task is prone to error.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 Different policies (SOPs, privacy issues) for different working group.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3- Lack of collaboration with other department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- due to non centralized solution.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Shape 139"/>
          <p:cNvCxnSpPr/>
          <p:nvPr/>
        </p:nvCxnSpPr>
        <p:spPr>
          <a:xfrm>
            <a:off x="436775" y="1310325"/>
            <a:ext cx="11206200" cy="1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700" y="1810250"/>
            <a:ext cx="2497700" cy="15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4700" y="3787525"/>
            <a:ext cx="1405750" cy="14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title"/>
          </p:nvPr>
        </p:nvSpPr>
        <p:spPr>
          <a:xfrm>
            <a:off x="838200" y="365125"/>
            <a:ext cx="10515600" cy="9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Comments and Highlights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1- Data Identification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- Personal or clinical ?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2-  Trustworthy Data adaptors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How reliable for each use case.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3- Consider the order entry system for proteomics labs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- Data from animal in first phase.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4- Integration with Data repository of HighMed project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- MEDKS Database.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9200" y="2287100"/>
            <a:ext cx="2194600" cy="219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/>
          <p:nvPr/>
        </p:nvCxnSpPr>
        <p:spPr>
          <a:xfrm>
            <a:off x="436775" y="1310325"/>
            <a:ext cx="11206200" cy="1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75" y="4399875"/>
            <a:ext cx="862500" cy="8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1775" y="1525350"/>
            <a:ext cx="1966200" cy="8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4423725" y="1431001"/>
            <a:ext cx="1838400" cy="1012500"/>
          </a:xfrm>
          <a:prstGeom prst="roundRect">
            <a:avLst>
              <a:gd fmla="val 16667" name="adj"/>
            </a:avLst>
          </a:prstGeom>
          <a:solidFill>
            <a:srgbClr val="C9C9C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Shape 157"/>
          <p:cNvCxnSpPr/>
          <p:nvPr/>
        </p:nvCxnSpPr>
        <p:spPr>
          <a:xfrm flipH="1">
            <a:off x="6187925" y="4207425"/>
            <a:ext cx="9900" cy="1557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Shape 158"/>
          <p:cNvSpPr/>
          <p:nvPr/>
        </p:nvSpPr>
        <p:spPr>
          <a:xfrm>
            <a:off x="1724167" y="5769238"/>
            <a:ext cx="7247100" cy="101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2818050" y="4020051"/>
            <a:ext cx="1838400" cy="14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5857450" y="4048225"/>
            <a:ext cx="1966200" cy="11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7809850" y="4067500"/>
            <a:ext cx="3900" cy="1686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Shape 162"/>
          <p:cNvSpPr/>
          <p:nvPr/>
        </p:nvSpPr>
        <p:spPr>
          <a:xfrm>
            <a:off x="2967378" y="403266"/>
            <a:ext cx="862512" cy="562708"/>
          </a:xfrm>
          <a:prstGeom prst="flowChartMagneticDisk">
            <a:avLst/>
          </a:prstGeom>
          <a:solidFill>
            <a:schemeClr val="accent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247228" y="403266"/>
            <a:ext cx="862512" cy="562708"/>
          </a:xfrm>
          <a:prstGeom prst="flowChartMagneticDisk">
            <a:avLst/>
          </a:prstGeom>
          <a:solidFill>
            <a:schemeClr val="accent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509821" y="403266"/>
            <a:ext cx="862512" cy="562708"/>
          </a:xfrm>
          <a:prstGeom prst="flowChartMagneticDisk">
            <a:avLst/>
          </a:prstGeom>
          <a:solidFill>
            <a:schemeClr val="accent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772414" y="403266"/>
            <a:ext cx="862512" cy="562708"/>
          </a:xfrm>
          <a:prstGeom prst="flowChartMagneticDisk">
            <a:avLst/>
          </a:prstGeom>
          <a:solidFill>
            <a:schemeClr val="accent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13075" y="1062200"/>
            <a:ext cx="3056600" cy="2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8565275" y="949350"/>
            <a:ext cx="3292200" cy="3161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9441195" y="4128875"/>
            <a:ext cx="156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ArCare Dashboard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630138" y="1404025"/>
            <a:ext cx="2021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ArCare  Controller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004359" y="565565"/>
            <a:ext cx="8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App:1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282173" y="577288"/>
            <a:ext cx="8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App:2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590469" y="563217"/>
            <a:ext cx="8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App:3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6842494" y="563222"/>
            <a:ext cx="8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App:4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719650" y="121025"/>
            <a:ext cx="5183400" cy="906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372114" y="1830312"/>
            <a:ext cx="599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6940687" y="1817968"/>
            <a:ext cx="51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7475261" y="1813896"/>
            <a:ext cx="74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Datastore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524650" y="125227"/>
            <a:ext cx="258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Engine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4341376" y="6455000"/>
            <a:ext cx="344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Spectrometry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9125" y="5855250"/>
            <a:ext cx="941978" cy="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725" y="5847224"/>
            <a:ext cx="862499" cy="66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65950" y="5779050"/>
            <a:ext cx="1497725" cy="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32050" y="5838050"/>
            <a:ext cx="1064175" cy="9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8983" y="3575116"/>
            <a:ext cx="1150075" cy="62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64725" y="3847913"/>
            <a:ext cx="2166400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10225" y="5212100"/>
            <a:ext cx="599100" cy="5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98925" y="2800438"/>
            <a:ext cx="665100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95175" y="5212100"/>
            <a:ext cx="599100" cy="5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41238" y="5212100"/>
            <a:ext cx="599100" cy="5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26900" y="5189900"/>
            <a:ext cx="599100" cy="56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/>
          <p:nvPr/>
        </p:nvCxnSpPr>
        <p:spPr>
          <a:xfrm flipH="1">
            <a:off x="4500114" y="4197450"/>
            <a:ext cx="22500" cy="1581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Shape 192"/>
          <p:cNvSpPr/>
          <p:nvPr/>
        </p:nvSpPr>
        <p:spPr>
          <a:xfrm>
            <a:off x="5266043" y="2475430"/>
            <a:ext cx="163800" cy="410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266043" y="3389830"/>
            <a:ext cx="163800" cy="410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8334000" y="5272175"/>
            <a:ext cx="94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Agent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068050" y="3021400"/>
            <a:ext cx="13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SDN Agent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82575" y="2464025"/>
            <a:ext cx="1357500" cy="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78475" y="5143700"/>
            <a:ext cx="115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Application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6733800" y="5272175"/>
            <a:ext cx="94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133600" y="5272175"/>
            <a:ext cx="94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457200" y="5272175"/>
            <a:ext cx="86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02125" y="4247475"/>
            <a:ext cx="11400" cy="3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" name="Shape 202"/>
          <p:cNvCxnSpPr/>
          <p:nvPr/>
        </p:nvCxnSpPr>
        <p:spPr>
          <a:xfrm flipH="1">
            <a:off x="2886975" y="5698600"/>
            <a:ext cx="322800" cy="27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203" name="Shape 203"/>
          <p:cNvCxnSpPr>
            <a:stCxn id="188" idx="2"/>
          </p:cNvCxnSpPr>
          <p:nvPr/>
        </p:nvCxnSpPr>
        <p:spPr>
          <a:xfrm flipH="1">
            <a:off x="4639425" y="5774800"/>
            <a:ext cx="255300" cy="11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204" name="Shape 204"/>
          <p:cNvCxnSpPr>
            <a:stCxn id="189" idx="2"/>
          </p:cNvCxnSpPr>
          <p:nvPr/>
        </p:nvCxnSpPr>
        <p:spPr>
          <a:xfrm flipH="1">
            <a:off x="6392288" y="5774800"/>
            <a:ext cx="148500" cy="27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205" name="Shape 205"/>
          <p:cNvCxnSpPr>
            <a:stCxn id="190" idx="2"/>
          </p:cNvCxnSpPr>
          <p:nvPr/>
        </p:nvCxnSpPr>
        <p:spPr>
          <a:xfrm flipH="1">
            <a:off x="7710350" y="5752600"/>
            <a:ext cx="416100" cy="41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206" name="Shape 206"/>
          <p:cNvCxnSpPr/>
          <p:nvPr/>
        </p:nvCxnSpPr>
        <p:spPr>
          <a:xfrm>
            <a:off x="5813525" y="2414100"/>
            <a:ext cx="0" cy="14190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dash"/>
            <a:round/>
            <a:headEnd len="med" w="med" type="stealth"/>
            <a:tailEnd len="med" w="med" type="none"/>
          </a:ln>
        </p:spPr>
      </p:cxnSp>
      <p:pic>
        <p:nvPicPr>
          <p:cNvPr id="207" name="Shape 20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86825" y="3346700"/>
            <a:ext cx="665100" cy="4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112375" y="5860001"/>
            <a:ext cx="450748" cy="4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588375" y="5860001"/>
            <a:ext cx="450748" cy="4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35775" y="5860001"/>
            <a:ext cx="450748" cy="4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387975" y="5860001"/>
            <a:ext cx="450748" cy="45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Shape 212"/>
          <p:cNvCxnSpPr>
            <a:stCxn id="186" idx="0"/>
            <a:endCxn id="186" idx="0"/>
          </p:cNvCxnSpPr>
          <p:nvPr/>
        </p:nvCxnSpPr>
        <p:spPr>
          <a:xfrm>
            <a:off x="3209775" y="52121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3209775" y="49835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14" name="Shape 214"/>
          <p:cNvCxnSpPr/>
          <p:nvPr/>
        </p:nvCxnSpPr>
        <p:spPr>
          <a:xfrm>
            <a:off x="4886025" y="4983500"/>
            <a:ext cx="8700" cy="30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15" name="Shape 215"/>
          <p:cNvCxnSpPr/>
          <p:nvPr/>
        </p:nvCxnSpPr>
        <p:spPr>
          <a:xfrm>
            <a:off x="6562575" y="4983500"/>
            <a:ext cx="12300" cy="26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16" name="Shape 216"/>
          <p:cNvCxnSpPr/>
          <p:nvPr/>
        </p:nvCxnSpPr>
        <p:spPr>
          <a:xfrm>
            <a:off x="8086575" y="4983500"/>
            <a:ext cx="12300" cy="26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17" name="Shape 217"/>
          <p:cNvCxnSpPr/>
          <p:nvPr/>
        </p:nvCxnSpPr>
        <p:spPr>
          <a:xfrm rot="10800000">
            <a:off x="3044725" y="4197450"/>
            <a:ext cx="0" cy="975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4721125" y="4197450"/>
            <a:ext cx="0" cy="975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6397525" y="4197450"/>
            <a:ext cx="0" cy="975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8226325" y="4197450"/>
            <a:ext cx="0" cy="975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3064425" y="4148300"/>
            <a:ext cx="945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6621375" y="4177850"/>
            <a:ext cx="16161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223" name="Shape 2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40175" y="4793201"/>
            <a:ext cx="450748" cy="45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 flipH="1" rot="10800000">
            <a:off x="2390923" y="5010188"/>
            <a:ext cx="56988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none"/>
          </a:ln>
        </p:spPr>
      </p:cxnSp>
      <p:pic>
        <p:nvPicPr>
          <p:cNvPr id="225" name="Shape 2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43425" y="4184900"/>
            <a:ext cx="665100" cy="41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Shape 226"/>
          <p:cNvCxnSpPr/>
          <p:nvPr/>
        </p:nvCxnSpPr>
        <p:spPr>
          <a:xfrm rot="10800000">
            <a:off x="1645575" y="5010188"/>
            <a:ext cx="2946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27" name="Shape 227"/>
          <p:cNvCxnSpPr/>
          <p:nvPr/>
        </p:nvCxnSpPr>
        <p:spPr>
          <a:xfrm>
            <a:off x="1254525" y="4247475"/>
            <a:ext cx="11400" cy="308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28" name="Shape 2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25225" y="4413500"/>
            <a:ext cx="665100" cy="41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Shape 229"/>
          <p:cNvCxnSpPr>
            <a:endCxn id="182" idx="0"/>
          </p:cNvCxnSpPr>
          <p:nvPr/>
        </p:nvCxnSpPr>
        <p:spPr>
          <a:xfrm flipH="1">
            <a:off x="2814813" y="4000650"/>
            <a:ext cx="3300" cy="1778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0" name="Shape 2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948975" y="278850"/>
            <a:ext cx="1189608" cy="6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77425" y="1309083"/>
            <a:ext cx="1189600" cy="116581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1248650" y="2411800"/>
            <a:ext cx="196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Data Repository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9501800" y="4682050"/>
            <a:ext cx="2382300" cy="2087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9698425" y="4905050"/>
            <a:ext cx="560400" cy="5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35" name="Shape 235"/>
          <p:cNvCxnSpPr/>
          <p:nvPr/>
        </p:nvCxnSpPr>
        <p:spPr>
          <a:xfrm>
            <a:off x="9688575" y="5360925"/>
            <a:ext cx="5700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36" name="Shape 236"/>
          <p:cNvSpPr/>
          <p:nvPr/>
        </p:nvSpPr>
        <p:spPr>
          <a:xfrm rot="5400000">
            <a:off x="9853352" y="5462525"/>
            <a:ext cx="163800" cy="532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10337725" y="5083488"/>
            <a:ext cx="13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Channel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(Raw Data)</a:t>
            </a:r>
            <a:endParaRPr sz="1000"/>
          </a:p>
        </p:txBody>
      </p:sp>
      <p:pic>
        <p:nvPicPr>
          <p:cNvPr id="238" name="Shape 23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10800000">
            <a:off x="9649144" y="6273300"/>
            <a:ext cx="619174" cy="4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10327600" y="5503075"/>
            <a:ext cx="15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</a:t>
            </a:r>
            <a:r>
              <a:rPr lang="en-US"/>
              <a:t> Channel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85575" y="1702025"/>
            <a:ext cx="1434900" cy="45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Shape 241"/>
          <p:cNvCxnSpPr/>
          <p:nvPr/>
        </p:nvCxnSpPr>
        <p:spPr>
          <a:xfrm>
            <a:off x="9636675" y="6089425"/>
            <a:ext cx="660300" cy="19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Shape 242"/>
          <p:cNvSpPr txBox="1"/>
          <p:nvPr/>
        </p:nvSpPr>
        <p:spPr>
          <a:xfrm>
            <a:off x="10353125" y="4663888"/>
            <a:ext cx="13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Channel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(Meaningful Data)</a:t>
            </a:r>
            <a:endParaRPr sz="1000"/>
          </a:p>
        </p:txBody>
      </p:sp>
      <p:sp>
        <p:nvSpPr>
          <p:cNvPr id="243" name="Shape 243"/>
          <p:cNvSpPr txBox="1"/>
          <p:nvPr/>
        </p:nvSpPr>
        <p:spPr>
          <a:xfrm>
            <a:off x="10363300" y="5884075"/>
            <a:ext cx="13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Links</a:t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5148488" y="1015497"/>
            <a:ext cx="395450" cy="4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10363300" y="6265075"/>
            <a:ext cx="15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</a:t>
            </a:r>
            <a:r>
              <a:rPr lang="en-US"/>
              <a:t> Links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819425" y="1779325"/>
            <a:ext cx="1064175" cy="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09650" y="2123750"/>
            <a:ext cx="1064176" cy="30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Shape 248"/>
          <p:cNvCxnSpPr/>
          <p:nvPr/>
        </p:nvCxnSpPr>
        <p:spPr>
          <a:xfrm flipH="1" rot="10800000">
            <a:off x="4553938" y="1698475"/>
            <a:ext cx="15456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Shape 249"/>
          <p:cNvSpPr txBox="1"/>
          <p:nvPr/>
        </p:nvSpPr>
        <p:spPr>
          <a:xfrm>
            <a:off x="5439650" y="1116400"/>
            <a:ext cx="1434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RESTCONF/NETCONF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9590850" y="121025"/>
            <a:ext cx="1898525" cy="75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