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aveat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veat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495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495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495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381495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609562" y="1600269"/>
            <a:ext cx="109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09562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6231903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x="609562" y="274658"/>
            <a:ext cx="7693800" cy="5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09562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09562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6231903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09562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231903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6231903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09562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6231903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609562" y="3964421"/>
            <a:ext cx="10971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09562" y="1600269"/>
            <a:ext cx="10971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609562" y="3964421"/>
            <a:ext cx="10971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09562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6231903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6231903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609562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31" name="Shape 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4159" y="1600269"/>
            <a:ext cx="5672136" cy="45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4159" y="1600269"/>
            <a:ext cx="5672136" cy="452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09562" y="274658"/>
            <a:ext cx="76938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09562" y="6356659"/>
            <a:ext cx="2844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165052" y="6356659"/>
            <a:ext cx="3859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736768" y="6356659"/>
            <a:ext cx="2844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92300" y="46050"/>
            <a:ext cx="2335950" cy="889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jpg"/><Relationship Id="rId11" Type="http://schemas.openxmlformats.org/officeDocument/2006/relationships/image" Target="../media/image12.jpg"/><Relationship Id="rId10" Type="http://schemas.openxmlformats.org/officeDocument/2006/relationships/image" Target="../media/image18.png"/><Relationship Id="rId21" Type="http://schemas.openxmlformats.org/officeDocument/2006/relationships/image" Target="../media/image24.jp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3.jpg"/><Relationship Id="rId15" Type="http://schemas.openxmlformats.org/officeDocument/2006/relationships/image" Target="../media/image10.png"/><Relationship Id="rId14" Type="http://schemas.openxmlformats.org/officeDocument/2006/relationships/image" Target="../media/image7.jpg"/><Relationship Id="rId17" Type="http://schemas.openxmlformats.org/officeDocument/2006/relationships/image" Target="../media/image20.jpg"/><Relationship Id="rId16" Type="http://schemas.openxmlformats.org/officeDocument/2006/relationships/image" Target="../media/image4.png"/><Relationship Id="rId5" Type="http://schemas.openxmlformats.org/officeDocument/2006/relationships/image" Target="../media/image6.png"/><Relationship Id="rId19" Type="http://schemas.openxmlformats.org/officeDocument/2006/relationships/image" Target="../media/image19.png"/><Relationship Id="rId6" Type="http://schemas.openxmlformats.org/officeDocument/2006/relationships/image" Target="../media/image26.gif"/><Relationship Id="rId18" Type="http://schemas.openxmlformats.org/officeDocument/2006/relationships/image" Target="../media/image21.jpg"/><Relationship Id="rId7" Type="http://schemas.openxmlformats.org/officeDocument/2006/relationships/image" Target="../media/image14.jpg"/><Relationship Id="rId8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1778825" y="842125"/>
            <a:ext cx="857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ArCare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	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secure, robust and automated research platform </a:t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for proteomics labs</a:t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757250" y="4574750"/>
            <a:ext cx="85791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Dr. Muzzamil Aziz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(maziz@gwdg.de)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Amirreza Fazely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(afazely@gwdg.de)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March, 6th 2018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title"/>
          </p:nvPr>
        </p:nvSpPr>
        <p:spPr>
          <a:xfrm>
            <a:off x="838200" y="365125"/>
            <a:ext cx="10515600" cy="7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State of the Art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838200" y="1615125"/>
            <a:ext cx="10515600" cy="4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1- Heterogeneous Data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-</a:t>
            </a:r>
            <a:r>
              <a:rPr lang="en-US" sz="1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Many vendor specific sources. 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Plenty of different file formats. 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Many Analytic processes.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Automation and Reproducibility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-  Plenty of manual Tasks , ex. file converting , analytical process.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 Manual task is prone to error.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 Different policies (SOPs, privacy issues) for different working group.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3- Lack of collaboration with other department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- due to non centralized solution.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Shape 145"/>
          <p:cNvCxnSpPr/>
          <p:nvPr/>
        </p:nvCxnSpPr>
        <p:spPr>
          <a:xfrm>
            <a:off x="436775" y="1310325"/>
            <a:ext cx="11206200" cy="1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700" y="1810250"/>
            <a:ext cx="2497700" cy="15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4700" y="3787525"/>
            <a:ext cx="1405750" cy="14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4294967295" type="title"/>
          </p:nvPr>
        </p:nvSpPr>
        <p:spPr>
          <a:xfrm>
            <a:off x="838200" y="365125"/>
            <a:ext cx="10515600" cy="9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Comments and Highlights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1- Data Identification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- Personal or clinical ?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2-  Trustworthy Data adaptors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- How reliable for each use case.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3- Consider the order entry system for proteomics labs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- Data from animal in first phase.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4- Integration with Data repository of HighMed project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- MEDKS Database.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9200" y="2287100"/>
            <a:ext cx="2194600" cy="219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x="436775" y="1310325"/>
            <a:ext cx="11206200" cy="1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Shape 160"/>
          <p:cNvGrpSpPr/>
          <p:nvPr/>
        </p:nvGrpSpPr>
        <p:grpSpPr>
          <a:xfrm>
            <a:off x="273675" y="121025"/>
            <a:ext cx="11349925" cy="6660713"/>
            <a:chOff x="578475" y="121025"/>
            <a:chExt cx="11349925" cy="6660713"/>
          </a:xfrm>
        </p:grpSpPr>
        <p:pic>
          <p:nvPicPr>
            <p:cNvPr id="161" name="Shape 1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7075" y="4399875"/>
              <a:ext cx="862500" cy="86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51775" y="1525350"/>
              <a:ext cx="1966200" cy="83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Shape 163"/>
            <p:cNvSpPr/>
            <p:nvPr/>
          </p:nvSpPr>
          <p:spPr>
            <a:xfrm>
              <a:off x="4423725" y="1431001"/>
              <a:ext cx="1838400" cy="1012500"/>
            </a:xfrm>
            <a:prstGeom prst="roundRect">
              <a:avLst>
                <a:gd fmla="val 16667" name="adj"/>
              </a:avLst>
            </a:prstGeom>
            <a:solidFill>
              <a:srgbClr val="C9C9C9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4" name="Shape 164"/>
            <p:cNvCxnSpPr/>
            <p:nvPr/>
          </p:nvCxnSpPr>
          <p:spPr>
            <a:xfrm flipH="1">
              <a:off x="6187925" y="4207425"/>
              <a:ext cx="9900" cy="15570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5" name="Shape 165"/>
            <p:cNvSpPr/>
            <p:nvPr/>
          </p:nvSpPr>
          <p:spPr>
            <a:xfrm>
              <a:off x="1724167" y="5769238"/>
              <a:ext cx="7247100" cy="10125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Shape 166"/>
            <p:cNvCxnSpPr/>
            <p:nvPr/>
          </p:nvCxnSpPr>
          <p:spPr>
            <a:xfrm rot="10800000">
              <a:off x="2818050" y="4020051"/>
              <a:ext cx="1838400" cy="1410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Shape 167"/>
            <p:cNvCxnSpPr/>
            <p:nvPr/>
          </p:nvCxnSpPr>
          <p:spPr>
            <a:xfrm rot="10800000">
              <a:off x="5857450" y="4048225"/>
              <a:ext cx="1966200" cy="1140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7809850" y="4067500"/>
              <a:ext cx="3900" cy="1686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2967378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247228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509821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72414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Shape 1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13075" y="1062200"/>
              <a:ext cx="3056600" cy="285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/>
            <p:nvPr/>
          </p:nvSpPr>
          <p:spPr>
            <a:xfrm>
              <a:off x="8565275" y="949350"/>
              <a:ext cx="3292200" cy="31611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9441195" y="4128875"/>
              <a:ext cx="1565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ArCare Dashboard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4630138" y="1404025"/>
              <a:ext cx="20211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ArCare  Controller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3004359" y="565565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4282173" y="577288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590469" y="563217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App:3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6842494" y="563222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719650" y="121025"/>
              <a:ext cx="5183400" cy="9066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6372114" y="1830312"/>
              <a:ext cx="599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Policies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6940687" y="1817968"/>
              <a:ext cx="51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Rules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7475261" y="1813896"/>
              <a:ext cx="746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Datastore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4524650" y="125227"/>
              <a:ext cx="2587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Application Engine</a:t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4341376" y="6455000"/>
              <a:ext cx="344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Mass Spectrometry Devices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7" name="Shape 18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29125" y="5855250"/>
              <a:ext cx="941978" cy="62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Shape 18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72725" y="5847224"/>
              <a:ext cx="862499" cy="665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Shape 18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065950" y="5779050"/>
              <a:ext cx="1497725" cy="83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Shape 19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32050" y="5838050"/>
              <a:ext cx="1064175" cy="906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Shape 19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08983" y="3575116"/>
              <a:ext cx="1150075" cy="622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Shape 19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264725" y="3847913"/>
              <a:ext cx="2166400" cy="36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Shape 19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910225" y="52121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Shape 19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998925" y="2800438"/>
              <a:ext cx="665100" cy="66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Shape 19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95175" y="52121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Shape 19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41238" y="52121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Shape 19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826900" y="51899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Shape 198"/>
            <p:cNvCxnSpPr/>
            <p:nvPr/>
          </p:nvCxnSpPr>
          <p:spPr>
            <a:xfrm flipH="1">
              <a:off x="4500114" y="4197450"/>
              <a:ext cx="22500" cy="15816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9" name="Shape 199"/>
            <p:cNvSpPr/>
            <p:nvPr/>
          </p:nvSpPr>
          <p:spPr>
            <a:xfrm>
              <a:off x="5266043" y="2475430"/>
              <a:ext cx="163800" cy="4107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5266043" y="3389830"/>
              <a:ext cx="163800" cy="4107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8334000" y="5272175"/>
              <a:ext cx="94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4068050" y="3021400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SDN Agent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3" name="Shape 20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882575" y="2464025"/>
              <a:ext cx="1357500" cy="41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Shape 204"/>
            <p:cNvSpPr txBox="1"/>
            <p:nvPr/>
          </p:nvSpPr>
          <p:spPr>
            <a:xfrm>
              <a:off x="578475" y="5143700"/>
              <a:ext cx="1156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MS Application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6733800" y="5272175"/>
              <a:ext cx="94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5133600" y="5272175"/>
              <a:ext cx="94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 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3457200" y="5272175"/>
              <a:ext cx="86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>
              <a:off x="1102125" y="4247475"/>
              <a:ext cx="11400" cy="30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Shape 209"/>
            <p:cNvCxnSpPr/>
            <p:nvPr/>
          </p:nvCxnSpPr>
          <p:spPr>
            <a:xfrm flipH="1">
              <a:off x="2886975" y="5698600"/>
              <a:ext cx="322800" cy="270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210" name="Shape 210"/>
            <p:cNvCxnSpPr>
              <a:stCxn id="195" idx="2"/>
            </p:cNvCxnSpPr>
            <p:nvPr/>
          </p:nvCxnSpPr>
          <p:spPr>
            <a:xfrm flipH="1">
              <a:off x="4639425" y="5774800"/>
              <a:ext cx="255300" cy="117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211" name="Shape 211"/>
            <p:cNvCxnSpPr>
              <a:stCxn id="196" idx="2"/>
            </p:cNvCxnSpPr>
            <p:nvPr/>
          </p:nvCxnSpPr>
          <p:spPr>
            <a:xfrm flipH="1">
              <a:off x="6392288" y="5774800"/>
              <a:ext cx="148500" cy="270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212" name="Shape 212"/>
            <p:cNvCxnSpPr>
              <a:stCxn id="197" idx="2"/>
            </p:cNvCxnSpPr>
            <p:nvPr/>
          </p:nvCxnSpPr>
          <p:spPr>
            <a:xfrm flipH="1">
              <a:off x="7710350" y="5752600"/>
              <a:ext cx="416100" cy="412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5813525" y="2414100"/>
              <a:ext cx="0" cy="141900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pic>
          <p:nvPicPr>
            <p:cNvPr id="214" name="Shape 2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886825" y="3346700"/>
              <a:ext cx="665100" cy="41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Shape 21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123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Shape 21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65883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Shape 217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357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Shape 218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3879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9" name="Shape 219"/>
            <p:cNvCxnSpPr>
              <a:stCxn id="193" idx="0"/>
              <a:endCxn id="193" idx="0"/>
            </p:cNvCxnSpPr>
            <p:nvPr/>
          </p:nvCxnSpPr>
          <p:spPr>
            <a:xfrm>
              <a:off x="3209775" y="521210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3209775" y="498350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4886025" y="4983500"/>
              <a:ext cx="8700" cy="304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6562575" y="4983500"/>
              <a:ext cx="12300" cy="261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8086575" y="4983500"/>
              <a:ext cx="12300" cy="261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224" name="Shape 224"/>
            <p:cNvCxnSpPr/>
            <p:nvPr/>
          </p:nvCxnSpPr>
          <p:spPr>
            <a:xfrm rot="10800000">
              <a:off x="30447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>
              <a:off x="47211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>
              <a:off x="63975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227" name="Shape 227"/>
            <p:cNvCxnSpPr/>
            <p:nvPr/>
          </p:nvCxnSpPr>
          <p:spPr>
            <a:xfrm rot="10800000">
              <a:off x="82263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3064425" y="4148300"/>
              <a:ext cx="945900" cy="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6621375" y="4177850"/>
              <a:ext cx="1616100" cy="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230" name="Shape 23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1940175" y="47932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" name="Shape 231"/>
            <p:cNvCxnSpPr/>
            <p:nvPr/>
          </p:nvCxnSpPr>
          <p:spPr>
            <a:xfrm flipH="1" rot="10800000">
              <a:off x="2390923" y="5010188"/>
              <a:ext cx="5698800" cy="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pic>
          <p:nvPicPr>
            <p:cNvPr id="232" name="Shape 23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543425" y="4184900"/>
              <a:ext cx="665100" cy="410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Shape 233"/>
            <p:cNvCxnSpPr/>
            <p:nvPr/>
          </p:nvCxnSpPr>
          <p:spPr>
            <a:xfrm rot="10800000">
              <a:off x="1645575" y="5010188"/>
              <a:ext cx="294600" cy="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1254525" y="4247475"/>
              <a:ext cx="11400" cy="3081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pic>
          <p:nvPicPr>
            <p:cNvPr id="235" name="Shape 23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325225" y="4413500"/>
              <a:ext cx="665100" cy="410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6" name="Shape 236"/>
            <p:cNvCxnSpPr>
              <a:endCxn id="189" idx="0"/>
            </p:cNvCxnSpPr>
            <p:nvPr/>
          </p:nvCxnSpPr>
          <p:spPr>
            <a:xfrm flipH="1">
              <a:off x="2814813" y="4000650"/>
              <a:ext cx="3300" cy="17784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237" name="Shape 237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7948975" y="278850"/>
              <a:ext cx="1189608" cy="622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Shape 238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1477425" y="1309083"/>
              <a:ext cx="1189600" cy="1165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Shape 239"/>
            <p:cNvSpPr txBox="1"/>
            <p:nvPr/>
          </p:nvSpPr>
          <p:spPr>
            <a:xfrm>
              <a:off x="1248650" y="2411800"/>
              <a:ext cx="196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Data Repository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9501800" y="4682050"/>
              <a:ext cx="2382300" cy="20871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1" name="Shape 241"/>
            <p:cNvCxnSpPr/>
            <p:nvPr/>
          </p:nvCxnSpPr>
          <p:spPr>
            <a:xfrm>
              <a:off x="9698425" y="4905050"/>
              <a:ext cx="560400" cy="5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242" name="Shape 242"/>
            <p:cNvCxnSpPr/>
            <p:nvPr/>
          </p:nvCxnSpPr>
          <p:spPr>
            <a:xfrm>
              <a:off x="9688575" y="5360925"/>
              <a:ext cx="570000" cy="6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243" name="Shape 243"/>
            <p:cNvSpPr/>
            <p:nvPr/>
          </p:nvSpPr>
          <p:spPr>
            <a:xfrm rot="5400000">
              <a:off x="9853352" y="5462525"/>
              <a:ext cx="163800" cy="5325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0337725" y="5083488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Channel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(Raw Data)</a:t>
              </a:r>
              <a:endParaRPr sz="1000"/>
            </a:p>
          </p:txBody>
        </p:sp>
        <p:pic>
          <p:nvPicPr>
            <p:cNvPr id="245" name="Shape 245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 rot="10800000">
              <a:off x="9649144" y="6273300"/>
              <a:ext cx="619174" cy="450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 txBox="1"/>
            <p:nvPr/>
          </p:nvSpPr>
          <p:spPr>
            <a:xfrm>
              <a:off x="10327600" y="5503075"/>
              <a:ext cx="156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Control Channel</a:t>
              </a:r>
              <a:endParaRPr/>
            </a:p>
          </p:txBody>
        </p:sp>
        <p:pic>
          <p:nvPicPr>
            <p:cNvPr id="247" name="Shape 247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2785575" y="1702025"/>
              <a:ext cx="1434900" cy="450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Shape 248"/>
            <p:cNvCxnSpPr/>
            <p:nvPr/>
          </p:nvCxnSpPr>
          <p:spPr>
            <a:xfrm>
              <a:off x="9636675" y="6089425"/>
              <a:ext cx="660300" cy="198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9" name="Shape 249"/>
            <p:cNvSpPr txBox="1"/>
            <p:nvPr/>
          </p:nvSpPr>
          <p:spPr>
            <a:xfrm>
              <a:off x="10353125" y="4663888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Channel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(Meaningful Data)</a:t>
              </a:r>
              <a:endParaRPr sz="1000"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10363300" y="5884075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Network Links</a:t>
              </a:r>
              <a:endParaRPr/>
            </a:p>
          </p:txBody>
        </p:sp>
        <p:pic>
          <p:nvPicPr>
            <p:cNvPr id="251" name="Shape 251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 rot="5400000">
              <a:off x="5148488" y="1015497"/>
              <a:ext cx="395450" cy="450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Shape 252"/>
            <p:cNvSpPr txBox="1"/>
            <p:nvPr/>
          </p:nvSpPr>
          <p:spPr>
            <a:xfrm>
              <a:off x="10363300" y="6265075"/>
              <a:ext cx="156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Processing Links</a:t>
              </a:r>
              <a:endParaRPr/>
            </a:p>
          </p:txBody>
        </p:sp>
        <p:pic>
          <p:nvPicPr>
            <p:cNvPr id="253" name="Shape 253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819425" y="1779325"/>
              <a:ext cx="1064175" cy="2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Shape 25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809650" y="2123750"/>
              <a:ext cx="1064176" cy="3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5" name="Shape 255"/>
            <p:cNvCxnSpPr/>
            <p:nvPr/>
          </p:nvCxnSpPr>
          <p:spPr>
            <a:xfrm flipH="1" rot="10800000">
              <a:off x="4553938" y="1698475"/>
              <a:ext cx="1545600" cy="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" name="Shape 256"/>
            <p:cNvSpPr txBox="1"/>
            <p:nvPr/>
          </p:nvSpPr>
          <p:spPr>
            <a:xfrm>
              <a:off x="5439650" y="1116400"/>
              <a:ext cx="1434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RESTCONF/NETCONF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3422175" y="1705075"/>
            <a:ext cx="48375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veat"/>
                <a:ea typeface="Caveat"/>
                <a:cs typeface="Caveat"/>
                <a:sym typeface="Caveat"/>
              </a:rPr>
              <a:t>Thank you !</a:t>
            </a:r>
            <a:endParaRPr sz="6000">
              <a:latin typeface="Caveat"/>
              <a:ea typeface="Caveat"/>
              <a:cs typeface="Caveat"/>
              <a:sym typeface="Cave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veat"/>
                <a:ea typeface="Caveat"/>
                <a:cs typeface="Caveat"/>
                <a:sym typeface="Caveat"/>
              </a:rPr>
              <a:t>Any Question or comments...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900" y="1683925"/>
            <a:ext cx="2463750" cy="24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8363975" y="4519525"/>
            <a:ext cx="3871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Presenter: Dr. Muzzamil Aziz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Researcher, e-Science Group, GWDG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mailto: maziz@gwdg.de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Telefon: 0551 201-2114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GWDG - Gesellschaft für wissenschaftliche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Datenverarbeitung mbH Göttingen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Web: www.gwdg.de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