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5" r:id="rId1"/>
  </p:sldMasterIdLst>
  <p:notesMasterIdLst>
    <p:notesMasterId r:id="rId22"/>
  </p:notesMasterIdLst>
  <p:sldIdLst>
    <p:sldId id="256" r:id="rId2"/>
    <p:sldId id="257" r:id="rId3"/>
    <p:sldId id="258" r:id="rId4"/>
    <p:sldId id="269" r:id="rId5"/>
    <p:sldId id="270" r:id="rId6"/>
    <p:sldId id="259" r:id="rId7"/>
    <p:sldId id="271" r:id="rId8"/>
    <p:sldId id="260" r:id="rId9"/>
    <p:sldId id="272" r:id="rId10"/>
    <p:sldId id="273" r:id="rId11"/>
    <p:sldId id="274" r:id="rId12"/>
    <p:sldId id="275" r:id="rId13"/>
    <p:sldId id="276" r:id="rId14"/>
    <p:sldId id="261" r:id="rId15"/>
    <p:sldId id="277" r:id="rId16"/>
    <p:sldId id="264" r:id="rId17"/>
    <p:sldId id="280" r:id="rId18"/>
    <p:sldId id="266" r:id="rId19"/>
    <p:sldId id="279" r:id="rId20"/>
    <p:sldId id="26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00" autoAdjust="0"/>
  </p:normalViewPr>
  <p:slideViewPr>
    <p:cSldViewPr snapToGrid="0">
      <p:cViewPr varScale="1">
        <p:scale>
          <a:sx n="80" d="100"/>
          <a:sy n="80" d="100"/>
        </p:scale>
        <p:origin x="968"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0" d="100"/>
          <a:sy n="90"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96EE99-B81B-4A18-A33E-5728E78394F3}"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F4858962-55B7-4498-9BEA-400FE2CC24CD}">
      <dgm:prSet/>
      <dgm:spPr/>
      <dgm:t>
        <a:bodyPr/>
        <a:lstStyle/>
        <a:p>
          <a:r>
            <a:rPr lang="en-CA" dirty="0"/>
            <a:t>CREATIVE</a:t>
          </a:r>
          <a:endParaRPr lang="en-US" dirty="0"/>
        </a:p>
      </dgm:t>
    </dgm:pt>
    <dgm:pt modelId="{FF47F8C7-09A0-4327-AD54-5B9E068EDE2F}" type="parTrans" cxnId="{25DBF0C3-2A99-4136-BD64-C00942996991}">
      <dgm:prSet/>
      <dgm:spPr/>
      <dgm:t>
        <a:bodyPr/>
        <a:lstStyle/>
        <a:p>
          <a:endParaRPr lang="en-US"/>
        </a:p>
      </dgm:t>
    </dgm:pt>
    <dgm:pt modelId="{9B10C68E-727D-4B33-AA1A-64E1F53A7381}" type="sibTrans" cxnId="{25DBF0C3-2A99-4136-BD64-C00942996991}">
      <dgm:prSet/>
      <dgm:spPr/>
      <dgm:t>
        <a:bodyPr/>
        <a:lstStyle/>
        <a:p>
          <a:endParaRPr lang="en-US"/>
        </a:p>
      </dgm:t>
    </dgm:pt>
    <dgm:pt modelId="{BA825CC2-391D-4D4F-B421-52F052104C7E}">
      <dgm:prSet/>
      <dgm:spPr/>
      <dgm:t>
        <a:bodyPr/>
        <a:lstStyle/>
        <a:p>
          <a:r>
            <a:rPr lang="en-CA"/>
            <a:t>CREDIBLE</a:t>
          </a:r>
          <a:endParaRPr lang="en-US"/>
        </a:p>
      </dgm:t>
    </dgm:pt>
    <dgm:pt modelId="{A5C6ABBE-F836-4005-B467-A2424E6042EA}" type="parTrans" cxnId="{91774FE4-9B15-4B85-84C3-7BBEF54F849F}">
      <dgm:prSet/>
      <dgm:spPr/>
      <dgm:t>
        <a:bodyPr/>
        <a:lstStyle/>
        <a:p>
          <a:endParaRPr lang="en-US"/>
        </a:p>
      </dgm:t>
    </dgm:pt>
    <dgm:pt modelId="{BE7D542E-1A06-4553-AC34-40696D888A49}" type="sibTrans" cxnId="{91774FE4-9B15-4B85-84C3-7BBEF54F849F}">
      <dgm:prSet/>
      <dgm:spPr/>
      <dgm:t>
        <a:bodyPr/>
        <a:lstStyle/>
        <a:p>
          <a:endParaRPr lang="en-US"/>
        </a:p>
      </dgm:t>
    </dgm:pt>
    <dgm:pt modelId="{5ECC0C8D-45E0-47B1-B048-D1CC2B19ECBF}">
      <dgm:prSet/>
      <dgm:spPr/>
      <dgm:t>
        <a:bodyPr/>
        <a:lstStyle/>
        <a:p>
          <a:r>
            <a:rPr lang="en-CA" dirty="0"/>
            <a:t>CONSTRUCTIVE</a:t>
          </a:r>
          <a:endParaRPr lang="en-US" dirty="0"/>
        </a:p>
      </dgm:t>
    </dgm:pt>
    <dgm:pt modelId="{3E6792AC-CD98-4174-AD43-C6CFBAA02855}" type="parTrans" cxnId="{26C1ECE9-FFD3-4C75-8349-BB67546F230A}">
      <dgm:prSet/>
      <dgm:spPr/>
      <dgm:t>
        <a:bodyPr/>
        <a:lstStyle/>
        <a:p>
          <a:endParaRPr lang="en-US"/>
        </a:p>
      </dgm:t>
    </dgm:pt>
    <dgm:pt modelId="{04B47B25-B1C8-4493-BB63-3D7311C61377}" type="sibTrans" cxnId="{26C1ECE9-FFD3-4C75-8349-BB67546F230A}">
      <dgm:prSet/>
      <dgm:spPr/>
      <dgm:t>
        <a:bodyPr/>
        <a:lstStyle/>
        <a:p>
          <a:endParaRPr lang="en-US"/>
        </a:p>
      </dgm:t>
    </dgm:pt>
    <dgm:pt modelId="{D6A41446-924E-7642-8FB4-79A783DE0D44}">
      <dgm:prSet/>
      <dgm:spPr/>
      <dgm:t>
        <a:bodyPr/>
        <a:lstStyle/>
        <a:p>
          <a:r>
            <a:rPr lang="en-US" dirty="0"/>
            <a:t>COURTEOUS</a:t>
          </a:r>
        </a:p>
      </dgm:t>
    </dgm:pt>
    <dgm:pt modelId="{03FE625A-EC82-2A45-90C6-DA253ADD0F3D}" type="parTrans" cxnId="{E682D358-A9F4-5645-A506-D894F11967CB}">
      <dgm:prSet/>
      <dgm:spPr/>
      <dgm:t>
        <a:bodyPr/>
        <a:lstStyle/>
        <a:p>
          <a:endParaRPr lang="en-US"/>
        </a:p>
      </dgm:t>
    </dgm:pt>
    <dgm:pt modelId="{8AE82C9A-346B-EC4A-9688-4DA456594195}" type="sibTrans" cxnId="{E682D358-A9F4-5645-A506-D894F11967CB}">
      <dgm:prSet/>
      <dgm:spPr/>
      <dgm:t>
        <a:bodyPr/>
        <a:lstStyle/>
        <a:p>
          <a:endParaRPr lang="en-US"/>
        </a:p>
      </dgm:t>
    </dgm:pt>
    <dgm:pt modelId="{B0EE31B6-8C40-1240-8DB5-EE7FB7E7A25D}">
      <dgm:prSet/>
      <dgm:spPr/>
      <dgm:t>
        <a:bodyPr/>
        <a:lstStyle/>
        <a:p>
          <a:r>
            <a:rPr lang="en-US" dirty="0"/>
            <a:t>COMPLETE</a:t>
          </a:r>
        </a:p>
      </dgm:t>
    </dgm:pt>
    <dgm:pt modelId="{EB90ADCA-F59E-A94D-9606-5D756A8F5FF2}" type="parTrans" cxnId="{D804F692-A2D3-D049-A2E8-D12DBD77947B}">
      <dgm:prSet/>
      <dgm:spPr/>
      <dgm:t>
        <a:bodyPr/>
        <a:lstStyle/>
        <a:p>
          <a:endParaRPr lang="en-US"/>
        </a:p>
      </dgm:t>
    </dgm:pt>
    <dgm:pt modelId="{82D3A534-EC8B-D44C-91F4-F9FE3A596EC6}" type="sibTrans" cxnId="{D804F692-A2D3-D049-A2E8-D12DBD77947B}">
      <dgm:prSet/>
      <dgm:spPr/>
      <dgm:t>
        <a:bodyPr/>
        <a:lstStyle/>
        <a:p>
          <a:endParaRPr lang="en-US"/>
        </a:p>
      </dgm:t>
    </dgm:pt>
    <dgm:pt modelId="{657024E9-3A6F-44DF-9991-EEFE53FEC07F}" type="pres">
      <dgm:prSet presAssocID="{D596EE99-B81B-4A18-A33E-5728E78394F3}" presName="diagram" presStyleCnt="0">
        <dgm:presLayoutVars>
          <dgm:dir/>
          <dgm:resizeHandles val="exact"/>
        </dgm:presLayoutVars>
      </dgm:prSet>
      <dgm:spPr/>
    </dgm:pt>
    <dgm:pt modelId="{6884FE5B-A469-4914-B553-85B1E481D01B}" type="pres">
      <dgm:prSet presAssocID="{F4858962-55B7-4498-9BEA-400FE2CC24CD}" presName="node" presStyleLbl="node1" presStyleIdx="0" presStyleCnt="5">
        <dgm:presLayoutVars>
          <dgm:bulletEnabled val="1"/>
        </dgm:presLayoutVars>
      </dgm:prSet>
      <dgm:spPr/>
    </dgm:pt>
    <dgm:pt modelId="{27622ADE-2CEB-4E61-8E4B-0AE146D80D56}" type="pres">
      <dgm:prSet presAssocID="{9B10C68E-727D-4B33-AA1A-64E1F53A7381}" presName="sibTrans" presStyleCnt="0"/>
      <dgm:spPr/>
    </dgm:pt>
    <dgm:pt modelId="{6835C521-27A1-46F0-8CDD-BB5242BD0279}" type="pres">
      <dgm:prSet presAssocID="{BA825CC2-391D-4D4F-B421-52F052104C7E}" presName="node" presStyleLbl="node1" presStyleIdx="1" presStyleCnt="5">
        <dgm:presLayoutVars>
          <dgm:bulletEnabled val="1"/>
        </dgm:presLayoutVars>
      </dgm:prSet>
      <dgm:spPr/>
    </dgm:pt>
    <dgm:pt modelId="{1C5673D5-ADDD-4EF5-A1E9-147ACB4B7084}" type="pres">
      <dgm:prSet presAssocID="{BE7D542E-1A06-4553-AC34-40696D888A49}" presName="sibTrans" presStyleCnt="0"/>
      <dgm:spPr/>
    </dgm:pt>
    <dgm:pt modelId="{482BC01A-ED60-4EE9-AA1D-47EFAF5077F7}" type="pres">
      <dgm:prSet presAssocID="{5ECC0C8D-45E0-47B1-B048-D1CC2B19ECBF}" presName="node" presStyleLbl="node1" presStyleIdx="2" presStyleCnt="5">
        <dgm:presLayoutVars>
          <dgm:bulletEnabled val="1"/>
        </dgm:presLayoutVars>
      </dgm:prSet>
      <dgm:spPr/>
    </dgm:pt>
    <dgm:pt modelId="{11DF6C84-582E-5B4B-8DAE-B3ED4220AD1B}" type="pres">
      <dgm:prSet presAssocID="{04B47B25-B1C8-4493-BB63-3D7311C61377}" presName="sibTrans" presStyleCnt="0"/>
      <dgm:spPr/>
    </dgm:pt>
    <dgm:pt modelId="{BA6A6195-0DDD-244F-8441-F4B30BD72DAA}" type="pres">
      <dgm:prSet presAssocID="{D6A41446-924E-7642-8FB4-79A783DE0D44}" presName="node" presStyleLbl="node1" presStyleIdx="3" presStyleCnt="5">
        <dgm:presLayoutVars>
          <dgm:bulletEnabled val="1"/>
        </dgm:presLayoutVars>
      </dgm:prSet>
      <dgm:spPr/>
    </dgm:pt>
    <dgm:pt modelId="{36263A9A-E426-AE47-8274-1BA4CE3A897F}" type="pres">
      <dgm:prSet presAssocID="{8AE82C9A-346B-EC4A-9688-4DA456594195}" presName="sibTrans" presStyleCnt="0"/>
      <dgm:spPr/>
    </dgm:pt>
    <dgm:pt modelId="{090D1723-7482-8045-A5E2-205AB5F1D11F}" type="pres">
      <dgm:prSet presAssocID="{B0EE31B6-8C40-1240-8DB5-EE7FB7E7A25D}" presName="node" presStyleLbl="node1" presStyleIdx="4" presStyleCnt="5">
        <dgm:presLayoutVars>
          <dgm:bulletEnabled val="1"/>
        </dgm:presLayoutVars>
      </dgm:prSet>
      <dgm:spPr/>
    </dgm:pt>
  </dgm:ptLst>
  <dgm:cxnLst>
    <dgm:cxn modelId="{D4A7FD37-9999-0B4A-9A67-F4CB55DAA59A}" type="presOf" srcId="{B0EE31B6-8C40-1240-8DB5-EE7FB7E7A25D}" destId="{090D1723-7482-8045-A5E2-205AB5F1D11F}" srcOrd="0" destOrd="0" presId="urn:microsoft.com/office/officeart/2005/8/layout/default"/>
    <dgm:cxn modelId="{E682D358-A9F4-5645-A506-D894F11967CB}" srcId="{D596EE99-B81B-4A18-A33E-5728E78394F3}" destId="{D6A41446-924E-7642-8FB4-79A783DE0D44}" srcOrd="3" destOrd="0" parTransId="{03FE625A-EC82-2A45-90C6-DA253ADD0F3D}" sibTransId="{8AE82C9A-346B-EC4A-9688-4DA456594195}"/>
    <dgm:cxn modelId="{93FF5959-5EE7-4C3B-84E0-28AE43336ECE}" type="presOf" srcId="{5ECC0C8D-45E0-47B1-B048-D1CC2B19ECBF}" destId="{482BC01A-ED60-4EE9-AA1D-47EFAF5077F7}" srcOrd="0" destOrd="0" presId="urn:microsoft.com/office/officeart/2005/8/layout/default"/>
    <dgm:cxn modelId="{7B83BB86-91CD-4A85-9A0D-047D6F949B85}" type="presOf" srcId="{F4858962-55B7-4498-9BEA-400FE2CC24CD}" destId="{6884FE5B-A469-4914-B553-85B1E481D01B}" srcOrd="0" destOrd="0" presId="urn:microsoft.com/office/officeart/2005/8/layout/default"/>
    <dgm:cxn modelId="{D804F692-A2D3-D049-A2E8-D12DBD77947B}" srcId="{D596EE99-B81B-4A18-A33E-5728E78394F3}" destId="{B0EE31B6-8C40-1240-8DB5-EE7FB7E7A25D}" srcOrd="4" destOrd="0" parTransId="{EB90ADCA-F59E-A94D-9606-5D756A8F5FF2}" sibTransId="{82D3A534-EC8B-D44C-91F4-F9FE3A596EC6}"/>
    <dgm:cxn modelId="{25DBF0C3-2A99-4136-BD64-C00942996991}" srcId="{D596EE99-B81B-4A18-A33E-5728E78394F3}" destId="{F4858962-55B7-4498-9BEA-400FE2CC24CD}" srcOrd="0" destOrd="0" parTransId="{FF47F8C7-09A0-4327-AD54-5B9E068EDE2F}" sibTransId="{9B10C68E-727D-4B33-AA1A-64E1F53A7381}"/>
    <dgm:cxn modelId="{B67E55E1-E588-4BC7-BEF7-9FAB1C0B2D47}" type="presOf" srcId="{BA825CC2-391D-4D4F-B421-52F052104C7E}" destId="{6835C521-27A1-46F0-8CDD-BB5242BD0279}" srcOrd="0" destOrd="0" presId="urn:microsoft.com/office/officeart/2005/8/layout/default"/>
    <dgm:cxn modelId="{91774FE4-9B15-4B85-84C3-7BBEF54F849F}" srcId="{D596EE99-B81B-4A18-A33E-5728E78394F3}" destId="{BA825CC2-391D-4D4F-B421-52F052104C7E}" srcOrd="1" destOrd="0" parTransId="{A5C6ABBE-F836-4005-B467-A2424E6042EA}" sibTransId="{BE7D542E-1A06-4553-AC34-40696D888A49}"/>
    <dgm:cxn modelId="{F90D8DE8-F371-A944-BA0F-F05EDE43974A}" type="presOf" srcId="{D6A41446-924E-7642-8FB4-79A783DE0D44}" destId="{BA6A6195-0DDD-244F-8441-F4B30BD72DAA}" srcOrd="0" destOrd="0" presId="urn:microsoft.com/office/officeart/2005/8/layout/default"/>
    <dgm:cxn modelId="{26C1ECE9-FFD3-4C75-8349-BB67546F230A}" srcId="{D596EE99-B81B-4A18-A33E-5728E78394F3}" destId="{5ECC0C8D-45E0-47B1-B048-D1CC2B19ECBF}" srcOrd="2" destOrd="0" parTransId="{3E6792AC-CD98-4174-AD43-C6CFBAA02855}" sibTransId="{04B47B25-B1C8-4493-BB63-3D7311C61377}"/>
    <dgm:cxn modelId="{3E9092F9-0126-44CF-9073-E9EA702F7AA2}" type="presOf" srcId="{D596EE99-B81B-4A18-A33E-5728E78394F3}" destId="{657024E9-3A6F-44DF-9991-EEFE53FEC07F}" srcOrd="0" destOrd="0" presId="urn:microsoft.com/office/officeart/2005/8/layout/default"/>
    <dgm:cxn modelId="{1B899298-5BC7-4F47-814C-86889166CC02}" type="presParOf" srcId="{657024E9-3A6F-44DF-9991-EEFE53FEC07F}" destId="{6884FE5B-A469-4914-B553-85B1E481D01B}" srcOrd="0" destOrd="0" presId="urn:microsoft.com/office/officeart/2005/8/layout/default"/>
    <dgm:cxn modelId="{B1BAC31B-6402-47DB-B066-D6073B352A07}" type="presParOf" srcId="{657024E9-3A6F-44DF-9991-EEFE53FEC07F}" destId="{27622ADE-2CEB-4E61-8E4B-0AE146D80D56}" srcOrd="1" destOrd="0" presId="urn:microsoft.com/office/officeart/2005/8/layout/default"/>
    <dgm:cxn modelId="{0C8228AF-C5A6-4B4A-A2EF-3C0EF4B68D22}" type="presParOf" srcId="{657024E9-3A6F-44DF-9991-EEFE53FEC07F}" destId="{6835C521-27A1-46F0-8CDD-BB5242BD0279}" srcOrd="2" destOrd="0" presId="urn:microsoft.com/office/officeart/2005/8/layout/default"/>
    <dgm:cxn modelId="{7D5A5511-6D06-4347-90CA-3B9D6F7E49FD}" type="presParOf" srcId="{657024E9-3A6F-44DF-9991-EEFE53FEC07F}" destId="{1C5673D5-ADDD-4EF5-A1E9-147ACB4B7084}" srcOrd="3" destOrd="0" presId="urn:microsoft.com/office/officeart/2005/8/layout/default"/>
    <dgm:cxn modelId="{512E6F33-B7FF-4E43-9305-0BAFE3A4072F}" type="presParOf" srcId="{657024E9-3A6F-44DF-9991-EEFE53FEC07F}" destId="{482BC01A-ED60-4EE9-AA1D-47EFAF5077F7}" srcOrd="4" destOrd="0" presId="urn:microsoft.com/office/officeart/2005/8/layout/default"/>
    <dgm:cxn modelId="{AE419D1B-6BE2-E740-BA52-0CAC374E426B}" type="presParOf" srcId="{657024E9-3A6F-44DF-9991-EEFE53FEC07F}" destId="{11DF6C84-582E-5B4B-8DAE-B3ED4220AD1B}" srcOrd="5" destOrd="0" presId="urn:microsoft.com/office/officeart/2005/8/layout/default"/>
    <dgm:cxn modelId="{A6825789-8B2D-8F43-BF86-197A72067A79}" type="presParOf" srcId="{657024E9-3A6F-44DF-9991-EEFE53FEC07F}" destId="{BA6A6195-0DDD-244F-8441-F4B30BD72DAA}" srcOrd="6" destOrd="0" presId="urn:microsoft.com/office/officeart/2005/8/layout/default"/>
    <dgm:cxn modelId="{6D88EA7A-96DA-154C-A34E-60938F7A78E9}" type="presParOf" srcId="{657024E9-3A6F-44DF-9991-EEFE53FEC07F}" destId="{36263A9A-E426-AE47-8274-1BA4CE3A897F}" srcOrd="7" destOrd="0" presId="urn:microsoft.com/office/officeart/2005/8/layout/default"/>
    <dgm:cxn modelId="{BC65FAE8-6519-9D47-A0D6-B9026C4136B8}" type="presParOf" srcId="{657024E9-3A6F-44DF-9991-EEFE53FEC07F}" destId="{090D1723-7482-8045-A5E2-205AB5F1D11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3452D8-F6F6-47CA-A5D6-DC27F295281F}" type="doc">
      <dgm:prSet loTypeId="urn:microsoft.com/office/officeart/2005/8/layout/radial6" loCatId="cycle" qsTypeId="urn:microsoft.com/office/officeart/2005/8/quickstyle/3d1" qsCatId="3D" csTypeId="urn:microsoft.com/office/officeart/2005/8/colors/colorful1" csCatId="colorful" phldr="1"/>
      <dgm:spPr/>
      <dgm:t>
        <a:bodyPr/>
        <a:lstStyle/>
        <a:p>
          <a:endParaRPr lang="en-CA"/>
        </a:p>
      </dgm:t>
    </dgm:pt>
    <dgm:pt modelId="{28988AB9-729E-4B3A-B7E2-C60B3DA3A352}">
      <dgm:prSet phldrT="[Text]"/>
      <dgm:spPr/>
      <dgm:t>
        <a:bodyPr/>
        <a:lstStyle/>
        <a:p>
          <a:r>
            <a:rPr lang="en-CA" dirty="0"/>
            <a:t>Credible</a:t>
          </a:r>
        </a:p>
      </dgm:t>
    </dgm:pt>
    <dgm:pt modelId="{F1B5AEB3-D745-4506-B67E-0AEAB9499A43}" type="parTrans" cxnId="{EE3BFD71-C1E1-4E44-AFE8-64AB6C6AB5FE}">
      <dgm:prSet/>
      <dgm:spPr/>
      <dgm:t>
        <a:bodyPr/>
        <a:lstStyle/>
        <a:p>
          <a:endParaRPr lang="en-CA"/>
        </a:p>
      </dgm:t>
    </dgm:pt>
    <dgm:pt modelId="{F1EF1096-1652-44B5-B896-BA3F98B5589A}" type="sibTrans" cxnId="{EE3BFD71-C1E1-4E44-AFE8-64AB6C6AB5FE}">
      <dgm:prSet/>
      <dgm:spPr/>
      <dgm:t>
        <a:bodyPr/>
        <a:lstStyle/>
        <a:p>
          <a:endParaRPr lang="en-CA"/>
        </a:p>
      </dgm:t>
    </dgm:pt>
    <dgm:pt modelId="{B96A52C2-34CE-42E7-9D39-8057D04F5877}">
      <dgm:prSet phldrT="[Text]"/>
      <dgm:spPr/>
      <dgm:t>
        <a:bodyPr/>
        <a:lstStyle/>
        <a:p>
          <a:r>
            <a:rPr lang="en-CA"/>
            <a:t>Clear</a:t>
          </a:r>
        </a:p>
      </dgm:t>
    </dgm:pt>
    <dgm:pt modelId="{4F35241A-7675-4A27-8578-5FBC502E5F18}" type="parTrans" cxnId="{B2CCCBD2-0997-4302-92AA-5E19A5EE7FD9}">
      <dgm:prSet/>
      <dgm:spPr/>
      <dgm:t>
        <a:bodyPr/>
        <a:lstStyle/>
        <a:p>
          <a:endParaRPr lang="en-CA"/>
        </a:p>
      </dgm:t>
    </dgm:pt>
    <dgm:pt modelId="{CD744D96-4CAF-47B3-BCF0-3467978D038F}" type="sibTrans" cxnId="{B2CCCBD2-0997-4302-92AA-5E19A5EE7FD9}">
      <dgm:prSet/>
      <dgm:spPr/>
      <dgm:t>
        <a:bodyPr/>
        <a:lstStyle/>
        <a:p>
          <a:endParaRPr lang="en-CA"/>
        </a:p>
      </dgm:t>
    </dgm:pt>
    <dgm:pt modelId="{37CD712A-B00D-49A2-A52B-E6457627416D}">
      <dgm:prSet phldrT="[Text]"/>
      <dgm:spPr/>
      <dgm:t>
        <a:bodyPr/>
        <a:lstStyle/>
        <a:p>
          <a:r>
            <a:rPr lang="en-CA" dirty="0"/>
            <a:t>Coherent</a:t>
          </a:r>
        </a:p>
      </dgm:t>
    </dgm:pt>
    <dgm:pt modelId="{E2EB8259-D9AD-45F6-A48C-9622A9A8AD43}" type="parTrans" cxnId="{163DDA03-D887-460C-9370-C0F338F0150F}">
      <dgm:prSet/>
      <dgm:spPr/>
      <dgm:t>
        <a:bodyPr/>
        <a:lstStyle/>
        <a:p>
          <a:endParaRPr lang="en-CA"/>
        </a:p>
      </dgm:t>
    </dgm:pt>
    <dgm:pt modelId="{DAC8442C-40C8-431D-BA6F-A6C910AE8840}" type="sibTrans" cxnId="{163DDA03-D887-460C-9370-C0F338F0150F}">
      <dgm:prSet/>
      <dgm:spPr/>
      <dgm:t>
        <a:bodyPr/>
        <a:lstStyle/>
        <a:p>
          <a:endParaRPr lang="en-CA"/>
        </a:p>
      </dgm:t>
    </dgm:pt>
    <dgm:pt modelId="{3C29FC69-6E30-4CAA-9877-73E45B0BF849}">
      <dgm:prSet phldrT="[Text]"/>
      <dgm:spPr/>
      <dgm:t>
        <a:bodyPr/>
        <a:lstStyle/>
        <a:p>
          <a:r>
            <a:rPr lang="en-CA" dirty="0"/>
            <a:t>Concise</a:t>
          </a:r>
        </a:p>
      </dgm:t>
    </dgm:pt>
    <dgm:pt modelId="{4FED33E4-555F-4B76-B0A2-48D3B64E65CB}" type="parTrans" cxnId="{EFA06C8C-F0E4-4EE0-B171-584E85AD5842}">
      <dgm:prSet/>
      <dgm:spPr/>
      <dgm:t>
        <a:bodyPr/>
        <a:lstStyle/>
        <a:p>
          <a:endParaRPr lang="en-CA"/>
        </a:p>
      </dgm:t>
    </dgm:pt>
    <dgm:pt modelId="{E6033A94-E141-47B1-97A9-876454F1F45A}" type="sibTrans" cxnId="{EFA06C8C-F0E4-4EE0-B171-584E85AD5842}">
      <dgm:prSet/>
      <dgm:spPr/>
      <dgm:t>
        <a:bodyPr/>
        <a:lstStyle/>
        <a:p>
          <a:endParaRPr lang="en-CA"/>
        </a:p>
      </dgm:t>
    </dgm:pt>
    <dgm:pt modelId="{F5CC26B7-3F98-4E39-89E3-02AD053C475E}">
      <dgm:prSet phldrT="[Text]"/>
      <dgm:spPr/>
      <dgm:t>
        <a:bodyPr/>
        <a:lstStyle/>
        <a:p>
          <a:r>
            <a:rPr lang="en-CA"/>
            <a:t>Concrete</a:t>
          </a:r>
        </a:p>
      </dgm:t>
    </dgm:pt>
    <dgm:pt modelId="{05E2F8CE-9396-4650-9A90-2E3B32C83C3A}" type="parTrans" cxnId="{A0BE2A9F-4C00-4CF1-BD25-23F7BBEC02CA}">
      <dgm:prSet/>
      <dgm:spPr/>
      <dgm:t>
        <a:bodyPr/>
        <a:lstStyle/>
        <a:p>
          <a:endParaRPr lang="en-CA"/>
        </a:p>
      </dgm:t>
    </dgm:pt>
    <dgm:pt modelId="{7D1F201F-AFD8-409D-BC71-DEC88998B9C3}" type="sibTrans" cxnId="{A0BE2A9F-4C00-4CF1-BD25-23F7BBEC02CA}">
      <dgm:prSet/>
      <dgm:spPr/>
      <dgm:t>
        <a:bodyPr/>
        <a:lstStyle/>
        <a:p>
          <a:endParaRPr lang="en-CA"/>
        </a:p>
      </dgm:t>
    </dgm:pt>
    <dgm:pt modelId="{FAE623B8-6DDD-4571-B494-38C8251392EB}">
      <dgm:prSet phldrT="[Text]"/>
      <dgm:spPr/>
      <dgm:t>
        <a:bodyPr/>
        <a:lstStyle/>
        <a:p>
          <a:r>
            <a:rPr lang="en-CA"/>
            <a:t>Correct</a:t>
          </a:r>
        </a:p>
      </dgm:t>
    </dgm:pt>
    <dgm:pt modelId="{B0C211F2-70A3-4F49-A743-396DA4F5798A}" type="parTrans" cxnId="{0293AB50-7E67-402B-AD97-584580D91867}">
      <dgm:prSet/>
      <dgm:spPr/>
      <dgm:t>
        <a:bodyPr/>
        <a:lstStyle/>
        <a:p>
          <a:endParaRPr lang="en-CA"/>
        </a:p>
      </dgm:t>
    </dgm:pt>
    <dgm:pt modelId="{054541CE-8CB4-4348-AA4A-4F0E69E9B711}" type="sibTrans" cxnId="{0293AB50-7E67-402B-AD97-584580D91867}">
      <dgm:prSet/>
      <dgm:spPr/>
      <dgm:t>
        <a:bodyPr/>
        <a:lstStyle/>
        <a:p>
          <a:endParaRPr lang="en-CA"/>
        </a:p>
      </dgm:t>
    </dgm:pt>
    <dgm:pt modelId="{EEDD27C1-2EF2-4D9C-916D-60AF6FAFD58D}" type="pres">
      <dgm:prSet presAssocID="{8F3452D8-F6F6-47CA-A5D6-DC27F295281F}" presName="Name0" presStyleCnt="0">
        <dgm:presLayoutVars>
          <dgm:chMax val="1"/>
          <dgm:dir/>
          <dgm:animLvl val="ctr"/>
          <dgm:resizeHandles val="exact"/>
        </dgm:presLayoutVars>
      </dgm:prSet>
      <dgm:spPr/>
    </dgm:pt>
    <dgm:pt modelId="{75921DDE-361A-451F-883A-A16A85A9184C}" type="pres">
      <dgm:prSet presAssocID="{28988AB9-729E-4B3A-B7E2-C60B3DA3A352}" presName="centerShape" presStyleLbl="node0" presStyleIdx="0" presStyleCnt="1"/>
      <dgm:spPr/>
    </dgm:pt>
    <dgm:pt modelId="{55084166-C424-4426-95EF-57F2A57A3BC6}" type="pres">
      <dgm:prSet presAssocID="{B96A52C2-34CE-42E7-9D39-8057D04F5877}" presName="node" presStyleLbl="node1" presStyleIdx="0" presStyleCnt="5">
        <dgm:presLayoutVars>
          <dgm:bulletEnabled val="1"/>
        </dgm:presLayoutVars>
      </dgm:prSet>
      <dgm:spPr/>
    </dgm:pt>
    <dgm:pt modelId="{17E1E669-BD35-4104-BEBA-275FF715A3AF}" type="pres">
      <dgm:prSet presAssocID="{B96A52C2-34CE-42E7-9D39-8057D04F5877}" presName="dummy" presStyleCnt="0"/>
      <dgm:spPr/>
    </dgm:pt>
    <dgm:pt modelId="{E107FDF1-51A6-4338-A7F2-9A54D4C59E32}" type="pres">
      <dgm:prSet presAssocID="{CD744D96-4CAF-47B3-BCF0-3467978D038F}" presName="sibTrans" presStyleLbl="sibTrans2D1" presStyleIdx="0" presStyleCnt="5"/>
      <dgm:spPr/>
    </dgm:pt>
    <dgm:pt modelId="{4E7F610F-8F3C-4D52-9457-2B2D0EA001DD}" type="pres">
      <dgm:prSet presAssocID="{37CD712A-B00D-49A2-A52B-E6457627416D}" presName="node" presStyleLbl="node1" presStyleIdx="1" presStyleCnt="5">
        <dgm:presLayoutVars>
          <dgm:bulletEnabled val="1"/>
        </dgm:presLayoutVars>
      </dgm:prSet>
      <dgm:spPr/>
    </dgm:pt>
    <dgm:pt modelId="{15C6BF21-58B9-4C38-AAA3-E1F1C470EFDC}" type="pres">
      <dgm:prSet presAssocID="{37CD712A-B00D-49A2-A52B-E6457627416D}" presName="dummy" presStyleCnt="0"/>
      <dgm:spPr/>
    </dgm:pt>
    <dgm:pt modelId="{26D7B599-7625-434C-8E58-EAE2DE5CAF55}" type="pres">
      <dgm:prSet presAssocID="{DAC8442C-40C8-431D-BA6F-A6C910AE8840}" presName="sibTrans" presStyleLbl="sibTrans2D1" presStyleIdx="1" presStyleCnt="5"/>
      <dgm:spPr/>
    </dgm:pt>
    <dgm:pt modelId="{932A66CB-872B-4C9D-9D2A-10A6D58B51D0}" type="pres">
      <dgm:prSet presAssocID="{3C29FC69-6E30-4CAA-9877-73E45B0BF849}" presName="node" presStyleLbl="node1" presStyleIdx="2" presStyleCnt="5">
        <dgm:presLayoutVars>
          <dgm:bulletEnabled val="1"/>
        </dgm:presLayoutVars>
      </dgm:prSet>
      <dgm:spPr/>
    </dgm:pt>
    <dgm:pt modelId="{B908EAC1-0F86-4E45-90FA-CD011F98A0CC}" type="pres">
      <dgm:prSet presAssocID="{3C29FC69-6E30-4CAA-9877-73E45B0BF849}" presName="dummy" presStyleCnt="0"/>
      <dgm:spPr/>
    </dgm:pt>
    <dgm:pt modelId="{A4F29F6D-AE53-4E55-BBA7-A28E309F0D48}" type="pres">
      <dgm:prSet presAssocID="{E6033A94-E141-47B1-97A9-876454F1F45A}" presName="sibTrans" presStyleLbl="sibTrans2D1" presStyleIdx="2" presStyleCnt="5"/>
      <dgm:spPr/>
    </dgm:pt>
    <dgm:pt modelId="{F3B30837-B05A-469F-92DB-8BE2527E9751}" type="pres">
      <dgm:prSet presAssocID="{F5CC26B7-3F98-4E39-89E3-02AD053C475E}" presName="node" presStyleLbl="node1" presStyleIdx="3" presStyleCnt="5">
        <dgm:presLayoutVars>
          <dgm:bulletEnabled val="1"/>
        </dgm:presLayoutVars>
      </dgm:prSet>
      <dgm:spPr/>
    </dgm:pt>
    <dgm:pt modelId="{9CDD0866-F7A1-4C51-8054-2AD740C37074}" type="pres">
      <dgm:prSet presAssocID="{F5CC26B7-3F98-4E39-89E3-02AD053C475E}" presName="dummy" presStyleCnt="0"/>
      <dgm:spPr/>
    </dgm:pt>
    <dgm:pt modelId="{0F87F7B1-4083-4B26-A1F5-029A847D72DE}" type="pres">
      <dgm:prSet presAssocID="{7D1F201F-AFD8-409D-BC71-DEC88998B9C3}" presName="sibTrans" presStyleLbl="sibTrans2D1" presStyleIdx="3" presStyleCnt="5"/>
      <dgm:spPr/>
    </dgm:pt>
    <dgm:pt modelId="{F266CE54-B50B-434C-A892-FE3D38EE26BD}" type="pres">
      <dgm:prSet presAssocID="{FAE623B8-6DDD-4571-B494-38C8251392EB}" presName="node" presStyleLbl="node1" presStyleIdx="4" presStyleCnt="5">
        <dgm:presLayoutVars>
          <dgm:bulletEnabled val="1"/>
        </dgm:presLayoutVars>
      </dgm:prSet>
      <dgm:spPr/>
    </dgm:pt>
    <dgm:pt modelId="{C363A6D9-BF4D-4C2E-8C33-4894F02882EF}" type="pres">
      <dgm:prSet presAssocID="{FAE623B8-6DDD-4571-B494-38C8251392EB}" presName="dummy" presStyleCnt="0"/>
      <dgm:spPr/>
    </dgm:pt>
    <dgm:pt modelId="{839DB4AD-51D5-4792-BEF6-8A2FD65E2C33}" type="pres">
      <dgm:prSet presAssocID="{054541CE-8CB4-4348-AA4A-4F0E69E9B711}" presName="sibTrans" presStyleLbl="sibTrans2D1" presStyleIdx="4" presStyleCnt="5"/>
      <dgm:spPr/>
    </dgm:pt>
  </dgm:ptLst>
  <dgm:cxnLst>
    <dgm:cxn modelId="{163DDA03-D887-460C-9370-C0F338F0150F}" srcId="{28988AB9-729E-4B3A-B7E2-C60B3DA3A352}" destId="{37CD712A-B00D-49A2-A52B-E6457627416D}" srcOrd="1" destOrd="0" parTransId="{E2EB8259-D9AD-45F6-A48C-9622A9A8AD43}" sibTransId="{DAC8442C-40C8-431D-BA6F-A6C910AE8840}"/>
    <dgm:cxn modelId="{35EF5A2A-E8B1-45EB-9087-856474478641}" type="presOf" srcId="{28988AB9-729E-4B3A-B7E2-C60B3DA3A352}" destId="{75921DDE-361A-451F-883A-A16A85A9184C}" srcOrd="0" destOrd="0" presId="urn:microsoft.com/office/officeart/2005/8/layout/radial6"/>
    <dgm:cxn modelId="{BA569841-4942-43DC-A260-0E9F7A96589F}" type="presOf" srcId="{DAC8442C-40C8-431D-BA6F-A6C910AE8840}" destId="{26D7B599-7625-434C-8E58-EAE2DE5CAF55}" srcOrd="0" destOrd="0" presId="urn:microsoft.com/office/officeart/2005/8/layout/radial6"/>
    <dgm:cxn modelId="{0293AB50-7E67-402B-AD97-584580D91867}" srcId="{28988AB9-729E-4B3A-B7E2-C60B3DA3A352}" destId="{FAE623B8-6DDD-4571-B494-38C8251392EB}" srcOrd="4" destOrd="0" parTransId="{B0C211F2-70A3-4F49-A743-396DA4F5798A}" sibTransId="{054541CE-8CB4-4348-AA4A-4F0E69E9B711}"/>
    <dgm:cxn modelId="{F2A4365C-C0AC-48A4-8057-F2C93EC5EAE6}" type="presOf" srcId="{F5CC26B7-3F98-4E39-89E3-02AD053C475E}" destId="{F3B30837-B05A-469F-92DB-8BE2527E9751}" srcOrd="0" destOrd="0" presId="urn:microsoft.com/office/officeart/2005/8/layout/radial6"/>
    <dgm:cxn modelId="{EE3BFD71-C1E1-4E44-AFE8-64AB6C6AB5FE}" srcId="{8F3452D8-F6F6-47CA-A5D6-DC27F295281F}" destId="{28988AB9-729E-4B3A-B7E2-C60B3DA3A352}" srcOrd="0" destOrd="0" parTransId="{F1B5AEB3-D745-4506-B67E-0AEAB9499A43}" sibTransId="{F1EF1096-1652-44B5-B896-BA3F98B5589A}"/>
    <dgm:cxn modelId="{0F176273-9130-48CB-A043-D1A928433DF4}" type="presOf" srcId="{37CD712A-B00D-49A2-A52B-E6457627416D}" destId="{4E7F610F-8F3C-4D52-9457-2B2D0EA001DD}" srcOrd="0" destOrd="0" presId="urn:microsoft.com/office/officeart/2005/8/layout/radial6"/>
    <dgm:cxn modelId="{0DFE858A-17DF-4DD0-99FD-05E135D6F64F}" type="presOf" srcId="{E6033A94-E141-47B1-97A9-876454F1F45A}" destId="{A4F29F6D-AE53-4E55-BBA7-A28E309F0D48}" srcOrd="0" destOrd="0" presId="urn:microsoft.com/office/officeart/2005/8/layout/radial6"/>
    <dgm:cxn modelId="{EFA06C8C-F0E4-4EE0-B171-584E85AD5842}" srcId="{28988AB9-729E-4B3A-B7E2-C60B3DA3A352}" destId="{3C29FC69-6E30-4CAA-9877-73E45B0BF849}" srcOrd="2" destOrd="0" parTransId="{4FED33E4-555F-4B76-B0A2-48D3B64E65CB}" sibTransId="{E6033A94-E141-47B1-97A9-876454F1F45A}"/>
    <dgm:cxn modelId="{A0BE2A9F-4C00-4CF1-BD25-23F7BBEC02CA}" srcId="{28988AB9-729E-4B3A-B7E2-C60B3DA3A352}" destId="{F5CC26B7-3F98-4E39-89E3-02AD053C475E}" srcOrd="3" destOrd="0" parTransId="{05E2F8CE-9396-4650-9A90-2E3B32C83C3A}" sibTransId="{7D1F201F-AFD8-409D-BC71-DEC88998B9C3}"/>
    <dgm:cxn modelId="{07CA24C5-9B79-450E-A822-6F115857E5A4}" type="presOf" srcId="{7D1F201F-AFD8-409D-BC71-DEC88998B9C3}" destId="{0F87F7B1-4083-4B26-A1F5-029A847D72DE}" srcOrd="0" destOrd="0" presId="urn:microsoft.com/office/officeart/2005/8/layout/radial6"/>
    <dgm:cxn modelId="{F2CDA5C6-6FEE-4786-A9C7-08DB13E6AC0D}" type="presOf" srcId="{FAE623B8-6DDD-4571-B494-38C8251392EB}" destId="{F266CE54-B50B-434C-A892-FE3D38EE26BD}" srcOrd="0" destOrd="0" presId="urn:microsoft.com/office/officeart/2005/8/layout/radial6"/>
    <dgm:cxn modelId="{660A28C7-CCA2-41FA-B12B-540411CC95B4}" type="presOf" srcId="{8F3452D8-F6F6-47CA-A5D6-DC27F295281F}" destId="{EEDD27C1-2EF2-4D9C-916D-60AF6FAFD58D}" srcOrd="0" destOrd="0" presId="urn:microsoft.com/office/officeart/2005/8/layout/radial6"/>
    <dgm:cxn modelId="{44CF50CB-B992-41F7-AC4B-0D1E08EC067E}" type="presOf" srcId="{CD744D96-4CAF-47B3-BCF0-3467978D038F}" destId="{E107FDF1-51A6-4338-A7F2-9A54D4C59E32}" srcOrd="0" destOrd="0" presId="urn:microsoft.com/office/officeart/2005/8/layout/radial6"/>
    <dgm:cxn modelId="{B2CCCBD2-0997-4302-92AA-5E19A5EE7FD9}" srcId="{28988AB9-729E-4B3A-B7E2-C60B3DA3A352}" destId="{B96A52C2-34CE-42E7-9D39-8057D04F5877}" srcOrd="0" destOrd="0" parTransId="{4F35241A-7675-4A27-8578-5FBC502E5F18}" sibTransId="{CD744D96-4CAF-47B3-BCF0-3467978D038F}"/>
    <dgm:cxn modelId="{C1CD5BD9-8074-4CBF-98D9-915578916FD9}" type="presOf" srcId="{054541CE-8CB4-4348-AA4A-4F0E69E9B711}" destId="{839DB4AD-51D5-4792-BEF6-8A2FD65E2C33}" srcOrd="0" destOrd="0" presId="urn:microsoft.com/office/officeart/2005/8/layout/radial6"/>
    <dgm:cxn modelId="{DABF0FDB-4425-4C1A-B060-CD19A598A123}" type="presOf" srcId="{B96A52C2-34CE-42E7-9D39-8057D04F5877}" destId="{55084166-C424-4426-95EF-57F2A57A3BC6}" srcOrd="0" destOrd="0" presId="urn:microsoft.com/office/officeart/2005/8/layout/radial6"/>
    <dgm:cxn modelId="{6133D3F7-65BB-483E-90AA-8306E7CD968F}" type="presOf" srcId="{3C29FC69-6E30-4CAA-9877-73E45B0BF849}" destId="{932A66CB-872B-4C9D-9D2A-10A6D58B51D0}" srcOrd="0" destOrd="0" presId="urn:microsoft.com/office/officeart/2005/8/layout/radial6"/>
    <dgm:cxn modelId="{0541318A-9AD3-430A-BDFC-3A66DD7B7691}" type="presParOf" srcId="{EEDD27C1-2EF2-4D9C-916D-60AF6FAFD58D}" destId="{75921DDE-361A-451F-883A-A16A85A9184C}" srcOrd="0" destOrd="0" presId="urn:microsoft.com/office/officeart/2005/8/layout/radial6"/>
    <dgm:cxn modelId="{0EC7ED54-95CE-44B0-A365-6A7974ECAFD7}" type="presParOf" srcId="{EEDD27C1-2EF2-4D9C-916D-60AF6FAFD58D}" destId="{55084166-C424-4426-95EF-57F2A57A3BC6}" srcOrd="1" destOrd="0" presId="urn:microsoft.com/office/officeart/2005/8/layout/radial6"/>
    <dgm:cxn modelId="{D938D513-A503-4566-BB25-842BD03FED49}" type="presParOf" srcId="{EEDD27C1-2EF2-4D9C-916D-60AF6FAFD58D}" destId="{17E1E669-BD35-4104-BEBA-275FF715A3AF}" srcOrd="2" destOrd="0" presId="urn:microsoft.com/office/officeart/2005/8/layout/radial6"/>
    <dgm:cxn modelId="{D9AF034C-56E4-4BF2-8984-DD4AB45E3ADE}" type="presParOf" srcId="{EEDD27C1-2EF2-4D9C-916D-60AF6FAFD58D}" destId="{E107FDF1-51A6-4338-A7F2-9A54D4C59E32}" srcOrd="3" destOrd="0" presId="urn:microsoft.com/office/officeart/2005/8/layout/radial6"/>
    <dgm:cxn modelId="{41718A60-5001-4794-AAC0-367A665FC5A8}" type="presParOf" srcId="{EEDD27C1-2EF2-4D9C-916D-60AF6FAFD58D}" destId="{4E7F610F-8F3C-4D52-9457-2B2D0EA001DD}" srcOrd="4" destOrd="0" presId="urn:microsoft.com/office/officeart/2005/8/layout/radial6"/>
    <dgm:cxn modelId="{064DBEB1-A891-44E4-90E7-B92087F30033}" type="presParOf" srcId="{EEDD27C1-2EF2-4D9C-916D-60AF6FAFD58D}" destId="{15C6BF21-58B9-4C38-AAA3-E1F1C470EFDC}" srcOrd="5" destOrd="0" presId="urn:microsoft.com/office/officeart/2005/8/layout/radial6"/>
    <dgm:cxn modelId="{9B52F639-B393-4FB5-A88F-8AE20F03FBB3}" type="presParOf" srcId="{EEDD27C1-2EF2-4D9C-916D-60AF6FAFD58D}" destId="{26D7B599-7625-434C-8E58-EAE2DE5CAF55}" srcOrd="6" destOrd="0" presId="urn:microsoft.com/office/officeart/2005/8/layout/radial6"/>
    <dgm:cxn modelId="{D69A723C-3798-4784-B255-CD79A4D0FECB}" type="presParOf" srcId="{EEDD27C1-2EF2-4D9C-916D-60AF6FAFD58D}" destId="{932A66CB-872B-4C9D-9D2A-10A6D58B51D0}" srcOrd="7" destOrd="0" presId="urn:microsoft.com/office/officeart/2005/8/layout/radial6"/>
    <dgm:cxn modelId="{57EB0880-C7B4-48F9-8869-8B8F8A87C417}" type="presParOf" srcId="{EEDD27C1-2EF2-4D9C-916D-60AF6FAFD58D}" destId="{B908EAC1-0F86-4E45-90FA-CD011F98A0CC}" srcOrd="8" destOrd="0" presId="urn:microsoft.com/office/officeart/2005/8/layout/radial6"/>
    <dgm:cxn modelId="{904DEAE3-A08F-4FD1-81F5-1F0C56D4D33B}" type="presParOf" srcId="{EEDD27C1-2EF2-4D9C-916D-60AF6FAFD58D}" destId="{A4F29F6D-AE53-4E55-BBA7-A28E309F0D48}" srcOrd="9" destOrd="0" presId="urn:microsoft.com/office/officeart/2005/8/layout/radial6"/>
    <dgm:cxn modelId="{32CF5B64-AF8F-49FE-AF3B-F5DC5A2CD2B8}" type="presParOf" srcId="{EEDD27C1-2EF2-4D9C-916D-60AF6FAFD58D}" destId="{F3B30837-B05A-469F-92DB-8BE2527E9751}" srcOrd="10" destOrd="0" presId="urn:microsoft.com/office/officeart/2005/8/layout/radial6"/>
    <dgm:cxn modelId="{D5CD8E37-B1C6-4555-9E12-CEBBF7C270BD}" type="presParOf" srcId="{EEDD27C1-2EF2-4D9C-916D-60AF6FAFD58D}" destId="{9CDD0866-F7A1-4C51-8054-2AD740C37074}" srcOrd="11" destOrd="0" presId="urn:microsoft.com/office/officeart/2005/8/layout/radial6"/>
    <dgm:cxn modelId="{40D5E245-5411-4E8C-9E74-F8B16773FE71}" type="presParOf" srcId="{EEDD27C1-2EF2-4D9C-916D-60AF6FAFD58D}" destId="{0F87F7B1-4083-4B26-A1F5-029A847D72DE}" srcOrd="12" destOrd="0" presId="urn:microsoft.com/office/officeart/2005/8/layout/radial6"/>
    <dgm:cxn modelId="{065CBA4A-901B-44B2-AD76-D5BFFAEF629A}" type="presParOf" srcId="{EEDD27C1-2EF2-4D9C-916D-60AF6FAFD58D}" destId="{F266CE54-B50B-434C-A892-FE3D38EE26BD}" srcOrd="13" destOrd="0" presId="urn:microsoft.com/office/officeart/2005/8/layout/radial6"/>
    <dgm:cxn modelId="{A665337C-6BEE-4BFD-BA4C-CE1AE4DCBBC8}" type="presParOf" srcId="{EEDD27C1-2EF2-4D9C-916D-60AF6FAFD58D}" destId="{C363A6D9-BF4D-4C2E-8C33-4894F02882EF}" srcOrd="14" destOrd="0" presId="urn:microsoft.com/office/officeart/2005/8/layout/radial6"/>
    <dgm:cxn modelId="{B99AD929-3D22-43F1-9F09-D501883399BD}" type="presParOf" srcId="{EEDD27C1-2EF2-4D9C-916D-60AF6FAFD58D}" destId="{839DB4AD-51D5-4792-BEF6-8A2FD65E2C33}"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84FE5B-A469-4914-B553-85B1E481D01B}">
      <dsp:nvSpPr>
        <dsp:cNvPr id="0" name=""/>
        <dsp:cNvSpPr/>
      </dsp:nvSpPr>
      <dsp:spPr>
        <a:xfrm>
          <a:off x="1125874" y="1608"/>
          <a:ext cx="2513113" cy="1507867"/>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CREATIVE</a:t>
          </a:r>
          <a:endParaRPr lang="en-US" sz="2500" kern="1200" dirty="0"/>
        </a:p>
      </dsp:txBody>
      <dsp:txXfrm>
        <a:off x="1125874" y="1608"/>
        <a:ext cx="2513113" cy="1507867"/>
      </dsp:txXfrm>
    </dsp:sp>
    <dsp:sp modelId="{6835C521-27A1-46F0-8CDD-BB5242BD0279}">
      <dsp:nvSpPr>
        <dsp:cNvPr id="0" name=""/>
        <dsp:cNvSpPr/>
      </dsp:nvSpPr>
      <dsp:spPr>
        <a:xfrm>
          <a:off x="3890298" y="1608"/>
          <a:ext cx="2513113" cy="1507867"/>
        </a:xfrm>
        <a:prstGeom prst="rect">
          <a:avLst/>
        </a:prstGeom>
        <a:gradFill rotWithShape="0">
          <a:gsLst>
            <a:gs pos="0">
              <a:schemeClr val="accent5">
                <a:hueOff val="531780"/>
                <a:satOff val="-5973"/>
                <a:lumOff val="-1275"/>
                <a:alphaOff val="0"/>
                <a:tint val="96000"/>
                <a:lumMod val="104000"/>
              </a:schemeClr>
            </a:gs>
            <a:gs pos="100000">
              <a:schemeClr val="accent5">
                <a:hueOff val="531780"/>
                <a:satOff val="-5973"/>
                <a:lumOff val="-1275"/>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a:t>CREDIBLE</a:t>
          </a:r>
          <a:endParaRPr lang="en-US" sz="2500" kern="1200"/>
        </a:p>
      </dsp:txBody>
      <dsp:txXfrm>
        <a:off x="3890298" y="1608"/>
        <a:ext cx="2513113" cy="1507867"/>
      </dsp:txXfrm>
    </dsp:sp>
    <dsp:sp modelId="{482BC01A-ED60-4EE9-AA1D-47EFAF5077F7}">
      <dsp:nvSpPr>
        <dsp:cNvPr id="0" name=""/>
        <dsp:cNvSpPr/>
      </dsp:nvSpPr>
      <dsp:spPr>
        <a:xfrm>
          <a:off x="6654723" y="1608"/>
          <a:ext cx="2513113" cy="1507867"/>
        </a:xfrm>
        <a:prstGeom prst="rect">
          <a:avLst/>
        </a:prstGeom>
        <a:gradFill rotWithShape="0">
          <a:gsLst>
            <a:gs pos="0">
              <a:schemeClr val="accent5">
                <a:hueOff val="1063560"/>
                <a:satOff val="-11946"/>
                <a:lumOff val="-2549"/>
                <a:alphaOff val="0"/>
                <a:tint val="96000"/>
                <a:lumMod val="104000"/>
              </a:schemeClr>
            </a:gs>
            <a:gs pos="100000">
              <a:schemeClr val="accent5">
                <a:hueOff val="1063560"/>
                <a:satOff val="-11946"/>
                <a:lumOff val="-2549"/>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CA" sz="2500" kern="1200" dirty="0"/>
            <a:t>CONSTRUCTIVE</a:t>
          </a:r>
          <a:endParaRPr lang="en-US" sz="2500" kern="1200" dirty="0"/>
        </a:p>
      </dsp:txBody>
      <dsp:txXfrm>
        <a:off x="6654723" y="1608"/>
        <a:ext cx="2513113" cy="1507867"/>
      </dsp:txXfrm>
    </dsp:sp>
    <dsp:sp modelId="{BA6A6195-0DDD-244F-8441-F4B30BD72DAA}">
      <dsp:nvSpPr>
        <dsp:cNvPr id="0" name=""/>
        <dsp:cNvSpPr/>
      </dsp:nvSpPr>
      <dsp:spPr>
        <a:xfrm>
          <a:off x="2508086" y="1760787"/>
          <a:ext cx="2513113" cy="1507867"/>
        </a:xfrm>
        <a:prstGeom prst="rect">
          <a:avLst/>
        </a:prstGeom>
        <a:gradFill rotWithShape="0">
          <a:gsLst>
            <a:gs pos="0">
              <a:schemeClr val="accent5">
                <a:hueOff val="1595340"/>
                <a:satOff val="-17918"/>
                <a:lumOff val="-3824"/>
                <a:alphaOff val="0"/>
                <a:tint val="96000"/>
                <a:lumMod val="104000"/>
              </a:schemeClr>
            </a:gs>
            <a:gs pos="100000">
              <a:schemeClr val="accent5">
                <a:hueOff val="1595340"/>
                <a:satOff val="-17918"/>
                <a:lumOff val="-382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COURTEOUS</a:t>
          </a:r>
        </a:p>
      </dsp:txBody>
      <dsp:txXfrm>
        <a:off x="2508086" y="1760787"/>
        <a:ext cx="2513113" cy="1507867"/>
      </dsp:txXfrm>
    </dsp:sp>
    <dsp:sp modelId="{090D1723-7482-8045-A5E2-205AB5F1D11F}">
      <dsp:nvSpPr>
        <dsp:cNvPr id="0" name=""/>
        <dsp:cNvSpPr/>
      </dsp:nvSpPr>
      <dsp:spPr>
        <a:xfrm>
          <a:off x="5272511" y="1760787"/>
          <a:ext cx="2513113" cy="1507867"/>
        </a:xfrm>
        <a:prstGeom prst="rect">
          <a:avLst/>
        </a:prstGeom>
        <a:gradFill rotWithShape="0">
          <a:gsLst>
            <a:gs pos="0">
              <a:schemeClr val="accent5">
                <a:hueOff val="2127120"/>
                <a:satOff val="-23891"/>
                <a:lumOff val="-5098"/>
                <a:alphaOff val="0"/>
                <a:tint val="96000"/>
                <a:lumMod val="104000"/>
              </a:schemeClr>
            </a:gs>
            <a:gs pos="100000">
              <a:schemeClr val="accent5">
                <a:hueOff val="2127120"/>
                <a:satOff val="-23891"/>
                <a:lumOff val="-509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COMPLETE</a:t>
          </a:r>
        </a:p>
      </dsp:txBody>
      <dsp:txXfrm>
        <a:off x="5272511" y="1760787"/>
        <a:ext cx="2513113" cy="15078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DB4AD-51D5-4792-BEF6-8A2FD65E2C33}">
      <dsp:nvSpPr>
        <dsp:cNvPr id="0" name=""/>
        <dsp:cNvSpPr/>
      </dsp:nvSpPr>
      <dsp:spPr>
        <a:xfrm>
          <a:off x="1900444" y="716677"/>
          <a:ext cx="4780125" cy="4780125"/>
        </a:xfrm>
        <a:prstGeom prst="blockArc">
          <a:avLst>
            <a:gd name="adj1" fmla="val 11880000"/>
            <a:gd name="adj2" fmla="val 16200000"/>
            <a:gd name="adj3" fmla="val 4639"/>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F87F7B1-4083-4B26-A1F5-029A847D72DE}">
      <dsp:nvSpPr>
        <dsp:cNvPr id="0" name=""/>
        <dsp:cNvSpPr/>
      </dsp:nvSpPr>
      <dsp:spPr>
        <a:xfrm>
          <a:off x="1900444" y="716677"/>
          <a:ext cx="4780125" cy="4780125"/>
        </a:xfrm>
        <a:prstGeom prst="blockArc">
          <a:avLst>
            <a:gd name="adj1" fmla="val 7560000"/>
            <a:gd name="adj2" fmla="val 11880000"/>
            <a:gd name="adj3" fmla="val 4639"/>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4F29F6D-AE53-4E55-BBA7-A28E309F0D48}">
      <dsp:nvSpPr>
        <dsp:cNvPr id="0" name=""/>
        <dsp:cNvSpPr/>
      </dsp:nvSpPr>
      <dsp:spPr>
        <a:xfrm>
          <a:off x="1900444" y="716677"/>
          <a:ext cx="4780125" cy="4780125"/>
        </a:xfrm>
        <a:prstGeom prst="blockArc">
          <a:avLst>
            <a:gd name="adj1" fmla="val 3240000"/>
            <a:gd name="adj2" fmla="val 7560000"/>
            <a:gd name="adj3" fmla="val 4639"/>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6D7B599-7625-434C-8E58-EAE2DE5CAF55}">
      <dsp:nvSpPr>
        <dsp:cNvPr id="0" name=""/>
        <dsp:cNvSpPr/>
      </dsp:nvSpPr>
      <dsp:spPr>
        <a:xfrm>
          <a:off x="1900444" y="716677"/>
          <a:ext cx="4780125" cy="4780125"/>
        </a:xfrm>
        <a:prstGeom prst="blockArc">
          <a:avLst>
            <a:gd name="adj1" fmla="val 20520000"/>
            <a:gd name="adj2" fmla="val 3240000"/>
            <a:gd name="adj3" fmla="val 4639"/>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107FDF1-51A6-4338-A7F2-9A54D4C59E32}">
      <dsp:nvSpPr>
        <dsp:cNvPr id="0" name=""/>
        <dsp:cNvSpPr/>
      </dsp:nvSpPr>
      <dsp:spPr>
        <a:xfrm>
          <a:off x="1900444" y="716677"/>
          <a:ext cx="4780125" cy="4780125"/>
        </a:xfrm>
        <a:prstGeom prst="blockArc">
          <a:avLst>
            <a:gd name="adj1" fmla="val 16200000"/>
            <a:gd name="adj2" fmla="val 20520000"/>
            <a:gd name="adj3" fmla="val 4639"/>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5921DDE-361A-451F-883A-A16A85A9184C}">
      <dsp:nvSpPr>
        <dsp:cNvPr id="0" name=""/>
        <dsp:cNvSpPr/>
      </dsp:nvSpPr>
      <dsp:spPr>
        <a:xfrm>
          <a:off x="3190645" y="2006878"/>
          <a:ext cx="2199722" cy="2199722"/>
        </a:xfrm>
        <a:prstGeom prst="ellipse">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CA" sz="2700" kern="1200" dirty="0"/>
            <a:t>Credible</a:t>
          </a:r>
        </a:p>
      </dsp:txBody>
      <dsp:txXfrm>
        <a:off x="3512787" y="2329020"/>
        <a:ext cx="1555438" cy="1555438"/>
      </dsp:txXfrm>
    </dsp:sp>
    <dsp:sp modelId="{55084166-C424-4426-95EF-57F2A57A3BC6}">
      <dsp:nvSpPr>
        <dsp:cNvPr id="0" name=""/>
        <dsp:cNvSpPr/>
      </dsp:nvSpPr>
      <dsp:spPr>
        <a:xfrm>
          <a:off x="3520604" y="2207"/>
          <a:ext cx="1539805" cy="1539805"/>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a:t>Clear</a:t>
          </a:r>
        </a:p>
      </dsp:txBody>
      <dsp:txXfrm>
        <a:off x="3746103" y="227706"/>
        <a:ext cx="1088807" cy="1088807"/>
      </dsp:txXfrm>
    </dsp:sp>
    <dsp:sp modelId="{4E7F610F-8F3C-4D52-9457-2B2D0EA001DD}">
      <dsp:nvSpPr>
        <dsp:cNvPr id="0" name=""/>
        <dsp:cNvSpPr/>
      </dsp:nvSpPr>
      <dsp:spPr>
        <a:xfrm>
          <a:off x="5740969" y="1615397"/>
          <a:ext cx="1539805" cy="1539805"/>
        </a:xfrm>
        <a:prstGeom prst="ellips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dirty="0"/>
            <a:t>Coherent</a:t>
          </a:r>
        </a:p>
      </dsp:txBody>
      <dsp:txXfrm>
        <a:off x="5966468" y="1840896"/>
        <a:ext cx="1088807" cy="1088807"/>
      </dsp:txXfrm>
    </dsp:sp>
    <dsp:sp modelId="{932A66CB-872B-4C9D-9D2A-10A6D58B51D0}">
      <dsp:nvSpPr>
        <dsp:cNvPr id="0" name=""/>
        <dsp:cNvSpPr/>
      </dsp:nvSpPr>
      <dsp:spPr>
        <a:xfrm>
          <a:off x="4892865" y="4225592"/>
          <a:ext cx="1539805" cy="1539805"/>
        </a:xfrm>
        <a:prstGeom prst="ellips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dirty="0"/>
            <a:t>Concise</a:t>
          </a:r>
        </a:p>
      </dsp:txBody>
      <dsp:txXfrm>
        <a:off x="5118364" y="4451091"/>
        <a:ext cx="1088807" cy="1088807"/>
      </dsp:txXfrm>
    </dsp:sp>
    <dsp:sp modelId="{F3B30837-B05A-469F-92DB-8BE2527E9751}">
      <dsp:nvSpPr>
        <dsp:cNvPr id="0" name=""/>
        <dsp:cNvSpPr/>
      </dsp:nvSpPr>
      <dsp:spPr>
        <a:xfrm>
          <a:off x="2148342" y="4225592"/>
          <a:ext cx="1539805" cy="1539805"/>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a:t>Concrete</a:t>
          </a:r>
        </a:p>
      </dsp:txBody>
      <dsp:txXfrm>
        <a:off x="2373841" y="4451091"/>
        <a:ext cx="1088807" cy="1088807"/>
      </dsp:txXfrm>
    </dsp:sp>
    <dsp:sp modelId="{F266CE54-B50B-434C-A892-FE3D38EE26BD}">
      <dsp:nvSpPr>
        <dsp:cNvPr id="0" name=""/>
        <dsp:cNvSpPr/>
      </dsp:nvSpPr>
      <dsp:spPr>
        <a:xfrm>
          <a:off x="1300238" y="1615397"/>
          <a:ext cx="1539805" cy="1539805"/>
        </a:xfrm>
        <a:prstGeom prst="ellipse">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CA" sz="1700" kern="1200"/>
            <a:t>Correct</a:t>
          </a:r>
        </a:p>
      </dsp:txBody>
      <dsp:txXfrm>
        <a:off x="1525737" y="1840896"/>
        <a:ext cx="1088807" cy="108880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9BAA1-FA9B-443D-87D0-3F8620E181D7}" type="datetimeFigureOut">
              <a:rPr lang="en-CA" smtClean="0"/>
              <a:t>2020-06-28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E3B3E-52B0-4853-9913-6D7340EA375A}" type="slidenum">
              <a:rPr lang="en-CA" smtClean="0"/>
              <a:t>‹#›</a:t>
            </a:fld>
            <a:endParaRPr lang="en-CA"/>
          </a:p>
        </p:txBody>
      </p:sp>
    </p:spTree>
    <p:extLst>
      <p:ext uri="{BB962C8B-B14F-4D97-AF65-F5344CB8AC3E}">
        <p14:creationId xmlns:p14="http://schemas.microsoft.com/office/powerpoint/2010/main" val="2975879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http://educredservices.com/blog/2015/1/6/a-time-to-re-focus-new-year-new-vision-renewed-commitment</a:t>
            </a:r>
          </a:p>
        </p:txBody>
      </p:sp>
      <p:sp>
        <p:nvSpPr>
          <p:cNvPr id="4" name="Slide Number Placeholder 3"/>
          <p:cNvSpPr>
            <a:spLocks noGrp="1"/>
          </p:cNvSpPr>
          <p:nvPr>
            <p:ph type="sldNum" sz="quarter" idx="5"/>
          </p:nvPr>
        </p:nvSpPr>
        <p:spPr/>
        <p:txBody>
          <a:bodyPr/>
          <a:lstStyle/>
          <a:p>
            <a:fld id="{F36E3B3E-52B0-4853-9913-6D7340EA375A}" type="slidenum">
              <a:rPr lang="en-CA" smtClean="0"/>
              <a:t>3</a:t>
            </a:fld>
            <a:endParaRPr lang="en-CA"/>
          </a:p>
        </p:txBody>
      </p:sp>
    </p:spTree>
    <p:extLst>
      <p:ext uri="{BB962C8B-B14F-4D97-AF65-F5344CB8AC3E}">
        <p14:creationId xmlns:p14="http://schemas.microsoft.com/office/powerpoint/2010/main" val="2569560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http://www.ourclipart.com/clipart/cohesion%20clipart/#gal_cohesion-clipart_2685453.jpg</a:t>
            </a:r>
          </a:p>
        </p:txBody>
      </p:sp>
      <p:sp>
        <p:nvSpPr>
          <p:cNvPr id="4" name="Slide Number Placeholder 3"/>
          <p:cNvSpPr>
            <a:spLocks noGrp="1"/>
          </p:cNvSpPr>
          <p:nvPr>
            <p:ph type="sldNum" sz="quarter" idx="5"/>
          </p:nvPr>
        </p:nvSpPr>
        <p:spPr/>
        <p:txBody>
          <a:bodyPr/>
          <a:lstStyle/>
          <a:p>
            <a:fld id="{F36E3B3E-52B0-4853-9913-6D7340EA375A}" type="slidenum">
              <a:rPr lang="en-CA" smtClean="0"/>
              <a:t>6</a:t>
            </a:fld>
            <a:endParaRPr lang="en-CA"/>
          </a:p>
        </p:txBody>
      </p:sp>
    </p:spTree>
    <p:extLst>
      <p:ext uri="{BB962C8B-B14F-4D97-AF65-F5344CB8AC3E}">
        <p14:creationId xmlns:p14="http://schemas.microsoft.com/office/powerpoint/2010/main" val="1743473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reading this out loud, and then try to determine what the main point of this paragraph is.  How can this be revised to express that idea more clearly, coherently and concisely? </a:t>
            </a:r>
          </a:p>
        </p:txBody>
      </p:sp>
      <p:sp>
        <p:nvSpPr>
          <p:cNvPr id="4" name="Slide Number Placeholder 3"/>
          <p:cNvSpPr>
            <a:spLocks noGrp="1"/>
          </p:cNvSpPr>
          <p:nvPr>
            <p:ph type="sldNum" sz="quarter" idx="5"/>
          </p:nvPr>
        </p:nvSpPr>
        <p:spPr/>
        <p:txBody>
          <a:bodyPr/>
          <a:lstStyle/>
          <a:p>
            <a:fld id="{F36E3B3E-52B0-4853-9913-6D7340EA375A}" type="slidenum">
              <a:rPr lang="en-CA" smtClean="0"/>
              <a:t>10</a:t>
            </a:fld>
            <a:endParaRPr lang="en-CA"/>
          </a:p>
        </p:txBody>
      </p:sp>
    </p:spTree>
    <p:extLst>
      <p:ext uri="{BB962C8B-B14F-4D97-AF65-F5344CB8AC3E}">
        <p14:creationId xmlns:p14="http://schemas.microsoft.com/office/powerpoint/2010/main" val="3045429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notice that the first sentence does not offer a meaningful topic sentence.  It is simply meaningless padding. </a:t>
            </a:r>
          </a:p>
        </p:txBody>
      </p:sp>
      <p:sp>
        <p:nvSpPr>
          <p:cNvPr id="4" name="Slide Number Placeholder 3"/>
          <p:cNvSpPr>
            <a:spLocks noGrp="1"/>
          </p:cNvSpPr>
          <p:nvPr>
            <p:ph type="sldNum" sz="quarter" idx="5"/>
          </p:nvPr>
        </p:nvSpPr>
        <p:spPr/>
        <p:txBody>
          <a:bodyPr/>
          <a:lstStyle/>
          <a:p>
            <a:fld id="{F36E3B3E-52B0-4853-9913-6D7340EA375A}" type="slidenum">
              <a:rPr lang="en-CA" smtClean="0"/>
              <a:t>11</a:t>
            </a:fld>
            <a:endParaRPr lang="en-CA"/>
          </a:p>
        </p:txBody>
      </p:sp>
    </p:spTree>
    <p:extLst>
      <p:ext uri="{BB962C8B-B14F-4D97-AF65-F5344CB8AC3E}">
        <p14:creationId xmlns:p14="http://schemas.microsoft.com/office/powerpoint/2010/main" val="96505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rid of redundant phrasing and repetition. The definition of “benefit” is something that is helpful; thus, you don’t need to use the modifier “helpful” when discussing benefits.  The 2</a:t>
            </a:r>
            <a:r>
              <a:rPr lang="en-US" baseline="30000" dirty="0"/>
              <a:t>nd</a:t>
            </a:r>
            <a:r>
              <a:rPr lang="en-US" dirty="0"/>
              <a:t> sentence needlessly repeats the idea presented in the first sentence, but in a more awkward way. </a:t>
            </a:r>
          </a:p>
        </p:txBody>
      </p:sp>
      <p:sp>
        <p:nvSpPr>
          <p:cNvPr id="4" name="Slide Number Placeholder 3"/>
          <p:cNvSpPr>
            <a:spLocks noGrp="1"/>
          </p:cNvSpPr>
          <p:nvPr>
            <p:ph type="sldNum" sz="quarter" idx="5"/>
          </p:nvPr>
        </p:nvSpPr>
        <p:spPr/>
        <p:txBody>
          <a:bodyPr/>
          <a:lstStyle/>
          <a:p>
            <a:fld id="{F36E3B3E-52B0-4853-9913-6D7340EA375A}" type="slidenum">
              <a:rPr lang="en-CA" smtClean="0"/>
              <a:t>12</a:t>
            </a:fld>
            <a:endParaRPr lang="en-CA"/>
          </a:p>
        </p:txBody>
      </p:sp>
    </p:spTree>
    <p:extLst>
      <p:ext uri="{BB962C8B-B14F-4D97-AF65-F5344CB8AC3E}">
        <p14:creationId xmlns:p14="http://schemas.microsoft.com/office/powerpoint/2010/main" val="3124222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 entire paragraph was really just a first attempt at getting to a clear Topic Sentence.  Depending on how you phrase this topic sentence, you will create reader expectation for the paragraph that follows.  </a:t>
            </a:r>
          </a:p>
        </p:txBody>
      </p:sp>
      <p:sp>
        <p:nvSpPr>
          <p:cNvPr id="4" name="Slide Number Placeholder 3"/>
          <p:cNvSpPr>
            <a:spLocks noGrp="1"/>
          </p:cNvSpPr>
          <p:nvPr>
            <p:ph type="sldNum" sz="quarter" idx="5"/>
          </p:nvPr>
        </p:nvSpPr>
        <p:spPr/>
        <p:txBody>
          <a:bodyPr/>
          <a:lstStyle/>
          <a:p>
            <a:fld id="{F36E3B3E-52B0-4853-9913-6D7340EA375A}" type="slidenum">
              <a:rPr lang="en-CA" smtClean="0"/>
              <a:t>13</a:t>
            </a:fld>
            <a:endParaRPr lang="en-CA"/>
          </a:p>
        </p:txBody>
      </p:sp>
    </p:spTree>
    <p:extLst>
      <p:ext uri="{BB962C8B-B14F-4D97-AF65-F5344CB8AC3E}">
        <p14:creationId xmlns:p14="http://schemas.microsoft.com/office/powerpoint/2010/main" val="69316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2732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55013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7069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34992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05379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5355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3121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13162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8876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40058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723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9202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4541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8658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71218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5881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6/28/20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32958561"/>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pressbooks.bccampus.ca/technicalwriting/chapter/communicatingprecis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owl.purdue.edu/owl/general_writing/mechanics/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ressbooks.bccampus.ca/technicalwriting/chapter/appendixe-sentencestructu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ressbooks.bccampus.ca/technicalwriting/chapter/appendixd-transitionalwor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ressbooks.bccampus.ca/technicalwriting/chapter/communicatingprecis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6DC9-2071-4AC9-BA02-79B75A415458}"/>
              </a:ext>
            </a:extLst>
          </p:cNvPr>
          <p:cNvSpPr>
            <a:spLocks noGrp="1"/>
          </p:cNvSpPr>
          <p:nvPr>
            <p:ph type="ctrTitle"/>
          </p:nvPr>
        </p:nvSpPr>
        <p:spPr>
          <a:xfrm>
            <a:off x="1557071" y="1584552"/>
            <a:ext cx="9099255" cy="2537251"/>
          </a:xfrm>
        </p:spPr>
        <p:txBody>
          <a:bodyPr anchor="ctr">
            <a:normAutofit fontScale="90000"/>
          </a:bodyPr>
          <a:lstStyle/>
          <a:p>
            <a:pPr algn="ctr"/>
            <a:r>
              <a:rPr lang="en-CA" sz="7200" dirty="0">
                <a:solidFill>
                  <a:srgbClr val="454545"/>
                </a:solidFill>
              </a:rPr>
              <a:t>The 5 C’s of Credible Academic Writing</a:t>
            </a:r>
          </a:p>
        </p:txBody>
      </p:sp>
    </p:spTree>
    <p:extLst>
      <p:ext uri="{BB962C8B-B14F-4D97-AF65-F5344CB8AC3E}">
        <p14:creationId xmlns:p14="http://schemas.microsoft.com/office/powerpoint/2010/main" val="2152297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1C62E-7E90-4E48-B210-B51FB47950B6}"/>
              </a:ext>
            </a:extLst>
          </p:cNvPr>
          <p:cNvSpPr>
            <a:spLocks noGrp="1"/>
          </p:cNvSpPr>
          <p:nvPr>
            <p:ph type="title"/>
          </p:nvPr>
        </p:nvSpPr>
        <p:spPr>
          <a:xfrm>
            <a:off x="1843391" y="624110"/>
            <a:ext cx="9383408" cy="789054"/>
          </a:xfrm>
        </p:spPr>
        <p:txBody>
          <a:bodyPr>
            <a:normAutofit fontScale="90000"/>
          </a:bodyPr>
          <a:lstStyle/>
          <a:p>
            <a:r>
              <a:rPr lang="en-CA" sz="4800" b="1" dirty="0">
                <a:solidFill>
                  <a:schemeClr val="bg1"/>
                </a:solidFill>
                <a:latin typeface="Calibri" panose="020F0502020204030204" pitchFamily="34" charset="0"/>
                <a:cs typeface="Calibri" panose="020F0502020204030204" pitchFamily="34" charset="0"/>
              </a:rPr>
              <a:t>Revise the following to be more concise:</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B8E1909-842C-47F0-A546-3E78BE42EC24}"/>
              </a:ext>
            </a:extLst>
          </p:cNvPr>
          <p:cNvSpPr>
            <a:spLocks noGrp="1"/>
          </p:cNvSpPr>
          <p:nvPr>
            <p:ph idx="1"/>
          </p:nvPr>
        </p:nvSpPr>
        <p:spPr>
          <a:xfrm>
            <a:off x="336884" y="2623929"/>
            <a:ext cx="11534273" cy="3937291"/>
          </a:xfrm>
        </p:spPr>
        <p:txBody>
          <a:bodyPr>
            <a:noAutofit/>
          </a:bodyPr>
          <a:lstStyle/>
          <a:p>
            <a:r>
              <a:rPr lang="en-US" altLang="ja-JP" sz="3200" dirty="0"/>
              <a:t>Energy drinks may be consumed in many different ways.  Drinking energy drinks can provide the helpful benefits of increased awareness and energy.  However, even with the enhancements that may arise from drinking an energy drink, there may be ill effects which pose more of a threat to a person than the energy boost that a person  may receive.</a:t>
            </a:r>
            <a:endParaRPr lang="en-C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755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1C62E-7E90-4E48-B210-B51FB47950B6}"/>
              </a:ext>
            </a:extLst>
          </p:cNvPr>
          <p:cNvSpPr>
            <a:spLocks noGrp="1"/>
          </p:cNvSpPr>
          <p:nvPr>
            <p:ph type="title"/>
          </p:nvPr>
        </p:nvSpPr>
        <p:spPr>
          <a:xfrm>
            <a:off x="1843391" y="624110"/>
            <a:ext cx="9383408" cy="789054"/>
          </a:xfrm>
        </p:spPr>
        <p:txBody>
          <a:bodyPr>
            <a:normAutofit fontScale="90000"/>
          </a:bodyPr>
          <a:lstStyle/>
          <a:p>
            <a:r>
              <a:rPr lang="en-CA" sz="4800" b="1" dirty="0">
                <a:solidFill>
                  <a:schemeClr val="bg1"/>
                </a:solidFill>
                <a:latin typeface="Calibri" panose="020F0502020204030204" pitchFamily="34" charset="0"/>
                <a:cs typeface="Calibri" panose="020F0502020204030204" pitchFamily="34" charset="0"/>
              </a:rPr>
              <a:t>Rethink the topic sentence: </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B8E1909-842C-47F0-A546-3E78BE42EC24}"/>
              </a:ext>
            </a:extLst>
          </p:cNvPr>
          <p:cNvSpPr>
            <a:spLocks noGrp="1"/>
          </p:cNvSpPr>
          <p:nvPr>
            <p:ph idx="1"/>
          </p:nvPr>
        </p:nvSpPr>
        <p:spPr>
          <a:xfrm>
            <a:off x="336884" y="2623929"/>
            <a:ext cx="11534273" cy="3937291"/>
          </a:xfrm>
        </p:spPr>
        <p:txBody>
          <a:bodyPr>
            <a:noAutofit/>
          </a:bodyPr>
          <a:lstStyle/>
          <a:p>
            <a:r>
              <a:rPr lang="en-US" altLang="ja-JP" sz="3200" dirty="0">
                <a:effectLst>
                  <a:glow rad="127000">
                    <a:srgbClr val="FFC000"/>
                  </a:glow>
                </a:effectLst>
              </a:rPr>
              <a:t>Energy drinks may be consumed in many different ways</a:t>
            </a:r>
            <a:r>
              <a:rPr lang="en-US" altLang="ja-JP" sz="3200" dirty="0"/>
              <a:t>.  Drinking energy drinks can provide the helpful benefits of increased awareness and energy.  However, even with the enhancements that may arise from drinking an energy drink, there may be ill effects which pose more of a threat to a person than the energy boost that a person  may receive.</a:t>
            </a:r>
          </a:p>
          <a:p>
            <a:r>
              <a:rPr lang="en-US" sz="3200" dirty="0">
                <a:solidFill>
                  <a:srgbClr val="FF0000"/>
                </a:solidFill>
                <a:latin typeface="Calibri" panose="020F0502020204030204" pitchFamily="34" charset="0"/>
                <a:cs typeface="Calibri" panose="020F0502020204030204" pitchFamily="34" charset="0"/>
              </a:rPr>
              <a:t>Cut meaningless padding! </a:t>
            </a:r>
            <a:endParaRPr lang="en-CA" sz="28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630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1C62E-7E90-4E48-B210-B51FB47950B6}"/>
              </a:ext>
            </a:extLst>
          </p:cNvPr>
          <p:cNvSpPr>
            <a:spLocks noGrp="1"/>
          </p:cNvSpPr>
          <p:nvPr>
            <p:ph type="title"/>
          </p:nvPr>
        </p:nvSpPr>
        <p:spPr>
          <a:xfrm>
            <a:off x="1843391" y="624110"/>
            <a:ext cx="9383408" cy="789054"/>
          </a:xfrm>
        </p:spPr>
        <p:txBody>
          <a:bodyPr>
            <a:normAutofit fontScale="90000"/>
          </a:bodyPr>
          <a:lstStyle/>
          <a:p>
            <a:r>
              <a:rPr lang="en-CA" sz="4800" b="1" dirty="0">
                <a:solidFill>
                  <a:schemeClr val="bg1"/>
                </a:solidFill>
                <a:latin typeface="Calibri" panose="020F0502020204030204" pitchFamily="34" charset="0"/>
                <a:cs typeface="Calibri" panose="020F0502020204030204" pitchFamily="34" charset="0"/>
              </a:rPr>
              <a:t>Cut repetition</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B8E1909-842C-47F0-A546-3E78BE42EC24}"/>
              </a:ext>
            </a:extLst>
          </p:cNvPr>
          <p:cNvSpPr>
            <a:spLocks noGrp="1"/>
          </p:cNvSpPr>
          <p:nvPr>
            <p:ph idx="1"/>
          </p:nvPr>
        </p:nvSpPr>
        <p:spPr>
          <a:xfrm>
            <a:off x="336884" y="2623929"/>
            <a:ext cx="11534273" cy="3937291"/>
          </a:xfrm>
        </p:spPr>
        <p:txBody>
          <a:bodyPr>
            <a:noAutofit/>
          </a:bodyPr>
          <a:lstStyle/>
          <a:p>
            <a:r>
              <a:rPr lang="en-US" altLang="ja-JP" sz="3200" strike="sngStrike" dirty="0">
                <a:effectLst>
                  <a:glow rad="127000">
                    <a:srgbClr val="FFC000"/>
                  </a:glow>
                </a:effectLst>
              </a:rPr>
              <a:t>Drinking</a:t>
            </a:r>
            <a:r>
              <a:rPr lang="en-US" altLang="ja-JP" sz="3200" dirty="0"/>
              <a:t> energy drinks can </a:t>
            </a:r>
            <a:r>
              <a:rPr lang="en-US" altLang="ja-JP" sz="3200" strike="sngStrike" dirty="0">
                <a:effectLst>
                  <a:glow rad="127000">
                    <a:srgbClr val="FFC000"/>
                  </a:glow>
                </a:effectLst>
              </a:rPr>
              <a:t>provide the helpful benefits of</a:t>
            </a:r>
            <a:r>
              <a:rPr lang="en-US" altLang="ja-JP" sz="3200" dirty="0">
                <a:effectLst>
                  <a:glow rad="127000">
                    <a:srgbClr val="FFC000"/>
                  </a:glow>
                </a:effectLst>
              </a:rPr>
              <a:t> </a:t>
            </a:r>
            <a:r>
              <a:rPr lang="en-US" altLang="ja-JP" sz="3200" dirty="0"/>
              <a:t>increase</a:t>
            </a:r>
            <a:r>
              <a:rPr lang="en-US" altLang="ja-JP" sz="3200" dirty="0">
                <a:effectLst>
                  <a:glow rad="127000">
                    <a:srgbClr val="FFC000"/>
                  </a:glow>
                </a:effectLst>
              </a:rPr>
              <a:t>d</a:t>
            </a:r>
            <a:r>
              <a:rPr lang="en-US" altLang="ja-JP" sz="3200" dirty="0"/>
              <a:t> awareness and energy</a:t>
            </a:r>
            <a:r>
              <a:rPr lang="en-US" altLang="ja-JP" sz="3200" dirty="0">
                <a:effectLst>
                  <a:glow rad="127000">
                    <a:srgbClr val="FFC000"/>
                  </a:glow>
                </a:effectLst>
              </a:rPr>
              <a:t>.  </a:t>
            </a:r>
            <a:r>
              <a:rPr lang="en-US" altLang="ja-JP" sz="3200" strike="sngStrike" dirty="0">
                <a:effectLst>
                  <a:glow rad="127000">
                    <a:srgbClr val="FFC000"/>
                  </a:glow>
                </a:effectLst>
              </a:rPr>
              <a:t>However, even with the enhancements that may arise from drinking an energy drink,</a:t>
            </a:r>
            <a:r>
              <a:rPr lang="en-US" altLang="ja-JP" sz="3200" dirty="0"/>
              <a:t> </a:t>
            </a:r>
            <a:r>
              <a:rPr lang="en-US" altLang="ja-JP" sz="3200" b="1" dirty="0">
                <a:solidFill>
                  <a:srgbClr val="FF0000"/>
                </a:solidFill>
              </a:rPr>
              <a:t>but</a:t>
            </a:r>
            <a:r>
              <a:rPr lang="en-US" altLang="ja-JP" sz="3200" dirty="0">
                <a:solidFill>
                  <a:srgbClr val="FF0000"/>
                </a:solidFill>
              </a:rPr>
              <a:t> </a:t>
            </a:r>
            <a:r>
              <a:rPr lang="en-US" altLang="ja-JP" sz="3200" dirty="0"/>
              <a:t>there may be ill effects</a:t>
            </a:r>
            <a:r>
              <a:rPr lang="en-US" altLang="ja-JP" sz="3200" strike="sngStrike" dirty="0"/>
              <a:t> </a:t>
            </a:r>
            <a:r>
              <a:rPr lang="en-US" altLang="ja-JP" sz="3200" strike="sngStrike" dirty="0">
                <a:effectLst>
                  <a:glow rad="127000">
                    <a:srgbClr val="FFC000"/>
                  </a:glow>
                </a:effectLst>
              </a:rPr>
              <a:t>which pose more of a threat to a person than the energy boost that a person  may receive</a:t>
            </a:r>
            <a:r>
              <a:rPr lang="en-US" altLang="ja-JP" sz="3200" dirty="0">
                <a:effectLst>
                  <a:glow rad="127000">
                    <a:srgbClr val="FFC000"/>
                  </a:glow>
                </a:effectLst>
              </a:rPr>
              <a:t>.</a:t>
            </a:r>
          </a:p>
          <a:p>
            <a:r>
              <a:rPr lang="en-US" sz="2800" dirty="0">
                <a:solidFill>
                  <a:srgbClr val="FF0000"/>
                </a:solidFill>
                <a:latin typeface="Calibri" panose="020F0502020204030204" pitchFamily="34" charset="0"/>
                <a:cs typeface="Calibri" panose="020F0502020204030204" pitchFamily="34" charset="0"/>
              </a:rPr>
              <a:t>Get to the point! Don’t waste your reader’s time.</a:t>
            </a:r>
            <a:endParaRPr lang="en-CA" sz="2800" dirty="0">
              <a:solidFill>
                <a:srgbClr val="FF0000"/>
              </a:solidFill>
              <a:effectLst>
                <a:glow rad="127000">
                  <a:schemeClr val="bg1">
                    <a:lumMod val="95000"/>
                  </a:schemeClr>
                </a:glo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230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1C62E-7E90-4E48-B210-B51FB47950B6}"/>
              </a:ext>
            </a:extLst>
          </p:cNvPr>
          <p:cNvSpPr>
            <a:spLocks noGrp="1"/>
          </p:cNvSpPr>
          <p:nvPr>
            <p:ph type="title"/>
          </p:nvPr>
        </p:nvSpPr>
        <p:spPr>
          <a:xfrm>
            <a:off x="1843391" y="624110"/>
            <a:ext cx="9383408" cy="789054"/>
          </a:xfrm>
        </p:spPr>
        <p:txBody>
          <a:bodyPr>
            <a:normAutofit fontScale="90000"/>
          </a:bodyPr>
          <a:lstStyle/>
          <a:p>
            <a:r>
              <a:rPr lang="en-CA" sz="4800" b="1" dirty="0">
                <a:solidFill>
                  <a:schemeClr val="bg1"/>
                </a:solidFill>
                <a:latin typeface="Calibri" panose="020F0502020204030204" pitchFamily="34" charset="0"/>
                <a:cs typeface="Calibri" panose="020F0502020204030204" pitchFamily="34" charset="0"/>
              </a:rPr>
              <a:t>Revised versions:  </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8476563F-C993-2F49-8530-4F13FCB83F07}"/>
              </a:ext>
            </a:extLst>
          </p:cNvPr>
          <p:cNvGraphicFramePr>
            <a:graphicFrameLocks noGrp="1"/>
          </p:cNvGraphicFramePr>
          <p:nvPr>
            <p:ph idx="1"/>
            <p:extLst>
              <p:ext uri="{D42A27DB-BD31-4B8C-83A1-F6EECF244321}">
                <p14:modId xmlns:p14="http://schemas.microsoft.com/office/powerpoint/2010/main" val="201652830"/>
              </p:ext>
            </p:extLst>
          </p:nvPr>
        </p:nvGraphicFramePr>
        <p:xfrm>
          <a:off x="336550" y="2624138"/>
          <a:ext cx="11534776" cy="3753216"/>
        </p:xfrm>
        <a:graphic>
          <a:graphicData uri="http://schemas.openxmlformats.org/drawingml/2006/table">
            <a:tbl>
              <a:tblPr firstRow="1" bandRow="1">
                <a:tableStyleId>{FABFCF23-3B69-468F-B69F-88F6DE6A72F2}</a:tableStyleId>
              </a:tblPr>
              <a:tblGrid>
                <a:gridCol w="2148742">
                  <a:extLst>
                    <a:ext uri="{9D8B030D-6E8A-4147-A177-3AD203B41FA5}">
                      <a16:colId xmlns:a16="http://schemas.microsoft.com/office/drawing/2014/main" val="2617667159"/>
                    </a:ext>
                  </a:extLst>
                </a:gridCol>
                <a:gridCol w="9386034">
                  <a:extLst>
                    <a:ext uri="{9D8B030D-6E8A-4147-A177-3AD203B41FA5}">
                      <a16:colId xmlns:a16="http://schemas.microsoft.com/office/drawing/2014/main" val="208600850"/>
                    </a:ext>
                  </a:extLst>
                </a:gridCol>
              </a:tblGrid>
              <a:tr h="1251072">
                <a:tc>
                  <a:txBody>
                    <a:bodyPr/>
                    <a:lstStyle/>
                    <a:p>
                      <a:r>
                        <a:rPr lang="en-US" sz="2400" dirty="0">
                          <a:solidFill>
                            <a:schemeClr val="tx1"/>
                          </a:solidFill>
                        </a:rPr>
                        <a:t>Simple </a:t>
                      </a:r>
                    </a:p>
                    <a:p>
                      <a:r>
                        <a:rPr lang="en-US" sz="2400" dirty="0">
                          <a:solidFill>
                            <a:schemeClr val="tx1"/>
                          </a:solidFill>
                        </a:rPr>
                        <a:t>Sentence:  </a:t>
                      </a:r>
                    </a:p>
                  </a:txBody>
                  <a:tcPr>
                    <a:noFill/>
                  </a:tcPr>
                </a:tc>
                <a:tc>
                  <a:txBody>
                    <a:bodyPr/>
                    <a:lstStyle/>
                    <a:p>
                      <a:r>
                        <a:rPr lang="en-US" altLang="en-US" sz="2400" b="0" dirty="0">
                          <a:solidFill>
                            <a:schemeClr val="tx1"/>
                          </a:solidFill>
                        </a:rPr>
                        <a:t>The negative effects of energy drinks outweigh the benefits. </a:t>
                      </a:r>
                      <a:endParaRPr lang="en-US" sz="2400" b="0" dirty="0">
                        <a:solidFill>
                          <a:schemeClr val="tx1"/>
                        </a:solidFill>
                      </a:endParaRPr>
                    </a:p>
                  </a:txBody>
                  <a:tcPr>
                    <a:noFill/>
                  </a:tcPr>
                </a:tc>
                <a:extLst>
                  <a:ext uri="{0D108BD9-81ED-4DB2-BD59-A6C34878D82A}">
                    <a16:rowId xmlns:a16="http://schemas.microsoft.com/office/drawing/2014/main" val="229544426"/>
                  </a:ext>
                </a:extLst>
              </a:tr>
              <a:tr h="1251072">
                <a:tc>
                  <a:txBody>
                    <a:bodyPr/>
                    <a:lstStyle/>
                    <a:p>
                      <a:r>
                        <a:rPr lang="en-US" sz="2400" b="1" dirty="0"/>
                        <a:t>Compound Sentence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2400" dirty="0"/>
                        <a:t>Energy drinks can increase awareness and energy; however, they can also cause harmful side effects.</a:t>
                      </a:r>
                    </a:p>
                    <a:p>
                      <a:endParaRPr lang="en-US" sz="2400" dirty="0"/>
                    </a:p>
                  </a:txBody>
                  <a:tcPr/>
                </a:tc>
                <a:extLst>
                  <a:ext uri="{0D108BD9-81ED-4DB2-BD59-A6C34878D82A}">
                    <a16:rowId xmlns:a16="http://schemas.microsoft.com/office/drawing/2014/main" val="3029933336"/>
                  </a:ext>
                </a:extLst>
              </a:tr>
              <a:tr h="1251072">
                <a:tc>
                  <a:txBody>
                    <a:bodyPr/>
                    <a:lstStyle/>
                    <a:p>
                      <a:r>
                        <a:rPr lang="en-US" sz="2400" b="1" dirty="0"/>
                        <a:t>Complex </a:t>
                      </a:r>
                    </a:p>
                    <a:p>
                      <a:r>
                        <a:rPr lang="en-US" sz="2400" b="1" dirty="0"/>
                        <a:t>Sentence</a:t>
                      </a:r>
                    </a:p>
                  </a:txBody>
                  <a:tcPr/>
                </a:tc>
                <a:tc>
                  <a:txBody>
                    <a:bodyPr/>
                    <a:lstStyle/>
                    <a:p>
                      <a:r>
                        <a:rPr lang="en-US" altLang="en-US" sz="2400" dirty="0"/>
                        <a:t>Although energy drinks can increase awareness and energy, they can have negative effects that outweigh these benefits</a:t>
                      </a:r>
                      <a:endParaRPr lang="en-US" sz="2400" dirty="0"/>
                    </a:p>
                  </a:txBody>
                  <a:tcPr/>
                </a:tc>
                <a:extLst>
                  <a:ext uri="{0D108BD9-81ED-4DB2-BD59-A6C34878D82A}">
                    <a16:rowId xmlns:a16="http://schemas.microsoft.com/office/drawing/2014/main" val="2843275365"/>
                  </a:ext>
                </a:extLst>
              </a:tr>
            </a:tbl>
          </a:graphicData>
        </a:graphic>
      </p:graphicFrame>
    </p:spTree>
    <p:extLst>
      <p:ext uri="{BB962C8B-B14F-4D97-AF65-F5344CB8AC3E}">
        <p14:creationId xmlns:p14="http://schemas.microsoft.com/office/powerpoint/2010/main" val="997593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EF4AE-679F-484A-BD78-110B31F99E40}"/>
              </a:ext>
            </a:extLst>
          </p:cNvPr>
          <p:cNvSpPr>
            <a:spLocks noGrp="1"/>
          </p:cNvSpPr>
          <p:nvPr>
            <p:ph type="title"/>
          </p:nvPr>
        </p:nvSpPr>
        <p:spPr>
          <a:xfrm>
            <a:off x="402605" y="562708"/>
            <a:ext cx="3814334" cy="4360984"/>
          </a:xfrm>
        </p:spPr>
        <p:txBody>
          <a:bodyPr>
            <a:normAutofit fontScale="90000"/>
          </a:bodyPr>
          <a:lstStyle/>
          <a:p>
            <a:pPr>
              <a:lnSpc>
                <a:spcPct val="150000"/>
              </a:lnSpc>
            </a:pPr>
            <a:r>
              <a:rPr lang="en-CA" sz="3100" b="1" u="sng" dirty="0">
                <a:solidFill>
                  <a:schemeClr val="tx1"/>
                </a:solidFill>
              </a:rPr>
              <a:t>CONCRETE</a:t>
            </a:r>
            <a:r>
              <a:rPr lang="en-CA" sz="2800" b="1" dirty="0">
                <a:solidFill>
                  <a:schemeClr val="tx1"/>
                </a:solidFill>
              </a:rPr>
              <a:t> </a:t>
            </a:r>
            <a:r>
              <a:rPr lang="en-CA" sz="2800" dirty="0">
                <a:solidFill>
                  <a:schemeClr val="tx1"/>
                </a:solidFill>
              </a:rPr>
              <a:t>writing involves using specific, precise language to paint a picture for your readers so that they can more easily understand your ideas.</a:t>
            </a:r>
          </a:p>
        </p:txBody>
      </p:sp>
      <p:pic>
        <p:nvPicPr>
          <p:cNvPr id="4098" name="Picture 2" descr="Image result for precise">
            <a:extLst>
              <a:ext uri="{FF2B5EF4-FFF2-40B4-BE49-F238E27FC236}">
                <a16:creationId xmlns:a16="http://schemas.microsoft.com/office/drawing/2014/main" id="{E888E9B6-01B5-46DC-9289-0965A8D8D8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44" r="14043"/>
          <a:stretch/>
        </p:blipFill>
        <p:spPr bwMode="auto">
          <a:xfrm>
            <a:off x="4619543" y="10"/>
            <a:ext cx="7572457"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C458AD1-0CC9-442D-8F9B-C57937D3EBCD}"/>
              </a:ext>
            </a:extLst>
          </p:cNvPr>
          <p:cNvSpPr>
            <a:spLocks noGrp="1"/>
          </p:cNvSpPr>
          <p:nvPr>
            <p:ph idx="1"/>
          </p:nvPr>
        </p:nvSpPr>
        <p:spPr>
          <a:xfrm>
            <a:off x="0" y="5233765"/>
            <a:ext cx="5107132" cy="1032754"/>
          </a:xfrm>
          <a:solidFill>
            <a:schemeClr val="tx2">
              <a:lumMod val="50000"/>
            </a:schemeClr>
          </a:solidFill>
        </p:spPr>
        <p:txBody>
          <a:bodyPr>
            <a:normAutofit/>
          </a:bodyPr>
          <a:lstStyle/>
          <a:p>
            <a:pPr>
              <a:buClr>
                <a:schemeClr val="accent5">
                  <a:lumMod val="60000"/>
                  <a:lumOff val="40000"/>
                </a:schemeClr>
              </a:buClr>
            </a:pPr>
            <a:r>
              <a:rPr lang="en-CA" sz="2400" dirty="0"/>
              <a:t>How can we improve the precision of our writing?</a:t>
            </a:r>
          </a:p>
        </p:txBody>
      </p:sp>
    </p:spTree>
    <p:extLst>
      <p:ext uri="{BB962C8B-B14F-4D97-AF65-F5344CB8AC3E}">
        <p14:creationId xmlns:p14="http://schemas.microsoft.com/office/powerpoint/2010/main" val="115335328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1C62E-7E90-4E48-B210-B51FB47950B6}"/>
              </a:ext>
            </a:extLst>
          </p:cNvPr>
          <p:cNvSpPr>
            <a:spLocks noGrp="1"/>
          </p:cNvSpPr>
          <p:nvPr>
            <p:ph type="title"/>
          </p:nvPr>
        </p:nvSpPr>
        <p:spPr>
          <a:xfrm>
            <a:off x="1843391" y="624110"/>
            <a:ext cx="9383408" cy="789054"/>
          </a:xfrm>
        </p:spPr>
        <p:txBody>
          <a:bodyPr>
            <a:normAutofit fontScale="90000"/>
          </a:bodyPr>
          <a:lstStyle/>
          <a:p>
            <a:r>
              <a:rPr lang="en-CA" sz="4800" b="1" dirty="0">
                <a:solidFill>
                  <a:schemeClr val="bg1"/>
                </a:solidFill>
                <a:latin typeface="Calibri" panose="020F0502020204030204" pitchFamily="34" charset="0"/>
                <a:cs typeface="Calibri" panose="020F0502020204030204" pitchFamily="34" charset="0"/>
              </a:rPr>
              <a:t>Be Concrete by</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B8E1909-842C-47F0-A546-3E78BE42EC24}"/>
              </a:ext>
            </a:extLst>
          </p:cNvPr>
          <p:cNvSpPr>
            <a:spLocks noGrp="1"/>
          </p:cNvSpPr>
          <p:nvPr>
            <p:ph idx="1"/>
          </p:nvPr>
        </p:nvSpPr>
        <p:spPr>
          <a:xfrm>
            <a:off x="1138989" y="2623929"/>
            <a:ext cx="10087811" cy="3584365"/>
          </a:xfrm>
        </p:spPr>
        <p:txBody>
          <a:bodyPr>
            <a:noAutofit/>
          </a:bodyPr>
          <a:lstStyle/>
          <a:p>
            <a:r>
              <a:rPr lang="en-CA" sz="3200" dirty="0">
                <a:latin typeface="Calibri" panose="020F0502020204030204" pitchFamily="34" charset="0"/>
                <a:cs typeface="Calibri" panose="020F0502020204030204" pitchFamily="34" charset="0"/>
              </a:rPr>
              <a:t>Avoiding abstract words – or if you must use them, define them using concrete examples </a:t>
            </a:r>
          </a:p>
          <a:p>
            <a:r>
              <a:rPr lang="en-CA" sz="3200" dirty="0">
                <a:latin typeface="Calibri" panose="020F0502020204030204" pitchFamily="34" charset="0"/>
                <a:cs typeface="Calibri" panose="020F0502020204030204" pitchFamily="34" charset="0"/>
              </a:rPr>
              <a:t>Find the most precise word to express your idea  </a:t>
            </a:r>
          </a:p>
          <a:p>
            <a:r>
              <a:rPr lang="en-CA" sz="3200" dirty="0">
                <a:latin typeface="Calibri" panose="020F0502020204030204" pitchFamily="34" charset="0"/>
                <a:cs typeface="Calibri" panose="020F0502020204030204" pitchFamily="34" charset="0"/>
              </a:rPr>
              <a:t>Use measurable terms whenever possible</a:t>
            </a:r>
          </a:p>
          <a:p>
            <a:r>
              <a:rPr lang="en-CA" sz="3200" dirty="0">
                <a:latin typeface="Calibri" panose="020F0502020204030204" pitchFamily="34" charset="0"/>
                <a:cs typeface="Calibri" panose="020F0502020204030204" pitchFamily="34" charset="0"/>
              </a:rPr>
              <a:t>Choose words that create pictures in the reader’s mind</a:t>
            </a:r>
          </a:p>
          <a:p>
            <a:pPr marL="0" indent="0">
              <a:buNone/>
            </a:pPr>
            <a:r>
              <a:rPr lang="en-CA" sz="2400" dirty="0">
                <a:latin typeface="Calibri" panose="020F0502020204030204" pitchFamily="34" charset="0"/>
                <a:cs typeface="Calibri" panose="020F0502020204030204" pitchFamily="34" charset="0"/>
              </a:rPr>
              <a:t>Resource:  </a:t>
            </a:r>
            <a:r>
              <a:rPr lang="en-CA" sz="2400" dirty="0">
                <a:latin typeface="Calibri" panose="020F0502020204030204" pitchFamily="34" charset="0"/>
                <a:cs typeface="Calibri" panose="020F0502020204030204" pitchFamily="34" charset="0"/>
                <a:hlinkClick r:id="rId2"/>
              </a:rPr>
              <a:t>Communicating with Precision</a:t>
            </a:r>
            <a:endParaRPr lang="en-CA"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847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7B7EFD05-5F12-420E-8AEF-74D5EF9D5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7" name="Freeform 11">
              <a:extLst>
                <a:ext uri="{FF2B5EF4-FFF2-40B4-BE49-F238E27FC236}">
                  <a16:creationId xmlns:a16="http://schemas.microsoft.com/office/drawing/2014/main" id="{6B6786B7-9BA0-488B-8C6B-1C5BB4E2A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8" name="Freeform 12">
              <a:extLst>
                <a:ext uri="{FF2B5EF4-FFF2-40B4-BE49-F238E27FC236}">
                  <a16:creationId xmlns:a16="http://schemas.microsoft.com/office/drawing/2014/main" id="{ACF6C842-D596-43D3-B584-5672E0D331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9" name="Freeform 13">
              <a:extLst>
                <a:ext uri="{FF2B5EF4-FFF2-40B4-BE49-F238E27FC236}">
                  <a16:creationId xmlns:a16="http://schemas.microsoft.com/office/drawing/2014/main" id="{6DF84F3E-35FA-497B-B6FA-F453E82F3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0" name="Freeform 14">
              <a:extLst>
                <a:ext uri="{FF2B5EF4-FFF2-40B4-BE49-F238E27FC236}">
                  <a16:creationId xmlns:a16="http://schemas.microsoft.com/office/drawing/2014/main" id="{2846D7FA-E05C-448E-B156-F77C205A1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81" name="Freeform 15">
              <a:extLst>
                <a:ext uri="{FF2B5EF4-FFF2-40B4-BE49-F238E27FC236}">
                  <a16:creationId xmlns:a16="http://schemas.microsoft.com/office/drawing/2014/main" id="{E269AD3A-E6B6-4322-A013-276CBC1B0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2" name="Freeform 16">
              <a:extLst>
                <a:ext uri="{FF2B5EF4-FFF2-40B4-BE49-F238E27FC236}">
                  <a16:creationId xmlns:a16="http://schemas.microsoft.com/office/drawing/2014/main" id="{CEFB9F00-6239-4BF6-B439-D16231B24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3" name="Freeform 17">
              <a:extLst>
                <a:ext uri="{FF2B5EF4-FFF2-40B4-BE49-F238E27FC236}">
                  <a16:creationId xmlns:a16="http://schemas.microsoft.com/office/drawing/2014/main" id="{74D1DDDB-FC85-40C5-9225-06312C451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4" name="Freeform 18">
              <a:extLst>
                <a:ext uri="{FF2B5EF4-FFF2-40B4-BE49-F238E27FC236}">
                  <a16:creationId xmlns:a16="http://schemas.microsoft.com/office/drawing/2014/main" id="{E9217709-40C1-4F4A-AB69-8A693608A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5" name="Freeform 19">
              <a:extLst>
                <a:ext uri="{FF2B5EF4-FFF2-40B4-BE49-F238E27FC236}">
                  <a16:creationId xmlns:a16="http://schemas.microsoft.com/office/drawing/2014/main" id="{ACCD26D6-BC97-43F5-B803-5838985FC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6" name="Freeform 20">
              <a:extLst>
                <a:ext uri="{FF2B5EF4-FFF2-40B4-BE49-F238E27FC236}">
                  <a16:creationId xmlns:a16="http://schemas.microsoft.com/office/drawing/2014/main" id="{8136022F-2988-42E2-90E1-617D189F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7" name="Freeform 21">
              <a:extLst>
                <a:ext uri="{FF2B5EF4-FFF2-40B4-BE49-F238E27FC236}">
                  <a16:creationId xmlns:a16="http://schemas.microsoft.com/office/drawing/2014/main" id="{03859925-85FA-4D69-A0AB-6F827E3B5C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8" name="Freeform 22">
              <a:extLst>
                <a:ext uri="{FF2B5EF4-FFF2-40B4-BE49-F238E27FC236}">
                  <a16:creationId xmlns:a16="http://schemas.microsoft.com/office/drawing/2014/main" id="{BAE65FC7-970A-4DCC-9FB4-CF0F7496A9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0" name="Group 89">
            <a:extLst>
              <a:ext uri="{FF2B5EF4-FFF2-40B4-BE49-F238E27FC236}">
                <a16:creationId xmlns:a16="http://schemas.microsoft.com/office/drawing/2014/main" id="{B64F33C7-E158-4057-87E7-6F42AA6D03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91" name="Freeform 27">
              <a:extLst>
                <a:ext uri="{FF2B5EF4-FFF2-40B4-BE49-F238E27FC236}">
                  <a16:creationId xmlns:a16="http://schemas.microsoft.com/office/drawing/2014/main" id="{26714E66-FCC0-42F6-B127-0F91203BC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2" name="Freeform 28">
              <a:extLst>
                <a:ext uri="{FF2B5EF4-FFF2-40B4-BE49-F238E27FC236}">
                  <a16:creationId xmlns:a16="http://schemas.microsoft.com/office/drawing/2014/main" id="{7E0BD3C9-F0D9-4A53-87DF-71D17D328D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3" name="Freeform 29">
              <a:extLst>
                <a:ext uri="{FF2B5EF4-FFF2-40B4-BE49-F238E27FC236}">
                  <a16:creationId xmlns:a16="http://schemas.microsoft.com/office/drawing/2014/main" id="{DFA9FE4C-FCED-4A9A-9E43-358EB7501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4" name="Freeform 30">
              <a:extLst>
                <a:ext uri="{FF2B5EF4-FFF2-40B4-BE49-F238E27FC236}">
                  <a16:creationId xmlns:a16="http://schemas.microsoft.com/office/drawing/2014/main" id="{E5D5BB28-15EC-4D32-9C05-C2206AF9E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5" name="Freeform 31">
              <a:extLst>
                <a:ext uri="{FF2B5EF4-FFF2-40B4-BE49-F238E27FC236}">
                  <a16:creationId xmlns:a16="http://schemas.microsoft.com/office/drawing/2014/main" id="{06210E9D-4080-4566-B32A-3A8BE356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6" name="Freeform 32">
              <a:extLst>
                <a:ext uri="{FF2B5EF4-FFF2-40B4-BE49-F238E27FC236}">
                  <a16:creationId xmlns:a16="http://schemas.microsoft.com/office/drawing/2014/main" id="{894D3505-0982-40B2-8131-1B6BFF273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7" name="Freeform 33">
              <a:extLst>
                <a:ext uri="{FF2B5EF4-FFF2-40B4-BE49-F238E27FC236}">
                  <a16:creationId xmlns:a16="http://schemas.microsoft.com/office/drawing/2014/main" id="{11598CAB-0965-48D6-999C-91450C50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8" name="Freeform 34">
              <a:extLst>
                <a:ext uri="{FF2B5EF4-FFF2-40B4-BE49-F238E27FC236}">
                  <a16:creationId xmlns:a16="http://schemas.microsoft.com/office/drawing/2014/main" id="{29E94126-468A-4060-BCBC-DC3806A46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9" name="Freeform 35">
              <a:extLst>
                <a:ext uri="{FF2B5EF4-FFF2-40B4-BE49-F238E27FC236}">
                  <a16:creationId xmlns:a16="http://schemas.microsoft.com/office/drawing/2014/main" id="{438F3422-C112-405B-B955-7B1690721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0" name="Freeform 36">
              <a:extLst>
                <a:ext uri="{FF2B5EF4-FFF2-40B4-BE49-F238E27FC236}">
                  <a16:creationId xmlns:a16="http://schemas.microsoft.com/office/drawing/2014/main" id="{C99C65FC-23C1-4B1D-A385-29B46619D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1" name="Freeform 37">
              <a:extLst>
                <a:ext uri="{FF2B5EF4-FFF2-40B4-BE49-F238E27FC236}">
                  <a16:creationId xmlns:a16="http://schemas.microsoft.com/office/drawing/2014/main" id="{53D192C3-5E79-4B85-98D0-8F6C681CDC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2" name="Freeform 38">
              <a:extLst>
                <a:ext uri="{FF2B5EF4-FFF2-40B4-BE49-F238E27FC236}">
                  <a16:creationId xmlns:a16="http://schemas.microsoft.com/office/drawing/2014/main" id="{8709C0CF-D42A-4EE0-9C30-B0B72C69A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4" name="Rectangle 103">
            <a:extLst>
              <a:ext uri="{FF2B5EF4-FFF2-40B4-BE49-F238E27FC236}">
                <a16:creationId xmlns:a16="http://schemas.microsoft.com/office/drawing/2014/main" id="{B8FE8EF1-7AF2-4864-A8DE-7EE3481D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6" name="Freeform 6">
            <a:extLst>
              <a:ext uri="{FF2B5EF4-FFF2-40B4-BE49-F238E27FC236}">
                <a16:creationId xmlns:a16="http://schemas.microsoft.com/office/drawing/2014/main" id="{76CB6AE4-A444-41E5-A744-47F048A15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08" name="Rectangle 107">
            <a:extLst>
              <a:ext uri="{FF2B5EF4-FFF2-40B4-BE49-F238E27FC236}">
                <a16:creationId xmlns:a16="http://schemas.microsoft.com/office/drawing/2014/main" id="{25F129D9-8F3D-4302-AB5D-DE987A6B1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0" name="Rectangle 109">
            <a:extLst>
              <a:ext uri="{FF2B5EF4-FFF2-40B4-BE49-F238E27FC236}">
                <a16:creationId xmlns:a16="http://schemas.microsoft.com/office/drawing/2014/main" id="{1F4A57F6-BEF1-4CA6-A0F1-3A01F6AB4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75EF4AE-679F-484A-BD78-110B31F99E40}"/>
              </a:ext>
            </a:extLst>
          </p:cNvPr>
          <p:cNvSpPr>
            <a:spLocks noGrp="1"/>
          </p:cNvSpPr>
          <p:nvPr>
            <p:ph type="title"/>
          </p:nvPr>
        </p:nvSpPr>
        <p:spPr>
          <a:xfrm>
            <a:off x="430430" y="228600"/>
            <a:ext cx="3874869" cy="4560306"/>
          </a:xfrm>
        </p:spPr>
        <p:txBody>
          <a:bodyPr vert="horz" lIns="91440" tIns="45720" rIns="91440" bIns="45720" rtlCol="0" anchor="b">
            <a:noAutofit/>
          </a:bodyPr>
          <a:lstStyle/>
          <a:p>
            <a:pPr>
              <a:lnSpc>
                <a:spcPct val="150000"/>
              </a:lnSpc>
            </a:pPr>
            <a:r>
              <a:rPr lang="en-CA" sz="2800" b="1" u="sng" dirty="0">
                <a:solidFill>
                  <a:schemeClr val="bg1"/>
                </a:solidFill>
              </a:rPr>
              <a:t>CORRECT</a:t>
            </a:r>
            <a:r>
              <a:rPr lang="en-CA" sz="2800" b="1" dirty="0">
                <a:solidFill>
                  <a:schemeClr val="bg1"/>
                </a:solidFill>
              </a:rPr>
              <a:t> </a:t>
            </a:r>
            <a:r>
              <a:rPr lang="en-CA" sz="2800" dirty="0">
                <a:solidFill>
                  <a:schemeClr val="bg1"/>
                </a:solidFill>
              </a:rPr>
              <a:t>writing, in terms of both grammar and factual accuracy, can determine your effectiveness and credibility.</a:t>
            </a:r>
            <a:endParaRPr lang="en-US" sz="2400" dirty="0">
              <a:solidFill>
                <a:schemeClr val="bg1"/>
              </a:solidFill>
              <a:latin typeface="Calibri" panose="020F0502020204030204" pitchFamily="34" charset="0"/>
              <a:cs typeface="Calibri" panose="020F0502020204030204" pitchFamily="34" charset="0"/>
            </a:endParaRPr>
          </a:p>
        </p:txBody>
      </p:sp>
      <p:sp>
        <p:nvSpPr>
          <p:cNvPr id="112" name="Freeform 5">
            <a:extLst>
              <a:ext uri="{FF2B5EF4-FFF2-40B4-BE49-F238E27FC236}">
                <a16:creationId xmlns:a16="http://schemas.microsoft.com/office/drawing/2014/main" id="{E3336A73-1C9B-4BAA-A893-AD3C79E66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C458AD1-0CC9-442D-8F9B-C57937D3EBCD}"/>
              </a:ext>
            </a:extLst>
          </p:cNvPr>
          <p:cNvSpPr>
            <a:spLocks noGrp="1"/>
          </p:cNvSpPr>
          <p:nvPr>
            <p:ph idx="1"/>
          </p:nvPr>
        </p:nvSpPr>
        <p:spPr>
          <a:xfrm>
            <a:off x="140045" y="5087767"/>
            <a:ext cx="4917788" cy="770735"/>
          </a:xfrm>
        </p:spPr>
        <p:txBody>
          <a:bodyPr vert="horz" lIns="91440" tIns="45720" rIns="91440" bIns="45720" rtlCol="0" anchor="ctr">
            <a:normAutofit/>
          </a:bodyPr>
          <a:lstStyle/>
          <a:p>
            <a:pPr marL="0" indent="0">
              <a:lnSpc>
                <a:spcPct val="90000"/>
              </a:lnSpc>
              <a:buNone/>
            </a:pPr>
            <a:r>
              <a:rPr lang="en-US" sz="2400" dirty="0">
                <a:solidFill>
                  <a:srgbClr val="FEFFFF"/>
                </a:solidFill>
              </a:rPr>
              <a:t>How can we improve the correctness of our writing?</a:t>
            </a:r>
          </a:p>
        </p:txBody>
      </p:sp>
      <p:pic>
        <p:nvPicPr>
          <p:cNvPr id="6" name="Content Placeholder 4" descr="Checkmark">
            <a:extLst>
              <a:ext uri="{FF2B5EF4-FFF2-40B4-BE49-F238E27FC236}">
                <a16:creationId xmlns:a16="http://schemas.microsoft.com/office/drawing/2014/main" id="{04EA3EBB-749F-4507-BAE3-5E20368E33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1253" y="736024"/>
            <a:ext cx="4930468" cy="4930468"/>
          </a:xfrm>
          <a:prstGeom prst="rect">
            <a:avLst/>
          </a:prstGeom>
        </p:spPr>
      </p:pic>
    </p:spTree>
    <p:extLst>
      <p:ext uri="{BB962C8B-B14F-4D97-AF65-F5344CB8AC3E}">
        <p14:creationId xmlns:p14="http://schemas.microsoft.com/office/powerpoint/2010/main" val="223805152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1C62E-7E90-4E48-B210-B51FB47950B6}"/>
              </a:ext>
            </a:extLst>
          </p:cNvPr>
          <p:cNvSpPr>
            <a:spLocks noGrp="1"/>
          </p:cNvSpPr>
          <p:nvPr>
            <p:ph type="title"/>
          </p:nvPr>
        </p:nvSpPr>
        <p:spPr>
          <a:xfrm>
            <a:off x="1843391" y="624110"/>
            <a:ext cx="9383408" cy="789054"/>
          </a:xfrm>
        </p:spPr>
        <p:txBody>
          <a:bodyPr>
            <a:normAutofit fontScale="90000"/>
          </a:bodyPr>
          <a:lstStyle/>
          <a:p>
            <a:r>
              <a:rPr lang="en-CA" sz="4800" b="1" dirty="0">
                <a:solidFill>
                  <a:schemeClr val="bg1"/>
                </a:solidFill>
                <a:latin typeface="Calibri" panose="020F0502020204030204" pitchFamily="34" charset="0"/>
                <a:cs typeface="Calibri" panose="020F0502020204030204" pitchFamily="34" charset="0"/>
              </a:rPr>
              <a:t>Be Correct by</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B8E1909-842C-47F0-A546-3E78BE42EC24}"/>
              </a:ext>
            </a:extLst>
          </p:cNvPr>
          <p:cNvSpPr>
            <a:spLocks noGrp="1"/>
          </p:cNvSpPr>
          <p:nvPr>
            <p:ph idx="1"/>
          </p:nvPr>
        </p:nvSpPr>
        <p:spPr>
          <a:xfrm>
            <a:off x="1138989" y="2623929"/>
            <a:ext cx="10087811" cy="3905207"/>
          </a:xfrm>
        </p:spPr>
        <p:txBody>
          <a:bodyPr>
            <a:noAutofit/>
          </a:bodyPr>
          <a:lstStyle/>
          <a:p>
            <a:r>
              <a:rPr lang="en-CA" sz="3600" dirty="0">
                <a:latin typeface="Calibri" panose="020F0502020204030204" pitchFamily="34" charset="0"/>
                <a:cs typeface="Calibri" panose="020F0502020204030204" pitchFamily="34" charset="0"/>
              </a:rPr>
              <a:t>Checking your facts and verifying information before passing it along</a:t>
            </a:r>
          </a:p>
          <a:p>
            <a:r>
              <a:rPr lang="en-CA" sz="3600" dirty="0">
                <a:latin typeface="Calibri" panose="020F0502020204030204" pitchFamily="34" charset="0"/>
                <a:cs typeface="Calibri" panose="020F0502020204030204" pitchFamily="34" charset="0"/>
              </a:rPr>
              <a:t>Using reliable sources for information</a:t>
            </a:r>
          </a:p>
          <a:p>
            <a:r>
              <a:rPr lang="en-CA" sz="3600" dirty="0">
                <a:latin typeface="Calibri" panose="020F0502020204030204" pitchFamily="34" charset="0"/>
                <a:cs typeface="Calibri" panose="020F0502020204030204" pitchFamily="34" charset="0"/>
              </a:rPr>
              <a:t>Reviewing grammar rules as necessary</a:t>
            </a:r>
          </a:p>
          <a:p>
            <a:r>
              <a:rPr lang="en-CA" sz="3600" dirty="0">
                <a:latin typeface="Calibri" panose="020F0502020204030204" pitchFamily="34" charset="0"/>
                <a:cs typeface="Calibri" panose="020F0502020204030204" pitchFamily="34" charset="0"/>
              </a:rPr>
              <a:t>Having a peer review what you have written</a:t>
            </a:r>
          </a:p>
          <a:p>
            <a:pPr marL="0" indent="0">
              <a:buNone/>
            </a:pPr>
            <a:r>
              <a:rPr lang="en-CA" sz="2400" dirty="0">
                <a:latin typeface="Calibri" panose="020F0502020204030204" pitchFamily="34" charset="0"/>
                <a:cs typeface="Calibri" panose="020F0502020204030204" pitchFamily="34" charset="0"/>
              </a:rPr>
              <a:t>Resource:  </a:t>
            </a:r>
            <a:r>
              <a:rPr lang="en-CA" sz="2400" dirty="0">
                <a:latin typeface="Calibri" panose="020F0502020204030204" pitchFamily="34" charset="0"/>
                <a:cs typeface="Calibri" panose="020F0502020204030204" pitchFamily="34" charset="0"/>
                <a:hlinkClick r:id="rId2"/>
              </a:rPr>
              <a:t>O.W.L. Mechanics Review</a:t>
            </a:r>
            <a:endParaRPr lang="en-CA"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3189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CD86849-E2E1-4C25-8432-AFF77CA9C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E11B8DB-3AB0-4325-BE39-AD33C1B62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B7B493-FC37-46EB-8ABD-1196C2E07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6C5F1-77A4-47D6-B913-4E846C999009}"/>
              </a:ext>
            </a:extLst>
          </p:cNvPr>
          <p:cNvSpPr>
            <a:spLocks noGrp="1"/>
          </p:cNvSpPr>
          <p:nvPr>
            <p:ph type="title"/>
          </p:nvPr>
        </p:nvSpPr>
        <p:spPr>
          <a:xfrm>
            <a:off x="1742871" y="4912467"/>
            <a:ext cx="9765023" cy="1100405"/>
          </a:xfrm>
        </p:spPr>
        <p:txBody>
          <a:bodyPr>
            <a:normAutofit/>
          </a:bodyPr>
          <a:lstStyle/>
          <a:p>
            <a:r>
              <a:rPr lang="en-CA">
                <a:solidFill>
                  <a:schemeClr val="bg1"/>
                </a:solidFill>
              </a:rPr>
              <a:t>Other C’s to keep in mind</a:t>
            </a:r>
          </a:p>
        </p:txBody>
      </p:sp>
      <p:sp>
        <p:nvSpPr>
          <p:cNvPr id="16" name="Freeform 11">
            <a:extLst>
              <a:ext uri="{FF2B5EF4-FFF2-40B4-BE49-F238E27FC236}">
                <a16:creationId xmlns:a16="http://schemas.microsoft.com/office/drawing/2014/main" id="{0D80F8D8-4F61-4BB0-8DE6-E1FA97658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C8EAF667-B331-47CB-9FB9-0450389CE3BE}"/>
              </a:ext>
            </a:extLst>
          </p:cNvPr>
          <p:cNvGraphicFramePr>
            <a:graphicFrameLocks noGrp="1"/>
          </p:cNvGraphicFramePr>
          <p:nvPr>
            <p:ph idx="1"/>
            <p:extLst>
              <p:ext uri="{D42A27DB-BD31-4B8C-83A1-F6EECF244321}">
                <p14:modId xmlns:p14="http://schemas.microsoft.com/office/powerpoint/2010/main" val="1481640031"/>
              </p:ext>
            </p:extLst>
          </p:nvPr>
        </p:nvGraphicFramePr>
        <p:xfrm>
          <a:off x="955931" y="640080"/>
          <a:ext cx="10293711" cy="3270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6893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2A29-C688-154C-B582-4A96D38A11AC}"/>
              </a:ext>
            </a:extLst>
          </p:cNvPr>
          <p:cNvSpPr>
            <a:spLocks noGrp="1"/>
          </p:cNvSpPr>
          <p:nvPr>
            <p:ph type="title"/>
          </p:nvPr>
        </p:nvSpPr>
        <p:spPr>
          <a:xfrm>
            <a:off x="2086709" y="391313"/>
            <a:ext cx="9417904" cy="1509490"/>
          </a:xfrm>
        </p:spPr>
        <p:txBody>
          <a:bodyPr>
            <a:noAutofit/>
          </a:bodyPr>
          <a:lstStyle/>
          <a:p>
            <a:r>
              <a:rPr lang="en-US" sz="4000" dirty="0"/>
              <a:t>Written work is evaluated on how well it adheres to the 5 Cs</a:t>
            </a:r>
          </a:p>
        </p:txBody>
      </p:sp>
      <p:pic>
        <p:nvPicPr>
          <p:cNvPr id="5" name="Picture 4">
            <a:extLst>
              <a:ext uri="{FF2B5EF4-FFF2-40B4-BE49-F238E27FC236}">
                <a16:creationId xmlns:a16="http://schemas.microsoft.com/office/drawing/2014/main" id="{C49F07E9-6944-7343-9252-9E945BA2B74C}"/>
              </a:ext>
            </a:extLst>
          </p:cNvPr>
          <p:cNvPicPr>
            <a:picLocks noChangeAspect="1"/>
          </p:cNvPicPr>
          <p:nvPr/>
        </p:nvPicPr>
        <p:blipFill>
          <a:blip r:embed="rId2"/>
          <a:stretch>
            <a:fillRect/>
          </a:stretch>
        </p:blipFill>
        <p:spPr>
          <a:xfrm>
            <a:off x="2086709" y="1796975"/>
            <a:ext cx="10105291" cy="5061025"/>
          </a:xfrm>
          <a:prstGeom prst="rect">
            <a:avLst/>
          </a:prstGeom>
        </p:spPr>
      </p:pic>
    </p:spTree>
    <p:extLst>
      <p:ext uri="{BB962C8B-B14F-4D97-AF65-F5344CB8AC3E}">
        <p14:creationId xmlns:p14="http://schemas.microsoft.com/office/powerpoint/2010/main" val="340328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1C62E-7E90-4E48-B210-B51FB47950B6}"/>
              </a:ext>
            </a:extLst>
          </p:cNvPr>
          <p:cNvSpPr>
            <a:spLocks noGrp="1"/>
          </p:cNvSpPr>
          <p:nvPr>
            <p:ph type="title"/>
          </p:nvPr>
        </p:nvSpPr>
        <p:spPr>
          <a:xfrm>
            <a:off x="1843391" y="624110"/>
            <a:ext cx="9383408" cy="789054"/>
          </a:xfrm>
        </p:spPr>
        <p:txBody>
          <a:bodyPr>
            <a:normAutofit fontScale="90000"/>
          </a:bodyPr>
          <a:lstStyle/>
          <a:p>
            <a:r>
              <a:rPr lang="en-CA" sz="4800" b="1" dirty="0">
                <a:solidFill>
                  <a:schemeClr val="bg1"/>
                </a:solidFill>
                <a:latin typeface="Calibri" panose="020F0502020204030204" pitchFamily="34" charset="0"/>
                <a:cs typeface="Calibri" panose="020F0502020204030204" pitchFamily="34" charset="0"/>
              </a:rPr>
              <a:t>Credible and Effective Writing is </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B8E1909-842C-47F0-A546-3E78BE42EC24}"/>
              </a:ext>
            </a:extLst>
          </p:cNvPr>
          <p:cNvSpPr>
            <a:spLocks noGrp="1"/>
          </p:cNvSpPr>
          <p:nvPr>
            <p:ph idx="1"/>
          </p:nvPr>
        </p:nvSpPr>
        <p:spPr>
          <a:xfrm>
            <a:off x="1843392" y="2623930"/>
            <a:ext cx="9383408" cy="3287292"/>
          </a:xfrm>
        </p:spPr>
        <p:txBody>
          <a:bodyPr>
            <a:normAutofit/>
          </a:bodyPr>
          <a:lstStyle/>
          <a:p>
            <a:r>
              <a:rPr lang="en-CA" sz="3200" dirty="0">
                <a:latin typeface="Calibri" panose="020F0502020204030204" pitchFamily="34" charset="0"/>
                <a:cs typeface="Calibri" panose="020F0502020204030204" pitchFamily="34" charset="0"/>
              </a:rPr>
              <a:t>Clear</a:t>
            </a:r>
          </a:p>
          <a:p>
            <a:r>
              <a:rPr lang="en-CA" sz="3200" dirty="0">
                <a:latin typeface="Calibri" panose="020F0502020204030204" pitchFamily="34" charset="0"/>
                <a:cs typeface="Calibri" panose="020F0502020204030204" pitchFamily="34" charset="0"/>
              </a:rPr>
              <a:t>Coherent</a:t>
            </a:r>
          </a:p>
          <a:p>
            <a:r>
              <a:rPr lang="en-CA" sz="3200" dirty="0">
                <a:latin typeface="Calibri" panose="020F0502020204030204" pitchFamily="34" charset="0"/>
                <a:cs typeface="Calibri" panose="020F0502020204030204" pitchFamily="34" charset="0"/>
              </a:rPr>
              <a:t>Concise</a:t>
            </a:r>
          </a:p>
          <a:p>
            <a:r>
              <a:rPr lang="en-CA" sz="3200" dirty="0">
                <a:latin typeface="Calibri" panose="020F0502020204030204" pitchFamily="34" charset="0"/>
                <a:cs typeface="Calibri" panose="020F0502020204030204" pitchFamily="34" charset="0"/>
              </a:rPr>
              <a:t>Concrete </a:t>
            </a:r>
          </a:p>
          <a:p>
            <a:r>
              <a:rPr lang="en-CA" sz="3200" dirty="0">
                <a:latin typeface="Calibri" panose="020F0502020204030204" pitchFamily="34" charset="0"/>
                <a:cs typeface="Calibri" panose="020F0502020204030204" pitchFamily="34" charset="0"/>
              </a:rPr>
              <a:t>Correct</a:t>
            </a:r>
          </a:p>
        </p:txBody>
      </p:sp>
    </p:spTree>
    <p:extLst>
      <p:ext uri="{BB962C8B-B14F-4D97-AF65-F5344CB8AC3E}">
        <p14:creationId xmlns:p14="http://schemas.microsoft.com/office/powerpoint/2010/main" val="325031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0F598D0-0F0E-4968-B1D9-18A8CA1544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2" name="Freeform 11">
              <a:extLst>
                <a:ext uri="{FF2B5EF4-FFF2-40B4-BE49-F238E27FC236}">
                  <a16:creationId xmlns:a16="http://schemas.microsoft.com/office/drawing/2014/main" id="{9ED33622-15D2-4E4B-BD6A-604E6F0C21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3" name="Freeform 12">
              <a:extLst>
                <a:ext uri="{FF2B5EF4-FFF2-40B4-BE49-F238E27FC236}">
                  <a16:creationId xmlns:a16="http://schemas.microsoft.com/office/drawing/2014/main" id="{8F2B4AA9-8625-42A4-A35C-D08B4B597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4" name="Freeform 13">
              <a:extLst>
                <a:ext uri="{FF2B5EF4-FFF2-40B4-BE49-F238E27FC236}">
                  <a16:creationId xmlns:a16="http://schemas.microsoft.com/office/drawing/2014/main" id="{8DC48271-8FB3-41F6-B59C-9B259D3D8D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5" name="Freeform 14">
              <a:extLst>
                <a:ext uri="{FF2B5EF4-FFF2-40B4-BE49-F238E27FC236}">
                  <a16:creationId xmlns:a16="http://schemas.microsoft.com/office/drawing/2014/main" id="{BB796F2E-8BC6-4BC1-8654-F3CAC4E0F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6" name="Freeform 15">
              <a:extLst>
                <a:ext uri="{FF2B5EF4-FFF2-40B4-BE49-F238E27FC236}">
                  <a16:creationId xmlns:a16="http://schemas.microsoft.com/office/drawing/2014/main" id="{CE77FC17-3BC6-42D4-9763-2752F87FB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7" name="Freeform 16">
              <a:extLst>
                <a:ext uri="{FF2B5EF4-FFF2-40B4-BE49-F238E27FC236}">
                  <a16:creationId xmlns:a16="http://schemas.microsoft.com/office/drawing/2014/main" id="{4918A71A-AED7-4F14-9BB0-D0C219571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 name="Freeform 17">
              <a:extLst>
                <a:ext uri="{FF2B5EF4-FFF2-40B4-BE49-F238E27FC236}">
                  <a16:creationId xmlns:a16="http://schemas.microsoft.com/office/drawing/2014/main" id="{9B21D4F9-D813-4E4F-A3E3-4F107BBA9D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9" name="Freeform 18">
              <a:extLst>
                <a:ext uri="{FF2B5EF4-FFF2-40B4-BE49-F238E27FC236}">
                  <a16:creationId xmlns:a16="http://schemas.microsoft.com/office/drawing/2014/main" id="{4DEC9723-DD9D-46D0-A2F5-241C76034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0" name="Freeform 19">
              <a:extLst>
                <a:ext uri="{FF2B5EF4-FFF2-40B4-BE49-F238E27FC236}">
                  <a16:creationId xmlns:a16="http://schemas.microsoft.com/office/drawing/2014/main" id="{82979E29-0BC5-4E7B-99A9-47B6E3DDC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1" name="Freeform 20">
              <a:extLst>
                <a:ext uri="{FF2B5EF4-FFF2-40B4-BE49-F238E27FC236}">
                  <a16:creationId xmlns:a16="http://schemas.microsoft.com/office/drawing/2014/main" id="{5F769BCF-F673-4CFF-8A95-87A84F25B2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2" name="Freeform 21">
              <a:extLst>
                <a:ext uri="{FF2B5EF4-FFF2-40B4-BE49-F238E27FC236}">
                  <a16:creationId xmlns:a16="http://schemas.microsoft.com/office/drawing/2014/main" id="{0AAD3DF5-7E6E-4407-B68B-38D6A7180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3" name="Freeform 22">
              <a:extLst>
                <a:ext uri="{FF2B5EF4-FFF2-40B4-BE49-F238E27FC236}">
                  <a16:creationId xmlns:a16="http://schemas.microsoft.com/office/drawing/2014/main" id="{4113E7BF-10C7-4448-8E77-E13F7D1576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5" name="Group 24">
            <a:extLst>
              <a:ext uri="{FF2B5EF4-FFF2-40B4-BE49-F238E27FC236}">
                <a16:creationId xmlns:a16="http://schemas.microsoft.com/office/drawing/2014/main" id="{A45A5D64-394A-4ABB-938B-187FE2880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26" name="Freeform 27">
              <a:extLst>
                <a:ext uri="{FF2B5EF4-FFF2-40B4-BE49-F238E27FC236}">
                  <a16:creationId xmlns:a16="http://schemas.microsoft.com/office/drawing/2014/main" id="{6DA75D72-CB63-467A-B30B-407ECBAFE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7" name="Freeform 28">
              <a:extLst>
                <a:ext uri="{FF2B5EF4-FFF2-40B4-BE49-F238E27FC236}">
                  <a16:creationId xmlns:a16="http://schemas.microsoft.com/office/drawing/2014/main" id="{72EF1374-F5FE-4D95-8998-6219AB8D9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8" name="Freeform 29">
              <a:extLst>
                <a:ext uri="{FF2B5EF4-FFF2-40B4-BE49-F238E27FC236}">
                  <a16:creationId xmlns:a16="http://schemas.microsoft.com/office/drawing/2014/main" id="{F9189B74-0722-49CD-B74C-828181E22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9" name="Freeform 30">
              <a:extLst>
                <a:ext uri="{FF2B5EF4-FFF2-40B4-BE49-F238E27FC236}">
                  <a16:creationId xmlns:a16="http://schemas.microsoft.com/office/drawing/2014/main" id="{BFD4E0E1-0114-47F7-84AA-DDE8D9AF1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 name="Freeform 31">
              <a:extLst>
                <a:ext uri="{FF2B5EF4-FFF2-40B4-BE49-F238E27FC236}">
                  <a16:creationId xmlns:a16="http://schemas.microsoft.com/office/drawing/2014/main" id="{C16F5C4C-7D4C-49ED-B130-1F398AB83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1" name="Freeform 32">
              <a:extLst>
                <a:ext uri="{FF2B5EF4-FFF2-40B4-BE49-F238E27FC236}">
                  <a16:creationId xmlns:a16="http://schemas.microsoft.com/office/drawing/2014/main" id="{D308A7F6-F8C6-42AE-971E-CB028A9C3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2" name="Freeform 33">
              <a:extLst>
                <a:ext uri="{FF2B5EF4-FFF2-40B4-BE49-F238E27FC236}">
                  <a16:creationId xmlns:a16="http://schemas.microsoft.com/office/drawing/2014/main" id="{306C015B-8BC9-4594-9D06-8521B4A64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3" name="Freeform 34">
              <a:extLst>
                <a:ext uri="{FF2B5EF4-FFF2-40B4-BE49-F238E27FC236}">
                  <a16:creationId xmlns:a16="http://schemas.microsoft.com/office/drawing/2014/main" id="{8A8EBD12-7A6A-45F8-B659-E43EF19B2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4" name="Freeform 35">
              <a:extLst>
                <a:ext uri="{FF2B5EF4-FFF2-40B4-BE49-F238E27FC236}">
                  <a16:creationId xmlns:a16="http://schemas.microsoft.com/office/drawing/2014/main" id="{819856B3-6DAB-4B2F-9E37-5081209E4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5" name="Freeform 36">
              <a:extLst>
                <a:ext uri="{FF2B5EF4-FFF2-40B4-BE49-F238E27FC236}">
                  <a16:creationId xmlns:a16="http://schemas.microsoft.com/office/drawing/2014/main" id="{949D6AD6-7E14-477A-BEA1-DE6386908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6" name="Freeform 37">
              <a:extLst>
                <a:ext uri="{FF2B5EF4-FFF2-40B4-BE49-F238E27FC236}">
                  <a16:creationId xmlns:a16="http://schemas.microsoft.com/office/drawing/2014/main" id="{9C284209-3117-4AAD-B8F6-A9816FB7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7" name="Freeform 38">
              <a:extLst>
                <a:ext uri="{FF2B5EF4-FFF2-40B4-BE49-F238E27FC236}">
                  <a16:creationId xmlns:a16="http://schemas.microsoft.com/office/drawing/2014/main" id="{29E1D2FF-07FA-46E2-8D64-F666BBFC9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9" name="Rectangle 38">
            <a:extLst>
              <a:ext uri="{FF2B5EF4-FFF2-40B4-BE49-F238E27FC236}">
                <a16:creationId xmlns:a16="http://schemas.microsoft.com/office/drawing/2014/main" id="{D927AF5C-4415-4C75-96FF-D34E2CF73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6">
            <a:extLst>
              <a:ext uri="{FF2B5EF4-FFF2-40B4-BE49-F238E27FC236}">
                <a16:creationId xmlns:a16="http://schemas.microsoft.com/office/drawing/2014/main" id="{817CA632-DDA7-4926-856E-5F05C2F20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3" name="Rectangle 42">
            <a:extLst>
              <a:ext uri="{FF2B5EF4-FFF2-40B4-BE49-F238E27FC236}">
                <a16:creationId xmlns:a16="http://schemas.microsoft.com/office/drawing/2014/main" id="{13A0FBA4-796D-476E-A8E2-91024D9B7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0CE4D580-4BA1-4368-8399-61CD55D97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87364" y="228600"/>
            <a:ext cx="2851523" cy="6638625"/>
            <a:chOff x="2487613" y="285750"/>
            <a:chExt cx="2428875" cy="5654676"/>
          </a:xfrm>
        </p:grpSpPr>
        <p:sp>
          <p:nvSpPr>
            <p:cNvPr id="46" name="Freeform 11">
              <a:extLst>
                <a:ext uri="{FF2B5EF4-FFF2-40B4-BE49-F238E27FC236}">
                  <a16:creationId xmlns:a16="http://schemas.microsoft.com/office/drawing/2014/main" id="{A97B535E-13E6-4CD4-B0CB-F134067E0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47" name="Freeform 12">
              <a:extLst>
                <a:ext uri="{FF2B5EF4-FFF2-40B4-BE49-F238E27FC236}">
                  <a16:creationId xmlns:a16="http://schemas.microsoft.com/office/drawing/2014/main" id="{01363FF8-98C4-4770-A3B0-EA685B131B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48" name="Freeform 13">
              <a:extLst>
                <a:ext uri="{FF2B5EF4-FFF2-40B4-BE49-F238E27FC236}">
                  <a16:creationId xmlns:a16="http://schemas.microsoft.com/office/drawing/2014/main" id="{CD9BE3BC-02AB-4A4C-B6B6-7C051E2AD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9" name="Freeform 14">
              <a:extLst>
                <a:ext uri="{FF2B5EF4-FFF2-40B4-BE49-F238E27FC236}">
                  <a16:creationId xmlns:a16="http://schemas.microsoft.com/office/drawing/2014/main" id="{8929B6E9-EB54-457B-84DF-78A08C3DD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50" name="Freeform 15">
              <a:extLst>
                <a:ext uri="{FF2B5EF4-FFF2-40B4-BE49-F238E27FC236}">
                  <a16:creationId xmlns:a16="http://schemas.microsoft.com/office/drawing/2014/main" id="{169C48C0-6760-443F-95EC-D52440A0E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51" name="Freeform 16">
              <a:extLst>
                <a:ext uri="{FF2B5EF4-FFF2-40B4-BE49-F238E27FC236}">
                  <a16:creationId xmlns:a16="http://schemas.microsoft.com/office/drawing/2014/main" id="{C492EDAD-1C87-46F4-B241-ED49A570C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52" name="Freeform 17">
              <a:extLst>
                <a:ext uri="{FF2B5EF4-FFF2-40B4-BE49-F238E27FC236}">
                  <a16:creationId xmlns:a16="http://schemas.microsoft.com/office/drawing/2014/main" id="{F727176C-B415-40E0-AAC8-66407D603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53" name="Freeform 18">
              <a:extLst>
                <a:ext uri="{FF2B5EF4-FFF2-40B4-BE49-F238E27FC236}">
                  <a16:creationId xmlns:a16="http://schemas.microsoft.com/office/drawing/2014/main" id="{4ADC1FD0-16B1-491A-B738-229644D8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54" name="Freeform 19">
              <a:extLst>
                <a:ext uri="{FF2B5EF4-FFF2-40B4-BE49-F238E27FC236}">
                  <a16:creationId xmlns:a16="http://schemas.microsoft.com/office/drawing/2014/main" id="{2F1EA84B-A17F-48BD-BCAF-0265E3378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55" name="Freeform 20">
              <a:extLst>
                <a:ext uri="{FF2B5EF4-FFF2-40B4-BE49-F238E27FC236}">
                  <a16:creationId xmlns:a16="http://schemas.microsoft.com/office/drawing/2014/main" id="{B6159BAC-CC1E-46BA-8BD6-90F0B6A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56" name="Freeform 21">
              <a:extLst>
                <a:ext uri="{FF2B5EF4-FFF2-40B4-BE49-F238E27FC236}">
                  <a16:creationId xmlns:a16="http://schemas.microsoft.com/office/drawing/2014/main" id="{F500923A-5BC8-4177-B17D-5E7D13F0B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57" name="Freeform 22">
              <a:extLst>
                <a:ext uri="{FF2B5EF4-FFF2-40B4-BE49-F238E27FC236}">
                  <a16:creationId xmlns:a16="http://schemas.microsoft.com/office/drawing/2014/main" id="{73C2A3F4-D96F-4E68-94A5-25AD3D544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59" name="Group 58">
            <a:extLst>
              <a:ext uri="{FF2B5EF4-FFF2-40B4-BE49-F238E27FC236}">
                <a16:creationId xmlns:a16="http://schemas.microsoft.com/office/drawing/2014/main" id="{39A9846C-A532-4FAB-AE08-76F688E8F6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4579" y="-786"/>
            <a:ext cx="2356675" cy="6854040"/>
            <a:chOff x="6627813" y="194833"/>
            <a:chExt cx="1952625" cy="5678918"/>
          </a:xfrm>
        </p:grpSpPr>
        <p:sp>
          <p:nvSpPr>
            <p:cNvPr id="60" name="Freeform 27">
              <a:extLst>
                <a:ext uri="{FF2B5EF4-FFF2-40B4-BE49-F238E27FC236}">
                  <a16:creationId xmlns:a16="http://schemas.microsoft.com/office/drawing/2014/main" id="{871FE909-EBFF-4F62-AEB8-2064DBAC80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61" name="Freeform 28">
              <a:extLst>
                <a:ext uri="{FF2B5EF4-FFF2-40B4-BE49-F238E27FC236}">
                  <a16:creationId xmlns:a16="http://schemas.microsoft.com/office/drawing/2014/main" id="{0007857F-A4C8-4917-91CB-7F03E749E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62" name="Freeform 29">
              <a:extLst>
                <a:ext uri="{FF2B5EF4-FFF2-40B4-BE49-F238E27FC236}">
                  <a16:creationId xmlns:a16="http://schemas.microsoft.com/office/drawing/2014/main" id="{08C8B64C-4133-4EF5-A5EB-CAAD3E7E5C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63" name="Freeform 30">
              <a:extLst>
                <a:ext uri="{FF2B5EF4-FFF2-40B4-BE49-F238E27FC236}">
                  <a16:creationId xmlns:a16="http://schemas.microsoft.com/office/drawing/2014/main" id="{800B178D-DC7E-4AF2-A830-D273E4E55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64" name="Freeform 31">
              <a:extLst>
                <a:ext uri="{FF2B5EF4-FFF2-40B4-BE49-F238E27FC236}">
                  <a16:creationId xmlns:a16="http://schemas.microsoft.com/office/drawing/2014/main" id="{8F606109-8F81-4D14-BADA-3F0F9CB96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65" name="Freeform 32">
              <a:extLst>
                <a:ext uri="{FF2B5EF4-FFF2-40B4-BE49-F238E27FC236}">
                  <a16:creationId xmlns:a16="http://schemas.microsoft.com/office/drawing/2014/main" id="{442CD8CB-A2A8-4EDC-8BAE-CD55BC5AE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66" name="Freeform 33">
              <a:extLst>
                <a:ext uri="{FF2B5EF4-FFF2-40B4-BE49-F238E27FC236}">
                  <a16:creationId xmlns:a16="http://schemas.microsoft.com/office/drawing/2014/main" id="{67C29503-B0A2-4E98-89B3-A3E013E9C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67" name="Freeform 34">
              <a:extLst>
                <a:ext uri="{FF2B5EF4-FFF2-40B4-BE49-F238E27FC236}">
                  <a16:creationId xmlns:a16="http://schemas.microsoft.com/office/drawing/2014/main" id="{5DF7D2E7-830F-4709-9334-F3E2F08D66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68" name="Freeform 35">
              <a:extLst>
                <a:ext uri="{FF2B5EF4-FFF2-40B4-BE49-F238E27FC236}">
                  <a16:creationId xmlns:a16="http://schemas.microsoft.com/office/drawing/2014/main" id="{9331AB2A-5AE7-49E2-8BB7-A8F9FB66D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69" name="Freeform 36">
              <a:extLst>
                <a:ext uri="{FF2B5EF4-FFF2-40B4-BE49-F238E27FC236}">
                  <a16:creationId xmlns:a16="http://schemas.microsoft.com/office/drawing/2014/main" id="{FD86ADC4-D54A-4983-9D20-9CE43388B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70" name="Freeform 37">
              <a:extLst>
                <a:ext uri="{FF2B5EF4-FFF2-40B4-BE49-F238E27FC236}">
                  <a16:creationId xmlns:a16="http://schemas.microsoft.com/office/drawing/2014/main" id="{A5EAE631-BFFD-4854-9FA2-229D61081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71" name="Freeform 38">
              <a:extLst>
                <a:ext uri="{FF2B5EF4-FFF2-40B4-BE49-F238E27FC236}">
                  <a16:creationId xmlns:a16="http://schemas.microsoft.com/office/drawing/2014/main" id="{1D70CA22-C62F-4FD9-9D90-78B104393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id="{29EB00BE-C171-46B0-9B0A-0E26444CE91B}"/>
              </a:ext>
            </a:extLst>
          </p:cNvPr>
          <p:cNvSpPr>
            <a:spLocks noGrp="1"/>
          </p:cNvSpPr>
          <p:nvPr>
            <p:ph type="title"/>
          </p:nvPr>
        </p:nvSpPr>
        <p:spPr>
          <a:xfrm>
            <a:off x="8117030" y="935646"/>
            <a:ext cx="3389169" cy="3841735"/>
          </a:xfrm>
        </p:spPr>
        <p:txBody>
          <a:bodyPr vert="horz" lIns="91440" tIns="45720" rIns="91440" bIns="45720" rtlCol="0" anchor="b">
            <a:normAutofit/>
          </a:bodyPr>
          <a:lstStyle/>
          <a:p>
            <a:r>
              <a:rPr lang="en-US" sz="4400" dirty="0"/>
              <a:t>The 5 C’s of Credible Academic Writing</a:t>
            </a:r>
          </a:p>
        </p:txBody>
      </p:sp>
      <p:sp>
        <p:nvSpPr>
          <p:cNvPr id="73" name="Rectangle 72">
            <a:extLst>
              <a:ext uri="{FF2B5EF4-FFF2-40B4-BE49-F238E27FC236}">
                <a16:creationId xmlns:a16="http://schemas.microsoft.com/office/drawing/2014/main" id="{BCBE9826-B2C1-49C8-8318-9CBB3F44E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35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75" name="Freeform 33">
            <a:extLst>
              <a:ext uri="{FF2B5EF4-FFF2-40B4-BE49-F238E27FC236}">
                <a16:creationId xmlns:a16="http://schemas.microsoft.com/office/drawing/2014/main" id="{39843567-C8F5-4027-87F5-B3DE86E09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87355"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cxnSp>
        <p:nvCxnSpPr>
          <p:cNvPr id="77" name="Straight Connector 76">
            <a:extLst>
              <a:ext uri="{FF2B5EF4-FFF2-40B4-BE49-F238E27FC236}">
                <a16:creationId xmlns:a16="http://schemas.microsoft.com/office/drawing/2014/main" id="{6A1AAE0B-6FBF-423E-A905-FF218DC54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426234"/>
            <a:ext cx="6225966"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CD9FF0C3-88F4-43B9-925D-DEC936ABEA3E}"/>
              </a:ext>
            </a:extLst>
          </p:cNvPr>
          <p:cNvGraphicFramePr>
            <a:graphicFrameLocks noGrp="1"/>
          </p:cNvGraphicFramePr>
          <p:nvPr>
            <p:ph idx="1"/>
            <p:extLst>
              <p:ext uri="{D42A27DB-BD31-4B8C-83A1-F6EECF244321}">
                <p14:modId xmlns:p14="http://schemas.microsoft.com/office/powerpoint/2010/main" val="1900871328"/>
              </p:ext>
            </p:extLst>
          </p:nvPr>
        </p:nvGraphicFramePr>
        <p:xfrm>
          <a:off x="-1177524" y="604642"/>
          <a:ext cx="8581014" cy="5808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2676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2"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3"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4"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5"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6"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7"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8"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9"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0"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1"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2"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3"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5" name="Group 84">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86"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7"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8"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9"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0"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1"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2"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3"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4"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5"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6"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7"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99" name="Rectangle 98">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1" name="Freeform 6">
            <a:extLst>
              <a:ext uri="{FF2B5EF4-FFF2-40B4-BE49-F238E27FC236}">
                <a16:creationId xmlns:a16="http://schemas.microsoft.com/office/drawing/2014/main" id="{BA1AABB7-0FD0-4445-8B8B-7A0C680C5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03" name="Rectangle 102">
            <a:extLst>
              <a:ext uri="{FF2B5EF4-FFF2-40B4-BE49-F238E27FC236}">
                <a16:creationId xmlns:a16="http://schemas.microsoft.com/office/drawing/2014/main" id="{54E27926-1B1B-43E1-B66E-BCD3D722D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5" name="Rectangle 104">
            <a:extLst>
              <a:ext uri="{FF2B5EF4-FFF2-40B4-BE49-F238E27FC236}">
                <a16:creationId xmlns:a16="http://schemas.microsoft.com/office/drawing/2014/main" id="{4FCF62FB-9690-4C28-8794-1D59EC65F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39EB284-0D3D-4488-A498-8CAB627A3EA0}"/>
              </a:ext>
            </a:extLst>
          </p:cNvPr>
          <p:cNvSpPr>
            <a:spLocks noGrp="1"/>
          </p:cNvSpPr>
          <p:nvPr>
            <p:ph type="title"/>
          </p:nvPr>
        </p:nvSpPr>
        <p:spPr>
          <a:xfrm>
            <a:off x="556039" y="826705"/>
            <a:ext cx="3778870" cy="3494541"/>
          </a:xfrm>
        </p:spPr>
        <p:txBody>
          <a:bodyPr vert="horz" lIns="91440" tIns="45720" rIns="91440" bIns="45720" rtlCol="0" anchor="b">
            <a:normAutofit fontScale="90000"/>
          </a:bodyPr>
          <a:lstStyle/>
          <a:p>
            <a:pPr>
              <a:lnSpc>
                <a:spcPct val="150000"/>
              </a:lnSpc>
            </a:pPr>
            <a:r>
              <a:rPr lang="en-US" sz="2800" dirty="0">
                <a:solidFill>
                  <a:srgbClr val="FEFFFF"/>
                </a:solidFill>
              </a:rPr>
              <a:t>“</a:t>
            </a:r>
            <a:r>
              <a:rPr lang="en-US" sz="2800" b="1" u="sng" dirty="0">
                <a:solidFill>
                  <a:srgbClr val="FEFFFF"/>
                </a:solidFill>
              </a:rPr>
              <a:t>CLEAR</a:t>
            </a:r>
            <a:r>
              <a:rPr lang="en-US" sz="2800" dirty="0">
                <a:solidFill>
                  <a:srgbClr val="FEFFFF"/>
                </a:solidFill>
              </a:rPr>
              <a:t> writing</a:t>
            </a:r>
            <a:r>
              <a:rPr lang="en-US" sz="2800" b="1" dirty="0">
                <a:solidFill>
                  <a:srgbClr val="FEFFFF"/>
                </a:solidFill>
              </a:rPr>
              <a:t> </a:t>
            </a:r>
            <a:r>
              <a:rPr lang="en-US" sz="2800" dirty="0">
                <a:solidFill>
                  <a:srgbClr val="FEFFFF"/>
                </a:solidFill>
              </a:rPr>
              <a:t>conveys the purpose of the document immediately to the reader”</a:t>
            </a:r>
            <a:br>
              <a:rPr lang="en-US" sz="2800" dirty="0">
                <a:solidFill>
                  <a:srgbClr val="FEFFFF"/>
                </a:solidFill>
              </a:rPr>
            </a:br>
            <a:endParaRPr lang="en-US" sz="2800" b="1" dirty="0">
              <a:solidFill>
                <a:srgbClr val="FEFFFF"/>
              </a:solidFill>
            </a:endParaRPr>
          </a:p>
        </p:txBody>
      </p:sp>
      <p:pic>
        <p:nvPicPr>
          <p:cNvPr id="1026" name="Picture 2" descr="Related image">
            <a:extLst>
              <a:ext uri="{FF2B5EF4-FFF2-40B4-BE49-F238E27FC236}">
                <a16:creationId xmlns:a16="http://schemas.microsoft.com/office/drawing/2014/main" id="{2354E315-F7A5-43F9-85A2-152EA6A46C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302" r="2" b="2893"/>
          <a:stretch/>
        </p:blipFill>
        <p:spPr bwMode="auto">
          <a:xfrm>
            <a:off x="4639732" y="16052"/>
            <a:ext cx="7552267" cy="6857990"/>
          </a:xfrm>
          <a:prstGeom prst="rect">
            <a:avLst/>
          </a:prstGeom>
          <a:noFill/>
          <a:extLst>
            <a:ext uri="{909E8E84-426E-40DD-AFC4-6F175D3DCCD1}">
              <a14:hiddenFill xmlns:a14="http://schemas.microsoft.com/office/drawing/2010/main">
                <a:solidFill>
                  <a:srgbClr val="FFFFFF"/>
                </a:solidFill>
              </a14:hiddenFill>
            </a:ext>
          </a:extLst>
        </p:spPr>
      </p:pic>
      <p:sp>
        <p:nvSpPr>
          <p:cNvPr id="107" name="Freeform 5">
            <a:extLst>
              <a:ext uri="{FF2B5EF4-FFF2-40B4-BE49-F238E27FC236}">
                <a16:creationId xmlns:a16="http://schemas.microsoft.com/office/drawing/2014/main" id="{72E9BF2B-2D1E-41E3-ADDD-4CBCC1A6A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dirty="0"/>
          </a:p>
        </p:txBody>
      </p:sp>
      <p:sp>
        <p:nvSpPr>
          <p:cNvPr id="7" name="Content Placeholder 6">
            <a:extLst>
              <a:ext uri="{FF2B5EF4-FFF2-40B4-BE49-F238E27FC236}">
                <a16:creationId xmlns:a16="http://schemas.microsoft.com/office/drawing/2014/main" id="{7193930F-91B4-40C3-9028-10B9FFAC18E7}"/>
              </a:ext>
            </a:extLst>
          </p:cNvPr>
          <p:cNvSpPr>
            <a:spLocks noGrp="1"/>
          </p:cNvSpPr>
          <p:nvPr>
            <p:ph idx="1"/>
          </p:nvPr>
        </p:nvSpPr>
        <p:spPr>
          <a:xfrm>
            <a:off x="22374" y="5051671"/>
            <a:ext cx="5381648" cy="809191"/>
          </a:xfrm>
        </p:spPr>
        <p:txBody>
          <a:bodyPr vert="horz" lIns="91440" tIns="45720" rIns="91440" bIns="45720" rtlCol="0" anchor="ctr">
            <a:normAutofit/>
          </a:bodyPr>
          <a:lstStyle/>
          <a:p>
            <a:pPr marL="0" indent="0">
              <a:lnSpc>
                <a:spcPct val="90000"/>
              </a:lnSpc>
              <a:buNone/>
            </a:pPr>
            <a:r>
              <a:rPr lang="en-US" sz="2000" b="1" dirty="0">
                <a:solidFill>
                  <a:srgbClr val="FEFFFF"/>
                </a:solidFill>
              </a:rPr>
              <a:t>How do we build clarity into our writing?</a:t>
            </a:r>
          </a:p>
        </p:txBody>
      </p:sp>
    </p:spTree>
    <p:extLst>
      <p:ext uri="{BB962C8B-B14F-4D97-AF65-F5344CB8AC3E}">
        <p14:creationId xmlns:p14="http://schemas.microsoft.com/office/powerpoint/2010/main" val="33921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1C62E-7E90-4E48-B210-B51FB47950B6}"/>
              </a:ext>
            </a:extLst>
          </p:cNvPr>
          <p:cNvSpPr>
            <a:spLocks noGrp="1"/>
          </p:cNvSpPr>
          <p:nvPr>
            <p:ph type="title"/>
          </p:nvPr>
        </p:nvSpPr>
        <p:spPr>
          <a:xfrm>
            <a:off x="1843391" y="624110"/>
            <a:ext cx="9383408" cy="789054"/>
          </a:xfrm>
        </p:spPr>
        <p:txBody>
          <a:bodyPr>
            <a:normAutofit fontScale="90000"/>
          </a:bodyPr>
          <a:lstStyle/>
          <a:p>
            <a:r>
              <a:rPr lang="en-CA" sz="4800" b="1" dirty="0">
                <a:solidFill>
                  <a:schemeClr val="bg1"/>
                </a:solidFill>
                <a:latin typeface="Calibri" panose="020F0502020204030204" pitchFamily="34" charset="0"/>
                <a:cs typeface="Calibri" panose="020F0502020204030204" pitchFamily="34" charset="0"/>
              </a:rPr>
              <a:t>Build clarity by</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B8E1909-842C-47F0-A546-3E78BE42EC24}"/>
              </a:ext>
            </a:extLst>
          </p:cNvPr>
          <p:cNvSpPr>
            <a:spLocks noGrp="1"/>
          </p:cNvSpPr>
          <p:nvPr>
            <p:ph idx="1"/>
          </p:nvPr>
        </p:nvSpPr>
        <p:spPr>
          <a:xfrm>
            <a:off x="1843392" y="2623930"/>
            <a:ext cx="9383408" cy="3287292"/>
          </a:xfrm>
        </p:spPr>
        <p:txBody>
          <a:bodyPr>
            <a:normAutofit lnSpcReduction="10000"/>
          </a:bodyPr>
          <a:lstStyle/>
          <a:p>
            <a:r>
              <a:rPr lang="en-CA" sz="3200" b="1" i="1" dirty="0">
                <a:latin typeface="Calibri" panose="020F0502020204030204" pitchFamily="34" charset="0"/>
                <a:cs typeface="Calibri" panose="020F0502020204030204" pitchFamily="34" charset="0"/>
              </a:rPr>
              <a:t>Plan</a:t>
            </a:r>
            <a:r>
              <a:rPr lang="en-CA" sz="3200" dirty="0">
                <a:latin typeface="Calibri" panose="020F0502020204030204" pitchFamily="34" charset="0"/>
                <a:cs typeface="Calibri" panose="020F0502020204030204" pitchFamily="34" charset="0"/>
              </a:rPr>
              <a:t>:  know what you want to say </a:t>
            </a:r>
          </a:p>
          <a:p>
            <a:r>
              <a:rPr lang="en-CA" sz="3200" b="1" i="1" dirty="0">
                <a:latin typeface="Calibri" panose="020F0502020204030204" pitchFamily="34" charset="0"/>
                <a:cs typeface="Calibri" panose="020F0502020204030204" pitchFamily="34" charset="0"/>
              </a:rPr>
              <a:t>Know your audience</a:t>
            </a:r>
            <a:r>
              <a:rPr lang="en-CA" sz="3200" dirty="0">
                <a:latin typeface="Calibri" panose="020F0502020204030204" pitchFamily="34" charset="0"/>
                <a:cs typeface="Calibri" panose="020F0502020204030204" pitchFamily="34" charset="0"/>
              </a:rPr>
              <a:t>:  understand their needs</a:t>
            </a:r>
          </a:p>
          <a:p>
            <a:r>
              <a:rPr lang="en-CA" sz="3200" b="1" i="1" dirty="0">
                <a:latin typeface="Calibri" panose="020F0502020204030204" pitchFamily="34" charset="0"/>
                <a:cs typeface="Calibri" panose="020F0502020204030204" pitchFamily="34" charset="0"/>
              </a:rPr>
              <a:t>Match vocabulary to audience</a:t>
            </a:r>
            <a:r>
              <a:rPr lang="en-CA" sz="3200" dirty="0">
                <a:latin typeface="Calibri" panose="020F0502020204030204" pitchFamily="34" charset="0"/>
                <a:cs typeface="Calibri" panose="020F0502020204030204" pitchFamily="34" charset="0"/>
              </a:rPr>
              <a:t>:  write to </a:t>
            </a:r>
            <a:r>
              <a:rPr lang="en-CA" sz="3200" b="1" dirty="0">
                <a:latin typeface="Calibri" panose="020F0502020204030204" pitchFamily="34" charset="0"/>
                <a:cs typeface="Calibri" panose="020F0502020204030204" pitchFamily="34" charset="0"/>
              </a:rPr>
              <a:t>EXPRESS</a:t>
            </a:r>
            <a:r>
              <a:rPr lang="en-CA" sz="3200" dirty="0">
                <a:latin typeface="Calibri" panose="020F0502020204030204" pitchFamily="34" charset="0"/>
                <a:cs typeface="Calibri" panose="020F0502020204030204" pitchFamily="34" charset="0"/>
              </a:rPr>
              <a:t>, not impress</a:t>
            </a:r>
          </a:p>
          <a:p>
            <a:r>
              <a:rPr lang="en-CA" sz="3200" dirty="0">
                <a:latin typeface="Calibri" panose="020F0502020204030204" pitchFamily="34" charset="0"/>
                <a:cs typeface="Calibri" panose="020F0502020204030204" pitchFamily="34" charset="0"/>
              </a:rPr>
              <a:t>Choose effective </a:t>
            </a:r>
            <a:r>
              <a:rPr lang="en-CA" sz="3200" dirty="0">
                <a:latin typeface="Calibri" panose="020F0502020204030204" pitchFamily="34" charset="0"/>
                <a:cs typeface="Calibri" panose="020F0502020204030204" pitchFamily="34" charset="0"/>
                <a:hlinkClick r:id="rId2"/>
              </a:rPr>
              <a:t>sentence structures  </a:t>
            </a:r>
            <a:endParaRPr lang="en-CA" sz="3200" dirty="0">
              <a:latin typeface="Calibri" panose="020F0502020204030204" pitchFamily="34" charset="0"/>
              <a:cs typeface="Calibri" panose="020F0502020204030204" pitchFamily="34" charset="0"/>
            </a:endParaRPr>
          </a:p>
          <a:p>
            <a:r>
              <a:rPr lang="en-CA" sz="3200" dirty="0">
                <a:latin typeface="Calibri" panose="020F0502020204030204" pitchFamily="34" charset="0"/>
                <a:cs typeface="Calibri" panose="020F0502020204030204" pitchFamily="34" charset="0"/>
              </a:rPr>
              <a:t>Construct unified paragraphs</a:t>
            </a:r>
            <a:endParaRPr lang="en-CA"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05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1C62E-7E90-4E48-B210-B51FB47950B6}"/>
              </a:ext>
            </a:extLst>
          </p:cNvPr>
          <p:cNvSpPr>
            <a:spLocks noGrp="1"/>
          </p:cNvSpPr>
          <p:nvPr>
            <p:ph type="title"/>
          </p:nvPr>
        </p:nvSpPr>
        <p:spPr>
          <a:xfrm>
            <a:off x="1843391" y="624110"/>
            <a:ext cx="9383408" cy="789054"/>
          </a:xfrm>
        </p:spPr>
        <p:txBody>
          <a:bodyPr>
            <a:normAutofit fontScale="90000"/>
          </a:bodyPr>
          <a:lstStyle/>
          <a:p>
            <a:r>
              <a:rPr lang="en-CA" sz="4800" b="1" dirty="0">
                <a:solidFill>
                  <a:schemeClr val="bg1"/>
                </a:solidFill>
                <a:latin typeface="Calibri" panose="020F0502020204030204" pitchFamily="34" charset="0"/>
                <a:cs typeface="Calibri" panose="020F0502020204030204" pitchFamily="34" charset="0"/>
              </a:rPr>
              <a:t>Clear Paragraph Construction:  TEEC</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B8E1909-842C-47F0-A546-3E78BE42EC24}"/>
              </a:ext>
            </a:extLst>
          </p:cNvPr>
          <p:cNvSpPr>
            <a:spLocks noGrp="1"/>
          </p:cNvSpPr>
          <p:nvPr>
            <p:ph idx="1"/>
          </p:nvPr>
        </p:nvSpPr>
        <p:spPr>
          <a:xfrm>
            <a:off x="1138989" y="2623930"/>
            <a:ext cx="10087811" cy="3287292"/>
          </a:xfrm>
        </p:spPr>
        <p:txBody>
          <a:bodyPr>
            <a:noAutofit/>
          </a:bodyPr>
          <a:lstStyle/>
          <a:p>
            <a:r>
              <a:rPr lang="en-CA" sz="3600" dirty="0">
                <a:latin typeface="Calibri" panose="020F0502020204030204" pitchFamily="34" charset="0"/>
                <a:cs typeface="Calibri" panose="020F0502020204030204" pitchFamily="34" charset="0"/>
              </a:rPr>
              <a:t>T:    </a:t>
            </a:r>
            <a:r>
              <a:rPr lang="en-CA" sz="3600" b="1" dirty="0">
                <a:latin typeface="Calibri" panose="020F0502020204030204" pitchFamily="34" charset="0"/>
                <a:cs typeface="Calibri" panose="020F0502020204030204" pitchFamily="34" charset="0"/>
              </a:rPr>
              <a:t>Topic Sentence </a:t>
            </a:r>
            <a:r>
              <a:rPr lang="en-CA" sz="3600" dirty="0">
                <a:latin typeface="Calibri" panose="020F0502020204030204" pitchFamily="34" charset="0"/>
                <a:cs typeface="Calibri" panose="020F0502020204030204" pitchFamily="34" charset="0"/>
              </a:rPr>
              <a:t>controls the entire paragraph</a:t>
            </a:r>
          </a:p>
          <a:p>
            <a:r>
              <a:rPr lang="en-CA" sz="3600" dirty="0">
                <a:latin typeface="Calibri" panose="020F0502020204030204" pitchFamily="34" charset="0"/>
                <a:cs typeface="Calibri" panose="020F0502020204030204" pitchFamily="34" charset="0"/>
              </a:rPr>
              <a:t>E:   </a:t>
            </a:r>
            <a:r>
              <a:rPr lang="en-CA" sz="3600" b="1" dirty="0">
                <a:latin typeface="Calibri" panose="020F0502020204030204" pitchFamily="34" charset="0"/>
                <a:cs typeface="Calibri" panose="020F0502020204030204" pitchFamily="34" charset="0"/>
              </a:rPr>
              <a:t>Examples</a:t>
            </a:r>
            <a:r>
              <a:rPr lang="en-CA" sz="3600" dirty="0">
                <a:latin typeface="Calibri" panose="020F0502020204030204" pitchFamily="34" charset="0"/>
                <a:cs typeface="Calibri" panose="020F0502020204030204" pitchFamily="34" charset="0"/>
              </a:rPr>
              <a:t> and </a:t>
            </a:r>
            <a:r>
              <a:rPr lang="en-CA" sz="3600" b="1" dirty="0">
                <a:latin typeface="Calibri" panose="020F0502020204030204" pitchFamily="34" charset="0"/>
                <a:cs typeface="Calibri" panose="020F0502020204030204" pitchFamily="34" charset="0"/>
              </a:rPr>
              <a:t>Evidence</a:t>
            </a:r>
            <a:r>
              <a:rPr lang="en-CA" sz="3600" dirty="0">
                <a:latin typeface="Calibri" panose="020F0502020204030204" pitchFamily="34" charset="0"/>
                <a:cs typeface="Calibri" panose="020F0502020204030204" pitchFamily="34" charset="0"/>
              </a:rPr>
              <a:t> to support your topic</a:t>
            </a:r>
          </a:p>
          <a:p>
            <a:r>
              <a:rPr lang="en-CA" sz="3600" dirty="0">
                <a:latin typeface="Calibri" panose="020F0502020204030204" pitchFamily="34" charset="0"/>
                <a:cs typeface="Calibri" panose="020F0502020204030204" pitchFamily="34" charset="0"/>
              </a:rPr>
              <a:t>E:   </a:t>
            </a:r>
            <a:r>
              <a:rPr lang="en-CA" sz="3600" b="1" dirty="0">
                <a:latin typeface="Calibri" panose="020F0502020204030204" pitchFamily="34" charset="0"/>
                <a:cs typeface="Calibri" panose="020F0502020204030204" pitchFamily="34" charset="0"/>
              </a:rPr>
              <a:t>Explain</a:t>
            </a:r>
            <a:r>
              <a:rPr lang="en-CA" sz="3600" dirty="0">
                <a:latin typeface="Calibri" panose="020F0502020204030204" pitchFamily="34" charset="0"/>
                <a:cs typeface="Calibri" panose="020F0502020204030204" pitchFamily="34" charset="0"/>
              </a:rPr>
              <a:t> how your evidence supports ideas</a:t>
            </a:r>
          </a:p>
          <a:p>
            <a:r>
              <a:rPr lang="en-CA" sz="3600" dirty="0">
                <a:latin typeface="Calibri" panose="020F0502020204030204" pitchFamily="34" charset="0"/>
                <a:cs typeface="Calibri" panose="020F0502020204030204" pitchFamily="34" charset="0"/>
              </a:rPr>
              <a:t>C:   </a:t>
            </a:r>
            <a:r>
              <a:rPr lang="en-CA" sz="3600" b="1" dirty="0">
                <a:latin typeface="Calibri" panose="020F0502020204030204" pitchFamily="34" charset="0"/>
                <a:cs typeface="Calibri" panose="020F0502020204030204" pitchFamily="34" charset="0"/>
              </a:rPr>
              <a:t>Conclude</a:t>
            </a:r>
            <a:r>
              <a:rPr lang="en-CA" sz="3600" dirty="0">
                <a:latin typeface="Calibri" panose="020F0502020204030204" pitchFamily="34" charset="0"/>
                <a:cs typeface="Calibri" panose="020F0502020204030204" pitchFamily="34" charset="0"/>
              </a:rPr>
              <a:t> logically</a:t>
            </a:r>
            <a:endParaRPr lang="en-CA"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310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48C66-3395-4976-AB97-76D760F9DD39}"/>
              </a:ext>
            </a:extLst>
          </p:cNvPr>
          <p:cNvSpPr>
            <a:spLocks noGrp="1"/>
          </p:cNvSpPr>
          <p:nvPr>
            <p:ph type="title"/>
          </p:nvPr>
        </p:nvSpPr>
        <p:spPr>
          <a:xfrm>
            <a:off x="484631" y="773350"/>
            <a:ext cx="3650279" cy="4135534"/>
          </a:xfrm>
        </p:spPr>
        <p:txBody>
          <a:bodyPr>
            <a:normAutofit fontScale="90000"/>
          </a:bodyPr>
          <a:lstStyle/>
          <a:p>
            <a:pPr>
              <a:lnSpc>
                <a:spcPct val="150000"/>
              </a:lnSpc>
            </a:pPr>
            <a:r>
              <a:rPr lang="en-CA" sz="2700" b="1" u="sng" dirty="0">
                <a:solidFill>
                  <a:schemeClr val="tx1"/>
                </a:solidFill>
              </a:rPr>
              <a:t>COHERENT</a:t>
            </a:r>
            <a:r>
              <a:rPr lang="en-CA" sz="2400" b="1" dirty="0">
                <a:solidFill>
                  <a:schemeClr val="tx1"/>
                </a:solidFill>
              </a:rPr>
              <a:t> </a:t>
            </a:r>
            <a:r>
              <a:rPr lang="en-CA" sz="2400" dirty="0">
                <a:solidFill>
                  <a:schemeClr val="tx1"/>
                </a:solidFill>
              </a:rPr>
              <a:t>writing ensures that the reader can easily follow your ideas and your train of thought. One idea leads logically to the next without leaving gaps that confuse the reader.</a:t>
            </a:r>
          </a:p>
        </p:txBody>
      </p:sp>
      <p:pic>
        <p:nvPicPr>
          <p:cNvPr id="2053" name="Picture 2" descr="Image result for Coherence clipart">
            <a:extLst>
              <a:ext uri="{FF2B5EF4-FFF2-40B4-BE49-F238E27FC236}">
                <a16:creationId xmlns:a16="http://schemas.microsoft.com/office/drawing/2014/main" id="{FED1B721-77D8-4198-AA08-76BD661FCD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536" r="22911" b="-1"/>
          <a:stretch/>
        </p:blipFill>
        <p:spPr bwMode="auto">
          <a:xfrm>
            <a:off x="4619541" y="16052"/>
            <a:ext cx="7572459"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Content Placeholder 2054">
            <a:extLst>
              <a:ext uri="{FF2B5EF4-FFF2-40B4-BE49-F238E27FC236}">
                <a16:creationId xmlns:a16="http://schemas.microsoft.com/office/drawing/2014/main" id="{FEBC1507-9E63-495D-AD9D-65279C07067A}"/>
              </a:ext>
            </a:extLst>
          </p:cNvPr>
          <p:cNvSpPr>
            <a:spLocks noGrp="1"/>
          </p:cNvSpPr>
          <p:nvPr>
            <p:ph idx="1"/>
          </p:nvPr>
        </p:nvSpPr>
        <p:spPr>
          <a:xfrm>
            <a:off x="0" y="5273043"/>
            <a:ext cx="5455227" cy="939852"/>
          </a:xfrm>
          <a:solidFill>
            <a:schemeClr val="accent6">
              <a:lumMod val="75000"/>
            </a:schemeClr>
          </a:solidFill>
        </p:spPr>
        <p:txBody>
          <a:bodyPr>
            <a:normAutofit/>
          </a:bodyPr>
          <a:lstStyle/>
          <a:p>
            <a:pPr>
              <a:buClr>
                <a:srgbClr val="E9613C"/>
              </a:buClr>
            </a:pPr>
            <a:r>
              <a:rPr lang="en-US" sz="2400" dirty="0"/>
              <a:t>How do we build coherence into our writing? </a:t>
            </a:r>
          </a:p>
        </p:txBody>
      </p:sp>
    </p:spTree>
    <p:extLst>
      <p:ext uri="{BB962C8B-B14F-4D97-AF65-F5344CB8AC3E}">
        <p14:creationId xmlns:p14="http://schemas.microsoft.com/office/powerpoint/2010/main" val="309498836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1C62E-7E90-4E48-B210-B51FB47950B6}"/>
              </a:ext>
            </a:extLst>
          </p:cNvPr>
          <p:cNvSpPr>
            <a:spLocks noGrp="1"/>
          </p:cNvSpPr>
          <p:nvPr>
            <p:ph type="title"/>
          </p:nvPr>
        </p:nvSpPr>
        <p:spPr>
          <a:xfrm>
            <a:off x="1843391" y="624110"/>
            <a:ext cx="9383408" cy="789054"/>
          </a:xfrm>
        </p:spPr>
        <p:txBody>
          <a:bodyPr>
            <a:normAutofit fontScale="90000"/>
          </a:bodyPr>
          <a:lstStyle/>
          <a:p>
            <a:r>
              <a:rPr lang="en-CA" sz="4800" b="1" dirty="0">
                <a:solidFill>
                  <a:schemeClr val="bg1"/>
                </a:solidFill>
                <a:latin typeface="Calibri" panose="020F0502020204030204" pitchFamily="34" charset="0"/>
                <a:cs typeface="Calibri" panose="020F0502020204030204" pitchFamily="34" charset="0"/>
              </a:rPr>
              <a:t>Build Coherence by</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B8E1909-842C-47F0-A546-3E78BE42EC24}"/>
              </a:ext>
            </a:extLst>
          </p:cNvPr>
          <p:cNvSpPr>
            <a:spLocks noGrp="1"/>
          </p:cNvSpPr>
          <p:nvPr>
            <p:ph idx="1"/>
          </p:nvPr>
        </p:nvSpPr>
        <p:spPr>
          <a:xfrm>
            <a:off x="1138989" y="2623930"/>
            <a:ext cx="10087811" cy="3287292"/>
          </a:xfrm>
        </p:spPr>
        <p:txBody>
          <a:bodyPr>
            <a:noAutofit/>
          </a:bodyPr>
          <a:lstStyle/>
          <a:p>
            <a:r>
              <a:rPr lang="en-CA" sz="3600" dirty="0">
                <a:latin typeface="Calibri" panose="020F0502020204030204" pitchFamily="34" charset="0"/>
                <a:cs typeface="Calibri" panose="020F0502020204030204" pitchFamily="34" charset="0"/>
              </a:rPr>
              <a:t>Using logical transitions to link sentences</a:t>
            </a:r>
          </a:p>
          <a:p>
            <a:r>
              <a:rPr lang="en-CA" sz="3600" dirty="0">
                <a:latin typeface="Calibri" panose="020F0502020204030204" pitchFamily="34" charset="0"/>
                <a:cs typeface="Calibri" panose="020F0502020204030204" pitchFamily="34" charset="0"/>
              </a:rPr>
              <a:t>Organizing document information logically</a:t>
            </a:r>
          </a:p>
          <a:p>
            <a:r>
              <a:rPr lang="en-CA" sz="3600" dirty="0">
                <a:latin typeface="Calibri" panose="020F0502020204030204" pitchFamily="34" charset="0"/>
                <a:cs typeface="Calibri" panose="020F0502020204030204" pitchFamily="34" charset="0"/>
              </a:rPr>
              <a:t>Strategic repetition </a:t>
            </a:r>
          </a:p>
          <a:p>
            <a:r>
              <a:rPr lang="en-CA" sz="3600" dirty="0">
                <a:latin typeface="Calibri" panose="020F0502020204030204" pitchFamily="34" charset="0"/>
                <a:cs typeface="Calibri" panose="020F0502020204030204" pitchFamily="34" charset="0"/>
              </a:rPr>
              <a:t>Using parallel construction</a:t>
            </a:r>
          </a:p>
          <a:p>
            <a:pPr marL="0" indent="0">
              <a:buNone/>
            </a:pPr>
            <a:r>
              <a:rPr lang="en-CA" sz="2400" dirty="0">
                <a:latin typeface="Calibri" panose="020F0502020204030204" pitchFamily="34" charset="0"/>
                <a:cs typeface="Calibri" panose="020F0502020204030204" pitchFamily="34" charset="0"/>
              </a:rPr>
              <a:t>Resource:  </a:t>
            </a:r>
            <a:r>
              <a:rPr lang="en-CA" sz="2400" dirty="0">
                <a:latin typeface="Calibri" panose="020F0502020204030204" pitchFamily="34" charset="0"/>
                <a:cs typeface="Calibri" panose="020F0502020204030204" pitchFamily="34" charset="0"/>
                <a:hlinkClick r:id="rId2"/>
              </a:rPr>
              <a:t>Transitional Words and Phrases for University Writing</a:t>
            </a:r>
            <a:endParaRPr lang="en-CA"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720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4619543" cy="685403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AE45E-BAB8-4A66-A4C6-06BADD693DD1}"/>
              </a:ext>
            </a:extLst>
          </p:cNvPr>
          <p:cNvSpPr>
            <a:spLocks noGrp="1"/>
          </p:cNvSpPr>
          <p:nvPr>
            <p:ph type="title"/>
          </p:nvPr>
        </p:nvSpPr>
        <p:spPr>
          <a:xfrm>
            <a:off x="484632" y="1090864"/>
            <a:ext cx="3650279" cy="3655706"/>
          </a:xfrm>
        </p:spPr>
        <p:txBody>
          <a:bodyPr>
            <a:normAutofit fontScale="90000"/>
          </a:bodyPr>
          <a:lstStyle/>
          <a:p>
            <a:pPr>
              <a:lnSpc>
                <a:spcPct val="150000"/>
              </a:lnSpc>
            </a:pPr>
            <a:r>
              <a:rPr lang="en-CA" sz="3100" b="1" u="sng" dirty="0">
                <a:solidFill>
                  <a:schemeClr val="tx1"/>
                </a:solidFill>
                <a:latin typeface="Calibri" panose="020F0502020204030204" pitchFamily="34" charset="0"/>
                <a:cs typeface="Calibri" panose="020F0502020204030204" pitchFamily="34" charset="0"/>
              </a:rPr>
              <a:t>CONCISE</a:t>
            </a:r>
            <a:r>
              <a:rPr lang="en-CA" sz="3100" dirty="0">
                <a:solidFill>
                  <a:schemeClr val="tx1"/>
                </a:solidFill>
                <a:latin typeface="Calibri" panose="020F0502020204030204" pitchFamily="34" charset="0"/>
                <a:cs typeface="Calibri" panose="020F0502020204030204" pitchFamily="34" charset="0"/>
              </a:rPr>
              <a:t> writing uses the least words possible to convey the most meaning while still maintaining clarity.</a:t>
            </a:r>
            <a:br>
              <a:rPr lang="en-CA" sz="2400" dirty="0">
                <a:solidFill>
                  <a:schemeClr val="tx1"/>
                </a:solidFill>
                <a:latin typeface="Calibri" panose="020F0502020204030204" pitchFamily="34" charset="0"/>
                <a:cs typeface="Calibri" panose="020F0502020204030204" pitchFamily="34" charset="0"/>
              </a:rPr>
            </a:br>
            <a:endParaRPr lang="en-CA" sz="2400" dirty="0">
              <a:solidFill>
                <a:schemeClr val="tx1"/>
              </a:solidFill>
              <a:latin typeface="Calibri" panose="020F0502020204030204" pitchFamily="34" charset="0"/>
              <a:cs typeface="Calibri" panose="020F0502020204030204" pitchFamily="34" charset="0"/>
            </a:endParaRPr>
          </a:p>
        </p:txBody>
      </p:sp>
      <p:pic>
        <p:nvPicPr>
          <p:cNvPr id="3077" name="Picture 2" descr="Image result for scissors">
            <a:extLst>
              <a:ext uri="{FF2B5EF4-FFF2-40B4-BE49-F238E27FC236}">
                <a16:creationId xmlns:a16="http://schemas.microsoft.com/office/drawing/2014/main" id="{A1E15354-DE3B-45D0-A489-E77491C620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435" r="-1" b="-1"/>
          <a:stretch/>
        </p:blipFill>
        <p:spPr bwMode="auto">
          <a:xfrm>
            <a:off x="4619543" y="10"/>
            <a:ext cx="7572457" cy="6857990"/>
          </a:xfrm>
          <a:prstGeom prst="rect">
            <a:avLst/>
          </a:prstGeom>
          <a:noFill/>
          <a:extLst>
            <a:ext uri="{909E8E84-426E-40DD-AFC4-6F175D3DCCD1}">
              <a14:hiddenFill xmlns:a14="http://schemas.microsoft.com/office/drawing/2010/main">
                <a:solidFill>
                  <a:srgbClr val="FFFFFF"/>
                </a:solidFill>
              </a14:hiddenFill>
            </a:ext>
          </a:extLst>
        </p:spPr>
      </p:pic>
      <p:sp>
        <p:nvSpPr>
          <p:cNvPr id="3079" name="Content Placeholder 3078">
            <a:extLst>
              <a:ext uri="{FF2B5EF4-FFF2-40B4-BE49-F238E27FC236}">
                <a16:creationId xmlns:a16="http://schemas.microsoft.com/office/drawing/2014/main" id="{06BAEBEA-C25A-4DF3-915B-15B417454975}"/>
              </a:ext>
            </a:extLst>
          </p:cNvPr>
          <p:cNvSpPr>
            <a:spLocks noGrp="1"/>
          </p:cNvSpPr>
          <p:nvPr>
            <p:ph idx="1"/>
          </p:nvPr>
        </p:nvSpPr>
        <p:spPr>
          <a:xfrm>
            <a:off x="0" y="5385610"/>
            <a:ext cx="5216236" cy="827285"/>
          </a:xfrm>
          <a:solidFill>
            <a:schemeClr val="accent5">
              <a:lumMod val="75000"/>
            </a:schemeClr>
          </a:solidFill>
        </p:spPr>
        <p:txBody>
          <a:bodyPr>
            <a:normAutofit/>
          </a:bodyPr>
          <a:lstStyle/>
          <a:p>
            <a:pPr>
              <a:buClr>
                <a:srgbClr val="FF1E58"/>
              </a:buClr>
            </a:pPr>
            <a:r>
              <a:rPr lang="en-US" sz="2400" dirty="0"/>
              <a:t>How can we improve conciseness in our writing?</a:t>
            </a:r>
          </a:p>
        </p:txBody>
      </p:sp>
    </p:spTree>
    <p:extLst>
      <p:ext uri="{BB962C8B-B14F-4D97-AF65-F5344CB8AC3E}">
        <p14:creationId xmlns:p14="http://schemas.microsoft.com/office/powerpoint/2010/main" val="287771191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91C62E-7E90-4E48-B210-B51FB47950B6}"/>
              </a:ext>
            </a:extLst>
          </p:cNvPr>
          <p:cNvSpPr>
            <a:spLocks noGrp="1"/>
          </p:cNvSpPr>
          <p:nvPr>
            <p:ph type="title"/>
          </p:nvPr>
        </p:nvSpPr>
        <p:spPr>
          <a:xfrm>
            <a:off x="1843391" y="624110"/>
            <a:ext cx="9383408" cy="789054"/>
          </a:xfrm>
        </p:spPr>
        <p:txBody>
          <a:bodyPr>
            <a:normAutofit fontScale="90000"/>
          </a:bodyPr>
          <a:lstStyle/>
          <a:p>
            <a:r>
              <a:rPr lang="en-CA" sz="4800" b="1" dirty="0">
                <a:solidFill>
                  <a:schemeClr val="bg1"/>
                </a:solidFill>
                <a:latin typeface="Calibri" panose="020F0502020204030204" pitchFamily="34" charset="0"/>
                <a:cs typeface="Calibri" panose="020F0502020204030204" pitchFamily="34" charset="0"/>
              </a:rPr>
              <a:t>Be Concise by</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FB8E1909-842C-47F0-A546-3E78BE42EC24}"/>
              </a:ext>
            </a:extLst>
          </p:cNvPr>
          <p:cNvSpPr>
            <a:spLocks noGrp="1"/>
          </p:cNvSpPr>
          <p:nvPr>
            <p:ph idx="1"/>
          </p:nvPr>
        </p:nvSpPr>
        <p:spPr>
          <a:xfrm>
            <a:off x="1138989" y="2623930"/>
            <a:ext cx="10087811" cy="3287292"/>
          </a:xfrm>
        </p:spPr>
        <p:txBody>
          <a:bodyPr>
            <a:noAutofit/>
          </a:bodyPr>
          <a:lstStyle/>
          <a:p>
            <a:r>
              <a:rPr lang="en-CA" sz="2800" dirty="0">
                <a:latin typeface="Calibri" panose="020F0502020204030204" pitchFamily="34" charset="0"/>
                <a:cs typeface="Calibri" panose="020F0502020204030204" pitchFamily="34" charset="0"/>
              </a:rPr>
              <a:t>Avoiding meaningless padding and unnecessary repetition</a:t>
            </a:r>
          </a:p>
          <a:p>
            <a:r>
              <a:rPr lang="en-CA" sz="2800" dirty="0">
                <a:latin typeface="Calibri" panose="020F0502020204030204" pitchFamily="34" charset="0"/>
                <a:cs typeface="Calibri" panose="020F0502020204030204" pitchFamily="34" charset="0"/>
              </a:rPr>
              <a:t>Avoid vague generalities, tired clichés, and awkward phrasing (</a:t>
            </a:r>
            <a:r>
              <a:rPr lang="en-CA" sz="2800" dirty="0" err="1">
                <a:latin typeface="Calibri" panose="020F0502020204030204" pitchFamily="34" charset="0"/>
                <a:cs typeface="Calibri" panose="020F0502020204030204" pitchFamily="34" charset="0"/>
              </a:rPr>
              <a:t>eg</a:t>
            </a:r>
            <a:r>
              <a:rPr lang="en-CA" sz="2800" dirty="0">
                <a:latin typeface="Calibri" panose="020F0502020204030204" pitchFamily="34" charset="0"/>
                <a:cs typeface="Calibri" panose="020F0502020204030204" pitchFamily="34" charset="0"/>
              </a:rPr>
              <a:t>:  passive verb constructions)</a:t>
            </a:r>
          </a:p>
          <a:p>
            <a:r>
              <a:rPr lang="en-CA" sz="2800" dirty="0">
                <a:latin typeface="Calibri" panose="020F0502020204030204" pitchFamily="34" charset="0"/>
                <a:cs typeface="Calibri" panose="020F0502020204030204" pitchFamily="34" charset="0"/>
              </a:rPr>
              <a:t>Avoid stating the perfectly obvious</a:t>
            </a:r>
          </a:p>
          <a:p>
            <a:r>
              <a:rPr lang="en-CA" sz="2800" dirty="0">
                <a:latin typeface="Calibri" panose="020F0502020204030204" pitchFamily="34" charset="0"/>
                <a:cs typeface="Calibri" panose="020F0502020204030204" pitchFamily="34" charset="0"/>
              </a:rPr>
              <a:t>Think of your word count like a budget:  cut a word, save a buck!</a:t>
            </a:r>
          </a:p>
          <a:p>
            <a:pPr marL="0" indent="0">
              <a:buNone/>
            </a:pPr>
            <a:r>
              <a:rPr lang="en-CA" sz="2400" dirty="0">
                <a:latin typeface="Calibri" panose="020F0502020204030204" pitchFamily="34" charset="0"/>
                <a:cs typeface="Calibri" panose="020F0502020204030204" pitchFamily="34" charset="0"/>
              </a:rPr>
              <a:t>Resource:  “</a:t>
            </a:r>
            <a:r>
              <a:rPr lang="en-CA" sz="2400" dirty="0">
                <a:latin typeface="Calibri" panose="020F0502020204030204" pitchFamily="34" charset="0"/>
                <a:cs typeface="Calibri" panose="020F0502020204030204" pitchFamily="34" charset="0"/>
                <a:hlinkClick r:id="rId2"/>
              </a:rPr>
              <a:t>Communicating with Precision</a:t>
            </a:r>
            <a:r>
              <a:rPr lang="en-CA" sz="2400" dirty="0">
                <a:latin typeface="Calibri" panose="020F0502020204030204" pitchFamily="34" charset="0"/>
                <a:cs typeface="Calibri" panose="020F0502020204030204" pitchFamily="34" charset="0"/>
              </a:rPr>
              <a:t>”</a:t>
            </a:r>
            <a:r>
              <a:rPr lang="en-CA" sz="28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2634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912</Words>
  <Application>Microsoft Macintosh PowerPoint</Application>
  <PresentationFormat>Widescreen</PresentationFormat>
  <Paragraphs>95</Paragraphs>
  <Slides>20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メイリオ</vt:lpstr>
      <vt:lpstr>Arial</vt:lpstr>
      <vt:lpstr>Calibri</vt:lpstr>
      <vt:lpstr>Century Gothic</vt:lpstr>
      <vt:lpstr>Wingdings 3</vt:lpstr>
      <vt:lpstr>Wisp</vt:lpstr>
      <vt:lpstr>The 5 C’s of Credible Academic Writing</vt:lpstr>
      <vt:lpstr>Credible and Effective Writing is </vt:lpstr>
      <vt:lpstr>“CLEAR writing conveys the purpose of the document immediately to the reader” </vt:lpstr>
      <vt:lpstr>Build clarity by</vt:lpstr>
      <vt:lpstr>Clear Paragraph Construction:  TEEC</vt:lpstr>
      <vt:lpstr>COHERENT writing ensures that the reader can easily follow your ideas and your train of thought. One idea leads logically to the next without leaving gaps that confuse the reader.</vt:lpstr>
      <vt:lpstr>Build Coherence by</vt:lpstr>
      <vt:lpstr>CONCISE writing uses the least words possible to convey the most meaning while still maintaining clarity. </vt:lpstr>
      <vt:lpstr>Be Concise by</vt:lpstr>
      <vt:lpstr>Revise the following to be more concise:</vt:lpstr>
      <vt:lpstr>Rethink the topic sentence: </vt:lpstr>
      <vt:lpstr>Cut repetition</vt:lpstr>
      <vt:lpstr>Revised versions:  </vt:lpstr>
      <vt:lpstr>CONCRETE writing involves using specific, precise language to paint a picture for your readers so that they can more easily understand your ideas.</vt:lpstr>
      <vt:lpstr>Be Concrete by</vt:lpstr>
      <vt:lpstr>CORRECT writing, in terms of both grammar and factual accuracy, can determine your effectiveness and credibility.</vt:lpstr>
      <vt:lpstr>Be Correct by</vt:lpstr>
      <vt:lpstr>Other C’s to keep in mind</vt:lpstr>
      <vt:lpstr>Written work is evaluated on how well it adheres to the 5 Cs</vt:lpstr>
      <vt:lpstr>The 5 C’s of Credible Academic Writing</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7 C’s of Technical Writing</dc:title>
  <dc:creator>Candice Neveu</dc:creator>
  <cp:lastModifiedBy>Microsoft Office User</cp:lastModifiedBy>
  <cp:revision>18</cp:revision>
  <dcterms:created xsi:type="dcterms:W3CDTF">2019-01-28T02:49:39Z</dcterms:created>
  <dcterms:modified xsi:type="dcterms:W3CDTF">2020-06-28T17:59:06Z</dcterms:modified>
</cp:coreProperties>
</file>