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121B1A2D-C119-4D77-8A9D-539F1EA4E62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30FE827-F139-4E59-825E-C30A8AB4B9FA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358CFA7-CBF8-45BE-AFE5-2D66175F5E83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EF0AEEA-9A01-4442-91B6-87A69E92C6ED}" type="slidenum">
              <a:rPr b="0" lang="en-US" sz="1200" spc="-1" strike="noStrike">
                <a:latin typeface="Times New Roman"/>
              </a:rPr>
              <a:t>11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A2C5893-2FEF-456C-A980-C9E3A69EB3C1}" type="slidenum">
              <a:rPr b="0" lang="en-US" sz="1200" spc="-1" strike="noStrike">
                <a:latin typeface="Times New Roman"/>
              </a:rPr>
              <a:t>11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A933249-D65D-4788-A462-A2D03488F0B9}" type="slidenum">
              <a:rPr b="0" lang="en-US" sz="1200" spc="-1" strike="noStrike">
                <a:latin typeface="Times New Roman"/>
              </a:rPr>
              <a:t>11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CCCBE18-957A-4BC7-A8D5-F06A2F735FE6}" type="slidenum">
              <a:rPr b="0" lang="en-US" sz="1200" spc="-1" strike="noStrike">
                <a:latin typeface="Times New Roman"/>
              </a:rPr>
              <a:t>11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8180767-42EA-4241-BFB8-3FA3A649AA15}" type="slidenum">
              <a:rPr b="0" lang="en-US" sz="1200" spc="-1" strike="noStrike">
                <a:latin typeface="Times New Roman"/>
              </a:rPr>
              <a:t>11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BE0D936-4A6A-466F-AF1D-708FA001B5FB}" type="slidenum">
              <a:rPr b="0" lang="en-US" sz="1200" spc="-1" strike="noStrike">
                <a:latin typeface="Times New Roman"/>
              </a:rPr>
              <a:t>11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B86CEB1-4BB9-4690-A897-B84C0D82190A}" type="slidenum">
              <a:rPr b="0" lang="en-US" sz="1200" spc="-1" strike="noStrike">
                <a:latin typeface="Times New Roman"/>
              </a:rPr>
              <a:t>11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9A00887-DE17-452C-9D6E-720F0A83BB97}" type="slidenum">
              <a:rPr b="0" lang="en-US" sz="1200" spc="-1" strike="noStrike">
                <a:latin typeface="Times New Roman"/>
              </a:rPr>
              <a:t>11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49820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789912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49820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789912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49820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789912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449820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789912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85000"/>
              </a:lnSpc>
            </a:pPr>
            <a:r>
              <a:rPr b="0" lang="en-US" sz="8000" spc="-52" strike="noStrike">
                <a:solidFill>
                  <a:srgbClr val="262626"/>
                </a:solidFill>
                <a:latin typeface="Calibri Light"/>
              </a:rPr>
              <a:t>Click to edit Master title style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9F434FE8-3475-4C30-9DF3-33755275CD7E}" type="datetime">
              <a:rPr b="0" lang="en-US" sz="900" spc="-1" strike="noStrike">
                <a:solidFill>
                  <a:srgbClr val="ffffff"/>
                </a:solidFill>
                <a:latin typeface="Calibri"/>
              </a:rPr>
              <a:t>6/28/23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F3020C8-1602-4EA6-998D-DC82B3669798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9" name="Line 10"/>
          <p:cNvSpPr/>
          <p:nvPr/>
        </p:nvSpPr>
        <p:spPr>
          <a:xfrm>
            <a:off x="1207440" y="4343400"/>
            <a:ext cx="987552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Click to edit the outline text format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Third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Fourth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Click to edit Master title style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Click to edit Master text styles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Second level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Third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74988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Fourth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93276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Fifth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E71B5F8-B95E-4E53-90F7-9F728F252D4C}" type="datetime">
              <a:rPr b="0" lang="en-US" sz="900" spc="-1" strike="noStrike">
                <a:solidFill>
                  <a:srgbClr val="ffffff"/>
                </a:solidFill>
                <a:latin typeface="Calibri"/>
              </a:rPr>
              <a:t>6/28/23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4" name="PlaceHolder 8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E3447D8-D864-40A8-9F5F-ECD105BA4040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1066680" y="1506240"/>
            <a:ext cx="10058040" cy="26697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85000"/>
              </a:lnSpc>
            </a:pPr>
            <a:r>
              <a:rPr b="0" lang="en-CA" sz="8000" spc="-52" strike="noStrike">
                <a:solidFill>
                  <a:srgbClr val="262626"/>
                </a:solidFill>
                <a:latin typeface="Calibri Light"/>
              </a:rPr>
              <a:t>MST and Prim’s Algorithm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1100160" y="4455720"/>
            <a:ext cx="10058040" cy="1728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2400" spc="199" strike="noStrike" cap="all">
                <a:solidFill>
                  <a:srgbClr val="7ea9ca"/>
                </a:solidFill>
                <a:latin typeface="Calibri Light"/>
              </a:rPr>
              <a:t>Jonas Buro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2400" spc="199" strike="noStrike" cap="all">
                <a:solidFill>
                  <a:srgbClr val="7ea9ca"/>
                </a:solidFill>
                <a:latin typeface="Calibri Light"/>
              </a:rPr>
              <a:t>June 2023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2400" spc="199" strike="noStrike" cap="all">
                <a:solidFill>
                  <a:srgbClr val="637052"/>
                </a:solidFill>
                <a:latin typeface="Calibri Light"/>
              </a:rPr>
              <a:t>CSC 226 UVIC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CA" sz="4800" spc="-52" strike="noStrike">
                <a:solidFill>
                  <a:srgbClr val="404040"/>
                </a:solidFill>
                <a:latin typeface="Calibri Light"/>
              </a:rPr>
              <a:t>Lazy vs. Eager paradigm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i="1" lang="en-CA" sz="28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CA" sz="2800" spc="-1" strike="noStrike">
                <a:solidFill>
                  <a:srgbClr val="404040"/>
                </a:solidFill>
                <a:latin typeface="Calibri"/>
              </a:rPr>
              <a:t>Distinction of when to load/validate/… objects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1" lang="en-CA" sz="28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1" lang="en-CA" sz="2800" spc="-1" strike="noStrike">
                <a:solidFill>
                  <a:srgbClr val="404040"/>
                </a:solidFill>
                <a:latin typeface="Calibri"/>
              </a:rPr>
              <a:t>Lazy: </a:t>
            </a:r>
            <a:r>
              <a:rPr b="0" i="1" lang="en-CA" sz="2800" spc="-1" strike="noStrike">
                <a:solidFill>
                  <a:srgbClr val="404040"/>
                </a:solidFill>
                <a:latin typeface="Calibri"/>
              </a:rPr>
              <a:t>only</a:t>
            </a:r>
            <a:r>
              <a:rPr b="1" lang="en-CA" sz="28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CA" sz="2800" spc="-1" strike="noStrike">
                <a:solidFill>
                  <a:srgbClr val="404040"/>
                </a:solidFill>
                <a:latin typeface="Calibri"/>
              </a:rPr>
              <a:t>when the data is needed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CA" sz="28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1" lang="en-CA" sz="2800" spc="-1" strike="noStrike">
                <a:solidFill>
                  <a:srgbClr val="404040"/>
                </a:solidFill>
                <a:latin typeface="Calibri"/>
              </a:rPr>
              <a:t>Eager</a:t>
            </a:r>
            <a:r>
              <a:rPr b="0" lang="en-CA" sz="2800" spc="-1" strike="noStrike">
                <a:solidFill>
                  <a:srgbClr val="404040"/>
                </a:solidFill>
                <a:latin typeface="Calibri"/>
              </a:rPr>
              <a:t>: </a:t>
            </a:r>
            <a:r>
              <a:rPr b="0" i="1" lang="en-CA" sz="2800" spc="-1" strike="noStrike">
                <a:solidFill>
                  <a:srgbClr val="404040"/>
                </a:solidFill>
                <a:latin typeface="Calibri"/>
              </a:rPr>
              <a:t>as soon as possible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CA" sz="28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CA" sz="2800" spc="-1" strike="noStrike">
                <a:solidFill>
                  <a:srgbClr val="404040"/>
                </a:solidFill>
                <a:latin typeface="Calibri"/>
              </a:rPr>
              <a:t>In the context of this lab, the ‘cross-edge’ property of the edges on the PQ might change as we grow the MST. We will lazily evaluate edges taken from the PQ to ensure they are in fact cross-edges.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Codebase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CA" sz="28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CA" sz="2800" spc="-1" strike="noStrike">
                <a:solidFill>
                  <a:srgbClr val="404040"/>
                </a:solidFill>
                <a:latin typeface="Calibri"/>
              </a:rPr>
              <a:t>Lazy Prim’s skeleton code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CA" sz="28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CA" sz="2800" spc="-1" strike="noStrike">
                <a:solidFill>
                  <a:srgbClr val="404040"/>
                </a:solidFill>
                <a:latin typeface="Calibri"/>
              </a:rPr>
              <a:t>Download the required .jar (Java Archive) into project directory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CA" sz="28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CA" sz="2800" spc="-1" strike="noStrike">
                <a:solidFill>
                  <a:srgbClr val="404040"/>
                </a:solidFill>
                <a:latin typeface="Calibri"/>
              </a:rPr>
              <a:t>Configure your library references/classpath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CA" sz="28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CA" sz="2800" spc="-1" strike="noStrike">
                <a:solidFill>
                  <a:srgbClr val="404040"/>
                </a:solidFill>
                <a:latin typeface="Calibri"/>
              </a:rPr>
              <a:t>Main: entry point – CLI args should be path to test_file.txt containing graph you want to test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CA" sz="28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CA" sz="2800" spc="-1" strike="noStrike">
                <a:solidFill>
                  <a:srgbClr val="404040"/>
                </a:solidFill>
                <a:latin typeface="Calibri"/>
              </a:rPr>
              <a:t>TODO: complete method implementations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CA" sz="28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CA" sz="2800" spc="-1" strike="noStrike">
                <a:solidFill>
                  <a:srgbClr val="404040"/>
                </a:solidFill>
                <a:latin typeface="Calibri"/>
              </a:rPr>
              <a:t>Remember: separate solving from implementation!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CA" sz="4800" spc="-52" strike="noStrike">
                <a:solidFill>
                  <a:srgbClr val="404040"/>
                </a:solidFill>
                <a:latin typeface="Calibri Light"/>
              </a:rPr>
              <a:t>Minimum Spanning Tree Definition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i="1" lang="en-CA" sz="28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CA" sz="2800" spc="-1" strike="noStrike">
                <a:solidFill>
                  <a:srgbClr val="404040"/>
                </a:solidFill>
                <a:latin typeface="Calibri"/>
              </a:rPr>
              <a:t>The MST of a connected edge-weighted graph G is a spanning tree whose sum of weights is the smallest possible.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8572680" y="6000840"/>
            <a:ext cx="6048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CA" sz="1200" spc="-1" strike="noStrike">
                <a:solidFill>
                  <a:srgbClr val="000000"/>
                </a:solidFill>
                <a:latin typeface="Calibri"/>
              </a:rPr>
              <a:t>image source Wikipedia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02" name="Picture 4" descr="A picture containing sketch, drawing, art, design&#10;&#10;Description automatically generated"/>
          <p:cNvPicPr/>
          <p:nvPr/>
        </p:nvPicPr>
        <p:blipFill>
          <a:blip r:embed="rId1"/>
          <a:stretch/>
        </p:blipFill>
        <p:spPr>
          <a:xfrm>
            <a:off x="3970440" y="2705400"/>
            <a:ext cx="4250520" cy="3428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CA" sz="4800" spc="-52" strike="noStrike">
                <a:solidFill>
                  <a:srgbClr val="404040"/>
                </a:solidFill>
                <a:latin typeface="Calibri Light"/>
              </a:rPr>
              <a:t>Minimum Spanning Tree Problem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i="1" lang="en-CA" sz="28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1" lang="en-CA" sz="2800" spc="-1" strike="noStrike">
                <a:solidFill>
                  <a:srgbClr val="404040"/>
                </a:solidFill>
                <a:latin typeface="Calibri"/>
              </a:rPr>
              <a:t>Cayley: </a:t>
            </a:r>
            <a:r>
              <a:rPr b="0" lang="en-CA" sz="2800" spc="-1" strike="noStrike">
                <a:solidFill>
                  <a:srgbClr val="404040"/>
                </a:solidFill>
                <a:latin typeface="Calibri"/>
              </a:rPr>
              <a:t>There are n^n-2 </a:t>
            </a:r>
            <a:r>
              <a:rPr b="1" lang="en-CA" sz="28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CA" sz="2800" spc="-1" strike="noStrike">
                <a:solidFill>
                  <a:srgbClr val="404040"/>
                </a:solidFill>
                <a:latin typeface="Calibri"/>
              </a:rPr>
              <a:t>spanning trees on a complete n-graph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1" lang="en-CA" sz="28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CA" sz="2800" spc="-1" strike="noStrike">
                <a:solidFill>
                  <a:srgbClr val="404040"/>
                </a:solidFill>
                <a:latin typeface="Calibri"/>
              </a:rPr>
              <a:t>Brute force not feasible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CA" sz="4800" spc="-52" strike="noStrike">
                <a:solidFill>
                  <a:srgbClr val="404040"/>
                </a:solidFill>
                <a:latin typeface="Calibri Light"/>
              </a:rPr>
              <a:t>Cut and Cycle Properties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i="1" lang="en-CA" sz="28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1" lang="en-CA" sz="2800" spc="-1" strike="noStrike">
                <a:solidFill>
                  <a:srgbClr val="404040"/>
                </a:solidFill>
                <a:latin typeface="Calibri"/>
              </a:rPr>
              <a:t>Cycle Property:</a:t>
            </a:r>
            <a:r>
              <a:rPr b="0" lang="en-CA" sz="2800" spc="-1" strike="noStrike">
                <a:solidFill>
                  <a:srgbClr val="404040"/>
                </a:solidFill>
                <a:latin typeface="Calibri"/>
              </a:rPr>
              <a:t> For any cycle C in a connected graph G, the heaviest </a:t>
            </a:r>
            <a:r>
              <a:rPr b="0" lang="en-CA" sz="2800" spc="-1" strike="noStrike">
                <a:solidFill>
                  <a:srgbClr val="404040"/>
                </a:solidFill>
                <a:latin typeface="Calibri"/>
              </a:rPr>
              <a:t>edge in C does not appear in the minimum spanning tree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CA" sz="28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1" lang="en-CA" sz="2800" spc="-1" strike="noStrike">
                <a:solidFill>
                  <a:srgbClr val="404040"/>
                </a:solidFill>
                <a:latin typeface="Calibri"/>
              </a:rPr>
              <a:t>Cut Property:</a:t>
            </a:r>
            <a:r>
              <a:rPr b="0" lang="en-CA" sz="2800" spc="-1" strike="noStrike">
                <a:solidFill>
                  <a:srgbClr val="404040"/>
                </a:solidFill>
                <a:latin typeface="Calibri"/>
              </a:rPr>
              <a:t> For any proper non-empty subset X of the vertices, the </a:t>
            </a:r>
            <a:r>
              <a:rPr b="0" lang="en-CA" sz="2800" spc="-1" strike="noStrike">
                <a:solidFill>
                  <a:srgbClr val="404040"/>
                </a:solidFill>
                <a:latin typeface="Calibri"/>
              </a:rPr>
              <a:t>lightest edge with exactly one endpoint in X belongs to the minimum </a:t>
            </a:r>
            <a:r>
              <a:rPr b="0" lang="en-CA" sz="2800" spc="-1" strike="noStrike">
                <a:solidFill>
                  <a:srgbClr val="404040"/>
                </a:solidFill>
                <a:latin typeface="Calibri"/>
              </a:rPr>
              <a:t>spanning tree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CA" sz="28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CA" sz="2800" spc="-1" strike="noStrike">
                <a:solidFill>
                  <a:srgbClr val="404040"/>
                </a:solidFill>
                <a:latin typeface="Calibri"/>
              </a:rPr>
              <a:t>Proofs via contradiction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CA" sz="4800" spc="-52" strike="noStrike">
                <a:solidFill>
                  <a:srgbClr val="404040"/>
                </a:solidFill>
                <a:latin typeface="Calibri Light"/>
              </a:rPr>
              <a:t>Prim’s Algorithm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i="1" lang="en-CA" sz="28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1" lang="en-CA" sz="2800" spc="-1" strike="noStrike">
                <a:solidFill>
                  <a:srgbClr val="404040"/>
                </a:solidFill>
                <a:latin typeface="Calibri"/>
              </a:rPr>
              <a:t>Intuition: </a:t>
            </a:r>
            <a:r>
              <a:rPr b="0" lang="en-CA" sz="2800" spc="-1" strike="noStrike">
                <a:solidFill>
                  <a:srgbClr val="404040"/>
                </a:solidFill>
                <a:latin typeface="Calibri"/>
              </a:rPr>
              <a:t>Grow the MST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109" name="Picture 4" descr=""/>
          <p:cNvPicPr/>
          <p:nvPr/>
        </p:nvPicPr>
        <p:blipFill>
          <a:blip r:embed="rId1"/>
          <a:stretch/>
        </p:blipFill>
        <p:spPr>
          <a:xfrm>
            <a:off x="3370320" y="2300400"/>
            <a:ext cx="5070600" cy="3972960"/>
          </a:xfrm>
          <a:prstGeom prst="rect">
            <a:avLst/>
          </a:prstGeom>
          <a:ln>
            <a:noFill/>
          </a:ln>
        </p:spPr>
      </p:pic>
      <p:sp>
        <p:nvSpPr>
          <p:cNvPr id="110" name="CustomShape 3"/>
          <p:cNvSpPr/>
          <p:nvPr/>
        </p:nvSpPr>
        <p:spPr>
          <a:xfrm>
            <a:off x="8858160" y="5977440"/>
            <a:ext cx="6048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CA" sz="1200" spc="-1" strike="noStrike">
                <a:solidFill>
                  <a:srgbClr val="000000"/>
                </a:solidFill>
                <a:latin typeface="Calibri"/>
              </a:rPr>
              <a:t>image source Princeton CS Department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CA" sz="4800" spc="-52" strike="noStrike">
                <a:solidFill>
                  <a:srgbClr val="404040"/>
                </a:solidFill>
                <a:latin typeface="Calibri Light"/>
              </a:rPr>
              <a:t>Prim’s Algorithm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i="1" lang="en-CA" sz="28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1" lang="en-CA" sz="2800" spc="-1" strike="noStrike">
                <a:solidFill>
                  <a:srgbClr val="404040"/>
                </a:solidFill>
                <a:latin typeface="Calibri"/>
              </a:rPr>
              <a:t>Pseudocode: 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1" lang="en-CA" sz="28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CA" sz="2800" spc="-1" strike="noStrike">
                <a:solidFill>
                  <a:srgbClr val="404040"/>
                </a:solidFill>
                <a:latin typeface="Calibri"/>
              </a:rPr>
              <a:t>For a graph G(V,E) 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CA" sz="28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CA" sz="2800" spc="-1" strike="noStrike">
                <a:solidFill>
                  <a:srgbClr val="404040"/>
                </a:solidFill>
                <a:latin typeface="Calibri"/>
              </a:rPr>
              <a:t>Initialize T as arbitrary vertex v of V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CA" sz="28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CA" sz="2800" spc="-1" strike="noStrike">
                <a:solidFill>
                  <a:srgbClr val="404040"/>
                </a:solidFill>
                <a:latin typeface="Calibri"/>
              </a:rPr>
              <a:t>While |T| != |V-1|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CA" sz="28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CA" sz="2800" spc="-1" strike="noStrike">
                <a:solidFill>
                  <a:srgbClr val="404040"/>
                </a:solidFill>
                <a:latin typeface="Calibri"/>
              </a:rPr>
              <a:t>Add lowest weight edge e to T, where e has one endpoint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CA" sz="4800" spc="-52" strike="noStrike">
                <a:solidFill>
                  <a:srgbClr val="404040"/>
                </a:solidFill>
                <a:latin typeface="Calibri Light"/>
              </a:rPr>
              <a:t>Proof of Correctness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i="1" lang="en-CA" sz="28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1" lang="en-CA" sz="2800" spc="-1" strike="noStrike">
                <a:solidFill>
                  <a:srgbClr val="404040"/>
                </a:solidFill>
                <a:latin typeface="Calibri"/>
              </a:rPr>
              <a:t>Theorem: </a:t>
            </a:r>
            <a:r>
              <a:rPr b="0" lang="en-CA" sz="2800" spc="-1" strike="noStrike">
                <a:solidFill>
                  <a:srgbClr val="404040"/>
                </a:solidFill>
                <a:latin typeface="Calibri"/>
              </a:rPr>
              <a:t>Prim’s algorithm computes MST of connected graph .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CA" sz="28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1" lang="en-CA" sz="2800" spc="-1" strike="noStrike">
                <a:solidFill>
                  <a:srgbClr val="404040"/>
                </a:solidFill>
                <a:latin typeface="Calibri"/>
              </a:rPr>
              <a:t>Proof sketch: </a:t>
            </a:r>
            <a:r>
              <a:rPr b="0" lang="en-CA" sz="2800" spc="-1" strike="noStrike">
                <a:solidFill>
                  <a:srgbClr val="404040"/>
                </a:solidFill>
                <a:latin typeface="Calibri"/>
              </a:rPr>
              <a:t>Let  T be the MST we are growing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CA" sz="28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CA" sz="2800" spc="-1" strike="noStrike">
                <a:solidFill>
                  <a:srgbClr val="404040"/>
                </a:solidFill>
                <a:latin typeface="Calibri"/>
              </a:rPr>
              <a:t>Before adding any edge e to T in Prim’s algorithm, consider the two </a:t>
            </a:r>
            <a:r>
              <a:rPr b="0" lang="en-CA" sz="2800" spc="-1" strike="noStrike">
                <a:solidFill>
                  <a:srgbClr val="404040"/>
                </a:solidFill>
                <a:latin typeface="Calibri"/>
              </a:rPr>
              <a:t>sets T and  V \ T.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CA" sz="28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CA" sz="2800" spc="-1" strike="noStrike">
                <a:solidFill>
                  <a:srgbClr val="404040"/>
                </a:solidFill>
                <a:latin typeface="Calibri"/>
              </a:rPr>
              <a:t>Any edge e we add will have one endpoint in T, one endpoint in V \ T.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CA" sz="28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CA" sz="2800" spc="-1" strike="noStrike">
                <a:solidFill>
                  <a:srgbClr val="404040"/>
                </a:solidFill>
                <a:latin typeface="Calibri"/>
              </a:rPr>
              <a:t>By the </a:t>
            </a:r>
            <a:r>
              <a:rPr b="0" i="1" lang="en-CA" sz="2800" spc="-1" strike="noStrike">
                <a:solidFill>
                  <a:srgbClr val="404040"/>
                </a:solidFill>
                <a:latin typeface="Calibri"/>
              </a:rPr>
              <a:t>Cut Property</a:t>
            </a:r>
            <a:r>
              <a:rPr b="0" lang="en-CA" sz="2800" spc="-1" strike="noStrike">
                <a:solidFill>
                  <a:srgbClr val="404040"/>
                </a:solidFill>
                <a:latin typeface="Calibri"/>
              </a:rPr>
              <a:t>, the minimum weight edge e must be in the MST.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CA" sz="4800" spc="-52" strike="noStrike">
                <a:solidFill>
                  <a:srgbClr val="404040"/>
                </a:solidFill>
                <a:latin typeface="Calibri Light"/>
              </a:rPr>
              <a:t>Run Time Analysis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i="1" lang="en-CA" sz="28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CA" sz="2800" spc="-1" strike="noStrike">
                <a:solidFill>
                  <a:srgbClr val="404040"/>
                </a:solidFill>
                <a:latin typeface="Calibri"/>
              </a:rPr>
              <a:t>How do we find the cheapest edge when adding?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CA" sz="28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1" lang="en-CA" sz="2800" spc="-1" strike="noStrike">
                <a:solidFill>
                  <a:srgbClr val="404040"/>
                </a:solidFill>
                <a:latin typeface="Calibri"/>
              </a:rPr>
              <a:t>Brute force (check all edges): O(E) </a:t>
            </a:r>
            <a:r>
              <a:rPr b="0" lang="en-CA" sz="2800" spc="-1" strike="noStrike">
                <a:solidFill>
                  <a:srgbClr val="404040"/>
                </a:solidFill>
                <a:latin typeface="Calibri"/>
              </a:rPr>
              <a:t> per edge added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CA" sz="28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CA" sz="2800" spc="-1" strike="noStrike">
                <a:solidFill>
                  <a:srgbClr val="404040"/>
                </a:solidFill>
                <a:latin typeface="Calibri"/>
              </a:rPr>
              <a:t>Total of O(VE)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CA" sz="4800" spc="-52" strike="noStrike">
                <a:solidFill>
                  <a:srgbClr val="404040"/>
                </a:solidFill>
                <a:latin typeface="Calibri Light"/>
              </a:rPr>
              <a:t>Run Time Analysis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i="1" lang="en-CA" sz="28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CA" sz="2800" spc="-1" strike="noStrike">
                <a:solidFill>
                  <a:srgbClr val="404040"/>
                </a:solidFill>
                <a:latin typeface="Calibri"/>
              </a:rPr>
              <a:t>How do we find the cheapest edge when adding?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CA" sz="28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1" lang="en-CA" sz="2800" spc="-1" strike="noStrike">
                <a:solidFill>
                  <a:srgbClr val="404040"/>
                </a:solidFill>
                <a:latin typeface="Calibri"/>
              </a:rPr>
              <a:t>Use a PQ to keep track of cross-edges incident to your growing tree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1" lang="en-CA" sz="2800" spc="-1" strike="noStrike">
                <a:solidFill>
                  <a:srgbClr val="404040"/>
                </a:solidFill>
                <a:latin typeface="Calibri"/>
              </a:rPr>
              <a:t>  </a:t>
            </a:r>
            <a:r>
              <a:rPr b="1" lang="en-CA" sz="2800" spc="-1" strike="noStrike">
                <a:solidFill>
                  <a:srgbClr val="404040"/>
                </a:solidFill>
                <a:latin typeface="Calibri"/>
              </a:rPr>
              <a:t>O(log E) </a:t>
            </a:r>
            <a:r>
              <a:rPr b="0" lang="en-CA" sz="2800" spc="-1" strike="noStrike">
                <a:solidFill>
                  <a:srgbClr val="404040"/>
                </a:solidFill>
                <a:latin typeface="Calibri"/>
              </a:rPr>
              <a:t>per edge added</a:t>
            </a:r>
            <a:r>
              <a:rPr b="1" lang="en-CA" sz="2800" spc="-1" strike="noStrike">
                <a:solidFill>
                  <a:srgbClr val="404040"/>
                </a:solidFill>
                <a:latin typeface="Calibri"/>
              </a:rPr>
              <a:t> – why? binary heap insert/delete-min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CA" sz="28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CA" sz="2800" spc="-1" strike="noStrike">
                <a:solidFill>
                  <a:srgbClr val="404040"/>
                </a:solidFill>
                <a:latin typeface="Calibri"/>
              </a:rPr>
              <a:t>Total of O(E log E)  - (in this implementation)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14B9A2CD09E2469D88D5C338241548" ma:contentTypeVersion="12" ma:contentTypeDescription="Create a new document." ma:contentTypeScope="" ma:versionID="c87fc8fa7d37668acb8a6f6073a60180">
  <xsd:schema xmlns:xsd="http://www.w3.org/2001/XMLSchema" xmlns:xs="http://www.w3.org/2001/XMLSchema" xmlns:p="http://schemas.microsoft.com/office/2006/metadata/properties" xmlns:ns3="2ee987f8-abe8-4f26-8a1b-e7f5671efb79" xmlns:ns4="a6ca1b6c-4641-423e-a76d-a61448d9ada8" targetNamespace="http://schemas.microsoft.com/office/2006/metadata/properties" ma:root="true" ma:fieldsID="5046d9c35fffdbde454e8b55468affb0" ns3:_="" ns4:_="">
    <xsd:import namespace="2ee987f8-abe8-4f26-8a1b-e7f5671efb79"/>
    <xsd:import namespace="a6ca1b6c-4641-423e-a76d-a61448d9ada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e987f8-abe8-4f26-8a1b-e7f5671efb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ca1b6c-4641-423e-a76d-a61448d9ada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13E896-925E-4ED1-B7CB-80A9012190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e987f8-abe8-4f26-8a1b-e7f5671efb79"/>
    <ds:schemaRef ds:uri="a6ca1b6c-4641-423e-a76d-a61448d9ad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671C539-0D4A-4AEA-9651-344A3524D172}">
  <ds:schemaRefs>
    <ds:schemaRef ds:uri="2ee987f8-abe8-4f26-8a1b-e7f5671efb79"/>
    <ds:schemaRef ds:uri="http://schemas.microsoft.com/office/2006/documentManagement/types"/>
    <ds:schemaRef ds:uri="http://purl.org/dc/elements/1.1/"/>
    <ds:schemaRef ds:uri="http://www.w3.org/XML/1998/namespace"/>
    <ds:schemaRef ds:uri="a6ca1b6c-4641-423e-a76d-a61448d9ada8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AFD80FD-D3AF-4532-BF32-7C98E1A701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13756</TotalTime>
  <Application>LibreOffice/6.4.7.2$Linux_X86_64 LibreOffice_project/40$Build-2</Application>
  <Words>506</Words>
  <Paragraphs>64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2021-02-25T04:45:46Z</dcterms:created>
  <dc:creator>Jonas Buro</dc:creator>
  <dc:description/>
  <dc:language>en-US</dc:language>
  <cp:lastModifiedBy/>
  <dcterms:modified xsi:type="dcterms:W3CDTF">2023-06-28T11:10:09Z</dcterms:modified>
  <cp:revision>54</cp:revision>
  <dc:subject/>
  <dc:title>Lab 5 – Starting at 10:05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0x010100CF14B9A2CD09E2469D88D5C338241548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11</vt:i4>
  </property>
</Properties>
</file>