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20"/>
  </p:notesMasterIdLst>
  <p:sldIdLst>
    <p:sldId id="256" r:id="rId2"/>
    <p:sldId id="257" r:id="rId3"/>
    <p:sldId id="258" r:id="rId4"/>
    <p:sldId id="273" r:id="rId5"/>
    <p:sldId id="259" r:id="rId6"/>
    <p:sldId id="272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4" r:id="rId18"/>
    <p:sldId id="26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31"/>
  </p:normalViewPr>
  <p:slideViewPr>
    <p:cSldViewPr snapToGrid="0" snapToObjects="1">
      <p:cViewPr varScale="1">
        <p:scale>
          <a:sx n="76" d="100"/>
          <a:sy n="76" d="100"/>
        </p:scale>
        <p:origin x="216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7563B-CEFA-9040-8365-FD638F31F799}" type="datetimeFigureOut">
              <a:rPr lang="en-US" smtClean="0"/>
              <a:t>12/5/21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7136D-57E2-9949-AED1-888C0486E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31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7136D-57E2-9949-AED1-888C0486EE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11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range from technical manuals to yoga instructions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7136D-57E2-9949-AED1-888C0486EE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6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12/5/21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12/5/21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12/5/21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hinkgrowth.org/the-high-cost-of-poor-writing-about-400-billion-559e9fe5f735" TargetMode="External"/><Relationship Id="rId2" Type="http://schemas.openxmlformats.org/officeDocument/2006/relationships/hyperlink" Target="https://www.thedailybeast.com/bad-writing-costs-businesses-billions?ref=scrol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ressbooks.bccampus.ca/technicalwriting/part/techcomm/#return-footnote-32-2" TargetMode="External"/><Relationship Id="rId5" Type="http://schemas.openxmlformats.org/officeDocument/2006/relationships/hyperlink" Target="https://docs.google.com/document/d/1pMpVbDRWIN6HssQQQ4MeQ6U-oB-sGUrtRswD7feuRB0/edit" TargetMode="External"/><Relationship Id="rId4" Type="http://schemas.openxmlformats.org/officeDocument/2006/relationships/hyperlink" Target="https://www.tamingdata.com/2010/07/08/the-project-management-tree-swing-cartoon-past-and-presen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1E7D3-99B2-7346-B0A8-E1FCEAE1CF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Technical Communication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F658D-27E3-3D4E-BA35-E4A5D5E80E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ENGR 120</a:t>
            </a:r>
          </a:p>
          <a:p>
            <a:r>
              <a:rPr lang="en-US" dirty="0"/>
              <a:t>Brief Overview of CH. 1 and 2</a:t>
            </a:r>
          </a:p>
        </p:txBody>
      </p:sp>
    </p:spTree>
    <p:extLst>
      <p:ext uri="{BB962C8B-B14F-4D97-AF65-F5344CB8AC3E}">
        <p14:creationId xmlns:p14="http://schemas.microsoft.com/office/powerpoint/2010/main" val="3485845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D0548-7812-B040-8A24-D8CD55CC7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0F9B6-26C6-E546-94D3-6AC71228E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343" y="2383972"/>
            <a:ext cx="9993086" cy="3755572"/>
          </a:xfrm>
        </p:spPr>
        <p:txBody>
          <a:bodyPr>
            <a:normAutofit fontScale="25000" lnSpcReduction="20000"/>
          </a:bodyPr>
          <a:lstStyle/>
          <a:p>
            <a:pPr marL="0" indent="0">
              <a:spcAft>
                <a:spcPts val="0"/>
              </a:spcAft>
              <a:buNone/>
              <a:defRPr/>
            </a:pPr>
            <a:r>
              <a:rPr lang="en-US" sz="8000" dirty="0">
                <a:latin typeface="Corbel" panose="020B0503020204020204" pitchFamily="34" charset="0"/>
                <a:ea typeface="Cambria"/>
                <a:cs typeface="Times New Roman"/>
              </a:rPr>
              <a:t>Determine your purpose in both a general sense (goal) and a specific one (objectives): </a:t>
            </a:r>
          </a:p>
          <a:p>
            <a:pPr lvl="1">
              <a:defRPr/>
            </a:pPr>
            <a:r>
              <a:rPr lang="en-US" sz="8000" dirty="0">
                <a:latin typeface="Corbel" panose="020B0503020204020204" pitchFamily="34" charset="0"/>
                <a:ea typeface="Cambria"/>
                <a:cs typeface="Times New Roman"/>
              </a:rPr>
              <a:t>What problem are you trying to solve by communicating? </a:t>
            </a:r>
          </a:p>
          <a:p>
            <a:pPr lvl="1">
              <a:defRPr/>
            </a:pPr>
            <a:r>
              <a:rPr lang="en-US" sz="8000" dirty="0">
                <a:latin typeface="Corbel" panose="020B0503020204020204" pitchFamily="34" charset="0"/>
                <a:ea typeface="Cambria"/>
                <a:cs typeface="Times New Roman"/>
              </a:rPr>
              <a:t>What do you want your reader to do or think as a result of reading your document?</a:t>
            </a:r>
          </a:p>
          <a:p>
            <a:pPr marL="0" indent="0">
              <a:spcAft>
                <a:spcPts val="0"/>
              </a:spcAft>
              <a:buNone/>
              <a:defRPr/>
            </a:pPr>
            <a:endParaRPr lang="en-US" sz="8000" b="1" dirty="0">
              <a:latin typeface="Corbel" panose="020B0503020204020204" pitchFamily="34" charset="0"/>
              <a:ea typeface="Cambria"/>
              <a:cs typeface="Times New Roman"/>
            </a:endParaRP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n-US" sz="8000" b="1" dirty="0">
                <a:latin typeface="Corbel" panose="020B0503020204020204" pitchFamily="34" charset="0"/>
                <a:ea typeface="Cambria"/>
                <a:cs typeface="Times New Roman"/>
              </a:rPr>
              <a:t>General purposes:</a:t>
            </a:r>
          </a:p>
          <a:p>
            <a:pPr lvl="2">
              <a:defRPr/>
            </a:pPr>
            <a:r>
              <a:rPr lang="en-US" sz="8000" b="1" dirty="0">
                <a:latin typeface="Corbel" panose="020B0503020204020204" pitchFamily="34" charset="0"/>
                <a:ea typeface="Cambria"/>
                <a:cs typeface="Times New Roman"/>
              </a:rPr>
              <a:t>Inform or instruct</a:t>
            </a:r>
          </a:p>
          <a:p>
            <a:pPr lvl="2">
              <a:buFont typeface="Symbol"/>
              <a:buChar char=""/>
              <a:defRPr/>
            </a:pPr>
            <a:r>
              <a:rPr lang="en-US" sz="8000" b="1" dirty="0">
                <a:latin typeface="Corbel" panose="020B0503020204020204" pitchFamily="34" charset="0"/>
                <a:ea typeface="Cambria"/>
                <a:cs typeface="Times New Roman"/>
              </a:rPr>
              <a:t>Create a record</a:t>
            </a:r>
            <a:r>
              <a:rPr lang="en-US" sz="8000" dirty="0">
                <a:latin typeface="Corbel" panose="020B0503020204020204" pitchFamily="34" charset="0"/>
                <a:ea typeface="Cambria"/>
                <a:cs typeface="Times New Roman"/>
              </a:rPr>
              <a:t>   (lab report, procedures followed, documentation)</a:t>
            </a:r>
            <a:endParaRPr lang="en-CA" sz="8000" dirty="0">
              <a:latin typeface="Corbel" panose="020B0503020204020204" pitchFamily="34" charset="0"/>
              <a:ea typeface="Cambria"/>
              <a:cs typeface="Times New Roman"/>
            </a:endParaRPr>
          </a:p>
          <a:p>
            <a:pPr lvl="2">
              <a:buFont typeface="Symbol"/>
              <a:buChar char=""/>
              <a:defRPr/>
            </a:pPr>
            <a:r>
              <a:rPr lang="en-US" sz="8000" b="1" dirty="0">
                <a:latin typeface="Corbel" panose="020B0503020204020204" pitchFamily="34" charset="0"/>
                <a:ea typeface="Cambria"/>
                <a:cs typeface="Times New Roman"/>
              </a:rPr>
              <a:t>Request or Provide information</a:t>
            </a:r>
            <a:r>
              <a:rPr lang="en-US" sz="8000" dirty="0">
                <a:latin typeface="Corbel" panose="020B0503020204020204" pitchFamily="34" charset="0"/>
                <a:ea typeface="Cambria"/>
                <a:cs typeface="Times New Roman"/>
              </a:rPr>
              <a:t>   (background report, instructions, </a:t>
            </a:r>
            <a:r>
              <a:rPr lang="en-US" sz="8000" i="1" dirty="0" err="1">
                <a:latin typeface="Corbel" panose="020B0503020204020204" pitchFamily="34" charset="0"/>
                <a:ea typeface="Cambria"/>
                <a:cs typeface="Times New Roman"/>
              </a:rPr>
              <a:t>etc</a:t>
            </a:r>
            <a:r>
              <a:rPr lang="en-US" sz="8000" dirty="0">
                <a:latin typeface="Corbel" panose="020B0503020204020204" pitchFamily="34" charset="0"/>
                <a:ea typeface="Cambria"/>
                <a:cs typeface="Times New Roman"/>
              </a:rPr>
              <a:t>)</a:t>
            </a:r>
            <a:endParaRPr lang="en-CA" sz="8000" dirty="0">
              <a:latin typeface="Corbel" panose="020B0503020204020204" pitchFamily="34" charset="0"/>
              <a:ea typeface="Cambria"/>
              <a:cs typeface="Times New Roman"/>
            </a:endParaRPr>
          </a:p>
          <a:p>
            <a:pPr lvl="2">
              <a:buFont typeface="Symbol"/>
              <a:buChar char=""/>
              <a:defRPr/>
            </a:pPr>
            <a:r>
              <a:rPr lang="en-US" sz="8000" b="1" dirty="0">
                <a:latin typeface="Corbel" panose="020B0503020204020204" pitchFamily="34" charset="0"/>
                <a:ea typeface="Cambria"/>
                <a:cs typeface="Times New Roman"/>
              </a:rPr>
              <a:t>Persuade  </a:t>
            </a:r>
            <a:r>
              <a:rPr lang="en-US" sz="8000" dirty="0">
                <a:latin typeface="Corbel" panose="020B0503020204020204" pitchFamily="34" charset="0"/>
                <a:ea typeface="Cambria"/>
                <a:cs typeface="Times New Roman"/>
              </a:rPr>
              <a:t> (proposal, recommendation report, </a:t>
            </a:r>
            <a:r>
              <a:rPr lang="en-US" sz="8000" i="1" dirty="0" err="1">
                <a:latin typeface="Corbel" panose="020B0503020204020204" pitchFamily="34" charset="0"/>
                <a:ea typeface="Cambria"/>
                <a:cs typeface="Times New Roman"/>
              </a:rPr>
              <a:t>etc</a:t>
            </a:r>
            <a:r>
              <a:rPr lang="en-US" sz="8000" dirty="0">
                <a:latin typeface="Corbel" panose="020B0503020204020204" pitchFamily="34" charset="0"/>
                <a:ea typeface="Cambria"/>
                <a:cs typeface="Times New Roman"/>
              </a:rPr>
              <a:t>)</a:t>
            </a:r>
            <a:endParaRPr lang="en-CA" sz="8000" dirty="0">
              <a:latin typeface="Corbel" panose="020B0503020204020204" pitchFamily="34" charset="0"/>
              <a:ea typeface="Cambria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26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14192-9653-9349-BAD7-009452D64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D6458-ADF6-4F48-B886-95960AF9C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994" y="2365684"/>
            <a:ext cx="6349574" cy="365955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  <a:defRPr/>
            </a:pPr>
            <a:r>
              <a:rPr lang="en-US" sz="2800" dirty="0">
                <a:latin typeface="Corbel" panose="020B0503020204020204" pitchFamily="34" charset="0"/>
              </a:rPr>
              <a:t>Workplace writing is meant to be read by someone with whom the writer has a professional relationship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400" dirty="0">
                <a:latin typeface="Corbel" panose="020B0503020204020204" pitchFamily="34" charset="0"/>
              </a:rPr>
              <a:t>Boss, supervisor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400" dirty="0">
                <a:latin typeface="Corbel" panose="020B0503020204020204" pitchFamily="34" charset="0"/>
              </a:rPr>
              <a:t>Clients, prospective clients, colleagues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400" dirty="0">
                <a:latin typeface="Corbel" panose="020B0503020204020204" pitchFamily="34" charset="0"/>
              </a:rPr>
              <a:t>Contractors, manufacturers, builders, technical workers, potential donors or stakeholders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400" dirty="0">
                <a:latin typeface="Corbel" panose="020B0503020204020204" pitchFamily="34" charset="0"/>
              </a:rPr>
              <a:t>Subordinates </a:t>
            </a:r>
          </a:p>
          <a:p>
            <a:pPr marL="228600" lvl="1" indent="0">
              <a:buNone/>
              <a:defRPr/>
            </a:pPr>
            <a:r>
              <a:rPr lang="en-US" sz="2400" dirty="0">
                <a:latin typeface="Corbel" panose="020B0503020204020204" pitchFamily="34" charset="0"/>
              </a:rPr>
              <a:t>Determine WHO you are writing to, why they might read this, and what information they need</a:t>
            </a:r>
            <a:r>
              <a:rPr lang="en-US" sz="2400" dirty="0">
                <a:latin typeface="Cambria" panose="02040503050406030204" pitchFamily="18" charset="0"/>
              </a:rPr>
              <a:t>.</a:t>
            </a:r>
          </a:p>
          <a:p>
            <a:endParaRPr lang="en-US" dirty="0"/>
          </a:p>
        </p:txBody>
      </p:sp>
      <p:pic>
        <p:nvPicPr>
          <p:cNvPr id="2050" name="Picture 2" descr="https://pressbooks.bccampus.ca/technicalwriting/wp-content/uploads/sites/296/2017/12/1.3_you.jpg">
            <a:extLst>
              <a:ext uri="{FF2B5EF4-FFF2-40B4-BE49-F238E27FC236}">
                <a16:creationId xmlns:a16="http://schemas.microsoft.com/office/drawing/2014/main" id="{F60AB0F2-7906-DC40-B834-F5AD169DD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769" y="2365684"/>
            <a:ext cx="5226231" cy="449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908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40A85-C0EE-9C4A-8350-870DBC972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Audience and Purpose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1FB482-B144-2C49-876A-4C0CA7DB27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9495771"/>
              </p:ext>
            </p:extLst>
          </p:nvPr>
        </p:nvGraphicFramePr>
        <p:xfrm>
          <a:off x="1208314" y="2498272"/>
          <a:ext cx="9372602" cy="3249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301">
                  <a:extLst>
                    <a:ext uri="{9D8B030D-6E8A-4147-A177-3AD203B41FA5}">
                      <a16:colId xmlns:a16="http://schemas.microsoft.com/office/drawing/2014/main" val="3764765574"/>
                    </a:ext>
                  </a:extLst>
                </a:gridCol>
                <a:gridCol w="4686301">
                  <a:extLst>
                    <a:ext uri="{9D8B030D-6E8A-4147-A177-3AD203B41FA5}">
                      <a16:colId xmlns:a16="http://schemas.microsoft.com/office/drawing/2014/main" val="3275663932"/>
                    </a:ext>
                  </a:extLst>
                </a:gridCol>
              </a:tblGrid>
              <a:tr h="5036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Type of Audience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Purpose for Reading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973678"/>
                  </a:ext>
                </a:extLst>
              </a:tr>
              <a:tr h="503620">
                <a:tc>
                  <a:txBody>
                    <a:bodyPr/>
                    <a:lstStyle/>
                    <a:p>
                      <a:r>
                        <a:rPr lang="en-US" sz="2400" dirty="0"/>
                        <a:t>Executives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To make decisions and be informed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678938"/>
                  </a:ext>
                </a:extLst>
              </a:tr>
              <a:tr h="503620">
                <a:tc>
                  <a:txBody>
                    <a:bodyPr/>
                    <a:lstStyle/>
                    <a:p>
                      <a:r>
                        <a:rPr lang="en-US" sz="2400" dirty="0"/>
                        <a:t>Supervisors (experts)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Advise the decision makers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961710"/>
                  </a:ext>
                </a:extLst>
              </a:tr>
              <a:tr h="869263">
                <a:tc>
                  <a:txBody>
                    <a:bodyPr/>
                    <a:lstStyle/>
                    <a:p>
                      <a:r>
                        <a:rPr lang="en-US" sz="2400" dirty="0"/>
                        <a:t>Technical experts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Implement decisions and advice supervisors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598437"/>
                  </a:ext>
                </a:extLst>
              </a:tr>
              <a:tr h="869263">
                <a:tc>
                  <a:txBody>
                    <a:bodyPr/>
                    <a:lstStyle/>
                    <a:p>
                      <a:r>
                        <a:rPr lang="en-US" sz="2400" dirty="0"/>
                        <a:t>Lay person (non-expert; general public, clients, </a:t>
                      </a:r>
                      <a:r>
                        <a:rPr lang="en-US" sz="2400" i="1" dirty="0"/>
                        <a:t>etc.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Become informed; choose options, vote, donate, volunteer,  </a:t>
                      </a:r>
                      <a:r>
                        <a:rPr lang="en-US" sz="2400" i="1" dirty="0"/>
                        <a:t>etc</a:t>
                      </a:r>
                      <a:r>
                        <a:rPr lang="en-US" sz="2400" dirty="0"/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968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4696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173A5-E8CD-6A43-9E97-7D625098D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Reader-centered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D3228-1BFD-044A-AEFF-80F6A2EA9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957" y="2638044"/>
            <a:ext cx="9666514" cy="3101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Being “reader-centered” means understanding who your audience is, what they need, and anticipating their potential questions:  </a:t>
            </a:r>
          </a:p>
        </p:txBody>
      </p:sp>
      <p:sp>
        <p:nvSpPr>
          <p:cNvPr id="4" name="Oval Callout 3">
            <a:extLst>
              <a:ext uri="{FF2B5EF4-FFF2-40B4-BE49-F238E27FC236}">
                <a16:creationId xmlns:a16="http://schemas.microsoft.com/office/drawing/2014/main" id="{2A10C629-716C-1647-B72D-E98C9BB6E2B7}"/>
              </a:ext>
            </a:extLst>
          </p:cNvPr>
          <p:cNvSpPr/>
          <p:nvPr/>
        </p:nvSpPr>
        <p:spPr>
          <a:xfrm>
            <a:off x="285145" y="3765092"/>
            <a:ext cx="1900767" cy="2558677"/>
          </a:xfrm>
          <a:prstGeom prst="wedgeEllipseCallout">
            <a:avLst>
              <a:gd name="adj1" fmla="val 78053"/>
              <a:gd name="adj2" fmla="val 55103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is this document?  Why do I need to read it? </a:t>
            </a:r>
          </a:p>
        </p:txBody>
      </p:sp>
      <p:sp>
        <p:nvSpPr>
          <p:cNvPr id="5" name="Oval Callout 4">
            <a:extLst>
              <a:ext uri="{FF2B5EF4-FFF2-40B4-BE49-F238E27FC236}">
                <a16:creationId xmlns:a16="http://schemas.microsoft.com/office/drawing/2014/main" id="{F95377FF-23B9-6A46-85E2-3E66E1EBA851}"/>
              </a:ext>
            </a:extLst>
          </p:cNvPr>
          <p:cNvSpPr/>
          <p:nvPr/>
        </p:nvSpPr>
        <p:spPr>
          <a:xfrm>
            <a:off x="5144407" y="3765092"/>
            <a:ext cx="2269067" cy="2459567"/>
          </a:xfrm>
          <a:prstGeom prst="wedgeEllipseCallout">
            <a:avLst>
              <a:gd name="adj1" fmla="val -40982"/>
              <a:gd name="adj2" fmla="val 63188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does this affect or relate to ME? Is this my problem to solve? Do I need to make a decision?</a:t>
            </a:r>
          </a:p>
        </p:txBody>
      </p:sp>
      <p:sp>
        <p:nvSpPr>
          <p:cNvPr id="6" name="Oval Callout 5">
            <a:extLst>
              <a:ext uri="{FF2B5EF4-FFF2-40B4-BE49-F238E27FC236}">
                <a16:creationId xmlns:a16="http://schemas.microsoft.com/office/drawing/2014/main" id="{AEE429E8-6C4D-A843-BCC2-9A80409A4F31}"/>
              </a:ext>
            </a:extLst>
          </p:cNvPr>
          <p:cNvSpPr/>
          <p:nvPr/>
        </p:nvSpPr>
        <p:spPr>
          <a:xfrm>
            <a:off x="8523061" y="3429000"/>
            <a:ext cx="1169004" cy="2067611"/>
          </a:xfrm>
          <a:prstGeom prst="wedgeEllipseCallout">
            <a:avLst>
              <a:gd name="adj1" fmla="val -80223"/>
              <a:gd name="adj2" fmla="val 57586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do I need to know?  </a:t>
            </a:r>
          </a:p>
        </p:txBody>
      </p:sp>
      <p:sp>
        <p:nvSpPr>
          <p:cNvPr id="7" name="Oval Callout 6">
            <a:extLst>
              <a:ext uri="{FF2B5EF4-FFF2-40B4-BE49-F238E27FC236}">
                <a16:creationId xmlns:a16="http://schemas.microsoft.com/office/drawing/2014/main" id="{6C7B9BE2-6EBE-1A43-98C7-75AECA15BB30}"/>
              </a:ext>
            </a:extLst>
          </p:cNvPr>
          <p:cNvSpPr/>
          <p:nvPr/>
        </p:nvSpPr>
        <p:spPr>
          <a:xfrm>
            <a:off x="9960864" y="3585174"/>
            <a:ext cx="1627583" cy="230813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What am I expected to do? </a:t>
            </a:r>
          </a:p>
        </p:txBody>
      </p:sp>
    </p:spTree>
    <p:extLst>
      <p:ext uri="{BB962C8B-B14F-4D97-AF65-F5344CB8AC3E}">
        <p14:creationId xmlns:p14="http://schemas.microsoft.com/office/powerpoint/2010/main" val="532585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440CA-9B53-AB4C-9864-D5702FF2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Professional tone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DF6F0-55A5-1C49-BFC4-DD1E30315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729" y="2465614"/>
            <a:ext cx="10042071" cy="3575957"/>
          </a:xfrm>
        </p:spPr>
        <p:txBody>
          <a:bodyPr>
            <a:normAutofit fontScale="92500" lnSpcReduction="20000"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US" sz="2600" dirty="0">
                <a:latin typeface="Corbel" panose="020B0503020204020204" pitchFamily="34" charset="0"/>
                <a:ea typeface="Cambria"/>
                <a:cs typeface="Times New Roman"/>
              </a:rPr>
              <a:t>Tone = </a:t>
            </a:r>
            <a:r>
              <a:rPr lang="en-US" sz="2600" i="1" dirty="0">
                <a:latin typeface="Corbel" panose="020B0503020204020204" pitchFamily="34" charset="0"/>
                <a:ea typeface="Cambria"/>
                <a:cs typeface="Times New Roman"/>
              </a:rPr>
              <a:t>attitude</a:t>
            </a:r>
            <a:r>
              <a:rPr lang="en-US" sz="2600" dirty="0">
                <a:latin typeface="Corbel" panose="020B0503020204020204" pitchFamily="34" charset="0"/>
                <a:ea typeface="Cambria"/>
                <a:cs typeface="Times New Roman"/>
              </a:rPr>
              <a:t> conveyed by the piece of writing towards the topic and/or the reader.  Using the wrong tone can cause serious problems.  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600" dirty="0">
                <a:latin typeface="Corbel" panose="020B0503020204020204" pitchFamily="34" charset="0"/>
                <a:ea typeface="Cambria"/>
                <a:cs typeface="Times New Roman"/>
              </a:rPr>
              <a:t>Tone is connected to the “emotional appeal”</a:t>
            </a:r>
            <a:endParaRPr lang="en-CA" sz="2600" dirty="0">
              <a:latin typeface="Corbel" panose="020B0503020204020204" pitchFamily="34" charset="0"/>
              <a:ea typeface="Cambria"/>
              <a:cs typeface="Times New Roman"/>
            </a:endParaRPr>
          </a:p>
          <a:p>
            <a:pPr marL="0" indent="0">
              <a:spcAft>
                <a:spcPts val="0"/>
              </a:spcAft>
              <a:buFont typeface="Arial" charset="0"/>
              <a:buNone/>
              <a:defRPr/>
            </a:pPr>
            <a:r>
              <a:rPr lang="en-US" sz="2600" b="1" dirty="0">
                <a:latin typeface="Corbel" panose="020B0503020204020204" pitchFamily="34" charset="0"/>
                <a:ea typeface="Cambria"/>
                <a:cs typeface="Times New Roman"/>
              </a:rPr>
              <a:t>Consider</a:t>
            </a:r>
            <a:r>
              <a:rPr lang="en-US" sz="2600" dirty="0">
                <a:latin typeface="Corbel" panose="020B0503020204020204" pitchFamily="34" charset="0"/>
                <a:ea typeface="Cambria"/>
                <a:cs typeface="Times New Roman"/>
              </a:rPr>
              <a:t>:  </a:t>
            </a:r>
            <a:endParaRPr lang="en-CA" sz="2600" dirty="0">
              <a:latin typeface="Corbel" panose="020B0503020204020204" pitchFamily="34" charset="0"/>
              <a:ea typeface="Cambria"/>
              <a:cs typeface="Times New Roman"/>
            </a:endParaRPr>
          </a:p>
          <a:p>
            <a:pPr lvl="1">
              <a:buFont typeface="Symbol"/>
              <a:buChar char=""/>
              <a:defRPr/>
            </a:pPr>
            <a:r>
              <a:rPr lang="en-US" sz="2600" dirty="0">
                <a:latin typeface="Corbel" panose="020B0503020204020204" pitchFamily="34" charset="0"/>
                <a:ea typeface="Cambria"/>
                <a:cs typeface="Times New Roman"/>
              </a:rPr>
              <a:t>a workplace is often hierarchical (implied power relationships)</a:t>
            </a:r>
            <a:endParaRPr lang="en-CA" sz="2600" dirty="0">
              <a:latin typeface="Corbel" panose="020B0503020204020204" pitchFamily="34" charset="0"/>
              <a:ea typeface="Cambria"/>
              <a:cs typeface="Times New Roman"/>
            </a:endParaRPr>
          </a:p>
          <a:p>
            <a:pPr lvl="1">
              <a:buFont typeface="Symbol"/>
              <a:buChar char=""/>
              <a:defRPr/>
            </a:pPr>
            <a:r>
              <a:rPr lang="en-US" sz="2600" dirty="0">
                <a:latin typeface="Corbel" panose="020B0503020204020204" pitchFamily="34" charset="0"/>
                <a:ea typeface="Cambria"/>
                <a:cs typeface="Times New Roman"/>
              </a:rPr>
              <a:t>an effective workplace requires cooperation and teamwork</a:t>
            </a:r>
            <a:endParaRPr lang="en-CA" sz="2600" dirty="0">
              <a:latin typeface="Corbel" panose="020B0503020204020204" pitchFamily="34" charset="0"/>
              <a:ea typeface="Cambria"/>
              <a:cs typeface="Times New Roman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Font typeface="Arial" charset="0"/>
              <a:buNone/>
              <a:defRPr/>
            </a:pPr>
            <a:endParaRPr lang="en-US" sz="2600" dirty="0">
              <a:latin typeface="Corbel" panose="020B0503020204020204" pitchFamily="34" charset="0"/>
              <a:ea typeface="Cambria"/>
              <a:cs typeface="Times New Roman"/>
            </a:endParaRPr>
          </a:p>
          <a:p>
            <a:pPr lvl="1">
              <a:buFont typeface="Symbol"/>
              <a:buChar char=""/>
              <a:defRPr/>
            </a:pPr>
            <a:r>
              <a:rPr lang="en-US" sz="2600" dirty="0">
                <a:latin typeface="Corbel" panose="020B0503020204020204" pitchFamily="34" charset="0"/>
                <a:ea typeface="Cambria"/>
                <a:cs typeface="Times New Roman"/>
              </a:rPr>
              <a:t>How will your reader(s) feel as a result of reading this?  </a:t>
            </a:r>
            <a:endParaRPr lang="en-CA" sz="2600" dirty="0">
              <a:latin typeface="Corbel" panose="020B0503020204020204" pitchFamily="34" charset="0"/>
              <a:ea typeface="Cambria"/>
              <a:cs typeface="Times New Roman"/>
            </a:endParaRPr>
          </a:p>
          <a:p>
            <a:pPr lvl="1">
              <a:buFont typeface="Symbol"/>
              <a:buChar char=""/>
              <a:defRPr/>
            </a:pPr>
            <a:r>
              <a:rPr lang="en-US" sz="2600" dirty="0">
                <a:latin typeface="Corbel" panose="020B0503020204020204" pitchFamily="34" charset="0"/>
                <a:ea typeface="Cambria"/>
                <a:cs typeface="Times New Roman"/>
              </a:rPr>
              <a:t>How do you want your reader(s) to feel?  </a:t>
            </a:r>
            <a:endParaRPr lang="en-CA" sz="2600" dirty="0">
              <a:latin typeface="Corbel" panose="020B0503020204020204" pitchFamily="34" charset="0"/>
              <a:ea typeface="Cambria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97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EC8E4-80EB-F343-9C0E-042DD204A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constructive tone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FBC83-83DE-6942-B5E2-D654F0850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5271" y="2638044"/>
            <a:ext cx="9290957" cy="310198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>
                <a:latin typeface="Corbel" panose="020B0503020204020204" pitchFamily="34" charset="0"/>
              </a:rPr>
              <a:t>Generally, professional writing seeks to maintain a positive and constructive tone: </a:t>
            </a:r>
          </a:p>
          <a:p>
            <a:pPr marL="514350" indent="-514350">
              <a:buFont typeface="Calibri" panose="020F0502020204030204" pitchFamily="34" charset="0"/>
              <a:buAutoNum type="arabicPeriod"/>
            </a:pPr>
            <a:r>
              <a:rPr lang="en-US" altLang="en-US" sz="2400" dirty="0">
                <a:latin typeface="Corbel" panose="020B0503020204020204" pitchFamily="34" charset="0"/>
                <a:ea typeface="ＭＳ Ｐゴシック" panose="020B0600070205080204" pitchFamily="34" charset="-128"/>
              </a:rPr>
              <a:t>Focus on being READER-centered rather than writer-centered.  </a:t>
            </a:r>
          </a:p>
          <a:p>
            <a:pPr marL="514350" indent="-514350">
              <a:buFont typeface="Calibri" panose="020F0502020204030204" pitchFamily="34" charset="0"/>
              <a:buAutoNum type="arabicPeriod"/>
            </a:pPr>
            <a:r>
              <a:rPr lang="en-US" altLang="en-US" sz="2400" dirty="0">
                <a:latin typeface="Corbel" panose="020B0503020204020204" pitchFamily="34" charset="0"/>
                <a:ea typeface="ＭＳ Ｐゴシック" panose="020B0600070205080204" pitchFamily="34" charset="-128"/>
              </a:rPr>
              <a:t>Use positive phrasing instead of negative phrasing</a:t>
            </a:r>
          </a:p>
          <a:p>
            <a:pPr marL="514350" indent="-514350">
              <a:buFont typeface="Calibri" panose="020F0502020204030204" pitchFamily="34" charset="0"/>
              <a:buAutoNum type="arabicPeriod"/>
            </a:pPr>
            <a:r>
              <a:rPr lang="en-US" altLang="en-US" sz="2400" dirty="0">
                <a:latin typeface="Corbel" panose="020B0503020204020204" pitchFamily="34" charset="0"/>
                <a:ea typeface="ＭＳ Ｐゴシック" panose="020B0600070205080204" pitchFamily="34" charset="-128"/>
              </a:rPr>
              <a:t>Be respectful and constructive, even when giving bad news or criticism.</a:t>
            </a:r>
          </a:p>
          <a:p>
            <a:pPr marL="514350" indent="-514350">
              <a:buFont typeface="Calibri" panose="020F0502020204030204" pitchFamily="34" charset="0"/>
              <a:buAutoNum type="arabicPeriod"/>
            </a:pPr>
            <a:r>
              <a:rPr lang="en-US" altLang="en-US" sz="2400" dirty="0">
                <a:latin typeface="Corbel" panose="020B0503020204020204" pitchFamily="34" charset="0"/>
                <a:ea typeface="ＭＳ Ｐゴシック" panose="020B0600070205080204" pitchFamily="34" charset="-128"/>
              </a:rPr>
              <a:t>Focus on positive result or outcome; be solution-oriented</a:t>
            </a:r>
          </a:p>
          <a:p>
            <a:pPr marL="514350" indent="-514350">
              <a:buFont typeface="Calibri" panose="020F0502020204030204" pitchFamily="34" charset="0"/>
              <a:buAutoNum type="arabicPeriod"/>
            </a:pPr>
            <a:r>
              <a:rPr lang="en-US" altLang="en-US" sz="2400" dirty="0">
                <a:latin typeface="Corbel" panose="020B0503020204020204" pitchFamily="34" charset="0"/>
                <a:ea typeface="ＭＳ Ｐゴシック" panose="020B0600070205080204" pitchFamily="34" charset="-128"/>
              </a:rPr>
              <a:t>Be calm; be the “voice of reason”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012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7D687-3EEC-A046-93E8-41794DF97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09BCB-A697-2043-A7FE-6411049F1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2638044"/>
            <a:ext cx="9421586" cy="3101983"/>
          </a:xfrm>
        </p:spPr>
        <p:txBody>
          <a:bodyPr>
            <a:normAutofit fontScale="92500" lnSpcReduction="20000"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US" sz="2600" dirty="0">
                <a:latin typeface="Corbel" panose="020B0503020204020204" pitchFamily="34" charset="0"/>
              </a:rPr>
              <a:t>The key concepts in undertaking any workplace communications are</a:t>
            </a:r>
          </a:p>
          <a:p>
            <a:pPr>
              <a:buFont typeface="Arial" charset="0"/>
              <a:buChar char="•"/>
              <a:defRPr/>
            </a:pPr>
            <a:r>
              <a:rPr lang="en-US" sz="2600" dirty="0">
                <a:latin typeface="Corbel" panose="020B0503020204020204" pitchFamily="34" charset="0"/>
              </a:rPr>
              <a:t>Understanding the </a:t>
            </a:r>
            <a:r>
              <a:rPr lang="en-US" sz="2600" b="1" dirty="0">
                <a:latin typeface="Corbel" panose="020B0503020204020204" pitchFamily="34" charset="0"/>
              </a:rPr>
              <a:t>PURPOSE</a:t>
            </a:r>
            <a:r>
              <a:rPr lang="en-US" sz="2600" dirty="0">
                <a:latin typeface="Corbel" panose="020B0503020204020204" pitchFamily="34" charset="0"/>
              </a:rPr>
              <a:t> (task analysis; problem definition) </a:t>
            </a:r>
          </a:p>
          <a:p>
            <a:pPr>
              <a:buFont typeface="Arial" charset="0"/>
              <a:buChar char="•"/>
              <a:defRPr/>
            </a:pPr>
            <a:r>
              <a:rPr lang="en-US" sz="2600" dirty="0">
                <a:latin typeface="Corbel" panose="020B0503020204020204" pitchFamily="34" charset="0"/>
              </a:rPr>
              <a:t>Knowing your </a:t>
            </a:r>
            <a:r>
              <a:rPr lang="en-US" sz="2600" b="1" dirty="0">
                <a:latin typeface="Corbel" panose="020B0503020204020204" pitchFamily="34" charset="0"/>
              </a:rPr>
              <a:t>AUDIENCE</a:t>
            </a:r>
            <a:r>
              <a:rPr lang="en-US" sz="2600" dirty="0">
                <a:latin typeface="Corbel" panose="020B0503020204020204" pitchFamily="34" charset="0"/>
              </a:rPr>
              <a:t> and their needs </a:t>
            </a:r>
          </a:p>
          <a:p>
            <a:pPr>
              <a:buFont typeface="Arial" charset="0"/>
              <a:buChar char="•"/>
              <a:defRPr/>
            </a:pPr>
            <a:r>
              <a:rPr lang="en-US" sz="2600" dirty="0">
                <a:latin typeface="Corbel" panose="020B0503020204020204" pitchFamily="34" charset="0"/>
              </a:rPr>
              <a:t>Using the appropriate </a:t>
            </a:r>
            <a:r>
              <a:rPr lang="en-US" sz="2600" b="1" dirty="0">
                <a:latin typeface="Corbel" panose="020B0503020204020204" pitchFamily="34" charset="0"/>
              </a:rPr>
              <a:t>TONE</a:t>
            </a:r>
          </a:p>
          <a:p>
            <a:pPr marL="0" indent="0">
              <a:buFont typeface="Arial" charset="0"/>
              <a:buNone/>
              <a:defRPr/>
            </a:pPr>
            <a:endParaRPr lang="en-US" sz="26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2600" dirty="0">
                <a:latin typeface="Corbel" panose="020B0503020204020204" pitchFamily="34" charset="0"/>
              </a:rPr>
              <a:t>Once you have done this, you can begin working on choosing the content, organization, and format for your document that will best suit your purpose and audience.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747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4 elements in a circle: Writer, Purpose, Audience, Message, and Context &amp; Culture. In the centre is &quot;Rhetorical Situation.&quot;">
            <a:extLst>
              <a:ext uri="{FF2B5EF4-FFF2-40B4-BE49-F238E27FC236}">
                <a16:creationId xmlns:a16="http://schemas.microsoft.com/office/drawing/2014/main" id="{C6B28B49-4466-6044-BC08-A8832B5E96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730" y="0"/>
            <a:ext cx="6763883" cy="676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378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22392-A2E9-D747-838B-83B3DD0A6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7C80F-9F38-9040-9318-9961B5116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514" y="2563586"/>
            <a:ext cx="8784772" cy="3837214"/>
          </a:xfrm>
        </p:spPr>
        <p:txBody>
          <a:bodyPr>
            <a:normAutofit/>
          </a:bodyPr>
          <a:lstStyle/>
          <a:p>
            <a:pPr marL="360000" indent="-49320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[1] </a:t>
            </a:r>
            <a:r>
              <a:rPr lang="en-CA" dirty="0"/>
              <a:t> J. </a:t>
            </a:r>
            <a:r>
              <a:rPr lang="en-CA" dirty="0" err="1"/>
              <a:t>Bernoff</a:t>
            </a:r>
            <a:r>
              <a:rPr lang="en-CA" dirty="0"/>
              <a:t>, "Bad writing costs business billions," </a:t>
            </a:r>
            <a:r>
              <a:rPr lang="en-CA" i="1" dirty="0"/>
              <a:t>Daily Beast, </a:t>
            </a:r>
            <a:r>
              <a:rPr lang="en-CA" dirty="0"/>
              <a:t>Oct. 16, 2016 [Online].</a:t>
            </a:r>
            <a:r>
              <a:rPr lang="en-CA" i="1" dirty="0"/>
              <a:t> </a:t>
            </a:r>
            <a:r>
              <a:rPr lang="en-CA" dirty="0"/>
              <a:t>Available</a:t>
            </a:r>
            <a:r>
              <a:rPr lang="en-CA" i="1" dirty="0"/>
              <a:t>: </a:t>
            </a:r>
            <a:r>
              <a:rPr lang="en-CA" i="1" dirty="0">
                <a:hlinkClick r:id="rId2"/>
              </a:rPr>
              <a:t>https://www.thedailybeast.com/bad-writing-costs-businesses-billions?ref=scroll</a:t>
            </a:r>
            <a:r>
              <a:rPr lang="en-CA" i="1" dirty="0"/>
              <a:t> </a:t>
            </a:r>
            <a:r>
              <a:rPr lang="en-US" altLang="en-US" dirty="0">
                <a:ea typeface="ＭＳ Ｐゴシック" panose="020B0600070205080204" pitchFamily="34" charset="-128"/>
                <a:hlinkClick r:id="rId3"/>
              </a:rPr>
              <a:t>https://thinkgrowth.org/the-high-cost-of-poor-writing-about-400-billion-559e9fe5f735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endParaRPr lang="en-US" altLang="en-US" sz="1400" dirty="0">
              <a:ea typeface="ＭＳ Ｐゴシック" panose="020B0600070205080204" pitchFamily="34" charset="-128"/>
            </a:endParaRPr>
          </a:p>
          <a:p>
            <a:pPr marL="360000" indent="-493200">
              <a:buNone/>
            </a:pPr>
            <a:r>
              <a:rPr lang="en-CA" i="1" dirty="0"/>
              <a:t>[2]  </a:t>
            </a:r>
            <a:r>
              <a:rPr lang="en-CA" dirty="0"/>
              <a:t>J. Ward, "The project management tree swing cartoon, past and present," </a:t>
            </a:r>
            <a:r>
              <a:rPr lang="en-CA" i="1" dirty="0" err="1"/>
              <a:t>TamingData</a:t>
            </a:r>
            <a:r>
              <a:rPr lang="en-CA" i="1" dirty="0"/>
              <a:t>, </a:t>
            </a:r>
            <a:r>
              <a:rPr lang="en-CA" dirty="0"/>
              <a:t>July 8, 2019 [Online] Available</a:t>
            </a:r>
            <a:r>
              <a:rPr lang="en-CA" i="1" dirty="0"/>
              <a:t>: </a:t>
            </a:r>
            <a:r>
              <a:rPr lang="en-CA" i="1" dirty="0">
                <a:hlinkClick r:id="rId4"/>
              </a:rPr>
              <a:t>https://www.tamingdata.com/2010/07/08/the-project-management-tree-swing-cartoon-past-and-present/</a:t>
            </a:r>
            <a:endParaRPr lang="en-US" dirty="0"/>
          </a:p>
          <a:p>
            <a:pPr marL="360000" indent="-493200">
              <a:buNone/>
            </a:pPr>
            <a:r>
              <a:rPr lang="en-US" dirty="0"/>
              <a:t>[3]  S. </a:t>
            </a:r>
            <a:r>
              <a:rPr lang="en-US" dirty="0" err="1"/>
              <a:t>McConkey</a:t>
            </a:r>
            <a:r>
              <a:rPr lang="en-US" dirty="0"/>
              <a:t>, Co-op Coordinator, Presentation to first year engineering students 2017.  </a:t>
            </a:r>
          </a:p>
          <a:p>
            <a:pPr marL="360000" indent="-493200">
              <a:buNone/>
            </a:pPr>
            <a:r>
              <a:rPr lang="en-CA" dirty="0"/>
              <a:t>[4]  J. Swartz, S. Pigg, J. Larsen, J. </a:t>
            </a:r>
            <a:r>
              <a:rPr lang="en-CA" dirty="0" err="1"/>
              <a:t>Helo</a:t>
            </a:r>
            <a:r>
              <a:rPr lang="en-CA" dirty="0"/>
              <a:t> Gonzalez, R. De Haas, and E. Wagner, "Communication in the workplace: What can NC State students expect?" Professional Writing Program, North Carolina State University, 2018 [Online]. Available: </a:t>
            </a:r>
            <a:r>
              <a:rPr lang="en-CA" dirty="0">
                <a:hlinkClick r:id="rId5"/>
              </a:rPr>
              <a:t>https://docs.google.com/document/d/1</a:t>
            </a:r>
            <a:r>
              <a:rPr lang="en-CA" i="1" dirty="0"/>
              <a:t> </a:t>
            </a:r>
            <a:r>
              <a:rPr lang="en-CA" dirty="0">
                <a:hlinkClick r:id="rId5"/>
              </a:rPr>
              <a:t>pMpVbDRWIN6HssQQQ4MeQ6U-oB-sGUrtRswD7feuRB0/edit</a:t>
            </a:r>
            <a:r>
              <a:rPr lang="en-CA" dirty="0"/>
              <a:t> </a:t>
            </a:r>
            <a:r>
              <a:rPr lang="en-CA" dirty="0">
                <a:hlinkClick r:id="rId6"/>
              </a:rPr>
              <a:t>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219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AD7F8-D510-0E43-9D74-92F54854F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course?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98972-DCAB-0141-8115-2A2B6BBC6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611" y="2638044"/>
            <a:ext cx="10399059" cy="3691038"/>
          </a:xfrm>
        </p:spPr>
        <p:txBody>
          <a:bodyPr>
            <a:normAutofit lnSpcReduction="10000"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400" dirty="0">
                <a:latin typeface="Corbel" panose="020B0503020204020204" pitchFamily="34" charset="0"/>
                <a:cs typeface="Arial" panose="020B0604020202020204" pitchFamily="34" charset="0"/>
              </a:rPr>
              <a:t>Poorly written resumes and cover letters are likely to doom a candidate’s chances of getting an interview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altLang="en-US" sz="2400" dirty="0">
                <a:latin typeface="Corbel" panose="020B0503020204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Writing remediation (fixing problems caused by poor writing) costs businesses in the U.S.  almost </a:t>
            </a:r>
            <a:r>
              <a:rPr lang="en-US" altLang="en-US" sz="2400" b="1" dirty="0">
                <a:latin typeface="Corbel" panose="020B0503020204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$4 billion </a:t>
            </a:r>
            <a:r>
              <a:rPr lang="en-US" altLang="en-US" sz="2400" dirty="0">
                <a:latin typeface="Corbel" panose="020B0503020204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annually – possible up to </a:t>
            </a:r>
            <a:r>
              <a:rPr lang="en-US" altLang="en-US" sz="2400" b="1" dirty="0">
                <a:latin typeface="Corbel" panose="020B0503020204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$400 Billion </a:t>
            </a:r>
            <a:r>
              <a:rPr lang="en-US" altLang="en-US" sz="2400" dirty="0">
                <a:latin typeface="Corbel" panose="020B0503020204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 lost productivity! [1] 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altLang="en-US" sz="2400" dirty="0">
                <a:latin typeface="Corbel" panose="020B0503020204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50% of private employers and 60% of state government employers say writing skills impact promotion decisions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altLang="en-US" sz="2400" dirty="0">
                <a:latin typeface="Corbel" panose="020B0503020204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Engineering accreditation board requires COMMUNICATION skills to be an integral part of an ENGR program – as one of the 12 Graduate Attributes </a:t>
            </a:r>
          </a:p>
        </p:txBody>
      </p:sp>
    </p:spTree>
    <p:extLst>
      <p:ext uri="{BB962C8B-B14F-4D97-AF65-F5344CB8AC3E}">
        <p14:creationId xmlns:p14="http://schemas.microsoft.com/office/powerpoint/2010/main" val="188319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96029-347E-3B48-83DF-FC0F480A0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954" y="968188"/>
            <a:ext cx="5988422" cy="537882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orbel" panose="020B0503020204020204" pitchFamily="34" charset="0"/>
              </a:rPr>
              <a:t>Success in a professional field requires communication skills </a:t>
            </a:r>
          </a:p>
          <a:p>
            <a:r>
              <a:rPr lang="en-US" sz="2800" dirty="0">
                <a:latin typeface="Corbel" panose="020B0503020204020204" pitchFamily="34" charset="0"/>
              </a:rPr>
              <a:t>Every project requires communications tasks to get it started, conduct it, and complete it.  </a:t>
            </a:r>
          </a:p>
          <a:p>
            <a:r>
              <a:rPr lang="en-US" sz="2800" dirty="0">
                <a:latin typeface="Corbel" panose="020B0503020204020204" pitchFamily="34" charset="0"/>
              </a:rPr>
              <a:t>Every job ad you see will ask for two competencies:  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sz="2800" b="1" dirty="0">
                <a:latin typeface="Corbel" panose="020B0503020204020204" pitchFamily="34" charset="0"/>
              </a:rPr>
              <a:t>Excellent communication skills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sz="2800" b="1" dirty="0">
                <a:latin typeface="Corbel" panose="020B0503020204020204" pitchFamily="34" charset="0"/>
              </a:rPr>
              <a:t>Ability to work as part of a team</a:t>
            </a:r>
          </a:p>
          <a:p>
            <a:endParaRPr lang="en-US" dirty="0"/>
          </a:p>
        </p:txBody>
      </p:sp>
      <p:pic>
        <p:nvPicPr>
          <p:cNvPr id="1026" name="Picture 2" descr="Flow chart, starting with IDEA (light bulb image), then moving to PRE-PROJECT PLANNING (which includes: Problem Definition - identifying needs, goals, objectives and constraints; Define context and do Research; and Identify Potential Project; Public Engagement; Stakeholder Consultation). The next step is PROJECT DEVELOPMENT (which includes; Propose a Project, Create or Respond to an RFP, Develop Solution Concepts, Evaluate Proposals, Project Management Plan, Feasibility Studies, Recommendation Reports). Then PROJECT IMPLEMENTATION (which includes: Contracts and Permits, Progress Reports, Status Updates, Documentation, Research). Final step: PROJECT COMPLETION (which includes: Final Reports and Documentation, Closing Contracts, Ongoing Support - User Guides, Troubleshooting, FAQs)">
            <a:extLst>
              <a:ext uri="{FF2B5EF4-FFF2-40B4-BE49-F238E27FC236}">
                <a16:creationId xmlns:a16="http://schemas.microsoft.com/office/drawing/2014/main" id="{44451B2D-C048-3741-8825-3D625D6E7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314" y="426"/>
            <a:ext cx="5268685" cy="685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447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roject Management Tree Swing Cartoon: 10 captions show a tree swing project incorrectly executed based on communication failures: 1. &quot;how the customer explained it&quot; 2. &quot;how the project leader understood it&quot; 3 &quot;how the engineer designed it&quot; etc.">
            <a:extLst>
              <a:ext uri="{FF2B5EF4-FFF2-40B4-BE49-F238E27FC236}">
                <a16:creationId xmlns:a16="http://schemas.microsoft.com/office/drawing/2014/main" id="{001A99DD-4268-8845-B6EF-7FA46332B2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03668" cy="6880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218BE9-2CAF-6D47-BF19-68BD8251B143}"/>
              </a:ext>
            </a:extLst>
          </p:cNvPr>
          <p:cNvSpPr txBox="1"/>
          <p:nvPr/>
        </p:nvSpPr>
        <p:spPr>
          <a:xfrm>
            <a:off x="9503668" y="261257"/>
            <a:ext cx="26883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rbel" panose="020B0503020204020204" pitchFamily="34" charset="0"/>
              </a:rPr>
              <a:t>Project Management Cartoon [2] illustrates the perils of poor communication</a:t>
            </a:r>
          </a:p>
        </p:txBody>
      </p:sp>
    </p:spTree>
    <p:extLst>
      <p:ext uri="{BB962C8B-B14F-4D97-AF65-F5344CB8AC3E}">
        <p14:creationId xmlns:p14="http://schemas.microsoft.com/office/powerpoint/2010/main" val="898817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F4965-76FA-B74D-9D84-0D7FFB5C9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681" y="788894"/>
            <a:ext cx="10452847" cy="53071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dirty="0"/>
              <a:t>In a Professional Context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Corbel" panose="020B0503020204020204" pitchFamily="34" charset="0"/>
              </a:rPr>
              <a:t>How Graduate Engineers spend their time: </a:t>
            </a:r>
          </a:p>
          <a:p>
            <a:pPr lvl="1"/>
            <a:r>
              <a:rPr lang="en-US" sz="2400" dirty="0">
                <a:latin typeface="Corbel" panose="020B0503020204020204" pitchFamily="34" charset="0"/>
              </a:rPr>
              <a:t>25-50% problem solving of some kind</a:t>
            </a:r>
          </a:p>
          <a:p>
            <a:pPr lvl="1"/>
            <a:r>
              <a:rPr lang="en-US" sz="2400" dirty="0">
                <a:latin typeface="Corbel" panose="020B0503020204020204" pitchFamily="34" charset="0"/>
              </a:rPr>
              <a:t>50-75% communicating (writing and reading reports, letter, emails, memos, proposals; discussions/meetings/presentations with colleagues, managers, clients, government, and the public [3]</a:t>
            </a:r>
          </a:p>
          <a:p>
            <a:pPr marL="0" indent="0">
              <a:buNone/>
            </a:pPr>
            <a:r>
              <a:rPr lang="en-US" sz="2600" dirty="0">
                <a:latin typeface="Corbel" panose="020B0503020204020204" pitchFamily="34" charset="0"/>
              </a:rPr>
              <a:t>Job performance evaluations and advancement depend more on communication skills than technical skills</a:t>
            </a:r>
          </a:p>
          <a:p>
            <a:pPr lvl="1"/>
            <a:r>
              <a:rPr lang="en-CA" sz="2400" dirty="0">
                <a:latin typeface="Corbel" panose="020B0503020204020204" pitchFamily="34" charset="0"/>
              </a:rPr>
              <a:t>70% of engineers and almost 50% of programmers rated the quality of their writing as either “very important” or “extremely important” to the performance of the their jobs [4]</a:t>
            </a:r>
            <a:endParaRPr lang="en-US" sz="2400" dirty="0">
              <a:latin typeface="Corbel" panose="020B0503020204020204" pitchFamily="34" charset="0"/>
            </a:endParaRPr>
          </a:p>
          <a:p>
            <a:pPr marL="228600" lvl="1" indent="0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898799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EBB64-6AD0-B446-BF63-533E616F3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1"/>
            <a:ext cx="7729728" cy="470132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3100" dirty="0"/>
              <a:t>Getting a job, doing it well, and being promoted are largely dependent on your ability to communicate effectively and professionally in a workplace context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444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F6F1B-DAAA-1C4E-9BC1-4BCE55FF7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technical Communication?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4C3BB-4BCF-1A45-87F0-F23321270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742" y="2421467"/>
            <a:ext cx="10613571" cy="370174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dirty="0">
                <a:latin typeface="Corbel" panose="020B0503020204020204" pitchFamily="34" charset="0"/>
              </a:rPr>
              <a:t>The communication of specialized technical information – written, oral, or visual – that has specific and practical purposes and is usually designed for a particular audience.  General purposes include</a:t>
            </a:r>
          </a:p>
          <a:p>
            <a:pPr lvl="2"/>
            <a:r>
              <a:rPr lang="en-US" sz="2600" dirty="0">
                <a:latin typeface="Corbel" panose="020B0503020204020204" pitchFamily="34" charset="0"/>
              </a:rPr>
              <a:t>Informing     (progress reports or status updates; documentation)</a:t>
            </a:r>
          </a:p>
          <a:p>
            <a:pPr lvl="2"/>
            <a:r>
              <a:rPr lang="en-US" sz="2600" dirty="0">
                <a:latin typeface="Corbel" panose="020B0503020204020204" pitchFamily="34" charset="0"/>
              </a:rPr>
              <a:t>Instructing   (instructions)</a:t>
            </a:r>
          </a:p>
          <a:p>
            <a:pPr lvl="2"/>
            <a:r>
              <a:rPr lang="en-US" sz="2600" dirty="0">
                <a:latin typeface="Corbel" panose="020B0503020204020204" pitchFamily="34" charset="0"/>
              </a:rPr>
              <a:t>Persuading   (proposals)</a:t>
            </a:r>
          </a:p>
          <a:p>
            <a:pPr marL="228600" lvl="1" indent="0">
              <a:buNone/>
            </a:pPr>
            <a:endParaRPr lang="en-US" sz="22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sz="2600" dirty="0">
                <a:latin typeface="Corbel" panose="020B0503020204020204" pitchFamily="34" charset="0"/>
              </a:rPr>
              <a:t>TRANSACTIONAL communication -- designed to fulfill a purpose (solve a problem)</a:t>
            </a:r>
          </a:p>
          <a:p>
            <a:pPr marL="0" indent="0">
              <a:buNone/>
            </a:pPr>
            <a:r>
              <a:rPr lang="en-US" sz="2600" dirty="0">
                <a:latin typeface="Corbel" panose="020B0503020204020204" pitchFamily="34" charset="0"/>
              </a:rPr>
              <a:t>READABLE – emphasis on document design for readability (user-friendly design)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01923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3D0F5-06D0-C04E-9682-4261F9113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vs technical writing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44AD109-6CA7-8A42-A182-F4B03FAF48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275119"/>
              </p:ext>
            </p:extLst>
          </p:nvPr>
        </p:nvGraphicFramePr>
        <p:xfrm>
          <a:off x="1534886" y="2638425"/>
          <a:ext cx="9307284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0928">
                  <a:extLst>
                    <a:ext uri="{9D8B030D-6E8A-4147-A177-3AD203B41FA5}">
                      <a16:colId xmlns:a16="http://schemas.microsoft.com/office/drawing/2014/main" val="3341536620"/>
                    </a:ext>
                  </a:extLst>
                </a:gridCol>
                <a:gridCol w="3298372">
                  <a:extLst>
                    <a:ext uri="{9D8B030D-6E8A-4147-A177-3AD203B41FA5}">
                      <a16:colId xmlns:a16="http://schemas.microsoft.com/office/drawing/2014/main" val="2104246097"/>
                    </a:ext>
                  </a:extLst>
                </a:gridCol>
                <a:gridCol w="3477984">
                  <a:extLst>
                    <a:ext uri="{9D8B030D-6E8A-4147-A177-3AD203B41FA5}">
                      <a16:colId xmlns:a16="http://schemas.microsoft.com/office/drawing/2014/main" val="33740414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Writing for 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Writing for 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837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699548"/>
                  </a:ext>
                </a:extLst>
              </a:tr>
              <a:tr h="375466">
                <a:tc>
                  <a:txBody>
                    <a:bodyPr/>
                    <a:lstStyle/>
                    <a:p>
                      <a:r>
                        <a:rPr lang="en-US" sz="2000" dirty="0"/>
                        <a:t>Audience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822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Content/Message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31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Document lifespan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580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Legal Liability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311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Format/Design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84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Style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15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2163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F2E01-FFC8-A240-B282-329C1FC60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E9F93-AC60-AE4D-9C01-AAE462549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956" y="2489200"/>
            <a:ext cx="9632043" cy="38269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Corbel" panose="020B0503020204020204" pitchFamily="34" charset="0"/>
              </a:rPr>
              <a:t>Generally, in a technical workplace, </a:t>
            </a:r>
            <a:r>
              <a:rPr lang="en-US" sz="2400" b="1" dirty="0">
                <a:latin typeface="Corbel" panose="020B0503020204020204" pitchFamily="34" charset="0"/>
              </a:rPr>
              <a:t>NO ONE REALLY WANTS TO READ WHAT YOU HAVE  WRITTEN</a:t>
            </a:r>
            <a:r>
              <a:rPr lang="en-US" sz="2400" dirty="0">
                <a:latin typeface="Corbel" panose="020B0503020204020204" pitchFamily="34" charset="0"/>
              </a:rPr>
              <a:t>!  But they have to because it’s part of their job.  </a:t>
            </a:r>
          </a:p>
          <a:p>
            <a:pPr marL="0" indent="0">
              <a:buNone/>
            </a:pPr>
            <a:r>
              <a:rPr lang="en-US" sz="2400" dirty="0">
                <a:latin typeface="Corbel" panose="020B0503020204020204" pitchFamily="34" charset="0"/>
              </a:rPr>
              <a:t>Make your reader’s job as easy as possible by making your writing</a:t>
            </a:r>
          </a:p>
          <a:p>
            <a:pPr lvl="1"/>
            <a:r>
              <a:rPr lang="en-US" sz="2600" dirty="0">
                <a:latin typeface="Corbel" panose="020B0503020204020204" pitchFamily="34" charset="0"/>
              </a:rPr>
              <a:t>Direct and concise – make the PURPOSE clear immediately; avoid fluff</a:t>
            </a:r>
          </a:p>
          <a:p>
            <a:pPr lvl="1"/>
            <a:r>
              <a:rPr lang="en-US" sz="2600" dirty="0">
                <a:latin typeface="Corbel" panose="020B0503020204020204" pitchFamily="34" charset="0"/>
              </a:rPr>
              <a:t>Courteous and constructive – focus on solutions</a:t>
            </a:r>
          </a:p>
          <a:p>
            <a:pPr lvl="1"/>
            <a:r>
              <a:rPr lang="en-US" sz="2600" dirty="0">
                <a:latin typeface="Corbel" panose="020B0503020204020204" pitchFamily="34" charset="0"/>
              </a:rPr>
              <a:t>Well formatted – Design documents for selective reading</a:t>
            </a:r>
          </a:p>
          <a:p>
            <a:pPr lvl="1"/>
            <a:r>
              <a:rPr lang="en-US" sz="2600" dirty="0">
                <a:latin typeface="Corbel" panose="020B0503020204020204" pitchFamily="34" charset="0"/>
              </a:rPr>
              <a:t>Reader-centered – Provide information </a:t>
            </a:r>
            <a:r>
              <a:rPr lang="en-US" sz="2600" b="1" dirty="0">
                <a:latin typeface="Corbel" panose="020B0503020204020204" pitchFamily="34" charset="0"/>
              </a:rPr>
              <a:t>the reader needs </a:t>
            </a:r>
            <a:r>
              <a:rPr lang="en-US" sz="2600" dirty="0">
                <a:latin typeface="Corbel" panose="020B0503020204020204" pitchFamily="34" charset="0"/>
              </a:rPr>
              <a:t>to complete their task</a:t>
            </a:r>
          </a:p>
          <a:p>
            <a:pPr marL="0" indent="0">
              <a:buNone/>
            </a:pPr>
            <a:r>
              <a:rPr lang="en-US" sz="2600" dirty="0">
                <a:latin typeface="Corbel" panose="020B0503020204020204" pitchFamily="34" charset="0"/>
              </a:rPr>
              <a:t>Before you begin writing, determine your purpose and audience.</a:t>
            </a:r>
          </a:p>
        </p:txBody>
      </p:sp>
    </p:spTree>
    <p:extLst>
      <p:ext uri="{BB962C8B-B14F-4D97-AF65-F5344CB8AC3E}">
        <p14:creationId xmlns:p14="http://schemas.microsoft.com/office/powerpoint/2010/main" val="124639474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134</TotalTime>
  <Words>1176</Words>
  <Application>Microsoft Macintosh PowerPoint</Application>
  <PresentationFormat>Widescreen</PresentationFormat>
  <Paragraphs>113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</vt:lpstr>
      <vt:lpstr>Corbel</vt:lpstr>
      <vt:lpstr>Gill Sans MT</vt:lpstr>
      <vt:lpstr>Symbol</vt:lpstr>
      <vt:lpstr>Parcel</vt:lpstr>
      <vt:lpstr>Technical Communication</vt:lpstr>
      <vt:lpstr>Why this course?</vt:lpstr>
      <vt:lpstr>PowerPoint Presentation</vt:lpstr>
      <vt:lpstr>PowerPoint Presentation</vt:lpstr>
      <vt:lpstr>PowerPoint Presentation</vt:lpstr>
      <vt:lpstr>Getting a job, doing it well, and being promoted are largely dependent on your ability to communicate effectively and professionally in a workplace context </vt:lpstr>
      <vt:lpstr>What is technical Communication?</vt:lpstr>
      <vt:lpstr>Academic vs technical writing</vt:lpstr>
      <vt:lpstr>Key principles</vt:lpstr>
      <vt:lpstr>Purpose</vt:lpstr>
      <vt:lpstr>Audience</vt:lpstr>
      <vt:lpstr>Audience and Purpose</vt:lpstr>
      <vt:lpstr>Reader-centered approach</vt:lpstr>
      <vt:lpstr>Professional tone</vt:lpstr>
      <vt:lpstr>constructive tone</vt:lpstr>
      <vt:lpstr>Fundamentals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Communication</dc:title>
  <dc:creator>Microsoft Office User</dc:creator>
  <cp:lastModifiedBy>Suzan Last</cp:lastModifiedBy>
  <cp:revision>16</cp:revision>
  <dcterms:created xsi:type="dcterms:W3CDTF">2019-01-08T16:46:09Z</dcterms:created>
  <dcterms:modified xsi:type="dcterms:W3CDTF">2021-12-05T18:37:53Z</dcterms:modified>
</cp:coreProperties>
</file>