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9" r:id="rId11"/>
    <p:sldId id="272" r:id="rId12"/>
    <p:sldId id="274" r:id="rId13"/>
    <p:sldId id="276" r:id="rId14"/>
    <p:sldId id="278" r:id="rId15"/>
    <p:sldId id="279" r:id="rId16"/>
    <p:sldId id="289" r:id="rId17"/>
    <p:sldId id="280" r:id="rId18"/>
    <p:sldId id="282" r:id="rId19"/>
    <p:sldId id="283" r:id="rId20"/>
    <p:sldId id="284" r:id="rId21"/>
    <p:sldId id="285" r:id="rId22"/>
    <p:sldId id="286" r:id="rId23"/>
    <p:sldId id="29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0"/>
    <p:restoredTop sz="94600"/>
  </p:normalViewPr>
  <p:slideViewPr>
    <p:cSldViewPr snapToGrid="0" snapToObjects="1">
      <p:cViewPr varScale="1">
        <p:scale>
          <a:sx n="100" d="100"/>
          <a:sy n="100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73AD8-0EA5-0244-B6F8-6398FD7DC737}" type="doc">
      <dgm:prSet loTypeId="urn:microsoft.com/office/officeart/2005/8/layout/vList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73BD53B-C68B-9040-A5C5-E250120A0435}">
      <dgm:prSet phldrT="[Text]"/>
      <dgm:spPr/>
      <dgm:t>
        <a:bodyPr/>
        <a:lstStyle/>
        <a:p>
          <a:r>
            <a:rPr lang="en-US" dirty="0"/>
            <a:t>NEED</a:t>
          </a:r>
        </a:p>
      </dgm:t>
    </dgm:pt>
    <dgm:pt modelId="{96494EB1-E015-E144-A64E-15C3405E8EBC}" type="parTrans" cxnId="{D749B69A-D23C-6C44-8EF9-BA3D2469C9CE}">
      <dgm:prSet/>
      <dgm:spPr/>
      <dgm:t>
        <a:bodyPr/>
        <a:lstStyle/>
        <a:p>
          <a:endParaRPr lang="en-US"/>
        </a:p>
      </dgm:t>
    </dgm:pt>
    <dgm:pt modelId="{F6507FF6-DEAD-F44E-B56A-2D6B5555DFEA}" type="sibTrans" cxnId="{D749B69A-D23C-6C44-8EF9-BA3D2469C9CE}">
      <dgm:prSet/>
      <dgm:spPr/>
      <dgm:t>
        <a:bodyPr/>
        <a:lstStyle/>
        <a:p>
          <a:endParaRPr lang="en-US"/>
        </a:p>
      </dgm:t>
    </dgm:pt>
    <dgm:pt modelId="{E61CDF6B-1FFA-0E43-87AE-AD4912108892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C9ABCE28-EC96-1240-A0CA-1C1CA3267B1F}" type="parTrans" cxnId="{75DF8912-921E-D146-B24B-EDF1CD05515E}">
      <dgm:prSet/>
      <dgm:spPr/>
      <dgm:t>
        <a:bodyPr/>
        <a:lstStyle/>
        <a:p>
          <a:endParaRPr lang="en-US"/>
        </a:p>
      </dgm:t>
    </dgm:pt>
    <dgm:pt modelId="{D52D89E2-268D-EF4E-8E21-9BA8A8720D53}" type="sibTrans" cxnId="{75DF8912-921E-D146-B24B-EDF1CD05515E}">
      <dgm:prSet/>
      <dgm:spPr/>
      <dgm:t>
        <a:bodyPr/>
        <a:lstStyle/>
        <a:p>
          <a:endParaRPr lang="en-US"/>
        </a:p>
      </dgm:t>
    </dgm:pt>
    <dgm:pt modelId="{2F069D69-B924-E346-9145-5C38BB233F83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4DBB855A-A3FB-634C-8573-30EEF11A6A94}" type="parTrans" cxnId="{C1DC121A-DB4D-834C-A34B-026465CC9D7A}">
      <dgm:prSet/>
      <dgm:spPr/>
      <dgm:t>
        <a:bodyPr/>
        <a:lstStyle/>
        <a:p>
          <a:endParaRPr lang="en-US"/>
        </a:p>
      </dgm:t>
    </dgm:pt>
    <dgm:pt modelId="{1A84ABD6-973F-9C46-A2D2-23E585B9C40E}" type="sibTrans" cxnId="{C1DC121A-DB4D-834C-A34B-026465CC9D7A}">
      <dgm:prSet/>
      <dgm:spPr/>
      <dgm:t>
        <a:bodyPr/>
        <a:lstStyle/>
        <a:p>
          <a:endParaRPr lang="en-US"/>
        </a:p>
      </dgm:t>
    </dgm:pt>
    <dgm:pt modelId="{2834228C-FFB7-C344-BCE1-D18F83C51355}">
      <dgm:prSet phldrT="[Text]"/>
      <dgm:spPr/>
      <dgm:t>
        <a:bodyPr/>
        <a:lstStyle/>
        <a:p>
          <a:r>
            <a:rPr lang="en-US" dirty="0"/>
            <a:t>CONSTRAINTS</a:t>
          </a:r>
        </a:p>
      </dgm:t>
    </dgm:pt>
    <dgm:pt modelId="{AD2773D9-7CF1-D144-92B0-CEBCD9D58150}" type="parTrans" cxnId="{FD1B05ED-B343-C541-8A72-12E36EA77AAB}">
      <dgm:prSet/>
      <dgm:spPr/>
      <dgm:t>
        <a:bodyPr/>
        <a:lstStyle/>
        <a:p>
          <a:endParaRPr lang="en-US"/>
        </a:p>
      </dgm:t>
    </dgm:pt>
    <dgm:pt modelId="{899A3B17-AFC9-AB46-B6D7-990858387E64}" type="sibTrans" cxnId="{FD1B05ED-B343-C541-8A72-12E36EA77AAB}">
      <dgm:prSet/>
      <dgm:spPr/>
      <dgm:t>
        <a:bodyPr/>
        <a:lstStyle/>
        <a:p>
          <a:endParaRPr lang="en-US"/>
        </a:p>
      </dgm:t>
    </dgm:pt>
    <dgm:pt modelId="{284AA2CB-E35E-7142-A8EA-176066DC8DD7}" type="pres">
      <dgm:prSet presAssocID="{46573AD8-0EA5-0244-B6F8-6398FD7DC737}" presName="linear" presStyleCnt="0">
        <dgm:presLayoutVars>
          <dgm:animLvl val="lvl"/>
          <dgm:resizeHandles val="exact"/>
        </dgm:presLayoutVars>
      </dgm:prSet>
      <dgm:spPr/>
    </dgm:pt>
    <dgm:pt modelId="{BB87ADB5-E575-CE42-9D3B-9170055D2421}" type="pres">
      <dgm:prSet presAssocID="{A73BD53B-C68B-9040-A5C5-E250120A04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818C34-2B77-D34A-A9F1-02D08A283B45}" type="pres">
      <dgm:prSet presAssocID="{F6507FF6-DEAD-F44E-B56A-2D6B5555DFEA}" presName="spacer" presStyleCnt="0"/>
      <dgm:spPr/>
    </dgm:pt>
    <dgm:pt modelId="{709EAD72-00A9-4249-AA98-19718BD6037E}" type="pres">
      <dgm:prSet presAssocID="{E61CDF6B-1FFA-0E43-87AE-AD49121088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53E85F-8FFB-A44D-81C3-E70D5F7E1E72}" type="pres">
      <dgm:prSet presAssocID="{D52D89E2-268D-EF4E-8E21-9BA8A8720D53}" presName="spacer" presStyleCnt="0"/>
      <dgm:spPr/>
    </dgm:pt>
    <dgm:pt modelId="{028E8F41-9EA5-0C4E-AF32-5031B26C4BB6}" type="pres">
      <dgm:prSet presAssocID="{2F069D69-B924-E346-9145-5C38BB233F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73407F-6099-3444-AFD7-19F4940A8B80}" type="pres">
      <dgm:prSet presAssocID="{1A84ABD6-973F-9C46-A2D2-23E585B9C40E}" presName="spacer" presStyleCnt="0"/>
      <dgm:spPr/>
    </dgm:pt>
    <dgm:pt modelId="{415E6870-84EC-1042-8BEC-B7ADCACB83F8}" type="pres">
      <dgm:prSet presAssocID="{2834228C-FFB7-C344-BCE1-D18F83C513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DF8912-921E-D146-B24B-EDF1CD05515E}" srcId="{46573AD8-0EA5-0244-B6F8-6398FD7DC737}" destId="{E61CDF6B-1FFA-0E43-87AE-AD4912108892}" srcOrd="1" destOrd="0" parTransId="{C9ABCE28-EC96-1240-A0CA-1C1CA3267B1F}" sibTransId="{D52D89E2-268D-EF4E-8E21-9BA8A8720D53}"/>
    <dgm:cxn modelId="{C1DC121A-DB4D-834C-A34B-026465CC9D7A}" srcId="{46573AD8-0EA5-0244-B6F8-6398FD7DC737}" destId="{2F069D69-B924-E346-9145-5C38BB233F83}" srcOrd="2" destOrd="0" parTransId="{4DBB855A-A3FB-634C-8573-30EEF11A6A94}" sibTransId="{1A84ABD6-973F-9C46-A2D2-23E585B9C40E}"/>
    <dgm:cxn modelId="{0EE88A8F-0F36-AC40-B91A-4C1536DEADA0}" type="presOf" srcId="{2834228C-FFB7-C344-BCE1-D18F83C51355}" destId="{415E6870-84EC-1042-8BEC-B7ADCACB83F8}" srcOrd="0" destOrd="0" presId="urn:microsoft.com/office/officeart/2005/8/layout/vList2"/>
    <dgm:cxn modelId="{D4AF6793-1AF7-8443-8A31-89DBD64585FB}" type="presOf" srcId="{A73BD53B-C68B-9040-A5C5-E250120A0435}" destId="{BB87ADB5-E575-CE42-9D3B-9170055D2421}" srcOrd="0" destOrd="0" presId="urn:microsoft.com/office/officeart/2005/8/layout/vList2"/>
    <dgm:cxn modelId="{6AC78D94-832F-0F49-A0B8-B0BA875D3693}" type="presOf" srcId="{46573AD8-0EA5-0244-B6F8-6398FD7DC737}" destId="{284AA2CB-E35E-7142-A8EA-176066DC8DD7}" srcOrd="0" destOrd="0" presId="urn:microsoft.com/office/officeart/2005/8/layout/vList2"/>
    <dgm:cxn modelId="{D749B69A-D23C-6C44-8EF9-BA3D2469C9CE}" srcId="{46573AD8-0EA5-0244-B6F8-6398FD7DC737}" destId="{A73BD53B-C68B-9040-A5C5-E250120A0435}" srcOrd="0" destOrd="0" parTransId="{96494EB1-E015-E144-A64E-15C3405E8EBC}" sibTransId="{F6507FF6-DEAD-F44E-B56A-2D6B5555DFEA}"/>
    <dgm:cxn modelId="{7913E4DA-B53C-6944-9C71-7201FC632F17}" type="presOf" srcId="{2F069D69-B924-E346-9145-5C38BB233F83}" destId="{028E8F41-9EA5-0C4E-AF32-5031B26C4BB6}" srcOrd="0" destOrd="0" presId="urn:microsoft.com/office/officeart/2005/8/layout/vList2"/>
    <dgm:cxn modelId="{FD1B05ED-B343-C541-8A72-12E36EA77AAB}" srcId="{46573AD8-0EA5-0244-B6F8-6398FD7DC737}" destId="{2834228C-FFB7-C344-BCE1-D18F83C51355}" srcOrd="3" destOrd="0" parTransId="{AD2773D9-7CF1-D144-92B0-CEBCD9D58150}" sibTransId="{899A3B17-AFC9-AB46-B6D7-990858387E64}"/>
    <dgm:cxn modelId="{AC8A8AF3-1560-104E-942C-4897FFD18E34}" type="presOf" srcId="{E61CDF6B-1FFA-0E43-87AE-AD4912108892}" destId="{709EAD72-00A9-4249-AA98-19718BD6037E}" srcOrd="0" destOrd="0" presId="urn:microsoft.com/office/officeart/2005/8/layout/vList2"/>
    <dgm:cxn modelId="{FD0B532D-5499-B549-8B3F-40E462488929}" type="presParOf" srcId="{284AA2CB-E35E-7142-A8EA-176066DC8DD7}" destId="{BB87ADB5-E575-CE42-9D3B-9170055D2421}" srcOrd="0" destOrd="0" presId="urn:microsoft.com/office/officeart/2005/8/layout/vList2"/>
    <dgm:cxn modelId="{5A2201E4-76F8-3D4E-914D-93E782843425}" type="presParOf" srcId="{284AA2CB-E35E-7142-A8EA-176066DC8DD7}" destId="{0E818C34-2B77-D34A-A9F1-02D08A283B45}" srcOrd="1" destOrd="0" presId="urn:microsoft.com/office/officeart/2005/8/layout/vList2"/>
    <dgm:cxn modelId="{8BFDF341-9070-3947-BFA2-AF41A5749477}" type="presParOf" srcId="{284AA2CB-E35E-7142-A8EA-176066DC8DD7}" destId="{709EAD72-00A9-4249-AA98-19718BD6037E}" srcOrd="2" destOrd="0" presId="urn:microsoft.com/office/officeart/2005/8/layout/vList2"/>
    <dgm:cxn modelId="{C227A753-6BD7-8043-B9A1-665C7A0DF427}" type="presParOf" srcId="{284AA2CB-E35E-7142-A8EA-176066DC8DD7}" destId="{4D53E85F-8FFB-A44D-81C3-E70D5F7E1E72}" srcOrd="3" destOrd="0" presId="urn:microsoft.com/office/officeart/2005/8/layout/vList2"/>
    <dgm:cxn modelId="{B0D9EE81-74E3-A44D-8D62-CF75E20114F3}" type="presParOf" srcId="{284AA2CB-E35E-7142-A8EA-176066DC8DD7}" destId="{028E8F41-9EA5-0C4E-AF32-5031B26C4BB6}" srcOrd="4" destOrd="0" presId="urn:microsoft.com/office/officeart/2005/8/layout/vList2"/>
    <dgm:cxn modelId="{73CA194F-9F99-284D-B690-11E01E60754F}" type="presParOf" srcId="{284AA2CB-E35E-7142-A8EA-176066DC8DD7}" destId="{0373407F-6099-3444-AFD7-19F4940A8B80}" srcOrd="5" destOrd="0" presId="urn:microsoft.com/office/officeart/2005/8/layout/vList2"/>
    <dgm:cxn modelId="{56884609-72F6-2442-8F63-56461F5FF17A}" type="presParOf" srcId="{284AA2CB-E35E-7142-A8EA-176066DC8DD7}" destId="{415E6870-84EC-1042-8BEC-B7ADCACB83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E0B4D-0CB8-4F46-A571-9E326609E03B}" type="doc">
      <dgm:prSet loTypeId="urn:microsoft.com/office/officeart/2005/8/layout/vList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986A2CB-0B99-F340-B820-339FF6139F34}">
      <dgm:prSet phldrT="[Text]" custT="1"/>
      <dgm:spPr/>
      <dgm:t>
        <a:bodyPr/>
        <a:lstStyle/>
        <a:p>
          <a:r>
            <a:rPr lang="en-US" sz="2000" dirty="0"/>
            <a:t>NEED</a:t>
          </a:r>
          <a:endParaRPr lang="en-US" sz="1100" dirty="0"/>
        </a:p>
      </dgm:t>
    </dgm:pt>
    <dgm:pt modelId="{C012D547-089B-A244-B4DC-F8F0ED0EA0C5}" type="parTrans" cxnId="{F1B7DBFF-E9B7-B14A-A733-E50E9728DC29}">
      <dgm:prSet/>
      <dgm:spPr/>
      <dgm:t>
        <a:bodyPr/>
        <a:lstStyle/>
        <a:p>
          <a:endParaRPr lang="en-US"/>
        </a:p>
      </dgm:t>
    </dgm:pt>
    <dgm:pt modelId="{312DF163-76A2-3042-A94D-F69D0D139EE6}" type="sibTrans" cxnId="{F1B7DBFF-E9B7-B14A-A733-E50E9728DC29}">
      <dgm:prSet/>
      <dgm:spPr/>
      <dgm:t>
        <a:bodyPr/>
        <a:lstStyle/>
        <a:p>
          <a:endParaRPr lang="en-US"/>
        </a:p>
      </dgm:t>
    </dgm:pt>
    <dgm:pt modelId="{8A017CA4-A010-BF4F-8678-E0B49E76F661}">
      <dgm:prSet phldrT="[Text]" custT="1"/>
      <dgm:spPr/>
      <dgm:t>
        <a:bodyPr/>
        <a:lstStyle/>
        <a:p>
          <a:pPr>
            <a:buNone/>
          </a:pPr>
          <a:r>
            <a:rPr lang="en-US" sz="1800" dirty="0"/>
            <a:t>   A description of the unsatisfactory situation</a:t>
          </a:r>
        </a:p>
      </dgm:t>
    </dgm:pt>
    <dgm:pt modelId="{3910217B-CCED-684C-A930-D24348F4742C}" type="parTrans" cxnId="{7CE92748-66AF-674C-9E03-FE7DA39843F5}">
      <dgm:prSet/>
      <dgm:spPr/>
      <dgm:t>
        <a:bodyPr/>
        <a:lstStyle/>
        <a:p>
          <a:endParaRPr lang="en-US"/>
        </a:p>
      </dgm:t>
    </dgm:pt>
    <dgm:pt modelId="{CFA632B4-692D-A644-A446-623757DDED27}" type="sibTrans" cxnId="{7CE92748-66AF-674C-9E03-FE7DA39843F5}">
      <dgm:prSet/>
      <dgm:spPr/>
      <dgm:t>
        <a:bodyPr/>
        <a:lstStyle/>
        <a:p>
          <a:endParaRPr lang="en-US"/>
        </a:p>
      </dgm:t>
    </dgm:pt>
    <dgm:pt modelId="{D0D854C2-B34D-574F-BEE1-5CA635889856}">
      <dgm:prSet phldrT="[Text]" custT="1"/>
      <dgm:spPr/>
      <dgm:t>
        <a:bodyPr/>
        <a:lstStyle/>
        <a:p>
          <a:pPr>
            <a:buNone/>
          </a:pPr>
          <a:r>
            <a:rPr lang="en-US" sz="1800" dirty="0"/>
            <a:t>   Avoid jumping to a solution here</a:t>
          </a:r>
        </a:p>
      </dgm:t>
    </dgm:pt>
    <dgm:pt modelId="{D1C6D615-B647-054D-9E2C-4E04E3598FB1}" type="parTrans" cxnId="{354844B6-671B-9F4C-9BD9-F73D336E80AE}">
      <dgm:prSet/>
      <dgm:spPr/>
      <dgm:t>
        <a:bodyPr/>
        <a:lstStyle/>
        <a:p>
          <a:endParaRPr lang="en-US"/>
        </a:p>
      </dgm:t>
    </dgm:pt>
    <dgm:pt modelId="{4BA41C10-B204-0043-BF7F-D48C957D5CC2}" type="sibTrans" cxnId="{354844B6-671B-9F4C-9BD9-F73D336E80AE}">
      <dgm:prSet/>
      <dgm:spPr/>
      <dgm:t>
        <a:bodyPr/>
        <a:lstStyle/>
        <a:p>
          <a:endParaRPr lang="en-US"/>
        </a:p>
      </dgm:t>
    </dgm:pt>
    <dgm:pt modelId="{72CAE650-C148-E041-A051-8EEEE5E44E0C}">
      <dgm:prSet phldrT="[Text]" custT="1"/>
      <dgm:spPr/>
      <dgm:t>
        <a:bodyPr/>
        <a:lstStyle/>
        <a:p>
          <a:r>
            <a:rPr lang="en-US" sz="2000" dirty="0"/>
            <a:t>GOAL</a:t>
          </a:r>
          <a:endParaRPr lang="en-US" sz="1100" dirty="0"/>
        </a:p>
      </dgm:t>
    </dgm:pt>
    <dgm:pt modelId="{4137E544-0B09-3249-A397-5991467E70FE}" type="parTrans" cxnId="{52204E96-5379-234C-A204-044A4A0AB35E}">
      <dgm:prSet/>
      <dgm:spPr/>
      <dgm:t>
        <a:bodyPr/>
        <a:lstStyle/>
        <a:p>
          <a:endParaRPr lang="en-US"/>
        </a:p>
      </dgm:t>
    </dgm:pt>
    <dgm:pt modelId="{65F79811-6905-6240-B960-A652A3961F17}" type="sibTrans" cxnId="{52204E96-5379-234C-A204-044A4A0AB35E}">
      <dgm:prSet/>
      <dgm:spPr/>
      <dgm:t>
        <a:bodyPr/>
        <a:lstStyle/>
        <a:p>
          <a:endParaRPr lang="en-US"/>
        </a:p>
      </dgm:t>
    </dgm:pt>
    <dgm:pt modelId="{2598E47A-B6DB-624C-BB1D-653FA6170440}">
      <dgm:prSet phldrT="[Text]" custT="1"/>
      <dgm:spPr/>
      <dgm:t>
        <a:bodyPr/>
        <a:lstStyle/>
        <a:p>
          <a:pPr>
            <a:buNone/>
          </a:pPr>
          <a:r>
            <a:rPr lang="en-US" sz="1500" dirty="0"/>
            <a:t>   </a:t>
          </a:r>
          <a:r>
            <a:rPr lang="en-US" sz="1800" dirty="0"/>
            <a:t>The genera, overall desired result.  </a:t>
          </a:r>
          <a:endParaRPr lang="en-US" sz="1500" dirty="0"/>
        </a:p>
      </dgm:t>
    </dgm:pt>
    <dgm:pt modelId="{DD93F903-0DDD-674C-AAE5-D684B52480E7}" type="parTrans" cxnId="{22786F82-62AC-2C44-AE25-59D86AD45BC6}">
      <dgm:prSet/>
      <dgm:spPr/>
      <dgm:t>
        <a:bodyPr/>
        <a:lstStyle/>
        <a:p>
          <a:endParaRPr lang="en-US"/>
        </a:p>
      </dgm:t>
    </dgm:pt>
    <dgm:pt modelId="{0D6AE21F-C9BD-B146-BCC6-11DEB3C5A15F}" type="sibTrans" cxnId="{22786F82-62AC-2C44-AE25-59D86AD45BC6}">
      <dgm:prSet/>
      <dgm:spPr/>
      <dgm:t>
        <a:bodyPr/>
        <a:lstStyle/>
        <a:p>
          <a:endParaRPr lang="en-US"/>
        </a:p>
      </dgm:t>
    </dgm:pt>
    <dgm:pt modelId="{F69B3CD1-D965-D14E-B9B0-1166889D72FA}">
      <dgm:prSet phldrT="[Text]" custT="1"/>
      <dgm:spPr/>
      <dgm:t>
        <a:bodyPr/>
        <a:lstStyle/>
        <a:p>
          <a:r>
            <a:rPr lang="en-US" sz="2000" dirty="0"/>
            <a:t>OBJECTIVES</a:t>
          </a:r>
          <a:endParaRPr lang="en-US" sz="1100" dirty="0"/>
        </a:p>
      </dgm:t>
    </dgm:pt>
    <dgm:pt modelId="{8D7FB0C5-776F-3645-ACC8-FEEF508E7A2A}" type="parTrans" cxnId="{77B2532A-6C87-6C4B-AC44-B61C951AAFB3}">
      <dgm:prSet/>
      <dgm:spPr/>
      <dgm:t>
        <a:bodyPr/>
        <a:lstStyle/>
        <a:p>
          <a:endParaRPr lang="en-US"/>
        </a:p>
      </dgm:t>
    </dgm:pt>
    <dgm:pt modelId="{97EC342F-F83B-874C-8496-FC742BE3AC11}" type="sibTrans" cxnId="{77B2532A-6C87-6C4B-AC44-B61C951AAFB3}">
      <dgm:prSet/>
      <dgm:spPr/>
      <dgm:t>
        <a:bodyPr/>
        <a:lstStyle/>
        <a:p>
          <a:endParaRPr lang="en-US"/>
        </a:p>
      </dgm:t>
    </dgm:pt>
    <dgm:pt modelId="{B4BCAD8C-1608-0D42-97B1-CCB61FEFA734}">
      <dgm:prSet phldrT="[Text]" custT="1"/>
      <dgm:spPr/>
      <dgm:t>
        <a:bodyPr/>
        <a:lstStyle/>
        <a:p>
          <a:pPr>
            <a:buNone/>
          </a:pPr>
          <a:r>
            <a:rPr lang="en-US" sz="1800" dirty="0"/>
            <a:t>   Measurable “grade-able” criteria for evaluating solutions.  </a:t>
          </a:r>
        </a:p>
      </dgm:t>
    </dgm:pt>
    <dgm:pt modelId="{0B175208-BBCC-9A4C-892A-51634F17E91A}" type="parTrans" cxnId="{CA474D53-5421-7C43-8BAC-50535346D693}">
      <dgm:prSet/>
      <dgm:spPr/>
      <dgm:t>
        <a:bodyPr/>
        <a:lstStyle/>
        <a:p>
          <a:endParaRPr lang="en-US"/>
        </a:p>
      </dgm:t>
    </dgm:pt>
    <dgm:pt modelId="{23130970-0978-B444-B269-3E351128868F}" type="sibTrans" cxnId="{CA474D53-5421-7C43-8BAC-50535346D693}">
      <dgm:prSet/>
      <dgm:spPr/>
      <dgm:t>
        <a:bodyPr/>
        <a:lstStyle/>
        <a:p>
          <a:endParaRPr lang="en-US"/>
        </a:p>
      </dgm:t>
    </dgm:pt>
    <dgm:pt modelId="{DEF2FC17-2F72-8B4E-9B0B-F93BE61821ED}">
      <dgm:prSet custT="1"/>
      <dgm:spPr/>
      <dgm:t>
        <a:bodyPr/>
        <a:lstStyle/>
        <a:p>
          <a:r>
            <a:rPr lang="en-US" sz="2000" dirty="0"/>
            <a:t>CONSTRAINTS</a:t>
          </a:r>
          <a:endParaRPr lang="en-US" sz="1100" dirty="0"/>
        </a:p>
      </dgm:t>
    </dgm:pt>
    <dgm:pt modelId="{B2C08710-941F-5C49-BD97-105EA1D3653B}" type="parTrans" cxnId="{D7B8970F-82A2-304E-8FCE-6965251B4D84}">
      <dgm:prSet/>
      <dgm:spPr/>
      <dgm:t>
        <a:bodyPr/>
        <a:lstStyle/>
        <a:p>
          <a:endParaRPr lang="en-US"/>
        </a:p>
      </dgm:t>
    </dgm:pt>
    <dgm:pt modelId="{295001D3-3B40-EA48-BC75-3EADA09CCDAE}" type="sibTrans" cxnId="{D7B8970F-82A2-304E-8FCE-6965251B4D84}">
      <dgm:prSet/>
      <dgm:spPr/>
      <dgm:t>
        <a:bodyPr/>
        <a:lstStyle/>
        <a:p>
          <a:endParaRPr lang="en-US"/>
        </a:p>
      </dgm:t>
    </dgm:pt>
    <dgm:pt modelId="{EAD60D35-420F-4A46-B51B-8102EF970CFF}">
      <dgm:prSet custT="1"/>
      <dgm:spPr>
        <a:solidFill>
          <a:schemeClr val="accent3">
            <a:tint val="40000"/>
            <a:hueOff val="-1235258"/>
            <a:satOff val="-87124"/>
            <a:lumOff val="-4261"/>
            <a:alpha val="35426"/>
          </a:schemeClr>
        </a:solidFill>
      </dgm:spPr>
      <dgm:t>
        <a:bodyPr/>
        <a:lstStyle/>
        <a:p>
          <a:pPr>
            <a:buNone/>
          </a:pPr>
          <a:r>
            <a:rPr lang="en-US" sz="1800" dirty="0"/>
            <a:t> Can also be things like space or size limitations, range factors, </a:t>
          </a:r>
          <a:r>
            <a:rPr lang="en-US" sz="1800" i="1" dirty="0"/>
            <a:t>etc</a:t>
          </a:r>
          <a:r>
            <a:rPr lang="en-US" sz="1800" dirty="0"/>
            <a:t>.  </a:t>
          </a:r>
        </a:p>
      </dgm:t>
    </dgm:pt>
    <dgm:pt modelId="{7FEE2420-A200-614D-B3F2-577BF2A16E72}" type="parTrans" cxnId="{C71CFE5C-B765-734D-874F-EFA96310DBD4}">
      <dgm:prSet/>
      <dgm:spPr/>
      <dgm:t>
        <a:bodyPr/>
        <a:lstStyle/>
        <a:p>
          <a:endParaRPr lang="en-US"/>
        </a:p>
      </dgm:t>
    </dgm:pt>
    <dgm:pt modelId="{A4499F97-6365-B848-8C85-7B4273D62C26}" type="sibTrans" cxnId="{C71CFE5C-B765-734D-874F-EFA96310DBD4}">
      <dgm:prSet/>
      <dgm:spPr/>
      <dgm:t>
        <a:bodyPr/>
        <a:lstStyle/>
        <a:p>
          <a:endParaRPr lang="en-US"/>
        </a:p>
      </dgm:t>
    </dgm:pt>
    <dgm:pt modelId="{4522C300-666F-774E-A540-DD9F9EAF2F58}">
      <dgm:prSet custT="1"/>
      <dgm:spPr>
        <a:solidFill>
          <a:schemeClr val="accent3">
            <a:tint val="40000"/>
            <a:hueOff val="-1235258"/>
            <a:satOff val="-87124"/>
            <a:lumOff val="-4261"/>
            <a:alpha val="35426"/>
          </a:schemeClr>
        </a:solidFill>
      </dgm:spPr>
      <dgm:t>
        <a:bodyPr/>
        <a:lstStyle/>
        <a:p>
          <a:pPr>
            <a:buNone/>
          </a:pPr>
          <a:r>
            <a:rPr lang="en-US" sz="1500" dirty="0"/>
            <a:t> </a:t>
          </a:r>
          <a:r>
            <a:rPr lang="en-US" sz="1800" dirty="0"/>
            <a:t>Factors that LIMIT solution options (typically things like budget, timeline, regulations, </a:t>
          </a:r>
          <a:r>
            <a:rPr lang="en-US" sz="1800" i="1" dirty="0" err="1"/>
            <a:t>etc</a:t>
          </a:r>
          <a:r>
            <a:rPr lang="en-US" sz="1800" dirty="0"/>
            <a:t>).</a:t>
          </a:r>
        </a:p>
      </dgm:t>
    </dgm:pt>
    <dgm:pt modelId="{BC9AC723-28E8-AF47-BD34-072835EF81F3}" type="parTrans" cxnId="{841A557A-C7BE-5644-BDF9-9B0DA03214DF}">
      <dgm:prSet/>
      <dgm:spPr/>
      <dgm:t>
        <a:bodyPr/>
        <a:lstStyle/>
        <a:p>
          <a:endParaRPr lang="en-US"/>
        </a:p>
      </dgm:t>
    </dgm:pt>
    <dgm:pt modelId="{F47D6A0B-D637-3740-81F2-A218AAFED105}" type="sibTrans" cxnId="{841A557A-C7BE-5644-BDF9-9B0DA03214DF}">
      <dgm:prSet/>
      <dgm:spPr/>
      <dgm:t>
        <a:bodyPr/>
        <a:lstStyle/>
        <a:p>
          <a:endParaRPr lang="en-US"/>
        </a:p>
      </dgm:t>
    </dgm:pt>
    <dgm:pt modelId="{8651D8A0-B2BA-934C-A64A-63DEB6385BFA}">
      <dgm:prSet phldrT="[Text]" custT="1"/>
      <dgm:spPr/>
      <dgm:t>
        <a:bodyPr/>
        <a:lstStyle/>
        <a:p>
          <a:pPr>
            <a:buNone/>
          </a:pPr>
          <a:r>
            <a:rPr lang="en-US" sz="1800" dirty="0"/>
            <a:t>   If you compare possible solutions, one might higher overall score or grade because it is better at meeting objectives. </a:t>
          </a:r>
        </a:p>
      </dgm:t>
    </dgm:pt>
    <dgm:pt modelId="{D04CCF20-C160-A743-9561-FFA2DC37D873}" type="parTrans" cxnId="{93A1BEAF-9DF8-6D4E-84D8-F1C8121404CA}">
      <dgm:prSet/>
      <dgm:spPr/>
      <dgm:t>
        <a:bodyPr/>
        <a:lstStyle/>
        <a:p>
          <a:endParaRPr lang="en-US"/>
        </a:p>
      </dgm:t>
    </dgm:pt>
    <dgm:pt modelId="{A22F75B5-8668-1342-884A-D6836B4464A1}" type="sibTrans" cxnId="{93A1BEAF-9DF8-6D4E-84D8-F1C8121404CA}">
      <dgm:prSet/>
      <dgm:spPr/>
      <dgm:t>
        <a:bodyPr/>
        <a:lstStyle/>
        <a:p>
          <a:endParaRPr lang="en-US"/>
        </a:p>
      </dgm:t>
    </dgm:pt>
    <dgm:pt modelId="{BABE1015-7701-E347-8DEE-98D1FB92C4A4}">
      <dgm:prSet phldrT="[Text]" custT="1"/>
      <dgm:spPr/>
      <dgm:t>
        <a:bodyPr/>
        <a:lstStyle/>
        <a:p>
          <a:pPr>
            <a:buNone/>
          </a:pPr>
          <a:r>
            <a:rPr lang="en-US" sz="1800" dirty="0"/>
            <a:t>   A description of what the situation would be like if an effective solution were put in place.</a:t>
          </a:r>
          <a:endParaRPr lang="en-US" sz="1500" dirty="0"/>
        </a:p>
      </dgm:t>
    </dgm:pt>
    <dgm:pt modelId="{5E7CCB8A-C555-4E47-BE2F-63C906ACC2A2}" type="parTrans" cxnId="{1E8D4C07-E760-8A4D-945E-0FE33E067CA2}">
      <dgm:prSet/>
      <dgm:spPr/>
      <dgm:t>
        <a:bodyPr/>
        <a:lstStyle/>
        <a:p>
          <a:endParaRPr lang="en-US"/>
        </a:p>
      </dgm:t>
    </dgm:pt>
    <dgm:pt modelId="{B01D1C73-CEF5-6347-8354-F73A2E6BD649}" type="sibTrans" cxnId="{1E8D4C07-E760-8A4D-945E-0FE33E067CA2}">
      <dgm:prSet/>
      <dgm:spPr/>
      <dgm:t>
        <a:bodyPr/>
        <a:lstStyle/>
        <a:p>
          <a:endParaRPr lang="en-US"/>
        </a:p>
      </dgm:t>
    </dgm:pt>
    <dgm:pt modelId="{571EE903-2172-534E-8DA5-F5363E23B2A9}">
      <dgm:prSet custT="1"/>
      <dgm:spPr>
        <a:solidFill>
          <a:schemeClr val="accent3">
            <a:tint val="40000"/>
            <a:hueOff val="-1235258"/>
            <a:satOff val="-87124"/>
            <a:lumOff val="-4261"/>
            <a:alpha val="35426"/>
          </a:schemeClr>
        </a:solidFill>
      </dgm:spPr>
      <dgm:t>
        <a:bodyPr/>
        <a:lstStyle/>
        <a:p>
          <a:pPr>
            <a:buNone/>
          </a:pPr>
          <a:r>
            <a:rPr lang="en-US" sz="1800" dirty="0"/>
            <a:t> These are PASS/FAIL CRITERIA for solutions</a:t>
          </a:r>
          <a:r>
            <a:rPr lang="en-US" sz="1600" dirty="0"/>
            <a:t>.</a:t>
          </a:r>
        </a:p>
      </dgm:t>
    </dgm:pt>
    <dgm:pt modelId="{87EC289B-7418-464A-88E1-FE6CBC6E532F}" type="parTrans" cxnId="{45418496-7770-D347-922A-00B32675672F}">
      <dgm:prSet/>
      <dgm:spPr/>
      <dgm:t>
        <a:bodyPr/>
        <a:lstStyle/>
        <a:p>
          <a:endParaRPr lang="en-US"/>
        </a:p>
      </dgm:t>
    </dgm:pt>
    <dgm:pt modelId="{2466FA11-D400-4441-B51E-43045CB79159}" type="sibTrans" cxnId="{45418496-7770-D347-922A-00B32675672F}">
      <dgm:prSet/>
      <dgm:spPr/>
      <dgm:t>
        <a:bodyPr/>
        <a:lstStyle/>
        <a:p>
          <a:endParaRPr lang="en-US"/>
        </a:p>
      </dgm:t>
    </dgm:pt>
    <dgm:pt modelId="{028A757F-07C0-AB4C-B924-34C64A5A43BC}" type="pres">
      <dgm:prSet presAssocID="{4B7E0B4D-0CB8-4F46-A571-9E326609E03B}" presName="Name0" presStyleCnt="0">
        <dgm:presLayoutVars>
          <dgm:dir/>
          <dgm:animLvl val="lvl"/>
          <dgm:resizeHandles/>
        </dgm:presLayoutVars>
      </dgm:prSet>
      <dgm:spPr/>
    </dgm:pt>
    <dgm:pt modelId="{BCB63483-BF46-EC47-96B8-3DD383857E18}" type="pres">
      <dgm:prSet presAssocID="{D986A2CB-0B99-F340-B820-339FF6139F34}" presName="linNode" presStyleCnt="0"/>
      <dgm:spPr/>
    </dgm:pt>
    <dgm:pt modelId="{9C8B37FD-1B71-C146-926B-D7A248500DC3}" type="pres">
      <dgm:prSet presAssocID="{D986A2CB-0B99-F340-B820-339FF6139F34}" presName="parentShp" presStyleLbl="node1" presStyleIdx="0" presStyleCnt="4" custScaleX="34670" custLinFactNeighborX="-13222" custLinFactNeighborY="4251">
        <dgm:presLayoutVars>
          <dgm:bulletEnabled val="1"/>
        </dgm:presLayoutVars>
      </dgm:prSet>
      <dgm:spPr/>
    </dgm:pt>
    <dgm:pt modelId="{E1112795-642A-8E41-9E7A-988597E9BC02}" type="pres">
      <dgm:prSet presAssocID="{D986A2CB-0B99-F340-B820-339FF6139F34}" presName="childShp" presStyleLbl="bgAccFollowNode1" presStyleIdx="0" presStyleCnt="4" custLinFactNeighborX="-15341" custLinFactNeighborY="3123">
        <dgm:presLayoutVars>
          <dgm:bulletEnabled val="1"/>
        </dgm:presLayoutVars>
      </dgm:prSet>
      <dgm:spPr/>
    </dgm:pt>
    <dgm:pt modelId="{9444C176-0934-8C40-9D38-AC79F16F9095}" type="pres">
      <dgm:prSet presAssocID="{312DF163-76A2-3042-A94D-F69D0D139EE6}" presName="spacing" presStyleCnt="0"/>
      <dgm:spPr/>
    </dgm:pt>
    <dgm:pt modelId="{150B6BB6-8372-5240-9B30-300E29A77A51}" type="pres">
      <dgm:prSet presAssocID="{72CAE650-C148-E041-A051-8EEEE5E44E0C}" presName="linNode" presStyleCnt="0"/>
      <dgm:spPr/>
    </dgm:pt>
    <dgm:pt modelId="{18CF3BB4-05BB-0941-A982-ED2115B12B03}" type="pres">
      <dgm:prSet presAssocID="{72CAE650-C148-E041-A051-8EEEE5E44E0C}" presName="parentShp" presStyleLbl="node1" presStyleIdx="1" presStyleCnt="4" custScaleX="41063" custLinFactNeighborX="-15035" custLinFactNeighborY="-1867">
        <dgm:presLayoutVars>
          <dgm:bulletEnabled val="1"/>
        </dgm:presLayoutVars>
      </dgm:prSet>
      <dgm:spPr/>
    </dgm:pt>
    <dgm:pt modelId="{3BC177BE-03CA-1F4E-9626-BD65E9F8F3BA}" type="pres">
      <dgm:prSet presAssocID="{72CAE650-C148-E041-A051-8EEEE5E44E0C}" presName="childShp" presStyleLbl="bgAccFollowNode1" presStyleIdx="1" presStyleCnt="4" custLinFactNeighborX="-17602" custLinFactNeighborY="-1867">
        <dgm:presLayoutVars>
          <dgm:bulletEnabled val="1"/>
        </dgm:presLayoutVars>
      </dgm:prSet>
      <dgm:spPr/>
    </dgm:pt>
    <dgm:pt modelId="{8DA0D949-313B-D34A-BCFB-096242213E67}" type="pres">
      <dgm:prSet presAssocID="{65F79811-6905-6240-B960-A652A3961F17}" presName="spacing" presStyleCnt="0"/>
      <dgm:spPr/>
    </dgm:pt>
    <dgm:pt modelId="{3F3C16A0-7F61-0D45-ABB4-AACADE6E9075}" type="pres">
      <dgm:prSet presAssocID="{F69B3CD1-D965-D14E-B9B0-1166889D72FA}" presName="linNode" presStyleCnt="0"/>
      <dgm:spPr/>
    </dgm:pt>
    <dgm:pt modelId="{34CCA8A3-15FB-4248-BF9D-62AEF3AA815B}" type="pres">
      <dgm:prSet presAssocID="{F69B3CD1-D965-D14E-B9B0-1166889D72FA}" presName="parentShp" presStyleLbl="node1" presStyleIdx="2" presStyleCnt="4" custScaleX="42661" custLinFactNeighborX="-16858" custLinFactNeighborY="-3188">
        <dgm:presLayoutVars>
          <dgm:bulletEnabled val="1"/>
        </dgm:presLayoutVars>
      </dgm:prSet>
      <dgm:spPr/>
    </dgm:pt>
    <dgm:pt modelId="{5C12B569-3834-274D-8D66-093D3B98A75C}" type="pres">
      <dgm:prSet presAssocID="{F69B3CD1-D965-D14E-B9B0-1166889D72FA}" presName="childShp" presStyleLbl="bgAccFollowNode1" presStyleIdx="2" presStyleCnt="4" custLinFactNeighborX="-18250" custLinFactNeighborY="-7808">
        <dgm:presLayoutVars>
          <dgm:bulletEnabled val="1"/>
        </dgm:presLayoutVars>
      </dgm:prSet>
      <dgm:spPr/>
    </dgm:pt>
    <dgm:pt modelId="{96C6BE16-2987-694E-8BE4-143966E7B4EF}" type="pres">
      <dgm:prSet presAssocID="{97EC342F-F83B-874C-8496-FC742BE3AC11}" presName="spacing" presStyleCnt="0"/>
      <dgm:spPr/>
    </dgm:pt>
    <dgm:pt modelId="{23491E16-BFEC-0543-84A2-4C7EFC571A60}" type="pres">
      <dgm:prSet presAssocID="{DEF2FC17-2F72-8B4E-9B0B-F93BE61821ED}" presName="linNode" presStyleCnt="0"/>
      <dgm:spPr/>
    </dgm:pt>
    <dgm:pt modelId="{8FF10A86-3E50-B241-838A-598CB93EA792}" type="pres">
      <dgm:prSet presAssocID="{DEF2FC17-2F72-8B4E-9B0B-F93BE61821ED}" presName="parentShp" presStyleLbl="node1" presStyleIdx="3" presStyleCnt="4" custScaleX="43460" custLinFactNeighborX="-542" custLinFactNeighborY="-2934">
        <dgm:presLayoutVars>
          <dgm:bulletEnabled val="1"/>
        </dgm:presLayoutVars>
      </dgm:prSet>
      <dgm:spPr/>
    </dgm:pt>
    <dgm:pt modelId="{F51EBCB0-36D5-2247-88D8-4EBD62ECACFA}" type="pres">
      <dgm:prSet presAssocID="{DEF2FC17-2F72-8B4E-9B0B-F93BE61821ED}" presName="childShp" presStyleLbl="bgAccFollowNode1" presStyleIdx="3" presStyleCnt="4" custScaleX="132626" custLinFactNeighborX="3061" custLinFactNeighborY="-2934">
        <dgm:presLayoutVars>
          <dgm:bulletEnabled val="1"/>
        </dgm:presLayoutVars>
      </dgm:prSet>
      <dgm:spPr/>
    </dgm:pt>
  </dgm:ptLst>
  <dgm:cxnLst>
    <dgm:cxn modelId="{1E8D4C07-E760-8A4D-945E-0FE33E067CA2}" srcId="{72CAE650-C148-E041-A051-8EEEE5E44E0C}" destId="{BABE1015-7701-E347-8DEE-98D1FB92C4A4}" srcOrd="1" destOrd="0" parTransId="{5E7CCB8A-C555-4E47-BE2F-63C906ACC2A2}" sibTransId="{B01D1C73-CEF5-6347-8354-F73A2E6BD649}"/>
    <dgm:cxn modelId="{D7B8970F-82A2-304E-8FCE-6965251B4D84}" srcId="{4B7E0B4D-0CB8-4F46-A571-9E326609E03B}" destId="{DEF2FC17-2F72-8B4E-9B0B-F93BE61821ED}" srcOrd="3" destOrd="0" parTransId="{B2C08710-941F-5C49-BD97-105EA1D3653B}" sibTransId="{295001D3-3B40-EA48-BC75-3EADA09CCDAE}"/>
    <dgm:cxn modelId="{4BF6671F-7931-554A-BCB9-F670C39E878C}" type="presOf" srcId="{F69B3CD1-D965-D14E-B9B0-1166889D72FA}" destId="{34CCA8A3-15FB-4248-BF9D-62AEF3AA815B}" srcOrd="0" destOrd="0" presId="urn:microsoft.com/office/officeart/2005/8/layout/vList6"/>
    <dgm:cxn modelId="{77B2532A-6C87-6C4B-AC44-B61C951AAFB3}" srcId="{4B7E0B4D-0CB8-4F46-A571-9E326609E03B}" destId="{F69B3CD1-D965-D14E-B9B0-1166889D72FA}" srcOrd="2" destOrd="0" parTransId="{8D7FB0C5-776F-3645-ACC8-FEEF508E7A2A}" sibTransId="{97EC342F-F83B-874C-8496-FC742BE3AC11}"/>
    <dgm:cxn modelId="{6C8D4F38-67FE-FF49-8979-F18AC6744AD8}" type="presOf" srcId="{72CAE650-C148-E041-A051-8EEEE5E44E0C}" destId="{18CF3BB4-05BB-0941-A982-ED2115B12B03}" srcOrd="0" destOrd="0" presId="urn:microsoft.com/office/officeart/2005/8/layout/vList6"/>
    <dgm:cxn modelId="{8D1D533D-C8C2-684B-A0F9-8F2BD0F749AF}" type="presOf" srcId="{4522C300-666F-774E-A540-DD9F9EAF2F58}" destId="{F51EBCB0-36D5-2247-88D8-4EBD62ECACFA}" srcOrd="0" destOrd="0" presId="urn:microsoft.com/office/officeart/2005/8/layout/vList6"/>
    <dgm:cxn modelId="{7CE92748-66AF-674C-9E03-FE7DA39843F5}" srcId="{D986A2CB-0B99-F340-B820-339FF6139F34}" destId="{8A017CA4-A010-BF4F-8678-E0B49E76F661}" srcOrd="0" destOrd="0" parTransId="{3910217B-CCED-684C-A930-D24348F4742C}" sibTransId="{CFA632B4-692D-A644-A446-623757DDED27}"/>
    <dgm:cxn modelId="{CA474D53-5421-7C43-8BAC-50535346D693}" srcId="{F69B3CD1-D965-D14E-B9B0-1166889D72FA}" destId="{B4BCAD8C-1608-0D42-97B1-CCB61FEFA734}" srcOrd="0" destOrd="0" parTransId="{0B175208-BBCC-9A4C-892A-51634F17E91A}" sibTransId="{23130970-0978-B444-B269-3E351128868F}"/>
    <dgm:cxn modelId="{C71CFE5C-B765-734D-874F-EFA96310DBD4}" srcId="{DEF2FC17-2F72-8B4E-9B0B-F93BE61821ED}" destId="{EAD60D35-420F-4A46-B51B-8102EF970CFF}" srcOrd="1" destOrd="0" parTransId="{7FEE2420-A200-614D-B3F2-577BF2A16E72}" sibTransId="{A4499F97-6365-B848-8C85-7B4273D62C26}"/>
    <dgm:cxn modelId="{2474BF62-D074-4D4B-947D-9E6AB8C4AC83}" type="presOf" srcId="{4B7E0B4D-0CB8-4F46-A571-9E326609E03B}" destId="{028A757F-07C0-AB4C-B924-34C64A5A43BC}" srcOrd="0" destOrd="0" presId="urn:microsoft.com/office/officeart/2005/8/layout/vList6"/>
    <dgm:cxn modelId="{107F6479-065F-B248-A1E8-1543F9662A30}" type="presOf" srcId="{8A017CA4-A010-BF4F-8678-E0B49E76F661}" destId="{E1112795-642A-8E41-9E7A-988597E9BC02}" srcOrd="0" destOrd="0" presId="urn:microsoft.com/office/officeart/2005/8/layout/vList6"/>
    <dgm:cxn modelId="{841A557A-C7BE-5644-BDF9-9B0DA03214DF}" srcId="{DEF2FC17-2F72-8B4E-9B0B-F93BE61821ED}" destId="{4522C300-666F-774E-A540-DD9F9EAF2F58}" srcOrd="0" destOrd="0" parTransId="{BC9AC723-28E8-AF47-BD34-072835EF81F3}" sibTransId="{F47D6A0B-D637-3740-81F2-A218AAFED105}"/>
    <dgm:cxn modelId="{E4697A7C-BCEA-3241-A3F8-926FD3F20643}" type="presOf" srcId="{D986A2CB-0B99-F340-B820-339FF6139F34}" destId="{9C8B37FD-1B71-C146-926B-D7A248500DC3}" srcOrd="0" destOrd="0" presId="urn:microsoft.com/office/officeart/2005/8/layout/vList6"/>
    <dgm:cxn modelId="{22786F82-62AC-2C44-AE25-59D86AD45BC6}" srcId="{72CAE650-C148-E041-A051-8EEEE5E44E0C}" destId="{2598E47A-B6DB-624C-BB1D-653FA6170440}" srcOrd="0" destOrd="0" parTransId="{DD93F903-0DDD-674C-AAE5-D684B52480E7}" sibTransId="{0D6AE21F-C9BD-B146-BCC6-11DEB3C5A15F}"/>
    <dgm:cxn modelId="{E3B5A188-EDC8-FA44-A92B-4D40B28EE2C1}" type="presOf" srcId="{EAD60D35-420F-4A46-B51B-8102EF970CFF}" destId="{F51EBCB0-36D5-2247-88D8-4EBD62ECACFA}" srcOrd="0" destOrd="1" presId="urn:microsoft.com/office/officeart/2005/8/layout/vList6"/>
    <dgm:cxn modelId="{52204E96-5379-234C-A204-044A4A0AB35E}" srcId="{4B7E0B4D-0CB8-4F46-A571-9E326609E03B}" destId="{72CAE650-C148-E041-A051-8EEEE5E44E0C}" srcOrd="1" destOrd="0" parTransId="{4137E544-0B09-3249-A397-5991467E70FE}" sibTransId="{65F79811-6905-6240-B960-A652A3961F17}"/>
    <dgm:cxn modelId="{45418496-7770-D347-922A-00B32675672F}" srcId="{DEF2FC17-2F72-8B4E-9B0B-F93BE61821ED}" destId="{571EE903-2172-534E-8DA5-F5363E23B2A9}" srcOrd="2" destOrd="0" parTransId="{87EC289B-7418-464A-88E1-FE6CBC6E532F}" sibTransId="{2466FA11-D400-4441-B51E-43045CB79159}"/>
    <dgm:cxn modelId="{2C2CBEAB-8F2D-7C4D-AF25-7C4D858E59DA}" type="presOf" srcId="{B4BCAD8C-1608-0D42-97B1-CCB61FEFA734}" destId="{5C12B569-3834-274D-8D66-093D3B98A75C}" srcOrd="0" destOrd="0" presId="urn:microsoft.com/office/officeart/2005/8/layout/vList6"/>
    <dgm:cxn modelId="{93A1BEAF-9DF8-6D4E-84D8-F1C8121404CA}" srcId="{F69B3CD1-D965-D14E-B9B0-1166889D72FA}" destId="{8651D8A0-B2BA-934C-A64A-63DEB6385BFA}" srcOrd="1" destOrd="0" parTransId="{D04CCF20-C160-A743-9561-FFA2DC37D873}" sibTransId="{A22F75B5-8668-1342-884A-D6836B4464A1}"/>
    <dgm:cxn modelId="{E34017B0-B1D1-F245-A9C8-208E222088A9}" type="presOf" srcId="{DEF2FC17-2F72-8B4E-9B0B-F93BE61821ED}" destId="{8FF10A86-3E50-B241-838A-598CB93EA792}" srcOrd="0" destOrd="0" presId="urn:microsoft.com/office/officeart/2005/8/layout/vList6"/>
    <dgm:cxn modelId="{024ADCB5-197D-9F42-80B6-C39E15E21B89}" type="presOf" srcId="{8651D8A0-B2BA-934C-A64A-63DEB6385BFA}" destId="{5C12B569-3834-274D-8D66-093D3B98A75C}" srcOrd="0" destOrd="1" presId="urn:microsoft.com/office/officeart/2005/8/layout/vList6"/>
    <dgm:cxn modelId="{354844B6-671B-9F4C-9BD9-F73D336E80AE}" srcId="{D986A2CB-0B99-F340-B820-339FF6139F34}" destId="{D0D854C2-B34D-574F-BEE1-5CA635889856}" srcOrd="1" destOrd="0" parTransId="{D1C6D615-B647-054D-9E2C-4E04E3598FB1}" sibTransId="{4BA41C10-B204-0043-BF7F-D48C957D5CC2}"/>
    <dgm:cxn modelId="{98EF9CBB-B707-9C41-B2F7-A0D2BC4DE62C}" type="presOf" srcId="{D0D854C2-B34D-574F-BEE1-5CA635889856}" destId="{E1112795-642A-8E41-9E7A-988597E9BC02}" srcOrd="0" destOrd="1" presId="urn:microsoft.com/office/officeart/2005/8/layout/vList6"/>
    <dgm:cxn modelId="{5C1C6DD8-C793-0748-8E97-E57BBD446CE5}" type="presOf" srcId="{2598E47A-B6DB-624C-BB1D-653FA6170440}" destId="{3BC177BE-03CA-1F4E-9626-BD65E9F8F3BA}" srcOrd="0" destOrd="0" presId="urn:microsoft.com/office/officeart/2005/8/layout/vList6"/>
    <dgm:cxn modelId="{69E9F8D9-CDDB-0149-BD8D-3B34F2CF2740}" type="presOf" srcId="{571EE903-2172-534E-8DA5-F5363E23B2A9}" destId="{F51EBCB0-36D5-2247-88D8-4EBD62ECACFA}" srcOrd="0" destOrd="2" presId="urn:microsoft.com/office/officeart/2005/8/layout/vList6"/>
    <dgm:cxn modelId="{D6B386F8-0946-DE42-AF62-C96CA2B42320}" type="presOf" srcId="{BABE1015-7701-E347-8DEE-98D1FB92C4A4}" destId="{3BC177BE-03CA-1F4E-9626-BD65E9F8F3BA}" srcOrd="0" destOrd="1" presId="urn:microsoft.com/office/officeart/2005/8/layout/vList6"/>
    <dgm:cxn modelId="{F1B7DBFF-E9B7-B14A-A733-E50E9728DC29}" srcId="{4B7E0B4D-0CB8-4F46-A571-9E326609E03B}" destId="{D986A2CB-0B99-F340-B820-339FF6139F34}" srcOrd="0" destOrd="0" parTransId="{C012D547-089B-A244-B4DC-F8F0ED0EA0C5}" sibTransId="{312DF163-76A2-3042-A94D-F69D0D139EE6}"/>
    <dgm:cxn modelId="{09950ED3-B01C-7244-8DAE-B5C55710F60D}" type="presParOf" srcId="{028A757F-07C0-AB4C-B924-34C64A5A43BC}" destId="{BCB63483-BF46-EC47-96B8-3DD383857E18}" srcOrd="0" destOrd="0" presId="urn:microsoft.com/office/officeart/2005/8/layout/vList6"/>
    <dgm:cxn modelId="{19E2F42E-E636-EC40-BA30-1A555D617D4E}" type="presParOf" srcId="{BCB63483-BF46-EC47-96B8-3DD383857E18}" destId="{9C8B37FD-1B71-C146-926B-D7A248500DC3}" srcOrd="0" destOrd="0" presId="urn:microsoft.com/office/officeart/2005/8/layout/vList6"/>
    <dgm:cxn modelId="{B9934654-E0C6-6447-8FD5-D642714CE974}" type="presParOf" srcId="{BCB63483-BF46-EC47-96B8-3DD383857E18}" destId="{E1112795-642A-8E41-9E7A-988597E9BC02}" srcOrd="1" destOrd="0" presId="urn:microsoft.com/office/officeart/2005/8/layout/vList6"/>
    <dgm:cxn modelId="{E7496338-583E-C24A-BCD8-2329D2A8CE55}" type="presParOf" srcId="{028A757F-07C0-AB4C-B924-34C64A5A43BC}" destId="{9444C176-0934-8C40-9D38-AC79F16F9095}" srcOrd="1" destOrd="0" presId="urn:microsoft.com/office/officeart/2005/8/layout/vList6"/>
    <dgm:cxn modelId="{39548C3A-7FBB-7B46-8FAB-CB8A90179DA6}" type="presParOf" srcId="{028A757F-07C0-AB4C-B924-34C64A5A43BC}" destId="{150B6BB6-8372-5240-9B30-300E29A77A51}" srcOrd="2" destOrd="0" presId="urn:microsoft.com/office/officeart/2005/8/layout/vList6"/>
    <dgm:cxn modelId="{81330DF5-8B25-EB47-AE1D-E86011D5CA3A}" type="presParOf" srcId="{150B6BB6-8372-5240-9B30-300E29A77A51}" destId="{18CF3BB4-05BB-0941-A982-ED2115B12B03}" srcOrd="0" destOrd="0" presId="urn:microsoft.com/office/officeart/2005/8/layout/vList6"/>
    <dgm:cxn modelId="{92BA4498-B788-B049-8824-731F7E1EB1DE}" type="presParOf" srcId="{150B6BB6-8372-5240-9B30-300E29A77A51}" destId="{3BC177BE-03CA-1F4E-9626-BD65E9F8F3BA}" srcOrd="1" destOrd="0" presId="urn:microsoft.com/office/officeart/2005/8/layout/vList6"/>
    <dgm:cxn modelId="{ACCC8C41-BDE9-414D-BE09-38C6F83E1AD3}" type="presParOf" srcId="{028A757F-07C0-AB4C-B924-34C64A5A43BC}" destId="{8DA0D949-313B-D34A-BCFB-096242213E67}" srcOrd="3" destOrd="0" presId="urn:microsoft.com/office/officeart/2005/8/layout/vList6"/>
    <dgm:cxn modelId="{DF39DC1D-548A-974B-9D68-701EFC472D44}" type="presParOf" srcId="{028A757F-07C0-AB4C-B924-34C64A5A43BC}" destId="{3F3C16A0-7F61-0D45-ABB4-AACADE6E9075}" srcOrd="4" destOrd="0" presId="urn:microsoft.com/office/officeart/2005/8/layout/vList6"/>
    <dgm:cxn modelId="{604303DD-CCA2-8844-8885-DDB71EA378DA}" type="presParOf" srcId="{3F3C16A0-7F61-0D45-ABB4-AACADE6E9075}" destId="{34CCA8A3-15FB-4248-BF9D-62AEF3AA815B}" srcOrd="0" destOrd="0" presId="urn:microsoft.com/office/officeart/2005/8/layout/vList6"/>
    <dgm:cxn modelId="{0367C906-2568-2245-B146-6DDBBE9B3012}" type="presParOf" srcId="{3F3C16A0-7F61-0D45-ABB4-AACADE6E9075}" destId="{5C12B569-3834-274D-8D66-093D3B98A75C}" srcOrd="1" destOrd="0" presId="urn:microsoft.com/office/officeart/2005/8/layout/vList6"/>
    <dgm:cxn modelId="{BE012D5B-A58A-454A-A5C1-4836AF8A106B}" type="presParOf" srcId="{028A757F-07C0-AB4C-B924-34C64A5A43BC}" destId="{96C6BE16-2987-694E-8BE4-143966E7B4EF}" srcOrd="5" destOrd="0" presId="urn:microsoft.com/office/officeart/2005/8/layout/vList6"/>
    <dgm:cxn modelId="{CA1EA5DD-C037-0349-9929-0CD38AE2C78A}" type="presParOf" srcId="{028A757F-07C0-AB4C-B924-34C64A5A43BC}" destId="{23491E16-BFEC-0543-84A2-4C7EFC571A60}" srcOrd="6" destOrd="0" presId="urn:microsoft.com/office/officeart/2005/8/layout/vList6"/>
    <dgm:cxn modelId="{10F9DDFC-6BF9-BC42-81F1-19886344CAB2}" type="presParOf" srcId="{23491E16-BFEC-0543-84A2-4C7EFC571A60}" destId="{8FF10A86-3E50-B241-838A-598CB93EA792}" srcOrd="0" destOrd="0" presId="urn:microsoft.com/office/officeart/2005/8/layout/vList6"/>
    <dgm:cxn modelId="{259F4DB4-F07C-7348-86E3-3ACA2950FAF4}" type="presParOf" srcId="{23491E16-BFEC-0543-84A2-4C7EFC571A60}" destId="{F51EBCB0-36D5-2247-88D8-4EBD62ECACFA}" srcOrd="1" destOrd="0" presId="urn:microsoft.com/office/officeart/2005/8/layout/vList6"/>
  </dgm:cxnLst>
  <dgm:bg>
    <a:noFill/>
  </dgm:bg>
  <dgm:whole>
    <a:ln>
      <a:gradFill flip="none" rotWithShape="1">
        <a:gsLst>
          <a:gs pos="17000">
            <a:schemeClr val="accent4">
              <a:lumMod val="0"/>
              <a:lumOff val="100000"/>
            </a:schemeClr>
          </a:gs>
          <a:gs pos="74000">
            <a:schemeClr val="accent4">
              <a:lumMod val="45000"/>
              <a:lumOff val="55000"/>
            </a:schemeClr>
          </a:gs>
          <a:gs pos="83000">
            <a:schemeClr val="accent4">
              <a:lumMod val="45000"/>
              <a:lumOff val="55000"/>
            </a:schemeClr>
          </a:gs>
          <a:gs pos="100000">
            <a:schemeClr val="accent4">
              <a:lumMod val="30000"/>
              <a:lumOff val="70000"/>
            </a:schemeClr>
          </a:gs>
        </a:gsLst>
        <a:lin ang="5400000" scaled="1"/>
        <a:tileRect/>
      </a:gra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E6391-44D8-8947-8E2D-C947FBFAE7B9}" type="doc">
      <dgm:prSet loTypeId="urn:microsoft.com/office/officeart/2005/8/layout/vList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CE1147-80D2-9F4E-AC05-6E875EE299E4}">
      <dgm:prSet/>
      <dgm:spPr/>
      <dgm:t>
        <a:bodyPr/>
        <a:lstStyle/>
        <a:p>
          <a:pPr algn="ctr"/>
          <a:r>
            <a:rPr lang="en-US" dirty="0"/>
            <a:t>Is it fairly general?</a:t>
          </a:r>
          <a:endParaRPr lang="en-CA" dirty="0"/>
        </a:p>
      </dgm:t>
    </dgm:pt>
    <dgm:pt modelId="{EBCEC6EB-3BB5-C54F-BD60-7913DA889334}" type="parTrans" cxnId="{265B499B-DFE7-3D4F-9CE1-0286DB92DEB0}">
      <dgm:prSet/>
      <dgm:spPr/>
      <dgm:t>
        <a:bodyPr/>
        <a:lstStyle/>
        <a:p>
          <a:endParaRPr lang="en-US"/>
        </a:p>
      </dgm:t>
    </dgm:pt>
    <dgm:pt modelId="{0AE150A6-F650-1D4A-9E8D-A365483E2B50}" type="sibTrans" cxnId="{265B499B-DFE7-3D4F-9CE1-0286DB92DEB0}">
      <dgm:prSet/>
      <dgm:spPr/>
      <dgm:t>
        <a:bodyPr/>
        <a:lstStyle/>
        <a:p>
          <a:endParaRPr lang="en-US"/>
        </a:p>
      </dgm:t>
    </dgm:pt>
    <dgm:pt modelId="{11F16C2A-594E-564D-9477-69EDEEB07B60}">
      <dgm:prSet/>
      <dgm:spPr/>
      <dgm:t>
        <a:bodyPr/>
        <a:lstStyle/>
        <a:p>
          <a:r>
            <a:rPr lang="en-US"/>
            <a:t>Can it be supported by data? (you can show heating bills </a:t>
          </a:r>
          <a:endParaRPr lang="en-CA"/>
        </a:p>
      </dgm:t>
    </dgm:pt>
    <dgm:pt modelId="{C0EAEBFB-DE7C-DA4A-92AB-DD3ECC0F794C}" type="parTrans" cxnId="{815DD775-B432-B641-9AD6-E39F9DDB4760}">
      <dgm:prSet/>
      <dgm:spPr/>
      <dgm:t>
        <a:bodyPr/>
        <a:lstStyle/>
        <a:p>
          <a:endParaRPr lang="en-US"/>
        </a:p>
      </dgm:t>
    </dgm:pt>
    <dgm:pt modelId="{5DAA8134-5887-3546-ABDF-5C30E0D6C718}" type="sibTrans" cxnId="{815DD775-B432-B641-9AD6-E39F9DDB4760}">
      <dgm:prSet/>
      <dgm:spPr/>
      <dgm:t>
        <a:bodyPr/>
        <a:lstStyle/>
        <a:p>
          <a:endParaRPr lang="en-US"/>
        </a:p>
      </dgm:t>
    </dgm:pt>
    <dgm:pt modelId="{01F2DEF3-F856-1C42-BE53-2841161843C7}">
      <dgm:prSet/>
      <dgm:spPr/>
      <dgm:t>
        <a:bodyPr/>
        <a:lstStyle/>
        <a:p>
          <a:r>
            <a:rPr lang="en-US"/>
            <a:t>Does it allows for a range of possible solutions?</a:t>
          </a:r>
          <a:endParaRPr lang="en-CA"/>
        </a:p>
      </dgm:t>
    </dgm:pt>
    <dgm:pt modelId="{3744ACC3-F282-294E-B314-0A4EAE8DE423}" type="parTrans" cxnId="{35D82BF6-2AE3-7840-A79E-FB07679F38B9}">
      <dgm:prSet/>
      <dgm:spPr/>
      <dgm:t>
        <a:bodyPr/>
        <a:lstStyle/>
        <a:p>
          <a:endParaRPr lang="en-US"/>
        </a:p>
      </dgm:t>
    </dgm:pt>
    <dgm:pt modelId="{01C89200-144B-0849-B3F4-4EBC9FC8D695}" type="sibTrans" cxnId="{35D82BF6-2AE3-7840-A79E-FB07679F38B9}">
      <dgm:prSet/>
      <dgm:spPr/>
      <dgm:t>
        <a:bodyPr/>
        <a:lstStyle/>
        <a:p>
          <a:endParaRPr lang="en-US"/>
        </a:p>
      </dgm:t>
    </dgm:pt>
    <dgm:pt modelId="{157B0604-749D-1241-A371-087C9946AAF1}">
      <dgm:prSet/>
      <dgm:spPr/>
      <dgm:t>
        <a:bodyPr/>
        <a:lstStyle/>
        <a:p>
          <a:r>
            <a:rPr lang="en-US"/>
            <a:t>Does it avoid jumping to a single solution (such as a new furnace)? </a:t>
          </a:r>
          <a:endParaRPr lang="en-CA"/>
        </a:p>
      </dgm:t>
    </dgm:pt>
    <dgm:pt modelId="{C89B1B1F-D2AF-3F49-9F66-61BB158E1869}" type="parTrans" cxnId="{FD71D4FB-5CB1-7543-BEB3-94BFA76CCC10}">
      <dgm:prSet/>
      <dgm:spPr/>
      <dgm:t>
        <a:bodyPr/>
        <a:lstStyle/>
        <a:p>
          <a:endParaRPr lang="en-US"/>
        </a:p>
      </dgm:t>
    </dgm:pt>
    <dgm:pt modelId="{7BA01BC0-229C-1C41-9937-5CAFA0092FF8}" type="sibTrans" cxnId="{FD71D4FB-5CB1-7543-BEB3-94BFA76CCC10}">
      <dgm:prSet/>
      <dgm:spPr/>
      <dgm:t>
        <a:bodyPr/>
        <a:lstStyle/>
        <a:p>
          <a:endParaRPr lang="en-US"/>
        </a:p>
      </dgm:t>
    </dgm:pt>
    <dgm:pt modelId="{40C32770-4C89-F848-968D-0CD3D92F6D3D}" type="pres">
      <dgm:prSet presAssocID="{821E6391-44D8-8947-8E2D-C947FBFAE7B9}" presName="linearFlow" presStyleCnt="0">
        <dgm:presLayoutVars>
          <dgm:dir/>
          <dgm:resizeHandles val="exact"/>
        </dgm:presLayoutVars>
      </dgm:prSet>
      <dgm:spPr/>
    </dgm:pt>
    <dgm:pt modelId="{1C1FC965-0B2B-794D-9650-AAFD5204B0B7}" type="pres">
      <dgm:prSet presAssocID="{4BCE1147-80D2-9F4E-AC05-6E875EE299E4}" presName="composite" presStyleCnt="0"/>
      <dgm:spPr/>
    </dgm:pt>
    <dgm:pt modelId="{1D09A022-5672-8044-8D33-DD846263BCEF}" type="pres">
      <dgm:prSet presAssocID="{4BCE1147-80D2-9F4E-AC05-6E875EE299E4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E305AF-6AD3-9C4E-8205-533B5987288A}" type="pres">
      <dgm:prSet presAssocID="{4BCE1147-80D2-9F4E-AC05-6E875EE299E4}" presName="txShp" presStyleLbl="node1" presStyleIdx="0" presStyleCnt="4">
        <dgm:presLayoutVars>
          <dgm:bulletEnabled val="1"/>
        </dgm:presLayoutVars>
      </dgm:prSet>
      <dgm:spPr/>
    </dgm:pt>
    <dgm:pt modelId="{483F1726-16A2-4A43-82C4-3B4FB476CEBF}" type="pres">
      <dgm:prSet presAssocID="{0AE150A6-F650-1D4A-9E8D-A365483E2B50}" presName="spacing" presStyleCnt="0"/>
      <dgm:spPr/>
    </dgm:pt>
    <dgm:pt modelId="{25378233-06CF-A547-BCBB-B98516B25706}" type="pres">
      <dgm:prSet presAssocID="{11F16C2A-594E-564D-9477-69EDEEB07B60}" presName="composite" presStyleCnt="0"/>
      <dgm:spPr/>
    </dgm:pt>
    <dgm:pt modelId="{59E2F402-8111-1143-85D3-67E1AB43FAFD}" type="pres">
      <dgm:prSet presAssocID="{11F16C2A-594E-564D-9477-69EDEEB07B60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458C00F-0E41-7A49-93C8-F436998EBAF1}" type="pres">
      <dgm:prSet presAssocID="{11F16C2A-594E-564D-9477-69EDEEB07B60}" presName="txShp" presStyleLbl="node1" presStyleIdx="1" presStyleCnt="4">
        <dgm:presLayoutVars>
          <dgm:bulletEnabled val="1"/>
        </dgm:presLayoutVars>
      </dgm:prSet>
      <dgm:spPr/>
    </dgm:pt>
    <dgm:pt modelId="{55ECC9AC-4C9A-A249-B80D-6BDB188F1979}" type="pres">
      <dgm:prSet presAssocID="{5DAA8134-5887-3546-ABDF-5C30E0D6C718}" presName="spacing" presStyleCnt="0"/>
      <dgm:spPr/>
    </dgm:pt>
    <dgm:pt modelId="{16E5B7AE-CED3-6242-A472-1E208D065AF4}" type="pres">
      <dgm:prSet presAssocID="{01F2DEF3-F856-1C42-BE53-2841161843C7}" presName="composite" presStyleCnt="0"/>
      <dgm:spPr/>
    </dgm:pt>
    <dgm:pt modelId="{3BE8A39C-C501-2740-B512-2C954830EE16}" type="pres">
      <dgm:prSet presAssocID="{01F2DEF3-F856-1C42-BE53-2841161843C7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AB0540-0029-9E44-826F-BAD68FC92BA7}" type="pres">
      <dgm:prSet presAssocID="{01F2DEF3-F856-1C42-BE53-2841161843C7}" presName="txShp" presStyleLbl="node1" presStyleIdx="2" presStyleCnt="4">
        <dgm:presLayoutVars>
          <dgm:bulletEnabled val="1"/>
        </dgm:presLayoutVars>
      </dgm:prSet>
      <dgm:spPr/>
    </dgm:pt>
    <dgm:pt modelId="{8D054291-2672-D44C-93A8-13AA3A8BF834}" type="pres">
      <dgm:prSet presAssocID="{01C89200-144B-0849-B3F4-4EBC9FC8D695}" presName="spacing" presStyleCnt="0"/>
      <dgm:spPr/>
    </dgm:pt>
    <dgm:pt modelId="{AFDD875A-5FF8-D042-A82C-F9A5541A1A16}" type="pres">
      <dgm:prSet presAssocID="{157B0604-749D-1241-A371-087C9946AAF1}" presName="composite" presStyleCnt="0"/>
      <dgm:spPr/>
    </dgm:pt>
    <dgm:pt modelId="{7E8DB5C7-8C3B-9F44-8B47-1D865DA264C6}" type="pres">
      <dgm:prSet presAssocID="{157B0604-749D-1241-A371-087C9946AAF1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3393BF7-573C-CD40-B000-629808F2BF2B}" type="pres">
      <dgm:prSet presAssocID="{157B0604-749D-1241-A371-087C9946AAF1}" presName="txShp" presStyleLbl="node1" presStyleIdx="3" presStyleCnt="4">
        <dgm:presLayoutVars>
          <dgm:bulletEnabled val="1"/>
        </dgm:presLayoutVars>
      </dgm:prSet>
      <dgm:spPr/>
    </dgm:pt>
  </dgm:ptLst>
  <dgm:cxnLst>
    <dgm:cxn modelId="{8EF7830E-A27E-374C-98FB-743345BBC93F}" type="presOf" srcId="{821E6391-44D8-8947-8E2D-C947FBFAE7B9}" destId="{40C32770-4C89-F848-968D-0CD3D92F6D3D}" srcOrd="0" destOrd="0" presId="urn:microsoft.com/office/officeart/2005/8/layout/vList3"/>
    <dgm:cxn modelId="{AF130C5B-17D2-4744-9B36-2C106F4AEC8B}" type="presOf" srcId="{01F2DEF3-F856-1C42-BE53-2841161843C7}" destId="{F3AB0540-0029-9E44-826F-BAD68FC92BA7}" srcOrd="0" destOrd="0" presId="urn:microsoft.com/office/officeart/2005/8/layout/vList3"/>
    <dgm:cxn modelId="{815DD775-B432-B641-9AD6-E39F9DDB4760}" srcId="{821E6391-44D8-8947-8E2D-C947FBFAE7B9}" destId="{11F16C2A-594E-564D-9477-69EDEEB07B60}" srcOrd="1" destOrd="0" parTransId="{C0EAEBFB-DE7C-DA4A-92AB-DD3ECC0F794C}" sibTransId="{5DAA8134-5887-3546-ABDF-5C30E0D6C718}"/>
    <dgm:cxn modelId="{4F09757C-9DD5-9946-99C9-B46CCF85A3F0}" type="presOf" srcId="{11F16C2A-594E-564D-9477-69EDEEB07B60}" destId="{7458C00F-0E41-7A49-93C8-F436998EBAF1}" srcOrd="0" destOrd="0" presId="urn:microsoft.com/office/officeart/2005/8/layout/vList3"/>
    <dgm:cxn modelId="{265B499B-DFE7-3D4F-9CE1-0286DB92DEB0}" srcId="{821E6391-44D8-8947-8E2D-C947FBFAE7B9}" destId="{4BCE1147-80D2-9F4E-AC05-6E875EE299E4}" srcOrd="0" destOrd="0" parTransId="{EBCEC6EB-3BB5-C54F-BD60-7913DA889334}" sibTransId="{0AE150A6-F650-1D4A-9E8D-A365483E2B50}"/>
    <dgm:cxn modelId="{EEF177DF-1299-9642-9E2A-0CA24A78529A}" type="presOf" srcId="{4BCE1147-80D2-9F4E-AC05-6E875EE299E4}" destId="{C8E305AF-6AD3-9C4E-8205-533B5987288A}" srcOrd="0" destOrd="0" presId="urn:microsoft.com/office/officeart/2005/8/layout/vList3"/>
    <dgm:cxn modelId="{35D82BF6-2AE3-7840-A79E-FB07679F38B9}" srcId="{821E6391-44D8-8947-8E2D-C947FBFAE7B9}" destId="{01F2DEF3-F856-1C42-BE53-2841161843C7}" srcOrd="2" destOrd="0" parTransId="{3744ACC3-F282-294E-B314-0A4EAE8DE423}" sibTransId="{01C89200-144B-0849-B3F4-4EBC9FC8D695}"/>
    <dgm:cxn modelId="{39E674F9-8BF7-6441-B5DA-BFE78FB65BD7}" type="presOf" srcId="{157B0604-749D-1241-A371-087C9946AAF1}" destId="{C3393BF7-573C-CD40-B000-629808F2BF2B}" srcOrd="0" destOrd="0" presId="urn:microsoft.com/office/officeart/2005/8/layout/vList3"/>
    <dgm:cxn modelId="{FD71D4FB-5CB1-7543-BEB3-94BFA76CCC10}" srcId="{821E6391-44D8-8947-8E2D-C947FBFAE7B9}" destId="{157B0604-749D-1241-A371-087C9946AAF1}" srcOrd="3" destOrd="0" parTransId="{C89B1B1F-D2AF-3F49-9F66-61BB158E1869}" sibTransId="{7BA01BC0-229C-1C41-9937-5CAFA0092FF8}"/>
    <dgm:cxn modelId="{4CD7D52F-E04D-6F4B-94A9-0D468FCE5A81}" type="presParOf" srcId="{40C32770-4C89-F848-968D-0CD3D92F6D3D}" destId="{1C1FC965-0B2B-794D-9650-AAFD5204B0B7}" srcOrd="0" destOrd="0" presId="urn:microsoft.com/office/officeart/2005/8/layout/vList3"/>
    <dgm:cxn modelId="{183FCABA-3793-E44C-AEB0-28A69C2E6629}" type="presParOf" srcId="{1C1FC965-0B2B-794D-9650-AAFD5204B0B7}" destId="{1D09A022-5672-8044-8D33-DD846263BCEF}" srcOrd="0" destOrd="0" presId="urn:microsoft.com/office/officeart/2005/8/layout/vList3"/>
    <dgm:cxn modelId="{08B68620-F5DA-F347-B380-CA01ED463690}" type="presParOf" srcId="{1C1FC965-0B2B-794D-9650-AAFD5204B0B7}" destId="{C8E305AF-6AD3-9C4E-8205-533B5987288A}" srcOrd="1" destOrd="0" presId="urn:microsoft.com/office/officeart/2005/8/layout/vList3"/>
    <dgm:cxn modelId="{7F70C837-854C-234F-B704-42A87228AA1E}" type="presParOf" srcId="{40C32770-4C89-F848-968D-0CD3D92F6D3D}" destId="{483F1726-16A2-4A43-82C4-3B4FB476CEBF}" srcOrd="1" destOrd="0" presId="urn:microsoft.com/office/officeart/2005/8/layout/vList3"/>
    <dgm:cxn modelId="{CAE5091A-430A-2742-826E-DFB22CCEEF25}" type="presParOf" srcId="{40C32770-4C89-F848-968D-0CD3D92F6D3D}" destId="{25378233-06CF-A547-BCBB-B98516B25706}" srcOrd="2" destOrd="0" presId="urn:microsoft.com/office/officeart/2005/8/layout/vList3"/>
    <dgm:cxn modelId="{4701FAE5-9DB2-6A4D-9ED8-8361349838E4}" type="presParOf" srcId="{25378233-06CF-A547-BCBB-B98516B25706}" destId="{59E2F402-8111-1143-85D3-67E1AB43FAFD}" srcOrd="0" destOrd="0" presId="urn:microsoft.com/office/officeart/2005/8/layout/vList3"/>
    <dgm:cxn modelId="{949EA652-39D6-1447-A05C-C4970D274249}" type="presParOf" srcId="{25378233-06CF-A547-BCBB-B98516B25706}" destId="{7458C00F-0E41-7A49-93C8-F436998EBAF1}" srcOrd="1" destOrd="0" presId="urn:microsoft.com/office/officeart/2005/8/layout/vList3"/>
    <dgm:cxn modelId="{0EC174E4-8D97-2E48-B09B-400064EC76AB}" type="presParOf" srcId="{40C32770-4C89-F848-968D-0CD3D92F6D3D}" destId="{55ECC9AC-4C9A-A249-B80D-6BDB188F1979}" srcOrd="3" destOrd="0" presId="urn:microsoft.com/office/officeart/2005/8/layout/vList3"/>
    <dgm:cxn modelId="{B75E786F-BC05-EF45-A54D-B8E1C63290E2}" type="presParOf" srcId="{40C32770-4C89-F848-968D-0CD3D92F6D3D}" destId="{16E5B7AE-CED3-6242-A472-1E208D065AF4}" srcOrd="4" destOrd="0" presId="urn:microsoft.com/office/officeart/2005/8/layout/vList3"/>
    <dgm:cxn modelId="{99AE42D3-D505-BF4F-9C7A-4F860609A2EB}" type="presParOf" srcId="{16E5B7AE-CED3-6242-A472-1E208D065AF4}" destId="{3BE8A39C-C501-2740-B512-2C954830EE16}" srcOrd="0" destOrd="0" presId="urn:microsoft.com/office/officeart/2005/8/layout/vList3"/>
    <dgm:cxn modelId="{D1C3C37D-B801-A641-9C79-5E9B622B9AFF}" type="presParOf" srcId="{16E5B7AE-CED3-6242-A472-1E208D065AF4}" destId="{F3AB0540-0029-9E44-826F-BAD68FC92BA7}" srcOrd="1" destOrd="0" presId="urn:microsoft.com/office/officeart/2005/8/layout/vList3"/>
    <dgm:cxn modelId="{DD734537-91EC-6643-A4FC-2E7838DD457C}" type="presParOf" srcId="{40C32770-4C89-F848-968D-0CD3D92F6D3D}" destId="{8D054291-2672-D44C-93A8-13AA3A8BF834}" srcOrd="5" destOrd="0" presId="urn:microsoft.com/office/officeart/2005/8/layout/vList3"/>
    <dgm:cxn modelId="{A25B297F-7042-C745-AF87-BE0B0C572072}" type="presParOf" srcId="{40C32770-4C89-F848-968D-0CD3D92F6D3D}" destId="{AFDD875A-5FF8-D042-A82C-F9A5541A1A16}" srcOrd="6" destOrd="0" presId="urn:microsoft.com/office/officeart/2005/8/layout/vList3"/>
    <dgm:cxn modelId="{B13B96A3-2C3C-424D-922C-FAE343A27F70}" type="presParOf" srcId="{AFDD875A-5FF8-D042-A82C-F9A5541A1A16}" destId="{7E8DB5C7-8C3B-9F44-8B47-1D865DA264C6}" srcOrd="0" destOrd="0" presId="urn:microsoft.com/office/officeart/2005/8/layout/vList3"/>
    <dgm:cxn modelId="{EF199D0A-40A5-1341-8845-FA5B4BC49DED}" type="presParOf" srcId="{AFDD875A-5FF8-D042-A82C-F9A5541A1A16}" destId="{C3393BF7-573C-CD40-B000-629808F2BF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A01AF9-9610-8946-BB9C-2AB628631C93}" type="doc">
      <dgm:prSet loTypeId="urn:microsoft.com/office/officeart/2005/8/layout/target1" loCatId="" qsTypeId="urn:microsoft.com/office/officeart/2005/8/quickstyle/simple1" qsCatId="simple" csTypeId="urn:microsoft.com/office/officeart/2005/8/colors/colorful3" csCatId="colorful" phldr="1"/>
      <dgm:spPr/>
    </dgm:pt>
    <dgm:pt modelId="{77140418-1A29-2048-921D-8FFB52B8523D}">
      <dgm:prSet phldrT="[Text]"/>
      <dgm:spPr/>
      <dgm:t>
        <a:bodyPr/>
        <a:lstStyle/>
        <a:p>
          <a:r>
            <a:rPr lang="en-US" dirty="0"/>
            <a:t>High score – “bullseye!”</a:t>
          </a:r>
        </a:p>
      </dgm:t>
    </dgm:pt>
    <dgm:pt modelId="{9832C912-1E37-9A47-90E0-59C73B16786C}" type="parTrans" cxnId="{EE7C1010-CB5F-654E-81D9-60FC0B9C5ABD}">
      <dgm:prSet/>
      <dgm:spPr/>
      <dgm:t>
        <a:bodyPr/>
        <a:lstStyle/>
        <a:p>
          <a:endParaRPr lang="en-US"/>
        </a:p>
      </dgm:t>
    </dgm:pt>
    <dgm:pt modelId="{206F9092-2140-BC44-9E42-9413A0B9C307}" type="sibTrans" cxnId="{EE7C1010-CB5F-654E-81D9-60FC0B9C5ABD}">
      <dgm:prSet/>
      <dgm:spPr/>
      <dgm:t>
        <a:bodyPr/>
        <a:lstStyle/>
        <a:p>
          <a:endParaRPr lang="en-US"/>
        </a:p>
      </dgm:t>
    </dgm:pt>
    <dgm:pt modelId="{B2243EEC-DB4D-834F-B362-5775F8F0D14D}">
      <dgm:prSet phldrT="[Text]"/>
      <dgm:spPr/>
      <dgm:t>
        <a:bodyPr/>
        <a:lstStyle/>
        <a:p>
          <a:r>
            <a:rPr lang="en-US" dirty="0"/>
            <a:t>Good score</a:t>
          </a:r>
        </a:p>
      </dgm:t>
    </dgm:pt>
    <dgm:pt modelId="{12D58976-2D8B-0640-B668-8A91362E5670}" type="parTrans" cxnId="{82EE350A-C8EB-3C4B-9CEF-573D3F09131E}">
      <dgm:prSet/>
      <dgm:spPr/>
      <dgm:t>
        <a:bodyPr/>
        <a:lstStyle/>
        <a:p>
          <a:endParaRPr lang="en-US"/>
        </a:p>
      </dgm:t>
    </dgm:pt>
    <dgm:pt modelId="{911F8923-F36B-5941-A85F-19DD817CF2C9}" type="sibTrans" cxnId="{82EE350A-C8EB-3C4B-9CEF-573D3F09131E}">
      <dgm:prSet/>
      <dgm:spPr/>
      <dgm:t>
        <a:bodyPr/>
        <a:lstStyle/>
        <a:p>
          <a:endParaRPr lang="en-US"/>
        </a:p>
      </dgm:t>
    </dgm:pt>
    <dgm:pt modelId="{F74BD0F1-C096-964B-A30A-26A8FA730981}">
      <dgm:prSet phldrT="[Text]"/>
      <dgm:spPr/>
      <dgm:t>
        <a:bodyPr/>
        <a:lstStyle/>
        <a:p>
          <a:r>
            <a:rPr lang="en-US" dirty="0"/>
            <a:t>Ok score</a:t>
          </a:r>
        </a:p>
      </dgm:t>
    </dgm:pt>
    <dgm:pt modelId="{CB89F20E-DF90-5542-AA98-7044B3E58ED9}" type="parTrans" cxnId="{D7CF9D32-8E21-1B4A-B58C-BF133507DED8}">
      <dgm:prSet/>
      <dgm:spPr/>
      <dgm:t>
        <a:bodyPr/>
        <a:lstStyle/>
        <a:p>
          <a:endParaRPr lang="en-US"/>
        </a:p>
      </dgm:t>
    </dgm:pt>
    <dgm:pt modelId="{93C75CCF-2A61-E349-A35C-7AC43EEA87D3}" type="sibTrans" cxnId="{D7CF9D32-8E21-1B4A-B58C-BF133507DED8}">
      <dgm:prSet/>
      <dgm:spPr/>
      <dgm:t>
        <a:bodyPr/>
        <a:lstStyle/>
        <a:p>
          <a:endParaRPr lang="en-US"/>
        </a:p>
      </dgm:t>
    </dgm:pt>
    <dgm:pt modelId="{ABDEBA7B-340D-C246-ADA5-D825221BD58C}">
      <dgm:prSet phldrT="[Text]"/>
      <dgm:spPr/>
      <dgm:t>
        <a:bodyPr/>
        <a:lstStyle/>
        <a:p>
          <a:r>
            <a:rPr lang="en-US" dirty="0"/>
            <a:t>Low score</a:t>
          </a:r>
        </a:p>
      </dgm:t>
    </dgm:pt>
    <dgm:pt modelId="{63FD9583-1008-A141-AB7A-CEF2F1ECAF07}" type="parTrans" cxnId="{40E0CF91-05D5-B345-8A79-E459A4E826A3}">
      <dgm:prSet/>
      <dgm:spPr/>
      <dgm:t>
        <a:bodyPr/>
        <a:lstStyle/>
        <a:p>
          <a:endParaRPr lang="en-US"/>
        </a:p>
      </dgm:t>
    </dgm:pt>
    <dgm:pt modelId="{9BE5D266-D169-6841-9D2F-BFDC5D64B21D}" type="sibTrans" cxnId="{40E0CF91-05D5-B345-8A79-E459A4E826A3}">
      <dgm:prSet/>
      <dgm:spPr/>
      <dgm:t>
        <a:bodyPr/>
        <a:lstStyle/>
        <a:p>
          <a:endParaRPr lang="en-US"/>
        </a:p>
      </dgm:t>
    </dgm:pt>
    <dgm:pt modelId="{27A1C027-C669-A845-8BA1-DF96D163AD94}" type="pres">
      <dgm:prSet presAssocID="{9AA01AF9-9610-8946-BB9C-2AB628631C93}" presName="composite" presStyleCnt="0">
        <dgm:presLayoutVars>
          <dgm:chMax val="5"/>
          <dgm:dir/>
          <dgm:resizeHandles val="exact"/>
        </dgm:presLayoutVars>
      </dgm:prSet>
      <dgm:spPr/>
    </dgm:pt>
    <dgm:pt modelId="{B27BAA23-B1BE-324B-B4F9-672605582158}" type="pres">
      <dgm:prSet presAssocID="{77140418-1A29-2048-921D-8FFB52B8523D}" presName="circle1" presStyleLbl="lnNode1" presStyleIdx="0" presStyleCnt="4"/>
      <dgm:spPr/>
    </dgm:pt>
    <dgm:pt modelId="{57BF8C72-3AD4-774C-8386-ED67334B7696}" type="pres">
      <dgm:prSet presAssocID="{77140418-1A29-2048-921D-8FFB52B8523D}" presName="text1" presStyleLbl="revTx" presStyleIdx="0" presStyleCnt="4">
        <dgm:presLayoutVars>
          <dgm:bulletEnabled val="1"/>
        </dgm:presLayoutVars>
      </dgm:prSet>
      <dgm:spPr/>
    </dgm:pt>
    <dgm:pt modelId="{15D0A414-5184-5E41-BEFC-F8D1977176DE}" type="pres">
      <dgm:prSet presAssocID="{77140418-1A29-2048-921D-8FFB52B8523D}" presName="line1" presStyleLbl="callout" presStyleIdx="0" presStyleCnt="8"/>
      <dgm:spPr/>
    </dgm:pt>
    <dgm:pt modelId="{DDA922D5-EFC0-1549-B068-EDFF464F5195}" type="pres">
      <dgm:prSet presAssocID="{77140418-1A29-2048-921D-8FFB52B8523D}" presName="d1" presStyleLbl="callout" presStyleIdx="1" presStyleCnt="8" custScaleX="118582" custScaleY="98980" custLinFactNeighborX="14468" custLinFactNeighborY="2704"/>
      <dgm:spPr>
        <a:ln w="15875">
          <a:solidFill>
            <a:schemeClr val="tx1"/>
          </a:solidFill>
        </a:ln>
      </dgm:spPr>
    </dgm:pt>
    <dgm:pt modelId="{098BE23D-3708-104C-8015-90CE4EDED15C}" type="pres">
      <dgm:prSet presAssocID="{B2243EEC-DB4D-834F-B362-5775F8F0D14D}" presName="circle2" presStyleLbl="lnNode1" presStyleIdx="1" presStyleCnt="4"/>
      <dgm:spPr/>
    </dgm:pt>
    <dgm:pt modelId="{84B9730A-F8F7-D447-BC1B-6038962700DD}" type="pres">
      <dgm:prSet presAssocID="{B2243EEC-DB4D-834F-B362-5775F8F0D14D}" presName="text2" presStyleLbl="revTx" presStyleIdx="1" presStyleCnt="4">
        <dgm:presLayoutVars>
          <dgm:bulletEnabled val="1"/>
        </dgm:presLayoutVars>
      </dgm:prSet>
      <dgm:spPr/>
    </dgm:pt>
    <dgm:pt modelId="{25B23BE0-9E09-2345-B2C0-6D0B41409542}" type="pres">
      <dgm:prSet presAssocID="{B2243EEC-DB4D-834F-B362-5775F8F0D14D}" presName="line2" presStyleLbl="callout" presStyleIdx="2" presStyleCnt="8"/>
      <dgm:spPr/>
    </dgm:pt>
    <dgm:pt modelId="{247F7F46-2904-7D40-8CD8-B7B983542B14}" type="pres">
      <dgm:prSet presAssocID="{B2243EEC-DB4D-834F-B362-5775F8F0D14D}" presName="d2" presStyleLbl="callout" presStyleIdx="3" presStyleCnt="8" custScaleX="127779" custScaleY="86715" custLinFactNeighborX="23222" custLinFactNeighborY="-6180"/>
      <dgm:spPr>
        <a:ln w="15875">
          <a:solidFill>
            <a:schemeClr val="tx1"/>
          </a:solidFill>
        </a:ln>
      </dgm:spPr>
    </dgm:pt>
    <dgm:pt modelId="{DA6D7AD7-711C-AB46-87CF-DE1EEC6152D5}" type="pres">
      <dgm:prSet presAssocID="{F74BD0F1-C096-964B-A30A-26A8FA730981}" presName="circle3" presStyleLbl="lnNode1" presStyleIdx="2" presStyleCnt="4"/>
      <dgm:spPr/>
    </dgm:pt>
    <dgm:pt modelId="{012CE336-D07F-0D44-A795-876A223DB129}" type="pres">
      <dgm:prSet presAssocID="{F74BD0F1-C096-964B-A30A-26A8FA730981}" presName="text3" presStyleLbl="revTx" presStyleIdx="2" presStyleCnt="4">
        <dgm:presLayoutVars>
          <dgm:bulletEnabled val="1"/>
        </dgm:presLayoutVars>
      </dgm:prSet>
      <dgm:spPr/>
    </dgm:pt>
    <dgm:pt modelId="{4063A36B-261B-3A4A-B288-AFB9ED823067}" type="pres">
      <dgm:prSet presAssocID="{F74BD0F1-C096-964B-A30A-26A8FA730981}" presName="line3" presStyleLbl="callout" presStyleIdx="4" presStyleCnt="8"/>
      <dgm:spPr/>
    </dgm:pt>
    <dgm:pt modelId="{E6E7C2C9-016F-D44D-9801-DBFAAA170AC0}" type="pres">
      <dgm:prSet presAssocID="{F74BD0F1-C096-964B-A30A-26A8FA730981}" presName="d3" presStyleLbl="callout" presStyleIdx="5" presStyleCnt="8" custScaleX="136906" custScaleY="76066" custLinFactNeighborX="37098" custLinFactNeighborY="-4654"/>
      <dgm:spPr>
        <a:ln w="15875">
          <a:solidFill>
            <a:schemeClr val="tx1"/>
          </a:solidFill>
        </a:ln>
      </dgm:spPr>
    </dgm:pt>
    <dgm:pt modelId="{5C53AE98-9BC7-F24F-858F-027F83B0DBBB}" type="pres">
      <dgm:prSet presAssocID="{ABDEBA7B-340D-C246-ADA5-D825221BD58C}" presName="circle4" presStyleLbl="lnNode1" presStyleIdx="3" presStyleCnt="4" custLinFactNeighborX="186" custLinFactNeighborY="-1271"/>
      <dgm:spPr/>
    </dgm:pt>
    <dgm:pt modelId="{6F412349-F347-EB40-8608-62E85BB8EF11}" type="pres">
      <dgm:prSet presAssocID="{ABDEBA7B-340D-C246-ADA5-D825221BD58C}" presName="text4" presStyleLbl="revTx" presStyleIdx="3" presStyleCnt="4">
        <dgm:presLayoutVars>
          <dgm:bulletEnabled val="1"/>
        </dgm:presLayoutVars>
      </dgm:prSet>
      <dgm:spPr/>
    </dgm:pt>
    <dgm:pt modelId="{5468B028-40B0-0E48-8F4B-01060A0F8F39}" type="pres">
      <dgm:prSet presAssocID="{ABDEBA7B-340D-C246-ADA5-D825221BD58C}" presName="line4" presStyleLbl="callout" presStyleIdx="6" presStyleCnt="8"/>
      <dgm:spPr/>
    </dgm:pt>
    <dgm:pt modelId="{257121F9-C09E-2945-8E85-7C4C3B320938}" type="pres">
      <dgm:prSet presAssocID="{ABDEBA7B-340D-C246-ADA5-D825221BD58C}" presName="d4" presStyleLbl="callout" presStyleIdx="7" presStyleCnt="8" custScaleX="115395" custScaleY="66395" custLinFactNeighborX="46992" custLinFactNeighborY="-11907"/>
      <dgm:spPr>
        <a:ln w="15875">
          <a:solidFill>
            <a:schemeClr val="tx1"/>
          </a:solidFill>
        </a:ln>
      </dgm:spPr>
    </dgm:pt>
  </dgm:ptLst>
  <dgm:cxnLst>
    <dgm:cxn modelId="{82EE350A-C8EB-3C4B-9CEF-573D3F09131E}" srcId="{9AA01AF9-9610-8946-BB9C-2AB628631C93}" destId="{B2243EEC-DB4D-834F-B362-5775F8F0D14D}" srcOrd="1" destOrd="0" parTransId="{12D58976-2D8B-0640-B668-8A91362E5670}" sibTransId="{911F8923-F36B-5941-A85F-19DD817CF2C9}"/>
    <dgm:cxn modelId="{FE5F240B-7C63-D440-BEBE-7519B9FC0243}" type="presOf" srcId="{ABDEBA7B-340D-C246-ADA5-D825221BD58C}" destId="{6F412349-F347-EB40-8608-62E85BB8EF11}" srcOrd="0" destOrd="0" presId="urn:microsoft.com/office/officeart/2005/8/layout/target1"/>
    <dgm:cxn modelId="{EE7C1010-CB5F-654E-81D9-60FC0B9C5ABD}" srcId="{9AA01AF9-9610-8946-BB9C-2AB628631C93}" destId="{77140418-1A29-2048-921D-8FFB52B8523D}" srcOrd="0" destOrd="0" parTransId="{9832C912-1E37-9A47-90E0-59C73B16786C}" sibTransId="{206F9092-2140-BC44-9E42-9413A0B9C307}"/>
    <dgm:cxn modelId="{B06E6011-AC97-1F42-BEFF-C20394D6EA75}" type="presOf" srcId="{77140418-1A29-2048-921D-8FFB52B8523D}" destId="{57BF8C72-3AD4-774C-8386-ED67334B7696}" srcOrd="0" destOrd="0" presId="urn:microsoft.com/office/officeart/2005/8/layout/target1"/>
    <dgm:cxn modelId="{EA15F917-8A50-2441-B235-5C6DC2C41C59}" type="presOf" srcId="{B2243EEC-DB4D-834F-B362-5775F8F0D14D}" destId="{84B9730A-F8F7-D447-BC1B-6038962700DD}" srcOrd="0" destOrd="0" presId="urn:microsoft.com/office/officeart/2005/8/layout/target1"/>
    <dgm:cxn modelId="{D7CF9D32-8E21-1B4A-B58C-BF133507DED8}" srcId="{9AA01AF9-9610-8946-BB9C-2AB628631C93}" destId="{F74BD0F1-C096-964B-A30A-26A8FA730981}" srcOrd="2" destOrd="0" parTransId="{CB89F20E-DF90-5542-AA98-7044B3E58ED9}" sibTransId="{93C75CCF-2A61-E349-A35C-7AC43EEA87D3}"/>
    <dgm:cxn modelId="{E5729086-B4E2-8244-A364-527497FC4EB8}" type="presOf" srcId="{9AA01AF9-9610-8946-BB9C-2AB628631C93}" destId="{27A1C027-C669-A845-8BA1-DF96D163AD94}" srcOrd="0" destOrd="0" presId="urn:microsoft.com/office/officeart/2005/8/layout/target1"/>
    <dgm:cxn modelId="{40E0CF91-05D5-B345-8A79-E459A4E826A3}" srcId="{9AA01AF9-9610-8946-BB9C-2AB628631C93}" destId="{ABDEBA7B-340D-C246-ADA5-D825221BD58C}" srcOrd="3" destOrd="0" parTransId="{63FD9583-1008-A141-AB7A-CEF2F1ECAF07}" sibTransId="{9BE5D266-D169-6841-9D2F-BFDC5D64B21D}"/>
    <dgm:cxn modelId="{882248B6-A08A-314C-B973-0E3089F23DB4}" type="presOf" srcId="{F74BD0F1-C096-964B-A30A-26A8FA730981}" destId="{012CE336-D07F-0D44-A795-876A223DB129}" srcOrd="0" destOrd="0" presId="urn:microsoft.com/office/officeart/2005/8/layout/target1"/>
    <dgm:cxn modelId="{71635DD5-37AE-2A43-8CF0-AD1CAD41E21B}" type="presParOf" srcId="{27A1C027-C669-A845-8BA1-DF96D163AD94}" destId="{B27BAA23-B1BE-324B-B4F9-672605582158}" srcOrd="0" destOrd="0" presId="urn:microsoft.com/office/officeart/2005/8/layout/target1"/>
    <dgm:cxn modelId="{F0791BC1-008A-624F-9AA8-2E2CAFCEB07C}" type="presParOf" srcId="{27A1C027-C669-A845-8BA1-DF96D163AD94}" destId="{57BF8C72-3AD4-774C-8386-ED67334B7696}" srcOrd="1" destOrd="0" presId="urn:microsoft.com/office/officeart/2005/8/layout/target1"/>
    <dgm:cxn modelId="{3468122A-3BFC-9C40-B31D-448A55CE7BE0}" type="presParOf" srcId="{27A1C027-C669-A845-8BA1-DF96D163AD94}" destId="{15D0A414-5184-5E41-BEFC-F8D1977176DE}" srcOrd="2" destOrd="0" presId="urn:microsoft.com/office/officeart/2005/8/layout/target1"/>
    <dgm:cxn modelId="{29F6B2C7-492A-3641-B372-08CE2901ED55}" type="presParOf" srcId="{27A1C027-C669-A845-8BA1-DF96D163AD94}" destId="{DDA922D5-EFC0-1549-B068-EDFF464F5195}" srcOrd="3" destOrd="0" presId="urn:microsoft.com/office/officeart/2005/8/layout/target1"/>
    <dgm:cxn modelId="{304C46D0-2B85-8F48-8551-E5CF198E22A1}" type="presParOf" srcId="{27A1C027-C669-A845-8BA1-DF96D163AD94}" destId="{098BE23D-3708-104C-8015-90CE4EDED15C}" srcOrd="4" destOrd="0" presId="urn:microsoft.com/office/officeart/2005/8/layout/target1"/>
    <dgm:cxn modelId="{31382504-3A14-F04C-A17A-3066B007121E}" type="presParOf" srcId="{27A1C027-C669-A845-8BA1-DF96D163AD94}" destId="{84B9730A-F8F7-D447-BC1B-6038962700DD}" srcOrd="5" destOrd="0" presId="urn:microsoft.com/office/officeart/2005/8/layout/target1"/>
    <dgm:cxn modelId="{BC8F4B55-E49A-2546-AE36-8DDB6C6259AE}" type="presParOf" srcId="{27A1C027-C669-A845-8BA1-DF96D163AD94}" destId="{25B23BE0-9E09-2345-B2C0-6D0B41409542}" srcOrd="6" destOrd="0" presId="urn:microsoft.com/office/officeart/2005/8/layout/target1"/>
    <dgm:cxn modelId="{9AE4C164-19A3-1048-A9DA-B57CBB12CD3A}" type="presParOf" srcId="{27A1C027-C669-A845-8BA1-DF96D163AD94}" destId="{247F7F46-2904-7D40-8CD8-B7B983542B14}" srcOrd="7" destOrd="0" presId="urn:microsoft.com/office/officeart/2005/8/layout/target1"/>
    <dgm:cxn modelId="{1BC2CCB0-37E5-2C4B-B8F2-E52943F9D30C}" type="presParOf" srcId="{27A1C027-C669-A845-8BA1-DF96D163AD94}" destId="{DA6D7AD7-711C-AB46-87CF-DE1EEC6152D5}" srcOrd="8" destOrd="0" presId="urn:microsoft.com/office/officeart/2005/8/layout/target1"/>
    <dgm:cxn modelId="{E768916D-ED39-A248-9CE5-203F26D91435}" type="presParOf" srcId="{27A1C027-C669-A845-8BA1-DF96D163AD94}" destId="{012CE336-D07F-0D44-A795-876A223DB129}" srcOrd="9" destOrd="0" presId="urn:microsoft.com/office/officeart/2005/8/layout/target1"/>
    <dgm:cxn modelId="{B3224D0A-5115-FF40-9480-0E640BF26BD5}" type="presParOf" srcId="{27A1C027-C669-A845-8BA1-DF96D163AD94}" destId="{4063A36B-261B-3A4A-B288-AFB9ED823067}" srcOrd="10" destOrd="0" presId="urn:microsoft.com/office/officeart/2005/8/layout/target1"/>
    <dgm:cxn modelId="{1A15FC5B-963C-1D45-B545-984A1DAF45BB}" type="presParOf" srcId="{27A1C027-C669-A845-8BA1-DF96D163AD94}" destId="{E6E7C2C9-016F-D44D-9801-DBFAAA170AC0}" srcOrd="11" destOrd="0" presId="urn:microsoft.com/office/officeart/2005/8/layout/target1"/>
    <dgm:cxn modelId="{C02ADE73-0E6F-6B43-B9A0-CB709DA37F7E}" type="presParOf" srcId="{27A1C027-C669-A845-8BA1-DF96D163AD94}" destId="{5C53AE98-9BC7-F24F-858F-027F83B0DBBB}" srcOrd="12" destOrd="0" presId="urn:microsoft.com/office/officeart/2005/8/layout/target1"/>
    <dgm:cxn modelId="{A77150EC-4483-DB4D-BF15-6512194B1C9B}" type="presParOf" srcId="{27A1C027-C669-A845-8BA1-DF96D163AD94}" destId="{6F412349-F347-EB40-8608-62E85BB8EF11}" srcOrd="13" destOrd="0" presId="urn:microsoft.com/office/officeart/2005/8/layout/target1"/>
    <dgm:cxn modelId="{9B61B0D7-B6A3-3D48-A473-08C77F6018CB}" type="presParOf" srcId="{27A1C027-C669-A845-8BA1-DF96D163AD94}" destId="{5468B028-40B0-0E48-8F4B-01060A0F8F39}" srcOrd="14" destOrd="0" presId="urn:microsoft.com/office/officeart/2005/8/layout/target1"/>
    <dgm:cxn modelId="{F7615439-2EF3-9342-9A12-8EDB59AB6BCC}" type="presParOf" srcId="{27A1C027-C669-A845-8BA1-DF96D163AD94}" destId="{257121F9-C09E-2945-8E85-7C4C3B320938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56094F-7103-284D-A86F-CC97109B51FA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F36FB06-A15A-9B43-A5BA-B5D858955EC2}">
      <dgm:prSet phldrT="[Text]" custT="1"/>
      <dgm:spPr/>
      <dgm:t>
        <a:bodyPr/>
        <a:lstStyle/>
        <a:p>
          <a:r>
            <a:rPr lang="en-US" sz="3200" dirty="0"/>
            <a:t>Need</a:t>
          </a:r>
          <a:endParaRPr lang="en-US" sz="4400" dirty="0"/>
        </a:p>
      </dgm:t>
    </dgm:pt>
    <dgm:pt modelId="{37DA281E-94AA-A843-B072-1511EAA26000}" type="parTrans" cxnId="{6BEDCFF9-91DE-7540-94F9-3A2134B0B5D6}">
      <dgm:prSet/>
      <dgm:spPr/>
      <dgm:t>
        <a:bodyPr/>
        <a:lstStyle/>
        <a:p>
          <a:endParaRPr lang="en-US"/>
        </a:p>
      </dgm:t>
    </dgm:pt>
    <dgm:pt modelId="{6A2814AE-1561-EF43-B0DD-2CDC0AB1B3AC}" type="sibTrans" cxnId="{6BEDCFF9-91DE-7540-94F9-3A2134B0B5D6}">
      <dgm:prSet/>
      <dgm:spPr/>
      <dgm:t>
        <a:bodyPr/>
        <a:lstStyle/>
        <a:p>
          <a:endParaRPr lang="en-US"/>
        </a:p>
      </dgm:t>
    </dgm:pt>
    <dgm:pt modelId="{3674235E-EECA-3145-94E8-FA05686170F3}">
      <dgm:prSet phldrT="[Text]" custT="1"/>
      <dgm:spPr/>
      <dgm:t>
        <a:bodyPr/>
        <a:lstStyle/>
        <a:p>
          <a:r>
            <a:rPr lang="en-US" sz="1800" dirty="0"/>
            <a:t>Home heating bill is too high</a:t>
          </a:r>
        </a:p>
      </dgm:t>
    </dgm:pt>
    <dgm:pt modelId="{A8EF517C-2198-2D47-862E-020D618F3CCB}" type="parTrans" cxnId="{E0CA26F6-7F53-7944-BD02-B54C48428E8D}">
      <dgm:prSet/>
      <dgm:spPr/>
      <dgm:t>
        <a:bodyPr/>
        <a:lstStyle/>
        <a:p>
          <a:endParaRPr lang="en-US"/>
        </a:p>
      </dgm:t>
    </dgm:pt>
    <dgm:pt modelId="{4CD3C5DC-781C-9D4C-88CC-C32039E028F1}" type="sibTrans" cxnId="{E0CA26F6-7F53-7944-BD02-B54C48428E8D}">
      <dgm:prSet/>
      <dgm:spPr/>
      <dgm:t>
        <a:bodyPr/>
        <a:lstStyle/>
        <a:p>
          <a:endParaRPr lang="en-US"/>
        </a:p>
      </dgm:t>
    </dgm:pt>
    <dgm:pt modelId="{6F70E536-C81C-6344-A8DF-CD41FF9A24F7}">
      <dgm:prSet phldrT="[Text]" custT="1"/>
      <dgm:spPr/>
      <dgm:t>
        <a:bodyPr/>
        <a:lstStyle/>
        <a:p>
          <a:r>
            <a:rPr lang="en-US" sz="3200" dirty="0"/>
            <a:t>Goal</a:t>
          </a:r>
          <a:endParaRPr lang="en-US" sz="4400" dirty="0"/>
        </a:p>
      </dgm:t>
    </dgm:pt>
    <dgm:pt modelId="{61FEF3D3-DF5B-DA46-88B3-474628AED88F}" type="parTrans" cxnId="{3B2A21EC-C7A6-354D-AE18-0E73D9662C2A}">
      <dgm:prSet/>
      <dgm:spPr/>
      <dgm:t>
        <a:bodyPr/>
        <a:lstStyle/>
        <a:p>
          <a:endParaRPr lang="en-US"/>
        </a:p>
      </dgm:t>
    </dgm:pt>
    <dgm:pt modelId="{F50FA54A-91F1-2944-81D4-D639B3D6FFDB}" type="sibTrans" cxnId="{3B2A21EC-C7A6-354D-AE18-0E73D9662C2A}">
      <dgm:prSet/>
      <dgm:spPr/>
      <dgm:t>
        <a:bodyPr/>
        <a:lstStyle/>
        <a:p>
          <a:endParaRPr lang="en-US"/>
        </a:p>
      </dgm:t>
    </dgm:pt>
    <dgm:pt modelId="{44E12CC3-D5CB-4840-AE17-201C020A3737}">
      <dgm:prSet phldrT="[Text]" custT="1"/>
      <dgm:spPr/>
      <dgm:t>
        <a:bodyPr/>
        <a:lstStyle/>
        <a:p>
          <a:r>
            <a:rPr lang="en-US" sz="1800" dirty="0"/>
            <a:t>Improve home heating energy efficiency and cost</a:t>
          </a:r>
        </a:p>
      </dgm:t>
    </dgm:pt>
    <dgm:pt modelId="{D0B3E9C9-1C28-9345-990B-F7E63F13B80E}" type="parTrans" cxnId="{33FC8FAF-7ECC-0744-A7C8-2F65774BCD6E}">
      <dgm:prSet/>
      <dgm:spPr/>
      <dgm:t>
        <a:bodyPr/>
        <a:lstStyle/>
        <a:p>
          <a:endParaRPr lang="en-US"/>
        </a:p>
      </dgm:t>
    </dgm:pt>
    <dgm:pt modelId="{5D3CA6C8-CA48-CD41-AD1D-90E32E3D7272}" type="sibTrans" cxnId="{33FC8FAF-7ECC-0744-A7C8-2F65774BCD6E}">
      <dgm:prSet/>
      <dgm:spPr/>
      <dgm:t>
        <a:bodyPr/>
        <a:lstStyle/>
        <a:p>
          <a:endParaRPr lang="en-US"/>
        </a:p>
      </dgm:t>
    </dgm:pt>
    <dgm:pt modelId="{F1948934-8A64-B341-AE17-EABC5D7E94AC}">
      <dgm:prSet phldrT="[Text]" custT="1"/>
      <dgm:spPr/>
      <dgm:t>
        <a:bodyPr/>
        <a:lstStyle/>
        <a:p>
          <a:r>
            <a:rPr lang="en-US" sz="3200" dirty="0"/>
            <a:t>Objectives</a:t>
          </a:r>
        </a:p>
      </dgm:t>
    </dgm:pt>
    <dgm:pt modelId="{CB3FF96B-315B-5248-9883-E14EE0796B60}" type="parTrans" cxnId="{9F778C8A-7DAF-754F-B2AE-7A9FBED51631}">
      <dgm:prSet/>
      <dgm:spPr/>
      <dgm:t>
        <a:bodyPr/>
        <a:lstStyle/>
        <a:p>
          <a:endParaRPr lang="en-US"/>
        </a:p>
      </dgm:t>
    </dgm:pt>
    <dgm:pt modelId="{CB14B637-C2D3-7D4C-AC6B-9D695F2A0CF0}" type="sibTrans" cxnId="{9F778C8A-7DAF-754F-B2AE-7A9FBED51631}">
      <dgm:prSet/>
      <dgm:spPr/>
      <dgm:t>
        <a:bodyPr/>
        <a:lstStyle/>
        <a:p>
          <a:endParaRPr lang="en-US"/>
        </a:p>
      </dgm:t>
    </dgm:pt>
    <dgm:pt modelId="{9969ED7C-77C3-3744-96B7-45DE85BB4753}">
      <dgm:prSet phldrT="[Text]" custT="1"/>
      <dgm:spPr/>
      <dgm:t>
        <a:bodyPr/>
        <a:lstStyle/>
        <a:p>
          <a:r>
            <a:rPr lang="en-US" sz="1600" dirty="0"/>
            <a:t>Cost no more than $10,000 and be complete by Dec. 31, 2021</a:t>
          </a:r>
        </a:p>
      </dgm:t>
    </dgm:pt>
    <dgm:pt modelId="{31DCC711-7C3E-4248-992C-E2606C698C82}" type="parTrans" cxnId="{D34CE667-A089-9248-8CFE-E6DA632EEB25}">
      <dgm:prSet/>
      <dgm:spPr/>
      <dgm:t>
        <a:bodyPr/>
        <a:lstStyle/>
        <a:p>
          <a:endParaRPr lang="en-US"/>
        </a:p>
      </dgm:t>
    </dgm:pt>
    <dgm:pt modelId="{993AEAB4-85ED-4F46-92B5-AC57D893AE4A}" type="sibTrans" cxnId="{D34CE667-A089-9248-8CFE-E6DA632EEB25}">
      <dgm:prSet/>
      <dgm:spPr/>
      <dgm:t>
        <a:bodyPr/>
        <a:lstStyle/>
        <a:p>
          <a:endParaRPr lang="en-US"/>
        </a:p>
      </dgm:t>
    </dgm:pt>
    <dgm:pt modelId="{4F45CC7D-7673-2F4E-B474-F90257CFB785}">
      <dgm:prSet phldrT="[Text]" custT="1"/>
      <dgm:spPr/>
      <dgm:t>
        <a:bodyPr/>
        <a:lstStyle/>
        <a:p>
          <a:r>
            <a:rPr lang="en-US" sz="3200" dirty="0"/>
            <a:t>Constraints</a:t>
          </a:r>
        </a:p>
      </dgm:t>
    </dgm:pt>
    <dgm:pt modelId="{AD25B57B-FDCF-0040-93BC-5EF62020F6E9}" type="parTrans" cxnId="{A2D5A581-37B5-1B40-B89D-15A9EE983F96}">
      <dgm:prSet/>
      <dgm:spPr/>
      <dgm:t>
        <a:bodyPr/>
        <a:lstStyle/>
        <a:p>
          <a:endParaRPr lang="en-US"/>
        </a:p>
      </dgm:t>
    </dgm:pt>
    <dgm:pt modelId="{50D34B8E-B8DA-DB45-BCC8-B1FD723536AB}" type="sibTrans" cxnId="{A2D5A581-37B5-1B40-B89D-15A9EE983F96}">
      <dgm:prSet/>
      <dgm:spPr/>
      <dgm:t>
        <a:bodyPr/>
        <a:lstStyle/>
        <a:p>
          <a:endParaRPr lang="en-US"/>
        </a:p>
      </dgm:t>
    </dgm:pt>
    <dgm:pt modelId="{F284FBC9-7119-D842-B825-47DBC4D153EE}">
      <dgm:prSet phldrT="[Text]" custT="1"/>
      <dgm:spPr/>
      <dgm:t>
        <a:bodyPr/>
        <a:lstStyle/>
        <a:p>
          <a:r>
            <a:rPr lang="en-US" sz="1600" dirty="0"/>
            <a:t>reduce heating bill by at least15%</a:t>
          </a:r>
        </a:p>
      </dgm:t>
    </dgm:pt>
    <dgm:pt modelId="{CFFA9F24-1AD2-444D-AABC-137CCA21BA14}" type="parTrans" cxnId="{4A896552-8470-B547-9FB1-1474A254F682}">
      <dgm:prSet/>
      <dgm:spPr/>
      <dgm:t>
        <a:bodyPr/>
        <a:lstStyle/>
        <a:p>
          <a:endParaRPr lang="en-US"/>
        </a:p>
      </dgm:t>
    </dgm:pt>
    <dgm:pt modelId="{ABE34A81-2C60-4C44-8BD2-1B56260B2851}" type="sibTrans" cxnId="{4A896552-8470-B547-9FB1-1474A254F682}">
      <dgm:prSet/>
      <dgm:spPr/>
      <dgm:t>
        <a:bodyPr/>
        <a:lstStyle/>
        <a:p>
          <a:endParaRPr lang="en-US"/>
        </a:p>
      </dgm:t>
    </dgm:pt>
    <dgm:pt modelId="{E2034593-9A2F-6D44-8100-A100ECBA93A7}">
      <dgm:prSet phldrT="[Text]" custT="1"/>
      <dgm:spPr/>
      <dgm:t>
        <a:bodyPr/>
        <a:lstStyle/>
        <a:p>
          <a:r>
            <a:rPr lang="en-US" sz="1600" dirty="0"/>
            <a:t>Increase heating efficiency (reduce heat loss) by at least 25% </a:t>
          </a:r>
        </a:p>
      </dgm:t>
    </dgm:pt>
    <dgm:pt modelId="{05C9EA22-682E-5A4D-9C51-99E382FD2EAB}" type="parTrans" cxnId="{9C8F1620-942E-3641-A8C3-5EA99C24E97B}">
      <dgm:prSet/>
      <dgm:spPr/>
      <dgm:t>
        <a:bodyPr/>
        <a:lstStyle/>
        <a:p>
          <a:endParaRPr lang="en-US"/>
        </a:p>
      </dgm:t>
    </dgm:pt>
    <dgm:pt modelId="{68FC612D-0CDA-7949-9207-478464635D23}" type="sibTrans" cxnId="{9C8F1620-942E-3641-A8C3-5EA99C24E97B}">
      <dgm:prSet/>
      <dgm:spPr/>
      <dgm:t>
        <a:bodyPr/>
        <a:lstStyle/>
        <a:p>
          <a:endParaRPr lang="en-US"/>
        </a:p>
      </dgm:t>
    </dgm:pt>
    <dgm:pt modelId="{7405A1CD-32E4-A74E-B0C7-26E45B447270}">
      <dgm:prSet phldrT="[Text]"/>
      <dgm:spPr/>
      <dgm:t>
        <a:bodyPr/>
        <a:lstStyle/>
        <a:p>
          <a:endParaRPr lang="en-US" sz="900" dirty="0"/>
        </a:p>
      </dgm:t>
    </dgm:pt>
    <dgm:pt modelId="{BFE4542D-A943-DA46-A783-2C89E5558057}" type="parTrans" cxnId="{85F23128-10FD-1E41-B958-7042CC1E5784}">
      <dgm:prSet/>
      <dgm:spPr/>
      <dgm:t>
        <a:bodyPr/>
        <a:lstStyle/>
        <a:p>
          <a:endParaRPr lang="en-US"/>
        </a:p>
      </dgm:t>
    </dgm:pt>
    <dgm:pt modelId="{AF8595BE-9C25-804F-956A-F74A8830FE0A}" type="sibTrans" cxnId="{85F23128-10FD-1E41-B958-7042CC1E5784}">
      <dgm:prSet/>
      <dgm:spPr/>
      <dgm:t>
        <a:bodyPr/>
        <a:lstStyle/>
        <a:p>
          <a:endParaRPr lang="en-US"/>
        </a:p>
      </dgm:t>
    </dgm:pt>
    <dgm:pt modelId="{C9C4462B-1D5A-EC45-AF45-773BCDAEBAD9}">
      <dgm:prSet phldrT="[Text]" custT="1"/>
      <dgm:spPr/>
      <dgm:t>
        <a:bodyPr/>
        <a:lstStyle/>
        <a:p>
          <a:r>
            <a:rPr lang="en-US" sz="1600" dirty="0"/>
            <a:t>Maintain consistent comfortable home temperature</a:t>
          </a:r>
        </a:p>
      </dgm:t>
    </dgm:pt>
    <dgm:pt modelId="{C8CEFC33-E1AD-E745-9EF4-70B964CC9CA5}" type="parTrans" cxnId="{ECC58FA2-00DE-C641-9AD2-DA89A367A993}">
      <dgm:prSet/>
      <dgm:spPr/>
      <dgm:t>
        <a:bodyPr/>
        <a:lstStyle/>
        <a:p>
          <a:endParaRPr lang="en-US"/>
        </a:p>
      </dgm:t>
    </dgm:pt>
    <dgm:pt modelId="{1EEA41E6-C5D0-3E40-9392-AE8ABF4E505A}" type="sibTrans" cxnId="{ECC58FA2-00DE-C641-9AD2-DA89A367A993}">
      <dgm:prSet/>
      <dgm:spPr/>
      <dgm:t>
        <a:bodyPr/>
        <a:lstStyle/>
        <a:p>
          <a:endParaRPr lang="en-US"/>
        </a:p>
      </dgm:t>
    </dgm:pt>
    <dgm:pt modelId="{D7A7236E-DCF2-9C47-8E88-0FEE0B05E2BC}">
      <dgm:prSet phldrT="[Text]" custT="1"/>
      <dgm:spPr/>
      <dgm:t>
        <a:bodyPr/>
        <a:lstStyle/>
        <a:p>
          <a:r>
            <a:rPr lang="en-US" sz="1600" dirty="0"/>
            <a:t>Follow all laws, rules, guidelines and meet Energy Star standards</a:t>
          </a:r>
        </a:p>
      </dgm:t>
    </dgm:pt>
    <dgm:pt modelId="{AFDBC41C-6C51-AC41-ADAB-3A7CCEAE00B0}" type="parTrans" cxnId="{4EF335D7-8861-9D45-A0EC-3D4149F1174E}">
      <dgm:prSet/>
      <dgm:spPr/>
      <dgm:t>
        <a:bodyPr/>
        <a:lstStyle/>
        <a:p>
          <a:endParaRPr lang="en-US"/>
        </a:p>
      </dgm:t>
    </dgm:pt>
    <dgm:pt modelId="{253E3F7B-FCD5-F442-9BEB-AB53F180B548}" type="sibTrans" cxnId="{4EF335D7-8861-9D45-A0EC-3D4149F1174E}">
      <dgm:prSet/>
      <dgm:spPr/>
      <dgm:t>
        <a:bodyPr/>
        <a:lstStyle/>
        <a:p>
          <a:endParaRPr lang="en-US"/>
        </a:p>
      </dgm:t>
    </dgm:pt>
    <dgm:pt modelId="{FCA0A9F9-87BF-CE45-ACE7-B3661D15E176}">
      <dgm:prSet phldrT="[Text]" custT="1"/>
      <dgm:spPr/>
      <dgm:t>
        <a:bodyPr/>
        <a:lstStyle/>
        <a:p>
          <a:r>
            <a:rPr lang="en-US" sz="1600" dirty="0"/>
            <a:t>Fit in my utility room (4’ x 4’ space) or not require significant reno</a:t>
          </a:r>
        </a:p>
      </dgm:t>
    </dgm:pt>
    <dgm:pt modelId="{02B88E74-64CA-DF4E-A420-8F153BD07921}" type="parTrans" cxnId="{A654A835-5FE8-8D44-9AE6-F0F4C4AE92B9}">
      <dgm:prSet/>
      <dgm:spPr/>
      <dgm:t>
        <a:bodyPr/>
        <a:lstStyle/>
        <a:p>
          <a:endParaRPr lang="en-US"/>
        </a:p>
      </dgm:t>
    </dgm:pt>
    <dgm:pt modelId="{BBE4260C-06B7-CC41-AC77-EB29F813B7A5}" type="sibTrans" cxnId="{A654A835-5FE8-8D44-9AE6-F0F4C4AE92B9}">
      <dgm:prSet/>
      <dgm:spPr/>
      <dgm:t>
        <a:bodyPr/>
        <a:lstStyle/>
        <a:p>
          <a:endParaRPr lang="en-US"/>
        </a:p>
      </dgm:t>
    </dgm:pt>
    <dgm:pt modelId="{4BDA3A1F-5999-1549-9B30-127513E7ED1F}">
      <dgm:prSet phldrT="[Text]" custT="1"/>
      <dgm:spPr/>
      <dgm:t>
        <a:bodyPr/>
        <a:lstStyle/>
        <a:p>
          <a:r>
            <a:rPr lang="en-US" sz="1600" dirty="0"/>
            <a:t>Be cost effective</a:t>
          </a:r>
        </a:p>
      </dgm:t>
    </dgm:pt>
    <dgm:pt modelId="{7831B328-625F-6A4A-BCFE-A40FDBE83E83}" type="parTrans" cxnId="{82891CA9-F158-CB45-B1E7-1ED27799D5D2}">
      <dgm:prSet/>
      <dgm:spPr/>
      <dgm:t>
        <a:bodyPr/>
        <a:lstStyle/>
        <a:p>
          <a:endParaRPr lang="en-US"/>
        </a:p>
      </dgm:t>
    </dgm:pt>
    <dgm:pt modelId="{B90CDA26-93E9-C147-8180-8B7F832522F3}" type="sibTrans" cxnId="{82891CA9-F158-CB45-B1E7-1ED27799D5D2}">
      <dgm:prSet/>
      <dgm:spPr/>
      <dgm:t>
        <a:bodyPr/>
        <a:lstStyle/>
        <a:p>
          <a:endParaRPr lang="en-US"/>
        </a:p>
      </dgm:t>
    </dgm:pt>
    <dgm:pt modelId="{F8A9222A-6828-0A4B-BC59-EBFF8B3834E3}" type="pres">
      <dgm:prSet presAssocID="{2D56094F-7103-284D-A86F-CC97109B51FA}" presName="Name0" presStyleCnt="0">
        <dgm:presLayoutVars>
          <dgm:dir/>
          <dgm:animLvl val="lvl"/>
          <dgm:resizeHandles val="exact"/>
        </dgm:presLayoutVars>
      </dgm:prSet>
      <dgm:spPr/>
    </dgm:pt>
    <dgm:pt modelId="{E884B09A-52EE-BE43-8E09-063955BB3C3F}" type="pres">
      <dgm:prSet presAssocID="{5F36FB06-A15A-9B43-A5BA-B5D858955EC2}" presName="linNode" presStyleCnt="0"/>
      <dgm:spPr/>
    </dgm:pt>
    <dgm:pt modelId="{F8196112-00AD-004C-9F12-3C83FE929ECF}" type="pres">
      <dgm:prSet presAssocID="{5F36FB06-A15A-9B43-A5BA-B5D858955EC2}" presName="parentText" presStyleLbl="node1" presStyleIdx="0" presStyleCnt="4" custScaleX="64769">
        <dgm:presLayoutVars>
          <dgm:chMax val="1"/>
          <dgm:bulletEnabled val="1"/>
        </dgm:presLayoutVars>
      </dgm:prSet>
      <dgm:spPr/>
    </dgm:pt>
    <dgm:pt modelId="{62D02F62-00BD-284D-A3C6-249A1497020F}" type="pres">
      <dgm:prSet presAssocID="{5F36FB06-A15A-9B43-A5BA-B5D858955EC2}" presName="descendantText" presStyleLbl="alignAccFollowNode1" presStyleIdx="0" presStyleCnt="4">
        <dgm:presLayoutVars>
          <dgm:bulletEnabled val="1"/>
        </dgm:presLayoutVars>
      </dgm:prSet>
      <dgm:spPr/>
    </dgm:pt>
    <dgm:pt modelId="{B3149F4B-5EC3-8845-ABB6-62DAFE356D22}" type="pres">
      <dgm:prSet presAssocID="{6A2814AE-1561-EF43-B0DD-2CDC0AB1B3AC}" presName="sp" presStyleCnt="0"/>
      <dgm:spPr/>
    </dgm:pt>
    <dgm:pt modelId="{F3E212AB-7BC3-E040-913A-D3AD7EBFEFF7}" type="pres">
      <dgm:prSet presAssocID="{6F70E536-C81C-6344-A8DF-CD41FF9A24F7}" presName="linNode" presStyleCnt="0"/>
      <dgm:spPr/>
    </dgm:pt>
    <dgm:pt modelId="{47D50F2B-7862-4148-BE9C-4A92A33A7621}" type="pres">
      <dgm:prSet presAssocID="{6F70E536-C81C-6344-A8DF-CD41FF9A24F7}" presName="parentText" presStyleLbl="node1" presStyleIdx="1" presStyleCnt="4" custScaleX="64769">
        <dgm:presLayoutVars>
          <dgm:chMax val="1"/>
          <dgm:bulletEnabled val="1"/>
        </dgm:presLayoutVars>
      </dgm:prSet>
      <dgm:spPr/>
    </dgm:pt>
    <dgm:pt modelId="{D558B16F-C2A2-794A-AC59-2BA72EF42D62}" type="pres">
      <dgm:prSet presAssocID="{6F70E536-C81C-6344-A8DF-CD41FF9A24F7}" presName="descendantText" presStyleLbl="alignAccFollowNode1" presStyleIdx="1" presStyleCnt="4">
        <dgm:presLayoutVars>
          <dgm:bulletEnabled val="1"/>
        </dgm:presLayoutVars>
      </dgm:prSet>
      <dgm:spPr/>
    </dgm:pt>
    <dgm:pt modelId="{7723BEA4-CBD3-6C4F-9748-89FC0D4363D2}" type="pres">
      <dgm:prSet presAssocID="{F50FA54A-91F1-2944-81D4-D639B3D6FFDB}" presName="sp" presStyleCnt="0"/>
      <dgm:spPr/>
    </dgm:pt>
    <dgm:pt modelId="{D8F8F2C1-8A6D-3546-B491-14990A4C1694}" type="pres">
      <dgm:prSet presAssocID="{F1948934-8A64-B341-AE17-EABC5D7E94AC}" presName="linNode" presStyleCnt="0"/>
      <dgm:spPr/>
    </dgm:pt>
    <dgm:pt modelId="{5325C0AE-9CA4-1E45-9703-85239CA8E925}" type="pres">
      <dgm:prSet presAssocID="{F1948934-8A64-B341-AE17-EABC5D7E94AC}" presName="parentText" presStyleLbl="node1" presStyleIdx="2" presStyleCnt="4" custScaleX="67357">
        <dgm:presLayoutVars>
          <dgm:chMax val="1"/>
          <dgm:bulletEnabled val="1"/>
        </dgm:presLayoutVars>
      </dgm:prSet>
      <dgm:spPr/>
    </dgm:pt>
    <dgm:pt modelId="{1B9053D9-6094-674E-9E7A-98909AC63FCF}" type="pres">
      <dgm:prSet presAssocID="{F1948934-8A64-B341-AE17-EABC5D7E94AC}" presName="descendantText" presStyleLbl="alignAccFollowNode1" presStyleIdx="2" presStyleCnt="4" custScaleY="136242" custLinFactNeighborX="431" custLinFactNeighborY="-4457">
        <dgm:presLayoutVars>
          <dgm:bulletEnabled val="1"/>
        </dgm:presLayoutVars>
      </dgm:prSet>
      <dgm:spPr/>
    </dgm:pt>
    <dgm:pt modelId="{3790C53C-9B10-2A4D-8694-6A63110FEC44}" type="pres">
      <dgm:prSet presAssocID="{CB14B637-C2D3-7D4C-AC6B-9D695F2A0CF0}" presName="sp" presStyleCnt="0"/>
      <dgm:spPr/>
    </dgm:pt>
    <dgm:pt modelId="{2AC1C41A-8A51-2A44-9610-E0B45E04EC91}" type="pres">
      <dgm:prSet presAssocID="{4F45CC7D-7673-2F4E-B474-F90257CFB785}" presName="linNode" presStyleCnt="0"/>
      <dgm:spPr/>
    </dgm:pt>
    <dgm:pt modelId="{747C0C41-0021-2345-896D-F4AE28762ECB}" type="pres">
      <dgm:prSet presAssocID="{4F45CC7D-7673-2F4E-B474-F90257CFB785}" presName="parentText" presStyleLbl="node1" presStyleIdx="3" presStyleCnt="4" custScaleX="68843">
        <dgm:presLayoutVars>
          <dgm:chMax val="1"/>
          <dgm:bulletEnabled val="1"/>
        </dgm:presLayoutVars>
      </dgm:prSet>
      <dgm:spPr/>
    </dgm:pt>
    <dgm:pt modelId="{EA82C63C-3436-8245-B96E-0A69E0C688B5}" type="pres">
      <dgm:prSet presAssocID="{4F45CC7D-7673-2F4E-B474-F90257CFB785}" presName="descendantText" presStyleLbl="alignAccFollowNode1" presStyleIdx="3" presStyleCnt="4" custScaleY="150535">
        <dgm:presLayoutVars>
          <dgm:bulletEnabled val="1"/>
        </dgm:presLayoutVars>
      </dgm:prSet>
      <dgm:spPr/>
    </dgm:pt>
  </dgm:ptLst>
  <dgm:cxnLst>
    <dgm:cxn modelId="{9C8F1620-942E-3641-A8C3-5EA99C24E97B}" srcId="{F1948934-8A64-B341-AE17-EABC5D7E94AC}" destId="{E2034593-9A2F-6D44-8100-A100ECBA93A7}" srcOrd="1" destOrd="0" parTransId="{05C9EA22-682E-5A4D-9C51-99E382FD2EAB}" sibTransId="{68FC612D-0CDA-7949-9207-478464635D23}"/>
    <dgm:cxn modelId="{85F23128-10FD-1E41-B958-7042CC1E5784}" srcId="{F1948934-8A64-B341-AE17-EABC5D7E94AC}" destId="{7405A1CD-32E4-A74E-B0C7-26E45B447270}" srcOrd="4" destOrd="0" parTransId="{BFE4542D-A943-DA46-A783-2C89E5558057}" sibTransId="{AF8595BE-9C25-804F-956A-F74A8830FE0A}"/>
    <dgm:cxn modelId="{D4A7A72D-371B-4040-AABD-7808ED58D637}" type="presOf" srcId="{6F70E536-C81C-6344-A8DF-CD41FF9A24F7}" destId="{47D50F2B-7862-4148-BE9C-4A92A33A7621}" srcOrd="0" destOrd="0" presId="urn:microsoft.com/office/officeart/2005/8/layout/vList5"/>
    <dgm:cxn modelId="{AFAC6535-22C2-4B46-BA4E-15C30F997BA5}" type="presOf" srcId="{4BDA3A1F-5999-1549-9B30-127513E7ED1F}" destId="{1B9053D9-6094-674E-9E7A-98909AC63FCF}" srcOrd="0" destOrd="3" presId="urn:microsoft.com/office/officeart/2005/8/layout/vList5"/>
    <dgm:cxn modelId="{A654A835-5FE8-8D44-9AE6-F0F4C4AE92B9}" srcId="{4F45CC7D-7673-2F4E-B474-F90257CFB785}" destId="{FCA0A9F9-87BF-CE45-ACE7-B3661D15E176}" srcOrd="2" destOrd="0" parTransId="{02B88E74-64CA-DF4E-A420-8F153BD07921}" sibTransId="{BBE4260C-06B7-CC41-AC77-EB29F813B7A5}"/>
    <dgm:cxn modelId="{86C27538-7BF3-4E43-8E0E-1CC1A09CE504}" type="presOf" srcId="{4F45CC7D-7673-2F4E-B474-F90257CFB785}" destId="{747C0C41-0021-2345-896D-F4AE28762ECB}" srcOrd="0" destOrd="0" presId="urn:microsoft.com/office/officeart/2005/8/layout/vList5"/>
    <dgm:cxn modelId="{4168B147-F5EE-C44E-A4C5-70E5D6A4D1E2}" type="presOf" srcId="{2D56094F-7103-284D-A86F-CC97109B51FA}" destId="{F8A9222A-6828-0A4B-BC59-EBFF8B3834E3}" srcOrd="0" destOrd="0" presId="urn:microsoft.com/office/officeart/2005/8/layout/vList5"/>
    <dgm:cxn modelId="{A9B18E48-5A34-4C46-9CF5-17DFCC791CE2}" type="presOf" srcId="{E2034593-9A2F-6D44-8100-A100ECBA93A7}" destId="{1B9053D9-6094-674E-9E7A-98909AC63FCF}" srcOrd="0" destOrd="1" presId="urn:microsoft.com/office/officeart/2005/8/layout/vList5"/>
    <dgm:cxn modelId="{B813CF4C-3A78-1642-A6AC-2CD32E0A9962}" type="presOf" srcId="{FCA0A9F9-87BF-CE45-ACE7-B3661D15E176}" destId="{EA82C63C-3436-8245-B96E-0A69E0C688B5}" srcOrd="0" destOrd="2" presId="urn:microsoft.com/office/officeart/2005/8/layout/vList5"/>
    <dgm:cxn modelId="{4A896552-8470-B547-9FB1-1474A254F682}" srcId="{F1948934-8A64-B341-AE17-EABC5D7E94AC}" destId="{F284FBC9-7119-D842-B825-47DBC4D153EE}" srcOrd="0" destOrd="0" parTransId="{CFFA9F24-1AD2-444D-AABC-137CCA21BA14}" sibTransId="{ABE34A81-2C60-4C44-8BD2-1B56260B2851}"/>
    <dgm:cxn modelId="{D34CE667-A089-9248-8CFE-E6DA632EEB25}" srcId="{4F45CC7D-7673-2F4E-B474-F90257CFB785}" destId="{9969ED7C-77C3-3744-96B7-45DE85BB4753}" srcOrd="0" destOrd="0" parTransId="{31DCC711-7C3E-4248-992C-E2606C698C82}" sibTransId="{993AEAB4-85ED-4F46-92B5-AC57D893AE4A}"/>
    <dgm:cxn modelId="{8E20EF77-9A84-754C-964D-1031099E6AAE}" type="presOf" srcId="{5F36FB06-A15A-9B43-A5BA-B5D858955EC2}" destId="{F8196112-00AD-004C-9F12-3C83FE929ECF}" srcOrd="0" destOrd="0" presId="urn:microsoft.com/office/officeart/2005/8/layout/vList5"/>
    <dgm:cxn modelId="{523A727A-F3C8-EE47-B95A-54FFE4E24EF0}" type="presOf" srcId="{3674235E-EECA-3145-94E8-FA05686170F3}" destId="{62D02F62-00BD-284D-A3C6-249A1497020F}" srcOrd="0" destOrd="0" presId="urn:microsoft.com/office/officeart/2005/8/layout/vList5"/>
    <dgm:cxn modelId="{A2D5A581-37B5-1B40-B89D-15A9EE983F96}" srcId="{2D56094F-7103-284D-A86F-CC97109B51FA}" destId="{4F45CC7D-7673-2F4E-B474-F90257CFB785}" srcOrd="3" destOrd="0" parTransId="{AD25B57B-FDCF-0040-93BC-5EF62020F6E9}" sibTransId="{50D34B8E-B8DA-DB45-BCC8-B1FD723536AB}"/>
    <dgm:cxn modelId="{9F778C8A-7DAF-754F-B2AE-7A9FBED51631}" srcId="{2D56094F-7103-284D-A86F-CC97109B51FA}" destId="{F1948934-8A64-B341-AE17-EABC5D7E94AC}" srcOrd="2" destOrd="0" parTransId="{CB3FF96B-315B-5248-9883-E14EE0796B60}" sibTransId="{CB14B637-C2D3-7D4C-AC6B-9D695F2A0CF0}"/>
    <dgm:cxn modelId="{77B72E91-B6DA-C34D-8CE4-49979FB71DE4}" type="presOf" srcId="{C9C4462B-1D5A-EC45-AF45-773BCDAEBAD9}" destId="{1B9053D9-6094-674E-9E7A-98909AC63FCF}" srcOrd="0" destOrd="2" presId="urn:microsoft.com/office/officeart/2005/8/layout/vList5"/>
    <dgm:cxn modelId="{ECC58FA2-00DE-C641-9AD2-DA89A367A993}" srcId="{F1948934-8A64-B341-AE17-EABC5D7E94AC}" destId="{C9C4462B-1D5A-EC45-AF45-773BCDAEBAD9}" srcOrd="2" destOrd="0" parTransId="{C8CEFC33-E1AD-E745-9EF4-70B964CC9CA5}" sibTransId="{1EEA41E6-C5D0-3E40-9392-AE8ABF4E505A}"/>
    <dgm:cxn modelId="{82891CA9-F158-CB45-B1E7-1ED27799D5D2}" srcId="{F1948934-8A64-B341-AE17-EABC5D7E94AC}" destId="{4BDA3A1F-5999-1549-9B30-127513E7ED1F}" srcOrd="3" destOrd="0" parTransId="{7831B328-625F-6A4A-BCFE-A40FDBE83E83}" sibTransId="{B90CDA26-93E9-C147-8180-8B7F832522F3}"/>
    <dgm:cxn modelId="{6A3E63AB-DFD8-764E-BC10-2886B5B1326E}" type="presOf" srcId="{44E12CC3-D5CB-4840-AE17-201C020A3737}" destId="{D558B16F-C2A2-794A-AC59-2BA72EF42D62}" srcOrd="0" destOrd="0" presId="urn:microsoft.com/office/officeart/2005/8/layout/vList5"/>
    <dgm:cxn modelId="{33FC8FAF-7ECC-0744-A7C8-2F65774BCD6E}" srcId="{6F70E536-C81C-6344-A8DF-CD41FF9A24F7}" destId="{44E12CC3-D5CB-4840-AE17-201C020A3737}" srcOrd="0" destOrd="0" parTransId="{D0B3E9C9-1C28-9345-990B-F7E63F13B80E}" sibTransId="{5D3CA6C8-CA48-CD41-AD1D-90E32E3D7272}"/>
    <dgm:cxn modelId="{8679BAAF-33A0-7B47-A941-01DB4244C700}" type="presOf" srcId="{F284FBC9-7119-D842-B825-47DBC4D153EE}" destId="{1B9053D9-6094-674E-9E7A-98909AC63FCF}" srcOrd="0" destOrd="0" presId="urn:microsoft.com/office/officeart/2005/8/layout/vList5"/>
    <dgm:cxn modelId="{B53125B9-EB0F-844E-91ED-779438C93D6D}" type="presOf" srcId="{F1948934-8A64-B341-AE17-EABC5D7E94AC}" destId="{5325C0AE-9CA4-1E45-9703-85239CA8E925}" srcOrd="0" destOrd="0" presId="urn:microsoft.com/office/officeart/2005/8/layout/vList5"/>
    <dgm:cxn modelId="{84932AC1-B590-2749-A114-AD5E31DA38CB}" type="presOf" srcId="{D7A7236E-DCF2-9C47-8E88-0FEE0B05E2BC}" destId="{EA82C63C-3436-8245-B96E-0A69E0C688B5}" srcOrd="0" destOrd="1" presId="urn:microsoft.com/office/officeart/2005/8/layout/vList5"/>
    <dgm:cxn modelId="{09B127CE-FFBF-9B4B-AE40-45C606B125F4}" type="presOf" srcId="{9969ED7C-77C3-3744-96B7-45DE85BB4753}" destId="{EA82C63C-3436-8245-B96E-0A69E0C688B5}" srcOrd="0" destOrd="0" presId="urn:microsoft.com/office/officeart/2005/8/layout/vList5"/>
    <dgm:cxn modelId="{4EF335D7-8861-9D45-A0EC-3D4149F1174E}" srcId="{4F45CC7D-7673-2F4E-B474-F90257CFB785}" destId="{D7A7236E-DCF2-9C47-8E88-0FEE0B05E2BC}" srcOrd="1" destOrd="0" parTransId="{AFDBC41C-6C51-AC41-ADAB-3A7CCEAE00B0}" sibTransId="{253E3F7B-FCD5-F442-9BEB-AB53F180B548}"/>
    <dgm:cxn modelId="{0BBBADD9-2F2D-7D43-9A73-477BFE4D6DF7}" type="presOf" srcId="{7405A1CD-32E4-A74E-B0C7-26E45B447270}" destId="{1B9053D9-6094-674E-9E7A-98909AC63FCF}" srcOrd="0" destOrd="4" presId="urn:microsoft.com/office/officeart/2005/8/layout/vList5"/>
    <dgm:cxn modelId="{3B2A21EC-C7A6-354D-AE18-0E73D9662C2A}" srcId="{2D56094F-7103-284D-A86F-CC97109B51FA}" destId="{6F70E536-C81C-6344-A8DF-CD41FF9A24F7}" srcOrd="1" destOrd="0" parTransId="{61FEF3D3-DF5B-DA46-88B3-474628AED88F}" sibTransId="{F50FA54A-91F1-2944-81D4-D639B3D6FFDB}"/>
    <dgm:cxn modelId="{E0CA26F6-7F53-7944-BD02-B54C48428E8D}" srcId="{5F36FB06-A15A-9B43-A5BA-B5D858955EC2}" destId="{3674235E-EECA-3145-94E8-FA05686170F3}" srcOrd="0" destOrd="0" parTransId="{A8EF517C-2198-2D47-862E-020D618F3CCB}" sibTransId="{4CD3C5DC-781C-9D4C-88CC-C32039E028F1}"/>
    <dgm:cxn modelId="{6BEDCFF9-91DE-7540-94F9-3A2134B0B5D6}" srcId="{2D56094F-7103-284D-A86F-CC97109B51FA}" destId="{5F36FB06-A15A-9B43-A5BA-B5D858955EC2}" srcOrd="0" destOrd="0" parTransId="{37DA281E-94AA-A843-B072-1511EAA26000}" sibTransId="{6A2814AE-1561-EF43-B0DD-2CDC0AB1B3AC}"/>
    <dgm:cxn modelId="{56B5013E-E81F-824E-9B34-C626395B9419}" type="presParOf" srcId="{F8A9222A-6828-0A4B-BC59-EBFF8B3834E3}" destId="{E884B09A-52EE-BE43-8E09-063955BB3C3F}" srcOrd="0" destOrd="0" presId="urn:microsoft.com/office/officeart/2005/8/layout/vList5"/>
    <dgm:cxn modelId="{1FA6A460-C132-FB42-A85B-A2445D34DC0B}" type="presParOf" srcId="{E884B09A-52EE-BE43-8E09-063955BB3C3F}" destId="{F8196112-00AD-004C-9F12-3C83FE929ECF}" srcOrd="0" destOrd="0" presId="urn:microsoft.com/office/officeart/2005/8/layout/vList5"/>
    <dgm:cxn modelId="{21F7027B-C643-8049-BDFB-ADF046720113}" type="presParOf" srcId="{E884B09A-52EE-BE43-8E09-063955BB3C3F}" destId="{62D02F62-00BD-284D-A3C6-249A1497020F}" srcOrd="1" destOrd="0" presId="urn:microsoft.com/office/officeart/2005/8/layout/vList5"/>
    <dgm:cxn modelId="{16E581DE-327B-7145-BE93-A37E29DA7A1B}" type="presParOf" srcId="{F8A9222A-6828-0A4B-BC59-EBFF8B3834E3}" destId="{B3149F4B-5EC3-8845-ABB6-62DAFE356D22}" srcOrd="1" destOrd="0" presId="urn:microsoft.com/office/officeart/2005/8/layout/vList5"/>
    <dgm:cxn modelId="{29E7BF7B-6D6C-4142-ABA5-E7D7B0754EBB}" type="presParOf" srcId="{F8A9222A-6828-0A4B-BC59-EBFF8B3834E3}" destId="{F3E212AB-7BC3-E040-913A-D3AD7EBFEFF7}" srcOrd="2" destOrd="0" presId="urn:microsoft.com/office/officeart/2005/8/layout/vList5"/>
    <dgm:cxn modelId="{ABE902B4-8F34-D549-A142-D06A3C5FFB23}" type="presParOf" srcId="{F3E212AB-7BC3-E040-913A-D3AD7EBFEFF7}" destId="{47D50F2B-7862-4148-BE9C-4A92A33A7621}" srcOrd="0" destOrd="0" presId="urn:microsoft.com/office/officeart/2005/8/layout/vList5"/>
    <dgm:cxn modelId="{614B186E-5498-5E4D-BC5A-C4172C179628}" type="presParOf" srcId="{F3E212AB-7BC3-E040-913A-D3AD7EBFEFF7}" destId="{D558B16F-C2A2-794A-AC59-2BA72EF42D62}" srcOrd="1" destOrd="0" presId="urn:microsoft.com/office/officeart/2005/8/layout/vList5"/>
    <dgm:cxn modelId="{BA022D74-DE7F-E445-8148-E85DB15E41AA}" type="presParOf" srcId="{F8A9222A-6828-0A4B-BC59-EBFF8B3834E3}" destId="{7723BEA4-CBD3-6C4F-9748-89FC0D4363D2}" srcOrd="3" destOrd="0" presId="urn:microsoft.com/office/officeart/2005/8/layout/vList5"/>
    <dgm:cxn modelId="{428B75B9-6BEC-FE47-92FA-49F7BFE1DAC5}" type="presParOf" srcId="{F8A9222A-6828-0A4B-BC59-EBFF8B3834E3}" destId="{D8F8F2C1-8A6D-3546-B491-14990A4C1694}" srcOrd="4" destOrd="0" presId="urn:microsoft.com/office/officeart/2005/8/layout/vList5"/>
    <dgm:cxn modelId="{1DBF1272-1150-2C44-97E5-F6C4DAC79C87}" type="presParOf" srcId="{D8F8F2C1-8A6D-3546-B491-14990A4C1694}" destId="{5325C0AE-9CA4-1E45-9703-85239CA8E925}" srcOrd="0" destOrd="0" presId="urn:microsoft.com/office/officeart/2005/8/layout/vList5"/>
    <dgm:cxn modelId="{EC41956B-9697-484D-B53E-4130110A02E6}" type="presParOf" srcId="{D8F8F2C1-8A6D-3546-B491-14990A4C1694}" destId="{1B9053D9-6094-674E-9E7A-98909AC63FCF}" srcOrd="1" destOrd="0" presId="urn:microsoft.com/office/officeart/2005/8/layout/vList5"/>
    <dgm:cxn modelId="{434A9713-733E-574D-9E4E-0E33467F4EE3}" type="presParOf" srcId="{F8A9222A-6828-0A4B-BC59-EBFF8B3834E3}" destId="{3790C53C-9B10-2A4D-8694-6A63110FEC44}" srcOrd="5" destOrd="0" presId="urn:microsoft.com/office/officeart/2005/8/layout/vList5"/>
    <dgm:cxn modelId="{B7CE1D57-CC1C-3146-93D1-967216B30E00}" type="presParOf" srcId="{F8A9222A-6828-0A4B-BC59-EBFF8B3834E3}" destId="{2AC1C41A-8A51-2A44-9610-E0B45E04EC91}" srcOrd="6" destOrd="0" presId="urn:microsoft.com/office/officeart/2005/8/layout/vList5"/>
    <dgm:cxn modelId="{210BA678-03E4-7346-B481-933D5D97B6F8}" type="presParOf" srcId="{2AC1C41A-8A51-2A44-9610-E0B45E04EC91}" destId="{747C0C41-0021-2345-896D-F4AE28762ECB}" srcOrd="0" destOrd="0" presId="urn:microsoft.com/office/officeart/2005/8/layout/vList5"/>
    <dgm:cxn modelId="{E32F351C-FCAF-5D40-90CE-5073F829CF5D}" type="presParOf" srcId="{2AC1C41A-8A51-2A44-9610-E0B45E04EC91}" destId="{EA82C63C-3436-8245-B96E-0A69E0C688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ADB5-E575-CE42-9D3B-9170055D2421}">
      <dsp:nvSpPr>
        <dsp:cNvPr id="0" name=""/>
        <dsp:cNvSpPr/>
      </dsp:nvSpPr>
      <dsp:spPr>
        <a:xfrm>
          <a:off x="0" y="30316"/>
          <a:ext cx="7297612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NEED</a:t>
          </a:r>
        </a:p>
      </dsp:txBody>
      <dsp:txXfrm>
        <a:off x="36553" y="66869"/>
        <a:ext cx="7224506" cy="675694"/>
      </dsp:txXfrm>
    </dsp:sp>
    <dsp:sp modelId="{709EAD72-00A9-4249-AA98-19718BD6037E}">
      <dsp:nvSpPr>
        <dsp:cNvPr id="0" name=""/>
        <dsp:cNvSpPr/>
      </dsp:nvSpPr>
      <dsp:spPr>
        <a:xfrm>
          <a:off x="0" y="871276"/>
          <a:ext cx="7297612" cy="748800"/>
        </a:xfrm>
        <a:prstGeom prst="roundRect">
          <a:avLst/>
        </a:prstGeom>
        <a:solidFill>
          <a:schemeClr val="accent3">
            <a:hueOff val="-712195"/>
            <a:satOff val="-33333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</a:t>
          </a:r>
        </a:p>
      </dsp:txBody>
      <dsp:txXfrm>
        <a:off x="36553" y="907829"/>
        <a:ext cx="7224506" cy="675694"/>
      </dsp:txXfrm>
    </dsp:sp>
    <dsp:sp modelId="{028E8F41-9EA5-0C4E-AF32-5031B26C4BB6}">
      <dsp:nvSpPr>
        <dsp:cNvPr id="0" name=""/>
        <dsp:cNvSpPr/>
      </dsp:nvSpPr>
      <dsp:spPr>
        <a:xfrm>
          <a:off x="0" y="1712236"/>
          <a:ext cx="7297612" cy="748800"/>
        </a:xfrm>
        <a:prstGeom prst="roundRect">
          <a:avLst/>
        </a:prstGeom>
        <a:solidFill>
          <a:schemeClr val="accent3">
            <a:hueOff val="-1424389"/>
            <a:satOff val="-66667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OBJECTIVES</a:t>
          </a:r>
        </a:p>
      </dsp:txBody>
      <dsp:txXfrm>
        <a:off x="36553" y="1748789"/>
        <a:ext cx="7224506" cy="675694"/>
      </dsp:txXfrm>
    </dsp:sp>
    <dsp:sp modelId="{415E6870-84EC-1042-8BEC-B7ADCACB83F8}">
      <dsp:nvSpPr>
        <dsp:cNvPr id="0" name=""/>
        <dsp:cNvSpPr/>
      </dsp:nvSpPr>
      <dsp:spPr>
        <a:xfrm>
          <a:off x="0" y="2553196"/>
          <a:ext cx="7297612" cy="748800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CONSTRAINTS</a:t>
          </a:r>
        </a:p>
      </dsp:txBody>
      <dsp:txXfrm>
        <a:off x="36553" y="2589749"/>
        <a:ext cx="7224506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2795-642A-8E41-9E7A-988597E9BC02}">
      <dsp:nvSpPr>
        <dsp:cNvPr id="0" name=""/>
        <dsp:cNvSpPr/>
      </dsp:nvSpPr>
      <dsp:spPr>
        <a:xfrm>
          <a:off x="2428605" y="38827"/>
          <a:ext cx="7006402" cy="11950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A description of the unsatisfactory situation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Avoid jumping to a solution here</a:t>
          </a:r>
        </a:p>
      </dsp:txBody>
      <dsp:txXfrm>
        <a:off x="2428605" y="188205"/>
        <a:ext cx="6558267" cy="896270"/>
      </dsp:txXfrm>
    </dsp:sp>
    <dsp:sp modelId="{9C8B37FD-1B71-C146-926B-D7A248500DC3}">
      <dsp:nvSpPr>
        <dsp:cNvPr id="0" name=""/>
        <dsp:cNvSpPr/>
      </dsp:nvSpPr>
      <dsp:spPr>
        <a:xfrm>
          <a:off x="599374" y="52306"/>
          <a:ext cx="1619413" cy="11950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</a:t>
          </a:r>
          <a:endParaRPr lang="en-US" sz="1100" kern="1200" dirty="0"/>
        </a:p>
      </dsp:txBody>
      <dsp:txXfrm>
        <a:off x="657710" y="110642"/>
        <a:ext cx="1502741" cy="1078354"/>
      </dsp:txXfrm>
    </dsp:sp>
    <dsp:sp modelId="{3BC177BE-03CA-1F4E-9626-BD65E9F8F3BA}">
      <dsp:nvSpPr>
        <dsp:cNvPr id="0" name=""/>
        <dsp:cNvSpPr/>
      </dsp:nvSpPr>
      <dsp:spPr>
        <a:xfrm>
          <a:off x="2472302" y="1293724"/>
          <a:ext cx="7006402" cy="11950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411753"/>
            <a:satOff val="-29041"/>
            <a:lumOff val="-142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11753"/>
              <a:satOff val="-29041"/>
              <a:lumOff val="-1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   </a:t>
          </a:r>
          <a:r>
            <a:rPr lang="en-US" sz="1800" kern="1200" dirty="0"/>
            <a:t>The genera, overall desired result.  </a:t>
          </a:r>
          <a:endParaRPr lang="en-US" sz="15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A description of what the situation would be like if an effective solution were put in place.</a:t>
          </a:r>
          <a:endParaRPr lang="en-US" sz="1500" kern="1200" dirty="0"/>
        </a:p>
      </dsp:txBody>
      <dsp:txXfrm>
        <a:off x="2472302" y="1443102"/>
        <a:ext cx="6558267" cy="896270"/>
      </dsp:txXfrm>
    </dsp:sp>
    <dsp:sp modelId="{18CF3BB4-05BB-0941-A982-ED2115B12B03}">
      <dsp:nvSpPr>
        <dsp:cNvPr id="0" name=""/>
        <dsp:cNvSpPr/>
      </dsp:nvSpPr>
      <dsp:spPr>
        <a:xfrm>
          <a:off x="323041" y="1293724"/>
          <a:ext cx="1918025" cy="1195026"/>
        </a:xfrm>
        <a:prstGeom prst="roundRect">
          <a:avLst/>
        </a:prstGeom>
        <a:solidFill>
          <a:schemeClr val="accent3">
            <a:hueOff val="-712195"/>
            <a:satOff val="-33333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</a:t>
          </a:r>
          <a:endParaRPr lang="en-US" sz="1100" kern="1200" dirty="0"/>
        </a:p>
      </dsp:txBody>
      <dsp:txXfrm>
        <a:off x="381377" y="1352060"/>
        <a:ext cx="1801353" cy="1078354"/>
      </dsp:txXfrm>
    </dsp:sp>
    <dsp:sp modelId="{5C12B569-3834-274D-8D66-093D3B98A75C}">
      <dsp:nvSpPr>
        <dsp:cNvPr id="0" name=""/>
        <dsp:cNvSpPr/>
      </dsp:nvSpPr>
      <dsp:spPr>
        <a:xfrm>
          <a:off x="2479355" y="2537256"/>
          <a:ext cx="7006402" cy="11950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823505"/>
            <a:satOff val="-58083"/>
            <a:lumOff val="-284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823505"/>
              <a:satOff val="-58083"/>
              <a:lumOff val="-2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Measurable “grade-able” criteria for evaluating solutions.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  If you compare possible solutions, one might higher overall score or grade because it is better at meeting objectives. </a:t>
          </a:r>
        </a:p>
      </dsp:txBody>
      <dsp:txXfrm>
        <a:off x="2479355" y="2686634"/>
        <a:ext cx="6558267" cy="896270"/>
      </dsp:txXfrm>
    </dsp:sp>
    <dsp:sp modelId="{34CCA8A3-15FB-4248-BF9D-62AEF3AA815B}">
      <dsp:nvSpPr>
        <dsp:cNvPr id="0" name=""/>
        <dsp:cNvSpPr/>
      </dsp:nvSpPr>
      <dsp:spPr>
        <a:xfrm>
          <a:off x="157994" y="2592466"/>
          <a:ext cx="1992667" cy="1195026"/>
        </a:xfrm>
        <a:prstGeom prst="roundRect">
          <a:avLst/>
        </a:prstGeom>
        <a:solidFill>
          <a:schemeClr val="accent3">
            <a:hueOff val="-1424389"/>
            <a:satOff val="-66667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OBJECTIVES</a:t>
          </a:r>
          <a:endParaRPr lang="en-US" sz="1100" kern="1200" dirty="0"/>
        </a:p>
      </dsp:txBody>
      <dsp:txXfrm>
        <a:off x="216330" y="2650802"/>
        <a:ext cx="1875995" cy="1078354"/>
      </dsp:txXfrm>
    </dsp:sp>
    <dsp:sp modelId="{F51EBCB0-36D5-2247-88D8-4EBD62ECACFA}">
      <dsp:nvSpPr>
        <dsp:cNvPr id="0" name=""/>
        <dsp:cNvSpPr/>
      </dsp:nvSpPr>
      <dsp:spPr>
        <a:xfrm>
          <a:off x="2350484" y="3910031"/>
          <a:ext cx="9292310" cy="11950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hueOff val="-1235258"/>
            <a:satOff val="-87124"/>
            <a:lumOff val="-4261"/>
            <a:alpha val="35426"/>
          </a:schemeClr>
        </a:solidFill>
        <a:ln w="12700" cap="flat" cmpd="sng" algn="ctr">
          <a:solidFill>
            <a:schemeClr val="accent3">
              <a:tint val="40000"/>
              <a:alpha val="90000"/>
              <a:hueOff val="-1235258"/>
              <a:satOff val="-87124"/>
              <a:lumOff val="-4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 </a:t>
          </a:r>
          <a:r>
            <a:rPr lang="en-US" sz="1800" kern="1200" dirty="0"/>
            <a:t>Factors that LIMIT solution options (typically things like budget, timeline, regulations, </a:t>
          </a:r>
          <a:r>
            <a:rPr lang="en-US" sz="1800" i="1" kern="1200" dirty="0" err="1"/>
            <a:t>etc</a:t>
          </a:r>
          <a:r>
            <a:rPr lang="en-US" sz="1800" kern="1200" dirty="0"/>
            <a:t>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Can also be things like space or size limitations, range factors, </a:t>
          </a:r>
          <a:r>
            <a:rPr lang="en-US" sz="1800" i="1" kern="1200" dirty="0"/>
            <a:t>etc</a:t>
          </a:r>
          <a:r>
            <a:rPr lang="en-US" sz="1800" kern="1200" dirty="0"/>
            <a:t>.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 These are PASS/FAIL CRITERIA for solutions</a:t>
          </a:r>
          <a:r>
            <a:rPr lang="en-US" sz="1600" kern="1200" dirty="0"/>
            <a:t>.</a:t>
          </a:r>
        </a:p>
      </dsp:txBody>
      <dsp:txXfrm>
        <a:off x="2350484" y="4059409"/>
        <a:ext cx="8844175" cy="896270"/>
      </dsp:txXfrm>
    </dsp:sp>
    <dsp:sp modelId="{8FF10A86-3E50-B241-838A-598CB93EA792}">
      <dsp:nvSpPr>
        <dsp:cNvPr id="0" name=""/>
        <dsp:cNvSpPr/>
      </dsp:nvSpPr>
      <dsp:spPr>
        <a:xfrm>
          <a:off x="139544" y="3910031"/>
          <a:ext cx="2029988" cy="1195026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CONSTRAINTS</a:t>
          </a:r>
          <a:endParaRPr lang="en-US" sz="1100" kern="1200" dirty="0"/>
        </a:p>
      </dsp:txBody>
      <dsp:txXfrm>
        <a:off x="197880" y="3968367"/>
        <a:ext cx="1913316" cy="1078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05AF-6AD3-9C4E-8205-533B5987288A}">
      <dsp:nvSpPr>
        <dsp:cNvPr id="0" name=""/>
        <dsp:cNvSpPr/>
      </dsp:nvSpPr>
      <dsp:spPr>
        <a:xfrm rot="10800000">
          <a:off x="1856110" y="463"/>
          <a:ext cx="6840162" cy="53284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7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it fairly general?</a:t>
          </a:r>
          <a:endParaRPr lang="en-CA" sz="1800" kern="1200" dirty="0"/>
        </a:p>
      </dsp:txBody>
      <dsp:txXfrm rot="10800000">
        <a:off x="1989322" y="463"/>
        <a:ext cx="6706950" cy="532847"/>
      </dsp:txXfrm>
    </dsp:sp>
    <dsp:sp modelId="{1D09A022-5672-8044-8D33-DD846263BCEF}">
      <dsp:nvSpPr>
        <dsp:cNvPr id="0" name=""/>
        <dsp:cNvSpPr/>
      </dsp:nvSpPr>
      <dsp:spPr>
        <a:xfrm>
          <a:off x="1589686" y="463"/>
          <a:ext cx="532847" cy="5328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8C00F-0E41-7A49-93C8-F436998EBAF1}">
      <dsp:nvSpPr>
        <dsp:cNvPr id="0" name=""/>
        <dsp:cNvSpPr/>
      </dsp:nvSpPr>
      <dsp:spPr>
        <a:xfrm rot="10800000">
          <a:off x="1856110" y="666523"/>
          <a:ext cx="6840162" cy="532847"/>
        </a:xfrm>
        <a:prstGeom prst="homePlate">
          <a:avLst/>
        </a:prstGeom>
        <a:solidFill>
          <a:schemeClr val="accent3">
            <a:hueOff val="-712195"/>
            <a:satOff val="-33333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7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it be supported by data? (you can show heating bills </a:t>
          </a:r>
          <a:endParaRPr lang="en-CA" sz="1800" kern="1200"/>
        </a:p>
      </dsp:txBody>
      <dsp:txXfrm rot="10800000">
        <a:off x="1989322" y="666523"/>
        <a:ext cx="6706950" cy="532847"/>
      </dsp:txXfrm>
    </dsp:sp>
    <dsp:sp modelId="{59E2F402-8111-1143-85D3-67E1AB43FAFD}">
      <dsp:nvSpPr>
        <dsp:cNvPr id="0" name=""/>
        <dsp:cNvSpPr/>
      </dsp:nvSpPr>
      <dsp:spPr>
        <a:xfrm>
          <a:off x="1589686" y="666523"/>
          <a:ext cx="532847" cy="5328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B0540-0029-9E44-826F-BAD68FC92BA7}">
      <dsp:nvSpPr>
        <dsp:cNvPr id="0" name=""/>
        <dsp:cNvSpPr/>
      </dsp:nvSpPr>
      <dsp:spPr>
        <a:xfrm rot="10800000">
          <a:off x="1856110" y="1332582"/>
          <a:ext cx="6840162" cy="532847"/>
        </a:xfrm>
        <a:prstGeom prst="homePlate">
          <a:avLst/>
        </a:prstGeom>
        <a:solidFill>
          <a:schemeClr val="accent3">
            <a:hueOff val="-1424389"/>
            <a:satOff val="-66667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7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Does it allows for a range of possible solutions?</a:t>
          </a:r>
          <a:endParaRPr lang="en-CA" sz="1800" kern="1200"/>
        </a:p>
      </dsp:txBody>
      <dsp:txXfrm rot="10800000">
        <a:off x="1989322" y="1332582"/>
        <a:ext cx="6706950" cy="532847"/>
      </dsp:txXfrm>
    </dsp:sp>
    <dsp:sp modelId="{3BE8A39C-C501-2740-B512-2C954830EE16}">
      <dsp:nvSpPr>
        <dsp:cNvPr id="0" name=""/>
        <dsp:cNvSpPr/>
      </dsp:nvSpPr>
      <dsp:spPr>
        <a:xfrm>
          <a:off x="1589686" y="1332582"/>
          <a:ext cx="532847" cy="5328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93BF7-573C-CD40-B000-629808F2BF2B}">
      <dsp:nvSpPr>
        <dsp:cNvPr id="0" name=""/>
        <dsp:cNvSpPr/>
      </dsp:nvSpPr>
      <dsp:spPr>
        <a:xfrm rot="10800000">
          <a:off x="1856110" y="1998641"/>
          <a:ext cx="6840162" cy="532847"/>
        </a:xfrm>
        <a:prstGeom prst="homePlate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7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Does it avoid jumping to a single solution (such as a new furnace)? </a:t>
          </a:r>
          <a:endParaRPr lang="en-CA" sz="1800" kern="1200"/>
        </a:p>
      </dsp:txBody>
      <dsp:txXfrm rot="10800000">
        <a:off x="1989322" y="1998641"/>
        <a:ext cx="6706950" cy="532847"/>
      </dsp:txXfrm>
    </dsp:sp>
    <dsp:sp modelId="{7E8DB5C7-8C3B-9F44-8B47-1D865DA264C6}">
      <dsp:nvSpPr>
        <dsp:cNvPr id="0" name=""/>
        <dsp:cNvSpPr/>
      </dsp:nvSpPr>
      <dsp:spPr>
        <a:xfrm>
          <a:off x="1589686" y="1998641"/>
          <a:ext cx="532847" cy="5328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3AE98-9BC7-F24F-858F-027F83B0DBBB}">
      <dsp:nvSpPr>
        <dsp:cNvPr id="0" name=""/>
        <dsp:cNvSpPr/>
      </dsp:nvSpPr>
      <dsp:spPr>
        <a:xfrm>
          <a:off x="1716776" y="1131300"/>
          <a:ext cx="3528441" cy="3528441"/>
        </a:xfrm>
        <a:prstGeom prst="ellipse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D7AD7-711C-AB46-87CF-DE1EEC6152D5}">
      <dsp:nvSpPr>
        <dsp:cNvPr id="0" name=""/>
        <dsp:cNvSpPr/>
      </dsp:nvSpPr>
      <dsp:spPr>
        <a:xfrm>
          <a:off x="2214486" y="1680420"/>
          <a:ext cx="2519894" cy="2519894"/>
        </a:xfrm>
        <a:prstGeom prst="ellipse">
          <a:avLst/>
        </a:prstGeom>
        <a:solidFill>
          <a:schemeClr val="accent3">
            <a:hueOff val="-1424389"/>
            <a:satOff val="-66667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E23D-3708-104C-8015-90CE4EDED15C}">
      <dsp:nvSpPr>
        <dsp:cNvPr id="0" name=""/>
        <dsp:cNvSpPr/>
      </dsp:nvSpPr>
      <dsp:spPr>
        <a:xfrm>
          <a:off x="2718465" y="2184399"/>
          <a:ext cx="1511936" cy="1511936"/>
        </a:xfrm>
        <a:prstGeom prst="ellipse">
          <a:avLst/>
        </a:prstGeom>
        <a:solidFill>
          <a:schemeClr val="accent3">
            <a:hueOff val="-712195"/>
            <a:satOff val="-33333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BAA23-B1BE-324B-B4F9-672605582158}">
      <dsp:nvSpPr>
        <dsp:cNvPr id="0" name=""/>
        <dsp:cNvSpPr/>
      </dsp:nvSpPr>
      <dsp:spPr>
        <a:xfrm>
          <a:off x="3222444" y="2688378"/>
          <a:ext cx="503978" cy="503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F8C72-3AD4-774C-8386-ED67334B7696}">
      <dsp:nvSpPr>
        <dsp:cNvPr id="0" name=""/>
        <dsp:cNvSpPr/>
      </dsp:nvSpPr>
      <dsp:spPr>
        <a:xfrm>
          <a:off x="5826727" y="0"/>
          <a:ext cx="1764220" cy="84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score – “bullseye!”</a:t>
          </a:r>
        </a:p>
      </dsp:txBody>
      <dsp:txXfrm>
        <a:off x="5826727" y="0"/>
        <a:ext cx="1764220" cy="843885"/>
      </dsp:txXfrm>
    </dsp:sp>
    <dsp:sp modelId="{15D0A414-5184-5E41-BEFC-F8D1977176DE}">
      <dsp:nvSpPr>
        <dsp:cNvPr id="0" name=""/>
        <dsp:cNvSpPr/>
      </dsp:nvSpPr>
      <dsp:spPr>
        <a:xfrm>
          <a:off x="5385672" y="421942"/>
          <a:ext cx="4410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922D5-EFC0-1549-B068-EDFF464F5195}">
      <dsp:nvSpPr>
        <dsp:cNvPr id="0" name=""/>
        <dsp:cNvSpPr/>
      </dsp:nvSpPr>
      <dsp:spPr>
        <a:xfrm rot="5400000">
          <a:off x="3462124" y="586924"/>
          <a:ext cx="2467998" cy="230125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9730A-F8F7-D447-BC1B-6038962700DD}">
      <dsp:nvSpPr>
        <dsp:cNvPr id="0" name=""/>
        <dsp:cNvSpPr/>
      </dsp:nvSpPr>
      <dsp:spPr>
        <a:xfrm>
          <a:off x="5826727" y="843885"/>
          <a:ext cx="1764220" cy="84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Good score</a:t>
          </a:r>
        </a:p>
      </dsp:txBody>
      <dsp:txXfrm>
        <a:off x="5826727" y="843885"/>
        <a:ext cx="1764220" cy="843885"/>
      </dsp:txXfrm>
    </dsp:sp>
    <dsp:sp modelId="{25B23BE0-9E09-2345-B2C0-6D0B41409542}">
      <dsp:nvSpPr>
        <dsp:cNvPr id="0" name=""/>
        <dsp:cNvSpPr/>
      </dsp:nvSpPr>
      <dsp:spPr>
        <a:xfrm>
          <a:off x="5385672" y="1265828"/>
          <a:ext cx="4410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7F46-2904-7D40-8CD8-B7B983542B14}">
      <dsp:nvSpPr>
        <dsp:cNvPr id="0" name=""/>
        <dsp:cNvSpPr/>
      </dsp:nvSpPr>
      <dsp:spPr>
        <a:xfrm rot="5400000">
          <a:off x="4089312" y="1192183"/>
          <a:ext cx="1775638" cy="194245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CE336-D07F-0D44-A795-876A223DB129}">
      <dsp:nvSpPr>
        <dsp:cNvPr id="0" name=""/>
        <dsp:cNvSpPr/>
      </dsp:nvSpPr>
      <dsp:spPr>
        <a:xfrm>
          <a:off x="5826727" y="1687770"/>
          <a:ext cx="1764220" cy="84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Ok score</a:t>
          </a:r>
        </a:p>
      </dsp:txBody>
      <dsp:txXfrm>
        <a:off x="5826727" y="1687770"/>
        <a:ext cx="1764220" cy="843885"/>
      </dsp:txXfrm>
    </dsp:sp>
    <dsp:sp modelId="{4063A36B-261B-3A4A-B288-AFB9ED823067}">
      <dsp:nvSpPr>
        <dsp:cNvPr id="0" name=""/>
        <dsp:cNvSpPr/>
      </dsp:nvSpPr>
      <dsp:spPr>
        <a:xfrm>
          <a:off x="5385672" y="2109713"/>
          <a:ext cx="4410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7C2C9-016F-D44D-9801-DBFAAA170AC0}">
      <dsp:nvSpPr>
        <dsp:cNvPr id="0" name=""/>
        <dsp:cNvSpPr/>
      </dsp:nvSpPr>
      <dsp:spPr>
        <a:xfrm rot="5400000">
          <a:off x="4640259" y="2014300"/>
          <a:ext cx="1188092" cy="160619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12349-F347-EB40-8608-62E85BB8EF11}">
      <dsp:nvSpPr>
        <dsp:cNvPr id="0" name=""/>
        <dsp:cNvSpPr/>
      </dsp:nvSpPr>
      <dsp:spPr>
        <a:xfrm>
          <a:off x="5826727" y="2531656"/>
          <a:ext cx="1764220" cy="84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 score</a:t>
          </a:r>
        </a:p>
      </dsp:txBody>
      <dsp:txXfrm>
        <a:off x="5826727" y="2531656"/>
        <a:ext cx="1764220" cy="843885"/>
      </dsp:txXfrm>
    </dsp:sp>
    <dsp:sp modelId="{5468B028-40B0-0E48-8F4B-01060A0F8F39}">
      <dsp:nvSpPr>
        <dsp:cNvPr id="0" name=""/>
        <dsp:cNvSpPr/>
      </dsp:nvSpPr>
      <dsp:spPr>
        <a:xfrm>
          <a:off x="5385672" y="2953599"/>
          <a:ext cx="4410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21F9-C09E-2945-8E85-7C4C3B320938}">
      <dsp:nvSpPr>
        <dsp:cNvPr id="0" name=""/>
        <dsp:cNvSpPr/>
      </dsp:nvSpPr>
      <dsp:spPr>
        <a:xfrm rot="5400000">
          <a:off x="5002551" y="2889218"/>
          <a:ext cx="712808" cy="94597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02F62-00BD-284D-A3C6-249A1497020F}">
      <dsp:nvSpPr>
        <dsp:cNvPr id="0" name=""/>
        <dsp:cNvSpPr/>
      </dsp:nvSpPr>
      <dsp:spPr>
        <a:xfrm rot="5400000">
          <a:off x="5552933" y="-2577001"/>
          <a:ext cx="925924" cy="631502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Home heating bill is too high</a:t>
          </a:r>
        </a:p>
      </dsp:txBody>
      <dsp:txXfrm rot="-5400000">
        <a:off x="2858383" y="162749"/>
        <a:ext cx="6269825" cy="835524"/>
      </dsp:txXfrm>
    </dsp:sp>
    <dsp:sp modelId="{F8196112-00AD-004C-9F12-3C83FE929ECF}">
      <dsp:nvSpPr>
        <dsp:cNvPr id="0" name=""/>
        <dsp:cNvSpPr/>
      </dsp:nvSpPr>
      <dsp:spPr>
        <a:xfrm>
          <a:off x="557657" y="1807"/>
          <a:ext cx="2300725" cy="1157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Need</a:t>
          </a:r>
          <a:endParaRPr lang="en-US" sz="4400" kern="1200" dirty="0"/>
        </a:p>
      </dsp:txBody>
      <dsp:txXfrm>
        <a:off x="614157" y="58307"/>
        <a:ext cx="2187725" cy="1044405"/>
      </dsp:txXfrm>
    </dsp:sp>
    <dsp:sp modelId="{D558B16F-C2A2-794A-AC59-2BA72EF42D62}">
      <dsp:nvSpPr>
        <dsp:cNvPr id="0" name=""/>
        <dsp:cNvSpPr/>
      </dsp:nvSpPr>
      <dsp:spPr>
        <a:xfrm rot="5400000">
          <a:off x="5552933" y="-1361725"/>
          <a:ext cx="925924" cy="6315025"/>
        </a:xfrm>
        <a:prstGeom prst="round2SameRect">
          <a:avLst/>
        </a:prstGeom>
        <a:solidFill>
          <a:schemeClr val="accent3">
            <a:tint val="40000"/>
            <a:alpha val="90000"/>
            <a:hueOff val="-411753"/>
            <a:satOff val="-29041"/>
            <a:lumOff val="-142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11753"/>
              <a:satOff val="-29041"/>
              <a:lumOff val="-1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Improve home heating energy efficiency and cost</a:t>
          </a:r>
        </a:p>
      </dsp:txBody>
      <dsp:txXfrm rot="-5400000">
        <a:off x="2858383" y="1378025"/>
        <a:ext cx="6269825" cy="835524"/>
      </dsp:txXfrm>
    </dsp:sp>
    <dsp:sp modelId="{47D50F2B-7862-4148-BE9C-4A92A33A7621}">
      <dsp:nvSpPr>
        <dsp:cNvPr id="0" name=""/>
        <dsp:cNvSpPr/>
      </dsp:nvSpPr>
      <dsp:spPr>
        <a:xfrm>
          <a:off x="557657" y="1217083"/>
          <a:ext cx="2300725" cy="1157405"/>
        </a:xfrm>
        <a:prstGeom prst="roundRect">
          <a:avLst/>
        </a:prstGeom>
        <a:solidFill>
          <a:schemeClr val="accent3">
            <a:hueOff val="-712195"/>
            <a:satOff val="-33333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</a:t>
          </a:r>
          <a:endParaRPr lang="en-US" sz="4400" kern="1200" dirty="0"/>
        </a:p>
      </dsp:txBody>
      <dsp:txXfrm>
        <a:off x="614157" y="1273583"/>
        <a:ext cx="2187725" cy="1044405"/>
      </dsp:txXfrm>
    </dsp:sp>
    <dsp:sp modelId="{1B9053D9-6094-674E-9E7A-98909AC63FCF}">
      <dsp:nvSpPr>
        <dsp:cNvPr id="0" name=""/>
        <dsp:cNvSpPr/>
      </dsp:nvSpPr>
      <dsp:spPr>
        <a:xfrm rot="5400000">
          <a:off x="5486952" y="-132588"/>
          <a:ext cx="1261498" cy="6308858"/>
        </a:xfrm>
        <a:prstGeom prst="round2SameRect">
          <a:avLst/>
        </a:prstGeom>
        <a:solidFill>
          <a:schemeClr val="accent3">
            <a:tint val="40000"/>
            <a:alpha val="90000"/>
            <a:hueOff val="-823505"/>
            <a:satOff val="-58083"/>
            <a:lumOff val="-284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823505"/>
              <a:satOff val="-58083"/>
              <a:lumOff val="-2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reduce heating bill by at least15%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Increase heating efficiency (reduce heat loss) by at least 25%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Maintain consistent comfortable home temperature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 cost effective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 rot="-5400000">
        <a:off x="2963273" y="2452672"/>
        <a:ext cx="6247277" cy="1138336"/>
      </dsp:txXfrm>
    </dsp:sp>
    <dsp:sp modelId="{5325C0AE-9CA4-1E45-9703-85239CA8E925}">
      <dsp:nvSpPr>
        <dsp:cNvPr id="0" name=""/>
        <dsp:cNvSpPr/>
      </dsp:nvSpPr>
      <dsp:spPr>
        <a:xfrm>
          <a:off x="557657" y="2484406"/>
          <a:ext cx="2390319" cy="1157405"/>
        </a:xfrm>
        <a:prstGeom prst="roundRect">
          <a:avLst/>
        </a:prstGeom>
        <a:solidFill>
          <a:schemeClr val="accent3">
            <a:hueOff val="-1424389"/>
            <a:satOff val="-66667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Objectives</a:t>
          </a:r>
        </a:p>
      </dsp:txBody>
      <dsp:txXfrm>
        <a:off x="614157" y="2540906"/>
        <a:ext cx="2277319" cy="1044405"/>
      </dsp:txXfrm>
    </dsp:sp>
    <dsp:sp modelId="{EA82C63C-3436-8245-B96E-0A69E0C688B5}">
      <dsp:nvSpPr>
        <dsp:cNvPr id="0" name=""/>
        <dsp:cNvSpPr/>
      </dsp:nvSpPr>
      <dsp:spPr>
        <a:xfrm rot="5400000">
          <a:off x="5458220" y="1294219"/>
          <a:ext cx="1393840" cy="6308858"/>
        </a:xfrm>
        <a:prstGeom prst="round2SameRect">
          <a:avLst/>
        </a:prstGeom>
        <a:solidFill>
          <a:schemeClr val="accent3">
            <a:tint val="40000"/>
            <a:alpha val="90000"/>
            <a:hueOff val="-1235258"/>
            <a:satOff val="-87124"/>
            <a:lumOff val="-426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235258"/>
              <a:satOff val="-87124"/>
              <a:lumOff val="-4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Cost no more than $10,000 and be complete by Dec. 31, 2021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all laws, rules, guidelines and meet Energy Star standards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Fit in my utility room (4’ x 4’ space) or not require significant reno</a:t>
          </a:r>
        </a:p>
      </dsp:txBody>
      <dsp:txXfrm rot="-5400000">
        <a:off x="3000711" y="3819770"/>
        <a:ext cx="6240816" cy="1257756"/>
      </dsp:txXfrm>
    </dsp:sp>
    <dsp:sp modelId="{747C0C41-0021-2345-896D-F4AE28762ECB}">
      <dsp:nvSpPr>
        <dsp:cNvPr id="0" name=""/>
        <dsp:cNvSpPr/>
      </dsp:nvSpPr>
      <dsp:spPr>
        <a:xfrm>
          <a:off x="557657" y="3869945"/>
          <a:ext cx="2443054" cy="1157405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Constraints</a:t>
          </a:r>
        </a:p>
      </dsp:txBody>
      <dsp:txXfrm>
        <a:off x="614157" y="3926445"/>
        <a:ext cx="2330054" cy="1044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5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3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8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sbooks.bccampus.ca/technicalwriting/chapter/problemsolv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DDC8-B3D9-0345-B079-C058EEA1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17" y="317500"/>
            <a:ext cx="11647783" cy="33256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Definition					                               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86FB180-8D8E-F246-A92F-3587640E0BEA}"/>
              </a:ext>
            </a:extLst>
          </p:cNvPr>
          <p:cNvSpPr/>
          <p:nvPr/>
        </p:nvSpPr>
        <p:spPr>
          <a:xfrm>
            <a:off x="7808617" y="3886368"/>
            <a:ext cx="4167483" cy="2803004"/>
          </a:xfrm>
          <a:prstGeom prst="wedgeRoundRectCallout">
            <a:avLst>
              <a:gd name="adj1" fmla="val -57901"/>
              <a:gd name="adj2" fmla="val -4590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Sample Presentation: </a:t>
            </a:r>
          </a:p>
          <a:p>
            <a:pPr algn="ctr"/>
            <a:r>
              <a:rPr lang="en-US" sz="2000" dirty="0"/>
              <a:t>this presentation reviews PROBLEM DEFINITITION, but  also provides a model for your presentations and includes tips and  suggestions to keep in mind as you design your own presentations.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C2B7B-0822-B94B-B64D-2C335822D134}"/>
              </a:ext>
            </a:extLst>
          </p:cNvPr>
          <p:cNvSpPr txBox="1"/>
          <p:nvPr/>
        </p:nvSpPr>
        <p:spPr>
          <a:xfrm>
            <a:off x="328317" y="4026068"/>
            <a:ext cx="7202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First Step in the Engineering Design Process</a:t>
            </a:r>
          </a:p>
          <a:p>
            <a:endParaRPr lang="en-US" dirty="0"/>
          </a:p>
          <a:p>
            <a:r>
              <a:rPr lang="en-US" dirty="0"/>
              <a:t>ENGR 120, Spring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BB7D7-E81F-1C49-BB32-D32C032D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677" y="463549"/>
            <a:ext cx="4147006" cy="31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562-388E-F045-8DCF-D1F12CB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2918-0821-4144-8586-4C1824803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Developing a Goal Statement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DF7BD38-D900-694E-8845-BC9BF91F507D}"/>
              </a:ext>
            </a:extLst>
          </p:cNvPr>
          <p:cNvSpPr/>
          <p:nvPr/>
        </p:nvSpPr>
        <p:spPr>
          <a:xfrm>
            <a:off x="10482776" y="4032664"/>
            <a:ext cx="1508167" cy="2571559"/>
          </a:xfrm>
          <a:prstGeom prst="wedgeRoundRectCallout">
            <a:avLst>
              <a:gd name="adj1" fmla="val -89019"/>
              <a:gd name="adj2" fmla="val -4204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SECTION slide (consistent format with previous section slide)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BBDCD-0F8A-F640-BF27-9CB68552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9" y="2517554"/>
            <a:ext cx="2484641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0B9B-B4C6-D249-A522-EC895741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2811"/>
            <a:ext cx="7729728" cy="1188720"/>
          </a:xfrm>
        </p:spPr>
        <p:txBody>
          <a:bodyPr/>
          <a:lstStyle/>
          <a:p>
            <a:r>
              <a:rPr lang="en-US" b="1" dirty="0"/>
              <a:t>Goal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E5EB-6CB2-7848-A066-7054F8C3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75" y="2473377"/>
            <a:ext cx="10241397" cy="3808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Where the NEED statement is a negative statement of the unsatisfactory situation, the GOAL statement is simply the opposite.  It is a positive statement of what the SATISFACTORY situation would be like, once a solution is put in place.  </a:t>
            </a:r>
          </a:p>
          <a:p>
            <a:pPr marL="0" indent="0">
              <a:buNone/>
            </a:pPr>
            <a:r>
              <a:rPr lang="en-US" sz="2200" b="1" dirty="0"/>
              <a:t>FOCUS  is key! </a:t>
            </a:r>
          </a:p>
          <a:p>
            <a:r>
              <a:rPr lang="en-US" sz="2200" dirty="0"/>
              <a:t>A very general goal statement allows for a broad range of solutions, but may make it difficult to find an approach.</a:t>
            </a:r>
          </a:p>
          <a:p>
            <a:r>
              <a:rPr lang="en-US" sz="2200" dirty="0"/>
              <a:t>A more narrow goal statement limits the potential solution ideas, but makes it easier to focus.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38C1738-DB21-EC40-9EDF-7517CB5C433A}"/>
              </a:ext>
            </a:extLst>
          </p:cNvPr>
          <p:cNvSpPr/>
          <p:nvPr/>
        </p:nvSpPr>
        <p:spPr>
          <a:xfrm>
            <a:off x="2324101" y="5496624"/>
            <a:ext cx="8343900" cy="1307268"/>
          </a:xfrm>
          <a:prstGeom prst="wedgeRoundRectCallout">
            <a:avLst>
              <a:gd name="adj1" fmla="val -56668"/>
              <a:gd name="adj2" fmla="val 944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AUDIENCE ENGAGEMENT Strategy:</a:t>
            </a:r>
          </a:p>
          <a:p>
            <a:pPr algn="ctr"/>
            <a:r>
              <a:rPr lang="en-US" dirty="0"/>
              <a:t>What are some possible GOAL Statements for our home heating problem?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7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5A69-1959-7248-9050-B6F603E2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4435"/>
            <a:ext cx="7729728" cy="1188720"/>
          </a:xfrm>
        </p:spPr>
        <p:txBody>
          <a:bodyPr/>
          <a:lstStyle/>
          <a:p>
            <a:r>
              <a:rPr lang="en-US" b="1" dirty="0"/>
              <a:t>Sample Goal statement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F4BB479-992E-2344-A33E-75C469DFB61D}"/>
              </a:ext>
            </a:extLst>
          </p:cNvPr>
          <p:cNvSpPr/>
          <p:nvPr/>
        </p:nvSpPr>
        <p:spPr>
          <a:xfrm>
            <a:off x="1156740" y="2127501"/>
            <a:ext cx="9878518" cy="1558977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“My goal is to find way to heat my home more efficiently and cost effectively.”</a:t>
            </a:r>
          </a:p>
          <a:p>
            <a:pPr algn="ctr"/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A423B9A-C35E-1F41-8438-E0237F145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846804"/>
              </p:ext>
            </p:extLst>
          </p:nvPr>
        </p:nvGraphicFramePr>
        <p:xfrm>
          <a:off x="749299" y="4030824"/>
          <a:ext cx="10285959" cy="2531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63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F67-6E70-FC43-87CB-8CADFE4F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43587-9292-5B40-AAD2-31E6F89A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187" y="4352465"/>
            <a:ext cx="7505205" cy="126508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Designing Quantifiable Expectations of Performance for Evaluating Alternative Solutions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9E600-3DDA-B94F-93CB-226D6B53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2431828"/>
            <a:ext cx="2565400" cy="1569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27AA2-2C19-5044-9E27-D62E204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444528"/>
            <a:ext cx="2049780" cy="15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7BA7-DF34-BA4C-963C-A2E162B5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47"/>
            <a:ext cx="7729728" cy="118872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BDA4-42DF-EA40-9E8D-00467DDA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651552"/>
            <a:ext cx="10657892" cy="5206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Objectives are ”quantifiable expectations of performance” that allow you to evaluate how well any solution fulfills the need and goal.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they are “grading criteria” for evaluating the effectiveness of solutions.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It is crucial to establish objectives BEFORE considering solutions (to avoid bias).  </a:t>
            </a:r>
          </a:p>
          <a:p>
            <a:pPr marL="0" indent="0">
              <a:buNone/>
            </a:pPr>
            <a:endParaRPr lang="en-US" sz="2400" dirty="0"/>
          </a:p>
          <a:p>
            <a:pPr marL="1654175" lvl="8" indent="0">
              <a:buNone/>
            </a:pPr>
            <a:r>
              <a:rPr lang="en-US" sz="2200" b="1" dirty="0"/>
              <a:t>NOTE</a:t>
            </a:r>
            <a:r>
              <a:rPr lang="en-US" sz="2200" dirty="0"/>
              <a:t>:  </a:t>
            </a:r>
            <a:r>
              <a:rPr lang="en-US" sz="2200" i="1" dirty="0"/>
              <a:t>How would you like to be graded on an assignment without knowing what the evaluation criteria are? Or apply for a job without knowing the job description or hiring criteria?  </a:t>
            </a:r>
          </a:p>
          <a:p>
            <a:pPr marL="1654175" lvl="8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400" dirty="0"/>
              <a:t>You cannot develop a solution until you know what objectives it is supposed to achieve, and how they will be measured. </a:t>
            </a:r>
          </a:p>
          <a:p>
            <a:pPr marL="0" indent="0">
              <a:buNone/>
            </a:pPr>
            <a:r>
              <a:rPr lang="en-US" sz="2400" i="1" dirty="0"/>
              <a:t>Q:  What objectives should any solution to our home heating problem try to achieve?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9045A02-CD6A-6F48-8E15-E6DEE5DBCE76}"/>
              </a:ext>
            </a:extLst>
          </p:cNvPr>
          <p:cNvSpPr/>
          <p:nvPr/>
        </p:nvSpPr>
        <p:spPr>
          <a:xfrm>
            <a:off x="186612" y="3608591"/>
            <a:ext cx="1948885" cy="1745672"/>
          </a:xfrm>
          <a:prstGeom prst="wedgeRoundRectCallout">
            <a:avLst>
              <a:gd name="adj1" fmla="val 72700"/>
              <a:gd name="adj2" fmla="val 2245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examples or analogies that your audience can relate to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3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A337-2EB0-854E-82CC-3EE46F9B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82" y="655933"/>
            <a:ext cx="7729728" cy="1188720"/>
          </a:xfrm>
        </p:spPr>
        <p:txBody>
          <a:bodyPr/>
          <a:lstStyle/>
          <a:p>
            <a:r>
              <a:rPr lang="en-US" b="1" dirty="0"/>
              <a:t>Example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EA3-5A9B-714D-A9B1-C9722187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90057"/>
            <a:ext cx="9430327" cy="4112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  <a:r>
              <a:rPr lang="en-US" sz="2400" dirty="0"/>
              <a:t>:  improve efficiency and cost effectiveness of home heating system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OBJECTIVES</a:t>
            </a:r>
            <a:r>
              <a:rPr lang="en-US" sz="2400" dirty="0"/>
              <a:t>:  any proposed solution should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Reduce annual heating bill (by a measurable amount, such as at least 15%)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Increase heating efficiency (by a measurable amount such as at least 25%)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Maintain consistent comfortable temperature in the home (preferred temperature ranges)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cost effective (measured in dollars, cost savings, pay-back or return-on-investment period, etc.)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NOTE</a:t>
            </a:r>
            <a:r>
              <a:rPr lang="en-US" sz="2400" dirty="0"/>
              <a:t>:  all objectives are easily measurable and quantifiable. Solutions can be ranked by how well they meet objectives.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A4C34B4-7A8A-F54F-8914-9BD8BE5EDFCF}"/>
              </a:ext>
            </a:extLst>
          </p:cNvPr>
          <p:cNvSpPr/>
          <p:nvPr/>
        </p:nvSpPr>
        <p:spPr>
          <a:xfrm>
            <a:off x="10165276" y="1246909"/>
            <a:ext cx="1531919" cy="1745672"/>
          </a:xfrm>
          <a:prstGeom prst="wedgeRoundRectCallout">
            <a:avLst>
              <a:gd name="adj1" fmla="val -31757"/>
              <a:gd name="adj2" fmla="val 6610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specific examples to explain the concepts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3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DE29-4A9A-0C4A-A120-0A9B3B55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6" y="347520"/>
            <a:ext cx="8953995" cy="1188720"/>
          </a:xfrm>
        </p:spPr>
        <p:txBody>
          <a:bodyPr/>
          <a:lstStyle/>
          <a:p>
            <a:r>
              <a:rPr lang="en-US" b="1" dirty="0"/>
              <a:t>Objectives and the “Target zone”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F6B26A-CFC8-B94E-A6B7-C7906E22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472219"/>
              </p:ext>
            </p:extLst>
          </p:nvPr>
        </p:nvGraphicFramePr>
        <p:xfrm>
          <a:off x="-1037695" y="1699418"/>
          <a:ext cx="9301162" cy="470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8369-799A-4F4D-A81B-A873B1976946}"/>
              </a:ext>
            </a:extLst>
          </p:cNvPr>
          <p:cNvCxnSpPr/>
          <p:nvPr/>
        </p:nvCxnSpPr>
        <p:spPr>
          <a:xfrm>
            <a:off x="2363737" y="4607866"/>
            <a:ext cx="1794933" cy="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1BCB2-D17D-A047-9557-C0CBCA5EF528}"/>
              </a:ext>
            </a:extLst>
          </p:cNvPr>
          <p:cNvCxnSpPr>
            <a:cxnSpLocks/>
          </p:cNvCxnSpPr>
          <p:nvPr/>
        </p:nvCxnSpPr>
        <p:spPr>
          <a:xfrm>
            <a:off x="2322619" y="4615121"/>
            <a:ext cx="1490133" cy="1188721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87FACE-700F-344C-856A-AE62F02A5EF5}"/>
              </a:ext>
            </a:extLst>
          </p:cNvPr>
          <p:cNvSpPr txBox="1"/>
          <p:nvPr/>
        </p:nvSpPr>
        <p:spPr>
          <a:xfrm>
            <a:off x="4042753" y="5590474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Outside the “target zone” does not abide by constraints = FAIL (zero)</a:t>
            </a:r>
          </a:p>
          <a:p>
            <a:r>
              <a:rPr lang="en-US" sz="1600" dirty="0"/>
              <a:t>Budget constraint = Max $10,000 CND.  Solutions that cost more than $10,000 cannot be considered.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B34C6-21BF-C447-92A3-B58D2CF63C44}"/>
              </a:ext>
            </a:extLst>
          </p:cNvPr>
          <p:cNvSpPr txBox="1"/>
          <p:nvPr/>
        </p:nvSpPr>
        <p:spPr>
          <a:xfrm>
            <a:off x="7929149" y="1951789"/>
            <a:ext cx="404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Scoring for Objective 4:  Be cost effective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B0A12D7-9D90-2C49-94D4-9AA64900D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47377"/>
              </p:ext>
            </p:extLst>
          </p:nvPr>
        </p:nvGraphicFramePr>
        <p:xfrm>
          <a:off x="8020315" y="2405783"/>
          <a:ext cx="3865636" cy="343846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35659">
                  <a:extLst>
                    <a:ext uri="{9D8B030D-6E8A-4147-A177-3AD203B41FA5}">
                      <a16:colId xmlns:a16="http://schemas.microsoft.com/office/drawing/2014/main" val="3516166357"/>
                    </a:ext>
                  </a:extLst>
                </a:gridCol>
                <a:gridCol w="2829977">
                  <a:extLst>
                    <a:ext uri="{9D8B030D-6E8A-4147-A177-3AD203B41FA5}">
                      <a16:colId xmlns:a16="http://schemas.microsoft.com/office/drawing/2014/main" val="2002458546"/>
                    </a:ext>
                  </a:extLst>
                </a:gridCol>
              </a:tblGrid>
              <a:tr h="470126">
                <a:tc>
                  <a:txBody>
                    <a:bodyPr/>
                    <a:lstStyle/>
                    <a:p>
                      <a:r>
                        <a:rPr lang="en-US" sz="2000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Measurement $ CND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7917"/>
                  </a:ext>
                </a:extLst>
              </a:tr>
              <a:tr h="59366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2,000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0911"/>
                  </a:ext>
                </a:extLst>
              </a:tr>
              <a:tr h="5936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2,001 – 4,000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61489"/>
                  </a:ext>
                </a:extLst>
              </a:tr>
              <a:tr h="5936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4,001 – 6,000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470386"/>
                  </a:ext>
                </a:extLst>
              </a:tr>
              <a:tr h="5936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6,001 – 8,000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35346"/>
                  </a:ext>
                </a:extLst>
              </a:tr>
              <a:tr h="5936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8,001 – 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707137"/>
                  </a:ext>
                </a:extLst>
              </a:tr>
            </a:tbl>
          </a:graphicData>
        </a:graphic>
      </p:graphicFrame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F698E7C-1325-DD49-8E19-EBD14FE4BE24}"/>
              </a:ext>
            </a:extLst>
          </p:cNvPr>
          <p:cNvSpPr/>
          <p:nvPr/>
        </p:nvSpPr>
        <p:spPr>
          <a:xfrm>
            <a:off x="1" y="1"/>
            <a:ext cx="1258784" cy="1699418"/>
          </a:xfrm>
          <a:prstGeom prst="wedgeRoundRectCallout">
            <a:avLst>
              <a:gd name="adj1" fmla="val 54092"/>
              <a:gd name="adj2" fmla="val 6750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Illustrate your ideas visually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3AFBF-A705-B944-99C7-AE76AE7B3EDF}"/>
              </a:ext>
            </a:extLst>
          </p:cNvPr>
          <p:cNvCxnSpPr>
            <a:cxnSpLocks/>
          </p:cNvCxnSpPr>
          <p:nvPr/>
        </p:nvCxnSpPr>
        <p:spPr>
          <a:xfrm>
            <a:off x="3966358" y="5403273"/>
            <a:ext cx="3962791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27C4B0-1A91-C242-A487-852813BCF3F0}"/>
              </a:ext>
            </a:extLst>
          </p:cNvPr>
          <p:cNvSpPr txBox="1"/>
          <p:nvPr/>
        </p:nvSpPr>
        <p:spPr>
          <a:xfrm>
            <a:off x="4298682" y="5009896"/>
            <a:ext cx="358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Each objective is a slice of the target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83C090C-22A0-AF44-BFE9-9F0D4B535CFB}"/>
              </a:ext>
            </a:extLst>
          </p:cNvPr>
          <p:cNvSpPr/>
          <p:nvPr/>
        </p:nvSpPr>
        <p:spPr>
          <a:xfrm rot="10581632" flipH="1">
            <a:off x="2771293" y="3322499"/>
            <a:ext cx="1398119" cy="2490127"/>
          </a:xfrm>
          <a:prstGeom prst="arc">
            <a:avLst>
              <a:gd name="adj1" fmla="val 16474031"/>
              <a:gd name="adj2" fmla="val 21343505"/>
            </a:avLst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921B-5063-DA42-B73E-E7CA50B0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236" y="635722"/>
            <a:ext cx="7729728" cy="1188720"/>
          </a:xfrm>
        </p:spPr>
        <p:txBody>
          <a:bodyPr/>
          <a:lstStyle/>
          <a:p>
            <a:r>
              <a:rPr lang="en-US" b="1" dirty="0"/>
              <a:t>Sample Objectives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D562DB-621B-5D46-A20C-623B9AF43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658341"/>
              </p:ext>
            </p:extLst>
          </p:nvPr>
        </p:nvGraphicFramePr>
        <p:xfrm>
          <a:off x="1662544" y="2108201"/>
          <a:ext cx="9119756" cy="43876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9919">
                  <a:extLst>
                    <a:ext uri="{9D8B030D-6E8A-4147-A177-3AD203B41FA5}">
                      <a16:colId xmlns:a16="http://schemas.microsoft.com/office/drawing/2014/main" val="749566933"/>
                    </a:ext>
                  </a:extLst>
                </a:gridCol>
                <a:gridCol w="3647767">
                  <a:extLst>
                    <a:ext uri="{9D8B030D-6E8A-4147-A177-3AD203B41FA5}">
                      <a16:colId xmlns:a16="http://schemas.microsoft.com/office/drawing/2014/main" val="2914417491"/>
                    </a:ext>
                  </a:extLst>
                </a:gridCol>
                <a:gridCol w="2432070">
                  <a:extLst>
                    <a:ext uri="{9D8B030D-6E8A-4147-A177-3AD203B41FA5}">
                      <a16:colId xmlns:a16="http://schemas.microsoft.com/office/drawing/2014/main" val="794294525"/>
                    </a:ext>
                  </a:extLst>
                </a:gridCol>
              </a:tblGrid>
              <a:tr h="4334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Basis for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95644"/>
                  </a:ext>
                </a:extLst>
              </a:tr>
              <a:tr h="106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Reduce annual heating bill by at least 15%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Utility bills</a:t>
                      </a:r>
                    </a:p>
                    <a:p>
                      <a:r>
                        <a:rPr lang="en-US" dirty="0"/>
                        <a:t>(Meter 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Dollars (CND)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47582"/>
                  </a:ext>
                </a:extLst>
              </a:tr>
              <a:tr h="106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 heating efficiency by at least 25%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heat loss at windows and doors with a Blower Door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in Air flow rate in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59605"/>
                  </a:ext>
                </a:extLst>
              </a:tr>
              <a:tr h="106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Maintain consistent comfortable temperature in the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of temperature reading from thermometer in </a:t>
                      </a:r>
                      <a:r>
                        <a:rPr lang="en-US" dirty="0" err="1"/>
                        <a:t>centre</a:t>
                      </a:r>
                      <a:r>
                        <a:rPr lang="en-US" dirty="0"/>
                        <a:t> of the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Degrees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84089"/>
                  </a:ext>
                </a:extLst>
              </a:tr>
              <a:tr h="748089">
                <a:tc>
                  <a:txBody>
                    <a:bodyPr/>
                    <a:lstStyle/>
                    <a:p>
                      <a:r>
                        <a:rPr lang="en-US" dirty="0"/>
                        <a:t>Be cost 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implementation and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Dollars (CND)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7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3F8AC9-09BD-444A-A12C-27BC7CF373BF}"/>
              </a:ext>
            </a:extLst>
          </p:cNvPr>
          <p:cNvSpPr txBox="1"/>
          <p:nvPr/>
        </p:nvSpPr>
        <p:spPr>
          <a:xfrm>
            <a:off x="0" y="1426357"/>
            <a:ext cx="187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make  a scoring rubric for each objective.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5056EA6-1740-7E41-B18E-75BF76BDF341}"/>
              </a:ext>
            </a:extLst>
          </p:cNvPr>
          <p:cNvSpPr/>
          <p:nvPr/>
        </p:nvSpPr>
        <p:spPr>
          <a:xfrm>
            <a:off x="157348" y="3786908"/>
            <a:ext cx="1299359" cy="2708894"/>
          </a:xfrm>
          <a:prstGeom prst="wedgeRoundRectCallout">
            <a:avLst>
              <a:gd name="adj1" fmla="val 65858"/>
              <a:gd name="adj2" fmla="val 276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ENGAGE: have audience help make a scoring chart for one objective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5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1ACF-B0A1-E64D-9410-AA9269D5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3AC6-E546-ED48-906E-523FA523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2769" y="4352465"/>
            <a:ext cx="7766462" cy="1265082"/>
          </a:xfrm>
        </p:spPr>
        <p:txBody>
          <a:bodyPr>
            <a:normAutofit/>
          </a:bodyPr>
          <a:lstStyle/>
          <a:p>
            <a:r>
              <a:rPr lang="en-US" sz="2400" b="1" dirty="0"/>
              <a:t>Identifying factors that limit your solution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F694-2B24-8743-8894-A6798FC2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37" y="2424845"/>
            <a:ext cx="1695063" cy="15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9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139C-909A-0642-8AB6-3C3359C9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30"/>
            <a:ext cx="7729728" cy="1188720"/>
          </a:xfrm>
        </p:spPr>
        <p:txBody>
          <a:bodyPr/>
          <a:lstStyle/>
          <a:p>
            <a:r>
              <a:rPr lang="en-US" b="1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3397-531D-DF4E-BBE2-F119844C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1" y="1925525"/>
            <a:ext cx="9163959" cy="1757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Constraints are limiting factors such as</a:t>
            </a:r>
          </a:p>
          <a:p>
            <a:r>
              <a:rPr lang="en-US" sz="2400" dirty="0"/>
              <a:t>Permissible conditions of design features</a:t>
            </a:r>
          </a:p>
          <a:p>
            <a:r>
              <a:rPr lang="en-US" sz="2400" dirty="0"/>
              <a:t>Permissible range of design and performance parameters</a:t>
            </a:r>
          </a:p>
          <a:p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CBA4EF-E17A-304C-B2EA-280731F3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2754"/>
              </p:ext>
            </p:extLst>
          </p:nvPr>
        </p:nvGraphicFramePr>
        <p:xfrm>
          <a:off x="8084456" y="4424767"/>
          <a:ext cx="3965040" cy="1572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82520">
                  <a:extLst>
                    <a:ext uri="{9D8B030D-6E8A-4147-A177-3AD203B41FA5}">
                      <a16:colId xmlns:a16="http://schemas.microsoft.com/office/drawing/2014/main" val="1976529955"/>
                    </a:ext>
                  </a:extLst>
                </a:gridCol>
                <a:gridCol w="1982520">
                  <a:extLst>
                    <a:ext uri="{9D8B030D-6E8A-4147-A177-3AD203B41FA5}">
                      <a16:colId xmlns:a16="http://schemas.microsoft.com/office/drawing/2014/main" val="918004475"/>
                    </a:ext>
                  </a:extLst>
                </a:gridCol>
              </a:tblGrid>
              <a:tr h="5240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28493"/>
                  </a:ext>
                </a:extLst>
              </a:tr>
              <a:tr h="524091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67249"/>
                  </a:ext>
                </a:extLst>
              </a:tr>
              <a:tr h="524091">
                <a:tc>
                  <a:txBody>
                    <a:bodyPr/>
                    <a:lstStyle/>
                    <a:p>
                      <a:r>
                        <a:rPr lang="en-US" dirty="0"/>
                        <a:t>B (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315561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42B07FD-E5AC-3B41-B51D-F91D4D64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5357" y="4851636"/>
            <a:ext cx="653501" cy="653501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A2037798-A0ED-834B-8C30-089EE51A3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7925" y="5456907"/>
            <a:ext cx="588364" cy="588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69121C-5A52-2F42-A90A-5CB4CC3F00F3}"/>
              </a:ext>
            </a:extLst>
          </p:cNvPr>
          <p:cNvSpPr txBox="1"/>
          <p:nvPr/>
        </p:nvSpPr>
        <p:spPr>
          <a:xfrm>
            <a:off x="426356" y="3829726"/>
            <a:ext cx="7625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OBJECTIVES are ”grade-able” (you can evaluate how well a solution achieves an objective), </a:t>
            </a:r>
            <a:r>
              <a:rPr lang="en-US" sz="2400" b="1" dirty="0"/>
              <a:t>CONTRAINTS are pass/fail conditions</a:t>
            </a:r>
            <a:r>
              <a:rPr lang="en-US" sz="2400" dirty="0"/>
              <a:t>.  </a:t>
            </a:r>
          </a:p>
          <a:p>
            <a:endParaRPr lang="en-US" sz="2400" dirty="0"/>
          </a:p>
          <a:p>
            <a:r>
              <a:rPr lang="en-US" sz="2400" dirty="0"/>
              <a:t>Any solution MUST meet these conditions or it cannot be considered a feasible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B00-9B45-7B41-8968-9C63F680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665"/>
            <a:ext cx="7729728" cy="1188720"/>
          </a:xfrm>
        </p:spPr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E56C-82CC-2A4E-BDA8-0FC9E858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963711"/>
            <a:ext cx="8978731" cy="45855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Hyman’s Problem Formulation Model* with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C34232-FF6F-6041-886E-976255298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317970"/>
              </p:ext>
            </p:extLst>
          </p:nvPr>
        </p:nvGraphicFramePr>
        <p:xfrm>
          <a:off x="2447194" y="3013021"/>
          <a:ext cx="7297612" cy="333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755785B-9A10-3840-B17A-296B413F3223}"/>
              </a:ext>
            </a:extLst>
          </p:cNvPr>
          <p:cNvSpPr/>
          <p:nvPr/>
        </p:nvSpPr>
        <p:spPr>
          <a:xfrm>
            <a:off x="10122997" y="911589"/>
            <a:ext cx="1819399" cy="2104244"/>
          </a:xfrm>
          <a:prstGeom prst="wedgeRoundRectCallout">
            <a:avLst>
              <a:gd name="adj1" fmla="val -34722"/>
              <a:gd name="adj2" fmla="val 6484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TIP:  </a:t>
            </a:r>
            <a:r>
              <a:rPr lang="en-US" dirty="0"/>
              <a:t>Provide a ”roadmap” so your audience knows what to expect. 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73998-D0DA-A34E-9864-8F3A682624FA}"/>
              </a:ext>
            </a:extLst>
          </p:cNvPr>
          <p:cNvSpPr txBox="1"/>
          <p:nvPr/>
        </p:nvSpPr>
        <p:spPr>
          <a:xfrm>
            <a:off x="1280708" y="6642291"/>
            <a:ext cx="963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Source:  B. Hyman, “Problem Formulation,” in </a:t>
            </a:r>
            <a:r>
              <a:rPr lang="en-US" sz="1600" i="1" dirty="0"/>
              <a:t>Fundamentals of Engineering Design</a:t>
            </a:r>
            <a:r>
              <a:rPr lang="en-US" sz="1600" dirty="0"/>
              <a:t>, Prentice Hall, 2002, pp. 40-54. </a:t>
            </a:r>
          </a:p>
        </p:txBody>
      </p:sp>
    </p:spTree>
    <p:extLst>
      <p:ext uri="{BB962C8B-B14F-4D97-AF65-F5344CB8AC3E}">
        <p14:creationId xmlns:p14="http://schemas.microsoft.com/office/powerpoint/2010/main" val="2431824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2D4E-438F-B84C-97D8-F45323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58" y="523613"/>
            <a:ext cx="7729728" cy="1188720"/>
          </a:xfrm>
        </p:spPr>
        <p:txBody>
          <a:bodyPr/>
          <a:lstStyle/>
          <a:p>
            <a:r>
              <a:rPr lang="en-US" b="1" dirty="0"/>
              <a:t>Common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A9FF-0900-544F-B0A9-9E3F50F4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21" y="2149434"/>
            <a:ext cx="10294739" cy="359059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Budget</a:t>
            </a:r>
            <a:r>
              <a:rPr lang="en-US" sz="2400" dirty="0"/>
              <a:t>:  I can spend a maximum of $10,000 on improving my home heating </a:t>
            </a:r>
          </a:p>
          <a:p>
            <a:pPr marL="228600" lvl="1" indent="0">
              <a:buNone/>
            </a:pPr>
            <a:r>
              <a:rPr lang="en-US" sz="2200" dirty="0"/>
              <a:t>(or:  Solution must have a payback period of less than 20 years)</a:t>
            </a:r>
          </a:p>
          <a:p>
            <a:r>
              <a:rPr lang="en-US" sz="2400" b="1" dirty="0"/>
              <a:t>Time</a:t>
            </a:r>
            <a:r>
              <a:rPr lang="en-US" sz="2400" dirty="0"/>
              <a:t>:  the solution must be fully implemented no later than December 31, 2022.  </a:t>
            </a:r>
          </a:p>
          <a:p>
            <a:r>
              <a:rPr lang="en-US" sz="2400" b="1" dirty="0"/>
              <a:t>Space</a:t>
            </a:r>
            <a:r>
              <a:rPr lang="en-US" sz="2400" dirty="0"/>
              <a:t>:  the solution cannot require any significant renovation to the home that would require a permit or variance.  Any new appliances must fit in a 4’x4’ space in the basement utility room.</a:t>
            </a:r>
          </a:p>
          <a:p>
            <a:r>
              <a:rPr lang="en-US" sz="2400" b="1" dirty="0"/>
              <a:t>Regulations</a:t>
            </a:r>
            <a:r>
              <a:rPr lang="en-US" sz="2400" dirty="0"/>
              <a:t>:  the solution and its implementation must abide by all municipal, provincial and federal laws, regulations, and safety standards.</a:t>
            </a:r>
          </a:p>
          <a:p>
            <a:r>
              <a:rPr lang="en-US" sz="2400" b="1" dirty="0"/>
              <a:t>Energy Rating</a:t>
            </a:r>
            <a:r>
              <a:rPr lang="en-US" sz="2400" dirty="0"/>
              <a:t>;  any appliance solution must have an Energy Star rating.  </a:t>
            </a:r>
          </a:p>
          <a:p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C6F268D-C70F-784F-B04B-CF9DD44E8D79}"/>
              </a:ext>
            </a:extLst>
          </p:cNvPr>
          <p:cNvSpPr/>
          <p:nvPr/>
        </p:nvSpPr>
        <p:spPr>
          <a:xfrm>
            <a:off x="10296717" y="289903"/>
            <a:ext cx="1721923" cy="2639677"/>
          </a:xfrm>
          <a:prstGeom prst="wedgeRoundRectCallout">
            <a:avLst>
              <a:gd name="adj1" fmla="val -31757"/>
              <a:gd name="adj2" fmla="val 6610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ENGAGE:  Brainstorm some possible solutions that would NOT abide by constraints.   </a:t>
            </a:r>
          </a:p>
        </p:txBody>
      </p:sp>
    </p:spTree>
    <p:extLst>
      <p:ext uri="{BB962C8B-B14F-4D97-AF65-F5344CB8AC3E}">
        <p14:creationId xmlns:p14="http://schemas.microsoft.com/office/powerpoint/2010/main" val="137504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9935-5511-DD41-BB2E-5B9D4DB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2386744"/>
            <a:ext cx="11391899" cy="1645920"/>
          </a:xfrm>
        </p:spPr>
        <p:txBody>
          <a:bodyPr/>
          <a:lstStyle/>
          <a:p>
            <a:r>
              <a:rPr lang="en-US" b="1" dirty="0"/>
              <a:t>Put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B223-A20B-6140-B6A3-0DB9E336E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Sample Problem Definition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96B8634-ECFC-DC49-85D5-FB4DE797711F}"/>
              </a:ext>
            </a:extLst>
          </p:cNvPr>
          <p:cNvSpPr/>
          <p:nvPr/>
        </p:nvSpPr>
        <p:spPr>
          <a:xfrm>
            <a:off x="10393876" y="3634122"/>
            <a:ext cx="1607623" cy="2906377"/>
          </a:xfrm>
          <a:prstGeom prst="wedgeRoundRectCallout">
            <a:avLst>
              <a:gd name="adj1" fmla="val -86266"/>
              <a:gd name="adj2" fmla="val -4488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the dots for your audience. Provide “key take </a:t>
            </a:r>
            <a:r>
              <a:rPr lang="en-US" dirty="0" err="1"/>
              <a:t>aways</a:t>
            </a:r>
            <a:r>
              <a:rPr lang="en-US" dirty="0"/>
              <a:t>” or “big picture” perspective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610FC-12F3-B842-AB83-73D3B972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" y="2447704"/>
            <a:ext cx="243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FA9-DB62-9449-AD79-4D9D0ABF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919" y="374073"/>
            <a:ext cx="8668987" cy="1188720"/>
          </a:xfrm>
        </p:spPr>
        <p:txBody>
          <a:bodyPr/>
          <a:lstStyle/>
          <a:p>
            <a:r>
              <a:rPr lang="en-US" b="1" dirty="0"/>
              <a:t>Home Heating Problem Definition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6804FC-3F69-9D46-BDC9-25E64991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332441"/>
              </p:ext>
            </p:extLst>
          </p:nvPr>
        </p:nvGraphicFramePr>
        <p:xfrm>
          <a:off x="985652" y="1698171"/>
          <a:ext cx="9867227" cy="5147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20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75A4-9C27-6C40-ABB7-F5710F7D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133" y="632183"/>
            <a:ext cx="7729728" cy="1188720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75C6-BA6F-2A4E-BE07-75290B82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414" y="2822645"/>
            <a:ext cx="3184012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that the problem is clearly and thoroughly defined, you can proceed to step 2:  </a:t>
            </a:r>
          </a:p>
          <a:p>
            <a:pPr marL="0" indent="0">
              <a:buNone/>
            </a:pPr>
            <a:r>
              <a:rPr lang="en-US" sz="2000" b="1" dirty="0"/>
              <a:t>Start brainstorming solution ideas!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2AA1BB8-9B58-A847-A170-099CB032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33" y="2070818"/>
            <a:ext cx="4686241" cy="4686241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B57860F-5BF8-5147-83C9-41B30D7CC1C7}"/>
              </a:ext>
            </a:extLst>
          </p:cNvPr>
          <p:cNvSpPr/>
          <p:nvPr/>
        </p:nvSpPr>
        <p:spPr>
          <a:xfrm>
            <a:off x="5137504" y="2822645"/>
            <a:ext cx="1603168" cy="1591293"/>
          </a:xfrm>
          <a:custGeom>
            <a:avLst/>
            <a:gdLst>
              <a:gd name="connsiteX0" fmla="*/ 843148 w 1603168"/>
              <a:gd name="connsiteY0" fmla="*/ 0 h 1591293"/>
              <a:gd name="connsiteX1" fmla="*/ 760020 w 1603168"/>
              <a:gd name="connsiteY1" fmla="*/ 11875 h 1591293"/>
              <a:gd name="connsiteX2" fmla="*/ 463137 w 1603168"/>
              <a:gd name="connsiteY2" fmla="*/ 23750 h 1591293"/>
              <a:gd name="connsiteX3" fmla="*/ 391885 w 1603168"/>
              <a:gd name="connsiteY3" fmla="*/ 47501 h 1591293"/>
              <a:gd name="connsiteX4" fmla="*/ 356259 w 1603168"/>
              <a:gd name="connsiteY4" fmla="*/ 59376 h 1591293"/>
              <a:gd name="connsiteX5" fmla="*/ 249381 w 1603168"/>
              <a:gd name="connsiteY5" fmla="*/ 130628 h 1591293"/>
              <a:gd name="connsiteX6" fmla="*/ 213755 w 1603168"/>
              <a:gd name="connsiteY6" fmla="*/ 154379 h 1591293"/>
              <a:gd name="connsiteX7" fmla="*/ 201880 w 1603168"/>
              <a:gd name="connsiteY7" fmla="*/ 190005 h 1591293"/>
              <a:gd name="connsiteX8" fmla="*/ 142504 w 1603168"/>
              <a:gd name="connsiteY8" fmla="*/ 261257 h 1591293"/>
              <a:gd name="connsiteX9" fmla="*/ 130628 w 1603168"/>
              <a:gd name="connsiteY9" fmla="*/ 296883 h 1591293"/>
              <a:gd name="connsiteX10" fmla="*/ 106878 w 1603168"/>
              <a:gd name="connsiteY10" fmla="*/ 332509 h 1591293"/>
              <a:gd name="connsiteX11" fmla="*/ 95002 w 1603168"/>
              <a:gd name="connsiteY11" fmla="*/ 368135 h 1591293"/>
              <a:gd name="connsiteX12" fmla="*/ 71252 w 1603168"/>
              <a:gd name="connsiteY12" fmla="*/ 403761 h 1591293"/>
              <a:gd name="connsiteX13" fmla="*/ 47501 w 1603168"/>
              <a:gd name="connsiteY13" fmla="*/ 475013 h 1591293"/>
              <a:gd name="connsiteX14" fmla="*/ 35626 w 1603168"/>
              <a:gd name="connsiteY14" fmla="*/ 510639 h 1591293"/>
              <a:gd name="connsiteX15" fmla="*/ 23750 w 1603168"/>
              <a:gd name="connsiteY15" fmla="*/ 546265 h 1591293"/>
              <a:gd name="connsiteX16" fmla="*/ 11875 w 1603168"/>
              <a:gd name="connsiteY16" fmla="*/ 593766 h 1591293"/>
              <a:gd name="connsiteX17" fmla="*/ 0 w 1603168"/>
              <a:gd name="connsiteY17" fmla="*/ 665018 h 1591293"/>
              <a:gd name="connsiteX18" fmla="*/ 11875 w 1603168"/>
              <a:gd name="connsiteY18" fmla="*/ 1021278 h 1591293"/>
              <a:gd name="connsiteX19" fmla="*/ 59376 w 1603168"/>
              <a:gd name="connsiteY19" fmla="*/ 1128155 h 1591293"/>
              <a:gd name="connsiteX20" fmla="*/ 130628 w 1603168"/>
              <a:gd name="connsiteY20" fmla="*/ 1235033 h 1591293"/>
              <a:gd name="connsiteX21" fmla="*/ 166254 w 1603168"/>
              <a:gd name="connsiteY21" fmla="*/ 1270659 h 1591293"/>
              <a:gd name="connsiteX22" fmla="*/ 190005 w 1603168"/>
              <a:gd name="connsiteY22" fmla="*/ 1318161 h 1591293"/>
              <a:gd name="connsiteX23" fmla="*/ 332509 w 1603168"/>
              <a:gd name="connsiteY23" fmla="*/ 1448789 h 1591293"/>
              <a:gd name="connsiteX24" fmla="*/ 439387 w 1603168"/>
              <a:gd name="connsiteY24" fmla="*/ 1496290 h 1591293"/>
              <a:gd name="connsiteX25" fmla="*/ 522514 w 1603168"/>
              <a:gd name="connsiteY25" fmla="*/ 1531916 h 1591293"/>
              <a:gd name="connsiteX26" fmla="*/ 605641 w 1603168"/>
              <a:gd name="connsiteY26" fmla="*/ 1567542 h 1591293"/>
              <a:gd name="connsiteX27" fmla="*/ 676893 w 1603168"/>
              <a:gd name="connsiteY27" fmla="*/ 1579418 h 1591293"/>
              <a:gd name="connsiteX28" fmla="*/ 736270 w 1603168"/>
              <a:gd name="connsiteY28" fmla="*/ 1591293 h 1591293"/>
              <a:gd name="connsiteX29" fmla="*/ 1033153 w 1603168"/>
              <a:gd name="connsiteY29" fmla="*/ 1579418 h 1591293"/>
              <a:gd name="connsiteX30" fmla="*/ 1080654 w 1603168"/>
              <a:gd name="connsiteY30" fmla="*/ 1567542 h 1591293"/>
              <a:gd name="connsiteX31" fmla="*/ 1199407 w 1603168"/>
              <a:gd name="connsiteY31" fmla="*/ 1531916 h 1591293"/>
              <a:gd name="connsiteX32" fmla="*/ 1270659 w 1603168"/>
              <a:gd name="connsiteY32" fmla="*/ 1484415 h 1591293"/>
              <a:gd name="connsiteX33" fmla="*/ 1306285 w 1603168"/>
              <a:gd name="connsiteY33" fmla="*/ 1460665 h 1591293"/>
              <a:gd name="connsiteX34" fmla="*/ 1353787 w 1603168"/>
              <a:gd name="connsiteY34" fmla="*/ 1436914 h 1591293"/>
              <a:gd name="connsiteX35" fmla="*/ 1413163 w 1603168"/>
              <a:gd name="connsiteY35" fmla="*/ 1365662 h 1591293"/>
              <a:gd name="connsiteX36" fmla="*/ 1448789 w 1603168"/>
              <a:gd name="connsiteY36" fmla="*/ 1341911 h 1591293"/>
              <a:gd name="connsiteX37" fmla="*/ 1531917 w 1603168"/>
              <a:gd name="connsiteY37" fmla="*/ 1223158 h 1591293"/>
              <a:gd name="connsiteX38" fmla="*/ 1543792 w 1603168"/>
              <a:gd name="connsiteY38" fmla="*/ 1187532 h 1591293"/>
              <a:gd name="connsiteX39" fmla="*/ 1567542 w 1603168"/>
              <a:gd name="connsiteY39" fmla="*/ 1151906 h 1591293"/>
              <a:gd name="connsiteX40" fmla="*/ 1579418 w 1603168"/>
              <a:gd name="connsiteY40" fmla="*/ 1104405 h 1591293"/>
              <a:gd name="connsiteX41" fmla="*/ 1603168 w 1603168"/>
              <a:gd name="connsiteY41" fmla="*/ 1021278 h 1591293"/>
              <a:gd name="connsiteX42" fmla="*/ 1591293 w 1603168"/>
              <a:gd name="connsiteY42" fmla="*/ 356259 h 1591293"/>
              <a:gd name="connsiteX43" fmla="*/ 1520041 w 1603168"/>
              <a:gd name="connsiteY43" fmla="*/ 237506 h 1591293"/>
              <a:gd name="connsiteX44" fmla="*/ 1484415 w 1603168"/>
              <a:gd name="connsiteY44" fmla="*/ 213755 h 1591293"/>
              <a:gd name="connsiteX45" fmla="*/ 1365662 w 1603168"/>
              <a:gd name="connsiteY45" fmla="*/ 130628 h 1591293"/>
              <a:gd name="connsiteX46" fmla="*/ 1258784 w 1603168"/>
              <a:gd name="connsiteY46" fmla="*/ 95002 h 1591293"/>
              <a:gd name="connsiteX47" fmla="*/ 1223158 w 1603168"/>
              <a:gd name="connsiteY47" fmla="*/ 83127 h 1591293"/>
              <a:gd name="connsiteX48" fmla="*/ 1021278 w 1603168"/>
              <a:gd name="connsiteY48" fmla="*/ 59376 h 1591293"/>
              <a:gd name="connsiteX49" fmla="*/ 665018 w 1603168"/>
              <a:gd name="connsiteY49" fmla="*/ 59376 h 1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03168" h="1591293">
                <a:moveTo>
                  <a:pt x="843148" y="0"/>
                </a:moveTo>
                <a:cubicBezTo>
                  <a:pt x="815439" y="3958"/>
                  <a:pt x="787956" y="10129"/>
                  <a:pt x="760020" y="11875"/>
                </a:cubicBezTo>
                <a:cubicBezTo>
                  <a:pt x="661173" y="18053"/>
                  <a:pt x="561717" y="14210"/>
                  <a:pt x="463137" y="23750"/>
                </a:cubicBezTo>
                <a:cubicBezTo>
                  <a:pt x="438218" y="26162"/>
                  <a:pt x="415636" y="39584"/>
                  <a:pt x="391885" y="47501"/>
                </a:cubicBezTo>
                <a:lnTo>
                  <a:pt x="356259" y="59376"/>
                </a:lnTo>
                <a:lnTo>
                  <a:pt x="249381" y="130628"/>
                </a:lnTo>
                <a:lnTo>
                  <a:pt x="213755" y="154379"/>
                </a:lnTo>
                <a:cubicBezTo>
                  <a:pt x="209797" y="166254"/>
                  <a:pt x="208824" y="179590"/>
                  <a:pt x="201880" y="190005"/>
                </a:cubicBezTo>
                <a:cubicBezTo>
                  <a:pt x="149348" y="268803"/>
                  <a:pt x="181360" y="183545"/>
                  <a:pt x="142504" y="261257"/>
                </a:cubicBezTo>
                <a:cubicBezTo>
                  <a:pt x="136906" y="272453"/>
                  <a:pt x="136226" y="285687"/>
                  <a:pt x="130628" y="296883"/>
                </a:cubicBezTo>
                <a:cubicBezTo>
                  <a:pt x="124245" y="309648"/>
                  <a:pt x="113261" y="319744"/>
                  <a:pt x="106878" y="332509"/>
                </a:cubicBezTo>
                <a:cubicBezTo>
                  <a:pt x="101280" y="343705"/>
                  <a:pt x="100600" y="356939"/>
                  <a:pt x="95002" y="368135"/>
                </a:cubicBezTo>
                <a:cubicBezTo>
                  <a:pt x="88619" y="380900"/>
                  <a:pt x="77048" y="390719"/>
                  <a:pt x="71252" y="403761"/>
                </a:cubicBezTo>
                <a:cubicBezTo>
                  <a:pt x="61084" y="426639"/>
                  <a:pt x="55418" y="451262"/>
                  <a:pt x="47501" y="475013"/>
                </a:cubicBezTo>
                <a:lnTo>
                  <a:pt x="35626" y="510639"/>
                </a:lnTo>
                <a:cubicBezTo>
                  <a:pt x="31667" y="522514"/>
                  <a:pt x="26786" y="534121"/>
                  <a:pt x="23750" y="546265"/>
                </a:cubicBezTo>
                <a:cubicBezTo>
                  <a:pt x="19792" y="562099"/>
                  <a:pt x="15076" y="577762"/>
                  <a:pt x="11875" y="593766"/>
                </a:cubicBezTo>
                <a:cubicBezTo>
                  <a:pt x="7153" y="617377"/>
                  <a:pt x="3958" y="641267"/>
                  <a:pt x="0" y="665018"/>
                </a:cubicBezTo>
                <a:cubicBezTo>
                  <a:pt x="3958" y="783771"/>
                  <a:pt x="2008" y="902869"/>
                  <a:pt x="11875" y="1021278"/>
                </a:cubicBezTo>
                <a:cubicBezTo>
                  <a:pt x="16314" y="1074549"/>
                  <a:pt x="35322" y="1089668"/>
                  <a:pt x="59376" y="1128155"/>
                </a:cubicBezTo>
                <a:cubicBezTo>
                  <a:pt x="90041" y="1177220"/>
                  <a:pt x="94139" y="1192462"/>
                  <a:pt x="130628" y="1235033"/>
                </a:cubicBezTo>
                <a:cubicBezTo>
                  <a:pt x="141558" y="1247784"/>
                  <a:pt x="156493" y="1256993"/>
                  <a:pt x="166254" y="1270659"/>
                </a:cubicBezTo>
                <a:cubicBezTo>
                  <a:pt x="176544" y="1285064"/>
                  <a:pt x="178672" y="1304561"/>
                  <a:pt x="190005" y="1318161"/>
                </a:cubicBezTo>
                <a:cubicBezTo>
                  <a:pt x="220105" y="1354281"/>
                  <a:pt x="284048" y="1418501"/>
                  <a:pt x="332509" y="1448789"/>
                </a:cubicBezTo>
                <a:cubicBezTo>
                  <a:pt x="382887" y="1480275"/>
                  <a:pt x="383069" y="1468131"/>
                  <a:pt x="439387" y="1496290"/>
                </a:cubicBezTo>
                <a:cubicBezTo>
                  <a:pt x="521400" y="1537296"/>
                  <a:pt x="423651" y="1507201"/>
                  <a:pt x="522514" y="1531916"/>
                </a:cubicBezTo>
                <a:cubicBezTo>
                  <a:pt x="551562" y="1546440"/>
                  <a:pt x="574186" y="1560552"/>
                  <a:pt x="605641" y="1567542"/>
                </a:cubicBezTo>
                <a:cubicBezTo>
                  <a:pt x="629146" y="1572765"/>
                  <a:pt x="653203" y="1575111"/>
                  <a:pt x="676893" y="1579418"/>
                </a:cubicBezTo>
                <a:cubicBezTo>
                  <a:pt x="696752" y="1583029"/>
                  <a:pt x="716478" y="1587335"/>
                  <a:pt x="736270" y="1591293"/>
                </a:cubicBezTo>
                <a:cubicBezTo>
                  <a:pt x="835231" y="1587335"/>
                  <a:pt x="934348" y="1586232"/>
                  <a:pt x="1033153" y="1579418"/>
                </a:cubicBezTo>
                <a:cubicBezTo>
                  <a:pt x="1049435" y="1578295"/>
                  <a:pt x="1065021" y="1572232"/>
                  <a:pt x="1080654" y="1567542"/>
                </a:cubicBezTo>
                <a:cubicBezTo>
                  <a:pt x="1225213" y="1524174"/>
                  <a:pt x="1089922" y="1559289"/>
                  <a:pt x="1199407" y="1531916"/>
                </a:cubicBezTo>
                <a:lnTo>
                  <a:pt x="1270659" y="1484415"/>
                </a:lnTo>
                <a:cubicBezTo>
                  <a:pt x="1282534" y="1476498"/>
                  <a:pt x="1293520" y="1467048"/>
                  <a:pt x="1306285" y="1460665"/>
                </a:cubicBezTo>
                <a:cubicBezTo>
                  <a:pt x="1322119" y="1452748"/>
                  <a:pt x="1339382" y="1447204"/>
                  <a:pt x="1353787" y="1436914"/>
                </a:cubicBezTo>
                <a:cubicBezTo>
                  <a:pt x="1421879" y="1388277"/>
                  <a:pt x="1361084" y="1417742"/>
                  <a:pt x="1413163" y="1365662"/>
                </a:cubicBezTo>
                <a:cubicBezTo>
                  <a:pt x="1423255" y="1355570"/>
                  <a:pt x="1436914" y="1349828"/>
                  <a:pt x="1448789" y="1341911"/>
                </a:cubicBezTo>
                <a:cubicBezTo>
                  <a:pt x="1507270" y="1254191"/>
                  <a:pt x="1479164" y="1293495"/>
                  <a:pt x="1531917" y="1223158"/>
                </a:cubicBezTo>
                <a:cubicBezTo>
                  <a:pt x="1535875" y="1211283"/>
                  <a:pt x="1538194" y="1198728"/>
                  <a:pt x="1543792" y="1187532"/>
                </a:cubicBezTo>
                <a:cubicBezTo>
                  <a:pt x="1550175" y="1174766"/>
                  <a:pt x="1561920" y="1165024"/>
                  <a:pt x="1567542" y="1151906"/>
                </a:cubicBezTo>
                <a:cubicBezTo>
                  <a:pt x="1573971" y="1136905"/>
                  <a:pt x="1574934" y="1120098"/>
                  <a:pt x="1579418" y="1104405"/>
                </a:cubicBezTo>
                <a:cubicBezTo>
                  <a:pt x="1613480" y="985190"/>
                  <a:pt x="1566058" y="1169721"/>
                  <a:pt x="1603168" y="1021278"/>
                </a:cubicBezTo>
                <a:cubicBezTo>
                  <a:pt x="1599210" y="799605"/>
                  <a:pt x="1598679" y="577844"/>
                  <a:pt x="1591293" y="356259"/>
                </a:cubicBezTo>
                <a:cubicBezTo>
                  <a:pt x="1589664" y="307378"/>
                  <a:pt x="1555512" y="267066"/>
                  <a:pt x="1520041" y="237506"/>
                </a:cubicBezTo>
                <a:cubicBezTo>
                  <a:pt x="1509077" y="228369"/>
                  <a:pt x="1496029" y="222051"/>
                  <a:pt x="1484415" y="213755"/>
                </a:cubicBezTo>
                <a:cubicBezTo>
                  <a:pt x="1460703" y="196818"/>
                  <a:pt x="1386138" y="137453"/>
                  <a:pt x="1365662" y="130628"/>
                </a:cubicBezTo>
                <a:lnTo>
                  <a:pt x="1258784" y="95002"/>
                </a:lnTo>
                <a:cubicBezTo>
                  <a:pt x="1246909" y="91044"/>
                  <a:pt x="1235550" y="84897"/>
                  <a:pt x="1223158" y="83127"/>
                </a:cubicBezTo>
                <a:cubicBezTo>
                  <a:pt x="1166297" y="75004"/>
                  <a:pt x="1074579" y="60709"/>
                  <a:pt x="1021278" y="59376"/>
                </a:cubicBezTo>
                <a:cubicBezTo>
                  <a:pt x="902562" y="56408"/>
                  <a:pt x="783771" y="59376"/>
                  <a:pt x="665018" y="5937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ED04005-2813-F040-91AE-11BA4B35B185}"/>
              </a:ext>
            </a:extLst>
          </p:cNvPr>
          <p:cNvSpPr/>
          <p:nvPr/>
        </p:nvSpPr>
        <p:spPr>
          <a:xfrm>
            <a:off x="10105901" y="308756"/>
            <a:ext cx="1828800" cy="2704265"/>
          </a:xfrm>
          <a:prstGeom prst="wedgeRoundRectCallout">
            <a:avLst>
              <a:gd name="adj1" fmla="val -46807"/>
              <a:gd name="adj2" fmla="val 673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back to your opening context to place the ideas in the larger perspective for your audience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1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C063-D59B-D146-9807-27664D7C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E216-BA1A-7146-860E-8480FD13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436" y="2612644"/>
            <a:ext cx="7729728" cy="36611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Chapter 1.1 Problem-Solving Approach to Communications Tasks </a:t>
            </a:r>
            <a:r>
              <a:rPr lang="en-US" sz="2400" dirty="0"/>
              <a:t>to review this information on formulating a problem definition. 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Do exercise 1.2  at the end of the chapter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Submit your work to the </a:t>
            </a:r>
            <a:r>
              <a:rPr lang="en-US" sz="2400" b="1" dirty="0"/>
              <a:t>Problem Definition </a:t>
            </a:r>
            <a:r>
              <a:rPr lang="en-US" sz="2400" dirty="0"/>
              <a:t>Discussion Forum on our course Brightspace. Give feedback to at least 3 of your classmates on how well they followed the problem formulation model we have covered here and what changes they may need to consider.  Revise your own, taking feedback into account. </a:t>
            </a:r>
          </a:p>
          <a:p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443E4D-0D80-4047-895D-28E62580DC5A}"/>
              </a:ext>
            </a:extLst>
          </p:cNvPr>
          <p:cNvSpPr/>
          <p:nvPr/>
        </p:nvSpPr>
        <p:spPr>
          <a:xfrm>
            <a:off x="9960864" y="2153412"/>
            <a:ext cx="2173184" cy="3101983"/>
          </a:xfrm>
          <a:prstGeom prst="wedgeRoundRectCallout">
            <a:avLst>
              <a:gd name="adj1" fmla="val -77340"/>
              <a:gd name="adj2" fmla="val -44025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a final slide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 activities</a:t>
            </a:r>
          </a:p>
          <a:p>
            <a:r>
              <a:rPr lang="en-US" dirty="0"/>
              <a:t>Or whatever seems most helpful to conclude with.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B1C-0227-B24D-BA6C-623BE493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0037"/>
            <a:ext cx="9563100" cy="1091004"/>
          </a:xfrm>
        </p:spPr>
        <p:txBody>
          <a:bodyPr/>
          <a:lstStyle/>
          <a:p>
            <a:r>
              <a:rPr lang="en-US" b="1" dirty="0"/>
              <a:t>The First Step in the Design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8E550-1B04-594F-803B-21117DF37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202" y="1648918"/>
            <a:ext cx="5209082" cy="5209082"/>
          </a:xfr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C0248E02-5C09-9B49-A5FC-89BDEBB04E52}"/>
              </a:ext>
            </a:extLst>
          </p:cNvPr>
          <p:cNvSpPr/>
          <p:nvPr/>
        </p:nvSpPr>
        <p:spPr>
          <a:xfrm>
            <a:off x="3639125" y="1613368"/>
            <a:ext cx="1603168" cy="1591293"/>
          </a:xfrm>
          <a:custGeom>
            <a:avLst/>
            <a:gdLst>
              <a:gd name="connsiteX0" fmla="*/ 843148 w 1603168"/>
              <a:gd name="connsiteY0" fmla="*/ 0 h 1591293"/>
              <a:gd name="connsiteX1" fmla="*/ 760020 w 1603168"/>
              <a:gd name="connsiteY1" fmla="*/ 11875 h 1591293"/>
              <a:gd name="connsiteX2" fmla="*/ 463137 w 1603168"/>
              <a:gd name="connsiteY2" fmla="*/ 23750 h 1591293"/>
              <a:gd name="connsiteX3" fmla="*/ 391885 w 1603168"/>
              <a:gd name="connsiteY3" fmla="*/ 47501 h 1591293"/>
              <a:gd name="connsiteX4" fmla="*/ 356259 w 1603168"/>
              <a:gd name="connsiteY4" fmla="*/ 59376 h 1591293"/>
              <a:gd name="connsiteX5" fmla="*/ 249381 w 1603168"/>
              <a:gd name="connsiteY5" fmla="*/ 130628 h 1591293"/>
              <a:gd name="connsiteX6" fmla="*/ 213755 w 1603168"/>
              <a:gd name="connsiteY6" fmla="*/ 154379 h 1591293"/>
              <a:gd name="connsiteX7" fmla="*/ 201880 w 1603168"/>
              <a:gd name="connsiteY7" fmla="*/ 190005 h 1591293"/>
              <a:gd name="connsiteX8" fmla="*/ 142504 w 1603168"/>
              <a:gd name="connsiteY8" fmla="*/ 261257 h 1591293"/>
              <a:gd name="connsiteX9" fmla="*/ 130628 w 1603168"/>
              <a:gd name="connsiteY9" fmla="*/ 296883 h 1591293"/>
              <a:gd name="connsiteX10" fmla="*/ 106878 w 1603168"/>
              <a:gd name="connsiteY10" fmla="*/ 332509 h 1591293"/>
              <a:gd name="connsiteX11" fmla="*/ 95002 w 1603168"/>
              <a:gd name="connsiteY11" fmla="*/ 368135 h 1591293"/>
              <a:gd name="connsiteX12" fmla="*/ 71252 w 1603168"/>
              <a:gd name="connsiteY12" fmla="*/ 403761 h 1591293"/>
              <a:gd name="connsiteX13" fmla="*/ 47501 w 1603168"/>
              <a:gd name="connsiteY13" fmla="*/ 475013 h 1591293"/>
              <a:gd name="connsiteX14" fmla="*/ 35626 w 1603168"/>
              <a:gd name="connsiteY14" fmla="*/ 510639 h 1591293"/>
              <a:gd name="connsiteX15" fmla="*/ 23750 w 1603168"/>
              <a:gd name="connsiteY15" fmla="*/ 546265 h 1591293"/>
              <a:gd name="connsiteX16" fmla="*/ 11875 w 1603168"/>
              <a:gd name="connsiteY16" fmla="*/ 593766 h 1591293"/>
              <a:gd name="connsiteX17" fmla="*/ 0 w 1603168"/>
              <a:gd name="connsiteY17" fmla="*/ 665018 h 1591293"/>
              <a:gd name="connsiteX18" fmla="*/ 11875 w 1603168"/>
              <a:gd name="connsiteY18" fmla="*/ 1021278 h 1591293"/>
              <a:gd name="connsiteX19" fmla="*/ 59376 w 1603168"/>
              <a:gd name="connsiteY19" fmla="*/ 1128155 h 1591293"/>
              <a:gd name="connsiteX20" fmla="*/ 130628 w 1603168"/>
              <a:gd name="connsiteY20" fmla="*/ 1235033 h 1591293"/>
              <a:gd name="connsiteX21" fmla="*/ 166254 w 1603168"/>
              <a:gd name="connsiteY21" fmla="*/ 1270659 h 1591293"/>
              <a:gd name="connsiteX22" fmla="*/ 190005 w 1603168"/>
              <a:gd name="connsiteY22" fmla="*/ 1318161 h 1591293"/>
              <a:gd name="connsiteX23" fmla="*/ 332509 w 1603168"/>
              <a:gd name="connsiteY23" fmla="*/ 1448789 h 1591293"/>
              <a:gd name="connsiteX24" fmla="*/ 439387 w 1603168"/>
              <a:gd name="connsiteY24" fmla="*/ 1496290 h 1591293"/>
              <a:gd name="connsiteX25" fmla="*/ 522514 w 1603168"/>
              <a:gd name="connsiteY25" fmla="*/ 1531916 h 1591293"/>
              <a:gd name="connsiteX26" fmla="*/ 605641 w 1603168"/>
              <a:gd name="connsiteY26" fmla="*/ 1567542 h 1591293"/>
              <a:gd name="connsiteX27" fmla="*/ 676893 w 1603168"/>
              <a:gd name="connsiteY27" fmla="*/ 1579418 h 1591293"/>
              <a:gd name="connsiteX28" fmla="*/ 736270 w 1603168"/>
              <a:gd name="connsiteY28" fmla="*/ 1591293 h 1591293"/>
              <a:gd name="connsiteX29" fmla="*/ 1033153 w 1603168"/>
              <a:gd name="connsiteY29" fmla="*/ 1579418 h 1591293"/>
              <a:gd name="connsiteX30" fmla="*/ 1080654 w 1603168"/>
              <a:gd name="connsiteY30" fmla="*/ 1567542 h 1591293"/>
              <a:gd name="connsiteX31" fmla="*/ 1199407 w 1603168"/>
              <a:gd name="connsiteY31" fmla="*/ 1531916 h 1591293"/>
              <a:gd name="connsiteX32" fmla="*/ 1270659 w 1603168"/>
              <a:gd name="connsiteY32" fmla="*/ 1484415 h 1591293"/>
              <a:gd name="connsiteX33" fmla="*/ 1306285 w 1603168"/>
              <a:gd name="connsiteY33" fmla="*/ 1460665 h 1591293"/>
              <a:gd name="connsiteX34" fmla="*/ 1353787 w 1603168"/>
              <a:gd name="connsiteY34" fmla="*/ 1436914 h 1591293"/>
              <a:gd name="connsiteX35" fmla="*/ 1413163 w 1603168"/>
              <a:gd name="connsiteY35" fmla="*/ 1365662 h 1591293"/>
              <a:gd name="connsiteX36" fmla="*/ 1448789 w 1603168"/>
              <a:gd name="connsiteY36" fmla="*/ 1341911 h 1591293"/>
              <a:gd name="connsiteX37" fmla="*/ 1531917 w 1603168"/>
              <a:gd name="connsiteY37" fmla="*/ 1223158 h 1591293"/>
              <a:gd name="connsiteX38" fmla="*/ 1543792 w 1603168"/>
              <a:gd name="connsiteY38" fmla="*/ 1187532 h 1591293"/>
              <a:gd name="connsiteX39" fmla="*/ 1567542 w 1603168"/>
              <a:gd name="connsiteY39" fmla="*/ 1151906 h 1591293"/>
              <a:gd name="connsiteX40" fmla="*/ 1579418 w 1603168"/>
              <a:gd name="connsiteY40" fmla="*/ 1104405 h 1591293"/>
              <a:gd name="connsiteX41" fmla="*/ 1603168 w 1603168"/>
              <a:gd name="connsiteY41" fmla="*/ 1021278 h 1591293"/>
              <a:gd name="connsiteX42" fmla="*/ 1591293 w 1603168"/>
              <a:gd name="connsiteY42" fmla="*/ 356259 h 1591293"/>
              <a:gd name="connsiteX43" fmla="*/ 1520041 w 1603168"/>
              <a:gd name="connsiteY43" fmla="*/ 237506 h 1591293"/>
              <a:gd name="connsiteX44" fmla="*/ 1484415 w 1603168"/>
              <a:gd name="connsiteY44" fmla="*/ 213755 h 1591293"/>
              <a:gd name="connsiteX45" fmla="*/ 1365662 w 1603168"/>
              <a:gd name="connsiteY45" fmla="*/ 130628 h 1591293"/>
              <a:gd name="connsiteX46" fmla="*/ 1258784 w 1603168"/>
              <a:gd name="connsiteY46" fmla="*/ 95002 h 1591293"/>
              <a:gd name="connsiteX47" fmla="*/ 1223158 w 1603168"/>
              <a:gd name="connsiteY47" fmla="*/ 83127 h 1591293"/>
              <a:gd name="connsiteX48" fmla="*/ 1021278 w 1603168"/>
              <a:gd name="connsiteY48" fmla="*/ 59376 h 1591293"/>
              <a:gd name="connsiteX49" fmla="*/ 665018 w 1603168"/>
              <a:gd name="connsiteY49" fmla="*/ 59376 h 1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03168" h="1591293">
                <a:moveTo>
                  <a:pt x="843148" y="0"/>
                </a:moveTo>
                <a:cubicBezTo>
                  <a:pt x="815439" y="3958"/>
                  <a:pt x="787956" y="10129"/>
                  <a:pt x="760020" y="11875"/>
                </a:cubicBezTo>
                <a:cubicBezTo>
                  <a:pt x="661173" y="18053"/>
                  <a:pt x="561717" y="14210"/>
                  <a:pt x="463137" y="23750"/>
                </a:cubicBezTo>
                <a:cubicBezTo>
                  <a:pt x="438218" y="26162"/>
                  <a:pt x="415636" y="39584"/>
                  <a:pt x="391885" y="47501"/>
                </a:cubicBezTo>
                <a:lnTo>
                  <a:pt x="356259" y="59376"/>
                </a:lnTo>
                <a:lnTo>
                  <a:pt x="249381" y="130628"/>
                </a:lnTo>
                <a:lnTo>
                  <a:pt x="213755" y="154379"/>
                </a:lnTo>
                <a:cubicBezTo>
                  <a:pt x="209797" y="166254"/>
                  <a:pt x="208824" y="179590"/>
                  <a:pt x="201880" y="190005"/>
                </a:cubicBezTo>
                <a:cubicBezTo>
                  <a:pt x="149348" y="268803"/>
                  <a:pt x="181360" y="183545"/>
                  <a:pt x="142504" y="261257"/>
                </a:cubicBezTo>
                <a:cubicBezTo>
                  <a:pt x="136906" y="272453"/>
                  <a:pt x="136226" y="285687"/>
                  <a:pt x="130628" y="296883"/>
                </a:cubicBezTo>
                <a:cubicBezTo>
                  <a:pt x="124245" y="309648"/>
                  <a:pt x="113261" y="319744"/>
                  <a:pt x="106878" y="332509"/>
                </a:cubicBezTo>
                <a:cubicBezTo>
                  <a:pt x="101280" y="343705"/>
                  <a:pt x="100600" y="356939"/>
                  <a:pt x="95002" y="368135"/>
                </a:cubicBezTo>
                <a:cubicBezTo>
                  <a:pt x="88619" y="380900"/>
                  <a:pt x="77048" y="390719"/>
                  <a:pt x="71252" y="403761"/>
                </a:cubicBezTo>
                <a:cubicBezTo>
                  <a:pt x="61084" y="426639"/>
                  <a:pt x="55418" y="451262"/>
                  <a:pt x="47501" y="475013"/>
                </a:cubicBezTo>
                <a:lnTo>
                  <a:pt x="35626" y="510639"/>
                </a:lnTo>
                <a:cubicBezTo>
                  <a:pt x="31667" y="522514"/>
                  <a:pt x="26786" y="534121"/>
                  <a:pt x="23750" y="546265"/>
                </a:cubicBezTo>
                <a:cubicBezTo>
                  <a:pt x="19792" y="562099"/>
                  <a:pt x="15076" y="577762"/>
                  <a:pt x="11875" y="593766"/>
                </a:cubicBezTo>
                <a:cubicBezTo>
                  <a:pt x="7153" y="617377"/>
                  <a:pt x="3958" y="641267"/>
                  <a:pt x="0" y="665018"/>
                </a:cubicBezTo>
                <a:cubicBezTo>
                  <a:pt x="3958" y="783771"/>
                  <a:pt x="2008" y="902869"/>
                  <a:pt x="11875" y="1021278"/>
                </a:cubicBezTo>
                <a:cubicBezTo>
                  <a:pt x="16314" y="1074549"/>
                  <a:pt x="35322" y="1089668"/>
                  <a:pt x="59376" y="1128155"/>
                </a:cubicBezTo>
                <a:cubicBezTo>
                  <a:pt x="90041" y="1177220"/>
                  <a:pt x="94139" y="1192462"/>
                  <a:pt x="130628" y="1235033"/>
                </a:cubicBezTo>
                <a:cubicBezTo>
                  <a:pt x="141558" y="1247784"/>
                  <a:pt x="156493" y="1256993"/>
                  <a:pt x="166254" y="1270659"/>
                </a:cubicBezTo>
                <a:cubicBezTo>
                  <a:pt x="176544" y="1285064"/>
                  <a:pt x="178672" y="1304561"/>
                  <a:pt x="190005" y="1318161"/>
                </a:cubicBezTo>
                <a:cubicBezTo>
                  <a:pt x="220105" y="1354281"/>
                  <a:pt x="284048" y="1418501"/>
                  <a:pt x="332509" y="1448789"/>
                </a:cubicBezTo>
                <a:cubicBezTo>
                  <a:pt x="382887" y="1480275"/>
                  <a:pt x="383069" y="1468131"/>
                  <a:pt x="439387" y="1496290"/>
                </a:cubicBezTo>
                <a:cubicBezTo>
                  <a:pt x="521400" y="1537296"/>
                  <a:pt x="423651" y="1507201"/>
                  <a:pt x="522514" y="1531916"/>
                </a:cubicBezTo>
                <a:cubicBezTo>
                  <a:pt x="551562" y="1546440"/>
                  <a:pt x="574186" y="1560552"/>
                  <a:pt x="605641" y="1567542"/>
                </a:cubicBezTo>
                <a:cubicBezTo>
                  <a:pt x="629146" y="1572765"/>
                  <a:pt x="653203" y="1575111"/>
                  <a:pt x="676893" y="1579418"/>
                </a:cubicBezTo>
                <a:cubicBezTo>
                  <a:pt x="696752" y="1583029"/>
                  <a:pt x="716478" y="1587335"/>
                  <a:pt x="736270" y="1591293"/>
                </a:cubicBezTo>
                <a:cubicBezTo>
                  <a:pt x="835231" y="1587335"/>
                  <a:pt x="934348" y="1586232"/>
                  <a:pt x="1033153" y="1579418"/>
                </a:cubicBezTo>
                <a:cubicBezTo>
                  <a:pt x="1049435" y="1578295"/>
                  <a:pt x="1065021" y="1572232"/>
                  <a:pt x="1080654" y="1567542"/>
                </a:cubicBezTo>
                <a:cubicBezTo>
                  <a:pt x="1225213" y="1524174"/>
                  <a:pt x="1089922" y="1559289"/>
                  <a:pt x="1199407" y="1531916"/>
                </a:cubicBezTo>
                <a:lnTo>
                  <a:pt x="1270659" y="1484415"/>
                </a:lnTo>
                <a:cubicBezTo>
                  <a:pt x="1282534" y="1476498"/>
                  <a:pt x="1293520" y="1467048"/>
                  <a:pt x="1306285" y="1460665"/>
                </a:cubicBezTo>
                <a:cubicBezTo>
                  <a:pt x="1322119" y="1452748"/>
                  <a:pt x="1339382" y="1447204"/>
                  <a:pt x="1353787" y="1436914"/>
                </a:cubicBezTo>
                <a:cubicBezTo>
                  <a:pt x="1421879" y="1388277"/>
                  <a:pt x="1361084" y="1417742"/>
                  <a:pt x="1413163" y="1365662"/>
                </a:cubicBezTo>
                <a:cubicBezTo>
                  <a:pt x="1423255" y="1355570"/>
                  <a:pt x="1436914" y="1349828"/>
                  <a:pt x="1448789" y="1341911"/>
                </a:cubicBezTo>
                <a:cubicBezTo>
                  <a:pt x="1507270" y="1254191"/>
                  <a:pt x="1479164" y="1293495"/>
                  <a:pt x="1531917" y="1223158"/>
                </a:cubicBezTo>
                <a:cubicBezTo>
                  <a:pt x="1535875" y="1211283"/>
                  <a:pt x="1538194" y="1198728"/>
                  <a:pt x="1543792" y="1187532"/>
                </a:cubicBezTo>
                <a:cubicBezTo>
                  <a:pt x="1550175" y="1174766"/>
                  <a:pt x="1561920" y="1165024"/>
                  <a:pt x="1567542" y="1151906"/>
                </a:cubicBezTo>
                <a:cubicBezTo>
                  <a:pt x="1573971" y="1136905"/>
                  <a:pt x="1574934" y="1120098"/>
                  <a:pt x="1579418" y="1104405"/>
                </a:cubicBezTo>
                <a:cubicBezTo>
                  <a:pt x="1613480" y="985190"/>
                  <a:pt x="1566058" y="1169721"/>
                  <a:pt x="1603168" y="1021278"/>
                </a:cubicBezTo>
                <a:cubicBezTo>
                  <a:pt x="1599210" y="799605"/>
                  <a:pt x="1598679" y="577844"/>
                  <a:pt x="1591293" y="356259"/>
                </a:cubicBezTo>
                <a:cubicBezTo>
                  <a:pt x="1589664" y="307378"/>
                  <a:pt x="1555512" y="267066"/>
                  <a:pt x="1520041" y="237506"/>
                </a:cubicBezTo>
                <a:cubicBezTo>
                  <a:pt x="1509077" y="228369"/>
                  <a:pt x="1496029" y="222051"/>
                  <a:pt x="1484415" y="213755"/>
                </a:cubicBezTo>
                <a:cubicBezTo>
                  <a:pt x="1460703" y="196818"/>
                  <a:pt x="1386138" y="137453"/>
                  <a:pt x="1365662" y="130628"/>
                </a:cubicBezTo>
                <a:lnTo>
                  <a:pt x="1258784" y="95002"/>
                </a:lnTo>
                <a:cubicBezTo>
                  <a:pt x="1246909" y="91044"/>
                  <a:pt x="1235550" y="84897"/>
                  <a:pt x="1223158" y="83127"/>
                </a:cubicBezTo>
                <a:cubicBezTo>
                  <a:pt x="1166297" y="75004"/>
                  <a:pt x="1074579" y="60709"/>
                  <a:pt x="1021278" y="59376"/>
                </a:cubicBezTo>
                <a:cubicBezTo>
                  <a:pt x="902562" y="56408"/>
                  <a:pt x="783771" y="59376"/>
                  <a:pt x="665018" y="59376"/>
                </a:cubicBezTo>
              </a:path>
            </a:pathLst>
          </a:custGeom>
          <a:ln w="635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7883A-F018-0141-BD7D-36E00EFDC72A}"/>
              </a:ext>
            </a:extLst>
          </p:cNvPr>
          <p:cNvSpPr txBox="1"/>
          <p:nvPr/>
        </p:nvSpPr>
        <p:spPr>
          <a:xfrm>
            <a:off x="8003143" y="4865819"/>
            <a:ext cx="3871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ENGR 110, you got to stage 3 of this process.</a:t>
            </a:r>
          </a:p>
          <a:p>
            <a:endParaRPr lang="en-US" sz="2000" dirty="0"/>
          </a:p>
          <a:p>
            <a:r>
              <a:rPr lang="en-US" sz="2000" dirty="0"/>
              <a:t>In ENGR 120, you will complete the entire design process (by building a prototype design).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2506B9-D081-8C44-89DA-AC1881A43D01}"/>
              </a:ext>
            </a:extLst>
          </p:cNvPr>
          <p:cNvSpPr/>
          <p:nvPr/>
        </p:nvSpPr>
        <p:spPr>
          <a:xfrm>
            <a:off x="6858000" y="4902317"/>
            <a:ext cx="1092200" cy="509042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BF6A7BB-B5B0-D348-AFBB-666EEEA48BAF}"/>
              </a:ext>
            </a:extLst>
          </p:cNvPr>
          <p:cNvSpPr/>
          <p:nvPr/>
        </p:nvSpPr>
        <p:spPr>
          <a:xfrm>
            <a:off x="0" y="766791"/>
            <a:ext cx="1939801" cy="3030509"/>
          </a:xfrm>
          <a:prstGeom prst="wedgeRoundRectCallout">
            <a:avLst>
              <a:gd name="adj1" fmla="val 59028"/>
              <a:gd name="adj2" fmla="val 66257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SHOW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as well as </a:t>
            </a:r>
          </a:p>
          <a:p>
            <a:pPr algn="ctr"/>
            <a:r>
              <a:rPr lang="en-US" dirty="0"/>
              <a:t>TELL.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Provide visuals to illustrate your ideas whenever possible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47266-DB2A-E046-B86F-21BED36FB7A4}"/>
              </a:ext>
            </a:extLst>
          </p:cNvPr>
          <p:cNvSpPr txBox="1"/>
          <p:nvPr/>
        </p:nvSpPr>
        <p:spPr>
          <a:xfrm>
            <a:off x="7121284" y="1913866"/>
            <a:ext cx="50018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ENGINEERING is PROBLEM-SOLVING</a:t>
            </a:r>
          </a:p>
          <a:p>
            <a:endParaRPr lang="en-US" dirty="0"/>
          </a:p>
          <a:p>
            <a:r>
              <a:rPr lang="en-US" sz="2000" dirty="0"/>
              <a:t>Everything you do will require you to start by defining the problem.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C4F5EDF-160F-4A4E-8847-71896F3542BA}"/>
              </a:ext>
            </a:extLst>
          </p:cNvPr>
          <p:cNvSpPr/>
          <p:nvPr/>
        </p:nvSpPr>
        <p:spPr>
          <a:xfrm>
            <a:off x="8356600" y="3233512"/>
            <a:ext cx="3517900" cy="1463839"/>
          </a:xfrm>
          <a:prstGeom prst="wedgeRoundRectCallout">
            <a:avLst>
              <a:gd name="adj1" fmla="val -60263"/>
              <a:gd name="adj2" fmla="val -5592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TIP:  </a:t>
            </a:r>
            <a:r>
              <a:rPr lang="en-US" dirty="0"/>
              <a:t>include a “power statement” WHY IS THIS IMPORTANT to your AUDIENCE? (You can do this on the title slide as well)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2ABBC-A93B-E94E-9575-60E27CED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012" y="39607"/>
            <a:ext cx="6468969" cy="67787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FF1D5-C4AE-1240-AC1B-26FFC6971442}"/>
              </a:ext>
            </a:extLst>
          </p:cNvPr>
          <p:cNvSpPr txBox="1"/>
          <p:nvPr/>
        </p:nvSpPr>
        <p:spPr>
          <a:xfrm>
            <a:off x="5975248" y="5947789"/>
            <a:ext cx="37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Image Source</a:t>
            </a:r>
            <a:r>
              <a:rPr lang="en-US" sz="1200" dirty="0"/>
              <a:t>:  http://engineering.tufts.edu/ggs/designprocess.htm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43E0A7-35D6-2848-9AFD-028ED50EDC7A}"/>
              </a:ext>
            </a:extLst>
          </p:cNvPr>
          <p:cNvCxnSpPr>
            <a:cxnSpLocks/>
          </p:cNvCxnSpPr>
          <p:nvPr/>
        </p:nvCxnSpPr>
        <p:spPr>
          <a:xfrm flipH="1">
            <a:off x="5102807" y="872423"/>
            <a:ext cx="6480748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9AF10A-91F4-2745-8AF4-85F77D7AB923}"/>
              </a:ext>
            </a:extLst>
          </p:cNvPr>
          <p:cNvSpPr txBox="1"/>
          <p:nvPr/>
        </p:nvSpPr>
        <p:spPr>
          <a:xfrm>
            <a:off x="7382756" y="260003"/>
            <a:ext cx="435379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you can offer a solution, you must show that you fully understand the problem: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Need assessment</a:t>
            </a:r>
            <a:r>
              <a:rPr lang="en-US" dirty="0"/>
              <a:t>:  what is the “unsatisfactory situation”?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Problem statement (or Goal):  </a:t>
            </a:r>
            <a:r>
              <a:rPr lang="en-US" dirty="0"/>
              <a:t>What general, overall goal do we want to achieve? What would an improved or “satisfactory situation” look like?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Criteria/requirements/ specifications</a:t>
            </a:r>
            <a:r>
              <a:rPr lang="en-US" dirty="0"/>
              <a:t>:  what measurable objectives should any solution try to achieve? What constraints must any solution abide by?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Background Research</a:t>
            </a:r>
            <a:r>
              <a:rPr lang="en-US" dirty="0"/>
              <a:t>:  what data do you have that shows the effects of the problem?  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25C6669-CFFC-D648-8306-D69BE5F1E399}"/>
              </a:ext>
            </a:extLst>
          </p:cNvPr>
          <p:cNvSpPr/>
          <p:nvPr/>
        </p:nvSpPr>
        <p:spPr>
          <a:xfrm>
            <a:off x="10249022" y="5398733"/>
            <a:ext cx="1487532" cy="1380053"/>
          </a:xfrm>
          <a:prstGeom prst="wedgeRoundRectCallout">
            <a:avLst>
              <a:gd name="adj1" fmla="val -117065"/>
              <a:gd name="adj2" fmla="val 28463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Include sources for images you did not create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24B98-C665-D040-907F-921BC5DE8CE8}"/>
              </a:ext>
            </a:extLst>
          </p:cNvPr>
          <p:cNvSpPr txBox="1"/>
          <p:nvPr/>
        </p:nvSpPr>
        <p:spPr>
          <a:xfrm>
            <a:off x="615011" y="3581400"/>
            <a:ext cx="1264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 </a:t>
            </a:r>
          </a:p>
          <a:p>
            <a:r>
              <a:rPr lang="en-US" dirty="0"/>
              <a:t>The design process is iterative.</a:t>
            </a:r>
          </a:p>
        </p:txBody>
      </p:sp>
    </p:spTree>
    <p:extLst>
      <p:ext uri="{BB962C8B-B14F-4D97-AF65-F5344CB8AC3E}">
        <p14:creationId xmlns:p14="http://schemas.microsoft.com/office/powerpoint/2010/main" val="14791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E935-1263-0242-AF76-4AED3B7C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98" y="215185"/>
            <a:ext cx="8709286" cy="1188720"/>
          </a:xfrm>
        </p:spPr>
        <p:txBody>
          <a:bodyPr/>
          <a:lstStyle/>
          <a:p>
            <a:r>
              <a:rPr lang="en-US" dirty="0"/>
              <a:t>Hyman’s problem formulation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6D13651-0C21-3B4A-BE79-DAF573C5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210005"/>
              </p:ext>
            </p:extLst>
          </p:nvPr>
        </p:nvGraphicFramePr>
        <p:xfrm>
          <a:off x="269823" y="1537758"/>
          <a:ext cx="11677337" cy="514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9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8FDC-BEF8-7147-9B62-652EBF5D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2020156"/>
          </a:xfrm>
        </p:spPr>
        <p:txBody>
          <a:bodyPr/>
          <a:lstStyle/>
          <a:p>
            <a:r>
              <a:rPr lang="en-US" b="1" dirty="0"/>
              <a:t>Need Statement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FCFB986-A35D-A540-8B66-B4320B2AD581}"/>
              </a:ext>
            </a:extLst>
          </p:cNvPr>
          <p:cNvSpPr/>
          <p:nvPr/>
        </p:nvSpPr>
        <p:spPr>
          <a:xfrm>
            <a:off x="9880270" y="308756"/>
            <a:ext cx="2054431" cy="3120244"/>
          </a:xfrm>
          <a:prstGeom prst="wedgeRoundRectCallout">
            <a:avLst>
              <a:gd name="adj1" fmla="val -39908"/>
              <a:gd name="adj2" fmla="val 62881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Heading Slide: indicates a new sub-topic.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Consider whether you really need to include these in a short presentation.</a:t>
            </a:r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B1C38-7124-8F42-986B-01742EC0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417062"/>
            <a:ext cx="1648469" cy="1900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1E24A5-8986-7947-81DC-A13358DC6F98}"/>
              </a:ext>
            </a:extLst>
          </p:cNvPr>
          <p:cNvSpPr txBox="1"/>
          <p:nvPr/>
        </p:nvSpPr>
        <p:spPr>
          <a:xfrm>
            <a:off x="3181163" y="4787900"/>
            <a:ext cx="582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Defining the “Unsatisfactory Situation”</a:t>
            </a:r>
          </a:p>
        </p:txBody>
      </p:sp>
    </p:spTree>
    <p:extLst>
      <p:ext uri="{BB962C8B-B14F-4D97-AF65-F5344CB8AC3E}">
        <p14:creationId xmlns:p14="http://schemas.microsoft.com/office/powerpoint/2010/main" val="37183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DB2F-83CB-9D46-8FF6-382C35E2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82" y="691559"/>
            <a:ext cx="7729728" cy="1188720"/>
          </a:xfrm>
        </p:spPr>
        <p:txBody>
          <a:bodyPr/>
          <a:lstStyle/>
          <a:p>
            <a:r>
              <a:rPr lang="en-US" b="1" dirty="0"/>
              <a:t>Developing a Need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E5C6-F648-5747-8F08-A17A52607B87}"/>
              </a:ext>
            </a:extLst>
          </p:cNvPr>
          <p:cNvSpPr txBox="1"/>
          <p:nvPr/>
        </p:nvSpPr>
        <p:spPr>
          <a:xfrm>
            <a:off x="2231136" y="5056634"/>
            <a:ext cx="753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What is wrong with this need statement?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898DC2C-B08A-EC43-950C-43DC103752F4}"/>
              </a:ext>
            </a:extLst>
          </p:cNvPr>
          <p:cNvSpPr/>
          <p:nvPr/>
        </p:nvSpPr>
        <p:spPr>
          <a:xfrm>
            <a:off x="789481" y="2417163"/>
            <a:ext cx="10613037" cy="2023673"/>
          </a:xfrm>
          <a:prstGeom prst="wedgeRoundRect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 am paying a fortune in heating bills!”  </a:t>
            </a:r>
          </a:p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need a new furnace in my house. 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7779EFB-1275-FC47-9E3F-5A23ACADCCD2}"/>
              </a:ext>
            </a:extLst>
          </p:cNvPr>
          <p:cNvSpPr/>
          <p:nvPr/>
        </p:nvSpPr>
        <p:spPr>
          <a:xfrm>
            <a:off x="10105901" y="3543301"/>
            <a:ext cx="1806699" cy="3038628"/>
          </a:xfrm>
          <a:prstGeom prst="wedgeRoundRectCallout">
            <a:avLst>
              <a:gd name="adj1" fmla="val -97916"/>
              <a:gd name="adj2" fmla="val 2023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presenting to a live audience, build in opportunities for interaction and engagement whenever possible.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5AC5-7351-C148-AA0C-71688848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900"/>
            <a:ext cx="7729728" cy="1188720"/>
          </a:xfrm>
        </p:spPr>
        <p:txBody>
          <a:bodyPr/>
          <a:lstStyle/>
          <a:p>
            <a:r>
              <a:rPr lang="en-US" b="1" dirty="0"/>
              <a:t>Revised Need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FC4B-A593-2B46-A2E1-06FFE2DF42D0}"/>
              </a:ext>
            </a:extLst>
          </p:cNvPr>
          <p:cNvSpPr txBox="1"/>
          <p:nvPr/>
        </p:nvSpPr>
        <p:spPr>
          <a:xfrm>
            <a:off x="1052427" y="4136507"/>
            <a:ext cx="10942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well-crafted Need Statement briefly describes the unsatisfactory situation: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fairly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supported by data (you can show heating bills over the last few months/years to show the extent of the unsatisfactory situation.)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allows a range of possible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does not presume any single solution (such as a new furnace) 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7663E1-D5BA-B24B-80AB-D51001551B8D}"/>
              </a:ext>
            </a:extLst>
          </p:cNvPr>
          <p:cNvSpPr/>
          <p:nvPr/>
        </p:nvSpPr>
        <p:spPr>
          <a:xfrm>
            <a:off x="1382211" y="2139115"/>
            <a:ext cx="9878518" cy="1558977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“My heating system is inefficient, and therefore my heating bill is too high.”</a:t>
            </a:r>
          </a:p>
          <a:p>
            <a:pPr algn="ctr"/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68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E300-5988-6342-BF6D-ACFF6DD5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8432"/>
            <a:ext cx="7729728" cy="1188720"/>
          </a:xfrm>
        </p:spPr>
        <p:txBody>
          <a:bodyPr/>
          <a:lstStyle/>
          <a:p>
            <a:r>
              <a:rPr lang="en-US" b="1" dirty="0"/>
              <a:t>NEED: 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76C2-3906-3643-A0C0-9CF51CA1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1938"/>
            <a:ext cx="8041020" cy="3448089"/>
          </a:xfrm>
        </p:spPr>
        <p:txBody>
          <a:bodyPr>
            <a:normAutofit/>
          </a:bodyPr>
          <a:lstStyle/>
          <a:p>
            <a:r>
              <a:rPr lang="en-US" sz="2400" dirty="0"/>
              <a:t>The solutions we develop depend largely on how we define the NEED for a solution (or “unsatisfactory situation”).  </a:t>
            </a:r>
          </a:p>
          <a:p>
            <a:r>
              <a:rPr lang="en-US" sz="2400" dirty="0"/>
              <a:t>The client does not always define the NEED effectively; they often jump to solution ideas too quickly</a:t>
            </a:r>
          </a:p>
          <a:p>
            <a:r>
              <a:rPr lang="en-US" sz="2400" dirty="0"/>
              <a:t>Follow up with questions and do your own research</a:t>
            </a:r>
          </a:p>
          <a:p>
            <a:r>
              <a:rPr lang="en-US" sz="2400" dirty="0"/>
              <a:t>Think broadly first, then narrow down solution ideas.  Avoid fixating on a single solution.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C4931BC-9921-4B43-A98F-E2CA8A2186D2}"/>
              </a:ext>
            </a:extLst>
          </p:cNvPr>
          <p:cNvSpPr/>
          <p:nvPr/>
        </p:nvSpPr>
        <p:spPr>
          <a:xfrm>
            <a:off x="10105901" y="1586752"/>
            <a:ext cx="1876302" cy="4607628"/>
          </a:xfrm>
          <a:prstGeom prst="wedgeRoundRectCallout">
            <a:avLst>
              <a:gd name="adj1" fmla="val -64486"/>
              <a:gd name="adj2" fmla="val 405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 </a:t>
            </a:r>
          </a:p>
          <a:p>
            <a:pPr algn="ctr"/>
            <a:r>
              <a:rPr lang="en-US" dirty="0"/>
              <a:t>There is a lot of text here… but this is a “teaching slide” meant to be reviewed, not just watched once.  So I have included more text than you would normally have on a presentation slide.</a:t>
            </a:r>
          </a:p>
          <a:p>
            <a:pPr algn="ctr"/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AE47143-8641-274E-A692-4F008F57E2BD}"/>
              </a:ext>
            </a:extLst>
          </p:cNvPr>
          <p:cNvSpPr/>
          <p:nvPr/>
        </p:nvSpPr>
        <p:spPr>
          <a:xfrm>
            <a:off x="209797" y="608433"/>
            <a:ext cx="1828800" cy="1956638"/>
          </a:xfrm>
          <a:prstGeom prst="wedgeRoundRectCallout">
            <a:avLst>
              <a:gd name="adj1" fmla="val 67678"/>
              <a:gd name="adj2" fmla="val 57585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 “key take-aways” from this section before starting the next section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{45EBC188-0AA5-A143-94F6-887095EA71AC}tf10001120</Template>
  <TotalTime>609</TotalTime>
  <Words>1863</Words>
  <Application>Microsoft Macintosh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</vt:lpstr>
      <vt:lpstr>Parcel</vt:lpstr>
      <vt:lpstr>Problem Definition                                     </vt:lpstr>
      <vt:lpstr>Overview</vt:lpstr>
      <vt:lpstr>The First Step in the Design process</vt:lpstr>
      <vt:lpstr>PowerPoint Presentation</vt:lpstr>
      <vt:lpstr>Hyman’s problem formulation model</vt:lpstr>
      <vt:lpstr>Need Statement</vt:lpstr>
      <vt:lpstr>Developing a Need statement </vt:lpstr>
      <vt:lpstr>Revised Need Statement</vt:lpstr>
      <vt:lpstr>NEED:  Key points</vt:lpstr>
      <vt:lpstr>Goal</vt:lpstr>
      <vt:lpstr>Goal statements</vt:lpstr>
      <vt:lpstr>Sample Goal statement</vt:lpstr>
      <vt:lpstr>Objectives</vt:lpstr>
      <vt:lpstr>Objectives</vt:lpstr>
      <vt:lpstr>Example Objectives</vt:lpstr>
      <vt:lpstr>Objectives and the “Target zone”</vt:lpstr>
      <vt:lpstr>Sample Objectives Table</vt:lpstr>
      <vt:lpstr>Constraints</vt:lpstr>
      <vt:lpstr>Constraints</vt:lpstr>
      <vt:lpstr>Common Constraints</vt:lpstr>
      <vt:lpstr>Put it all together</vt:lpstr>
      <vt:lpstr>Home Heating Problem Definition</vt:lpstr>
      <vt:lpstr>NEXT steps</vt:lpstr>
      <vt:lpstr>You 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on Problem Definition</dc:title>
  <dc:creator>Microsoft Office User</dc:creator>
  <cp:lastModifiedBy>Suzan Last</cp:lastModifiedBy>
  <cp:revision>26</cp:revision>
  <dcterms:created xsi:type="dcterms:W3CDTF">2020-09-11T16:04:47Z</dcterms:created>
  <dcterms:modified xsi:type="dcterms:W3CDTF">2021-11-27T22:19:52Z</dcterms:modified>
</cp:coreProperties>
</file>