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24"/>
  </p:notesMasterIdLst>
  <p:sldIdLst>
    <p:sldId id="256" r:id="rId2"/>
    <p:sldId id="286" r:id="rId3"/>
    <p:sldId id="257" r:id="rId4"/>
    <p:sldId id="279" r:id="rId5"/>
    <p:sldId id="280" r:id="rId6"/>
    <p:sldId id="281" r:id="rId7"/>
    <p:sldId id="282" r:id="rId8"/>
    <p:sldId id="283" r:id="rId9"/>
    <p:sldId id="303" r:id="rId10"/>
    <p:sldId id="294" r:id="rId11"/>
    <p:sldId id="295" r:id="rId12"/>
    <p:sldId id="296" r:id="rId13"/>
    <p:sldId id="297" r:id="rId14"/>
    <p:sldId id="289" r:id="rId15"/>
    <p:sldId id="292" r:id="rId16"/>
    <p:sldId id="293" r:id="rId17"/>
    <p:sldId id="291" r:id="rId18"/>
    <p:sldId id="298" r:id="rId19"/>
    <p:sldId id="299" r:id="rId20"/>
    <p:sldId id="300" r:id="rId21"/>
    <p:sldId id="301" r:id="rId22"/>
    <p:sldId id="30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>
      <p:cViewPr varScale="1">
        <p:scale>
          <a:sx n="104" d="100"/>
          <a:sy n="104" d="100"/>
        </p:scale>
        <p:origin x="12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E4E3DBD-B337-0A4C-B012-351B88507F7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EC71462-4A8D-E444-979C-762B161477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DEBB980-6EBB-B74A-AB04-49C93A9358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E6226BC9-9347-B94C-B497-F19853D2FC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B8F7485A-E9A1-9445-884A-14EEBDFF12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44638036-EBD6-3A45-9F89-F16B3CC1F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DF61CD-F389-FB4A-A6C7-1C48FD6F6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60DECEFE-0831-5E44-A4B9-1E5824127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FF6E6929-55F8-4349-BB93-CD4CB7F7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Labeled list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14C41A3B-D925-3940-AA9E-D729C59A8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948241-F79F-2A43-ACA8-669783AB15BD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30297F29-4D76-4F45-AA40-9E2F33E09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B801D715-D113-BC41-8835-B066EF8B1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NASA study determined the 8 steps is the maximum number for a set of detailed instructions or safety/emergency procedures.  More than 8 is difficult to read and process.  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650CF0E-34A6-5A49-BF53-3BE060774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487504-BECD-DE42-AEAD-4534A5B0808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C5175DC6-8226-7247-9573-44071025E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C69F00E8-D224-F84A-9A9B-CA2F2CE3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… unless you’re using powerpoint….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A5ED2F9-6BC8-BD4F-8253-DBA18331F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797FB1A-9D7F-1448-B0B3-6D7C03466127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8D5411-8D9B-D246-B45D-313865280685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0BD33C-B783-594C-8589-ABBC86C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6D8337-676C-8347-8303-E98CC192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E3A162-22E7-BA4E-9D23-8EA63337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5E5ED-C113-444C-AEF9-6102F2A86157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05238"/>
      </p:ext>
    </p:extLst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B80ECB-800E-4A43-9BF7-898F1AA9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567F45-5475-6541-AD5D-B60B2046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7E30A0-6BB4-5948-9EE4-9767E5BE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BC403A05-0F88-C043-B228-944FBA5A30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445852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C4C9-BABC-B442-867C-E2CE39A1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1A44-4A4B-1F47-995B-3BD52413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71D9-F960-3B4F-AF63-052B5D36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284C5B0B-8EAC-8E43-8244-F92C96EFCF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075242"/>
      </p:ext>
    </p:extLst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6E966-D733-5441-932B-2167931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B40D-58DC-8142-B730-49713238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BB6C-D209-E24A-952D-BC3B2B59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4D57B4EB-175C-ED41-955C-E13FD0D4B4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8075"/>
      </p:ext>
    </p:extLst>
  </p:cSld>
  <p:clrMapOvr>
    <a:masterClrMapping/>
  </p:clrMapOvr>
  <p:transition spd="med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15200" cy="11430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57400" y="1600200"/>
            <a:ext cx="3390900" cy="4525963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0700" y="1600200"/>
            <a:ext cx="3390900" cy="4525963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ED38-65C2-D04C-AD57-029D767F8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0" y="6400800"/>
            <a:ext cx="7315200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AE11C-3643-F149-BE92-5C4BD5287A0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D592-009A-384D-9AD5-D067A27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4008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58678E32-3992-1A4F-902F-013D2A522C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685724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3092-DB3A-6840-B1E8-5AAEBB3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34A2-7049-234D-B1D1-F764D620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86AE-3351-4F43-AF44-8EDB0BBE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B16F30FC-C9B8-8D4F-A1A4-AED27419AD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026194"/>
      </p:ext>
    </p:extLst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A25725-F83A-3143-99E0-8BDF4B4D0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05C451-53A3-684F-84F8-F7943F622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F9A08E-2C83-7F4A-B76E-DD6067FD0B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1BBFA-CBCF-4547-BBB4-68C08FC5C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1134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9525-D45E-7545-939B-5216163E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896B-5992-AF48-B5F5-457D326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7387-EC71-5946-AFFD-8470C277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C1BE8232-7A4E-A54D-8402-E1AE4ADC32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878081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9663E7-D2BA-764C-9E82-A4448FDC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3ADDF9-1FC0-544C-BD2E-8AA478FD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97A3DC-AC6F-A843-ACBB-26237CBD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AEC4E382-91D0-F347-8A7E-C7B272E620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922988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594A2CA-98BC-7644-8053-85C72EB3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BB54326-87BC-0645-9C06-3BDDFA64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69191E-F28C-C443-AFD2-E8D66531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46F5FC72-0223-5D40-843C-152F2198AE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87540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C5DB445-A21C-C349-9992-EE64133D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0281EF-7B07-2443-A9BD-7F5E03E7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A3AD8E-10A2-0448-84D4-1892A171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3DEE05C2-D5A0-F044-A17D-D7600C5B9B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50397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6000A2-0D73-1E4C-99BC-8F37430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720664-7D38-B84A-A815-242A0943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41C8B5-7644-3546-8646-7CE48B4E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71BF0047-C3CA-B246-A0EA-22BE8F7C85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955954"/>
      </p:ext>
    </p:extLst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7BD5A1-8AB2-5244-BEB7-1E3A2415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951037-872A-3244-A806-62A3DA22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45CFC-ED8A-E648-8765-2179453C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263C1807-5E5C-B54E-80A2-3BAA7B1842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823980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2332AD3-3F19-8A41-A4A8-054A1AE572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8E887CC-365D-F14C-99C1-1111AAEDF7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347A-C7D0-284F-A846-446CAC9E8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D4F2-72B5-B545-93AC-AF15D6EF0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2007 Nelson, a division of Thomson Canada Limited.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C7431-A865-FF45-AF11-33CDF516B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Page</a:t>
            </a:r>
            <a:r>
              <a:rPr lang="en-US" altLang="en-US" sz="1400"/>
              <a:t>  </a:t>
            </a:r>
            <a:fld id="{E1824B92-E332-1542-8122-DBC0BFC171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0" descr="IMG_1157">
            <a:extLst>
              <a:ext uri="{FF2B5EF4-FFF2-40B4-BE49-F238E27FC236}">
                <a16:creationId xmlns:a16="http://schemas.microsoft.com/office/drawing/2014/main" id="{EC14DA30-C78F-654D-9DF5-7097E1317B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4" r="3152" b="30000"/>
          <a:stretch>
            <a:fillRect/>
          </a:stretch>
        </p:blipFill>
        <p:spPr bwMode="auto">
          <a:xfrm>
            <a:off x="0" y="0"/>
            <a:ext cx="1600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8" r:id="rId2"/>
    <p:sldLayoutId id="2147484049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50" r:id="rId13"/>
  </p:sldLayoutIdLst>
  <p:transition spd="med">
    <p:pull dir="d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>
            <a:extLst>
              <a:ext uri="{FF2B5EF4-FFF2-40B4-BE49-F238E27FC236}">
                <a16:creationId xmlns:a16="http://schemas.microsoft.com/office/drawing/2014/main" id="{AE9B876C-3CFA-5844-ACA0-7D75CB30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6324600" cy="1938338"/>
          </a:xfrm>
          <a:prstGeom prst="rect">
            <a:avLst/>
          </a:prstGeom>
          <a:gradFill rotWithShape="1">
            <a:gsLst>
              <a:gs pos="0">
                <a:srgbClr val="009900">
                  <a:alpha val="46001"/>
                </a:srgbClr>
              </a:gs>
              <a:gs pos="100000">
                <a:schemeClr val="bg1"/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6000" dirty="0">
                <a:solidFill>
                  <a:srgbClr val="448BD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rPr>
              <a:t>How and When to Use Lists</a:t>
            </a: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>
            <a:extLst>
              <a:ext uri="{FF2B5EF4-FFF2-40B4-BE49-F238E27FC236}">
                <a16:creationId xmlns:a16="http://schemas.microsoft.com/office/drawing/2014/main" id="{11CBD3AE-B327-BE42-A745-BFF18007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07950"/>
            <a:ext cx="69151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List Lead-Ins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4D9DD-9C93-9643-B66F-84741132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447800"/>
            <a:ext cx="7067550" cy="4343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r>
              <a:rPr lang="en-US" altLang="en-US" sz="2200" dirty="0">
                <a:ea typeface="ＭＳ Ｐゴシック" panose="020B0600070205080204" pitchFamily="34" charset="-128"/>
              </a:rPr>
              <a:t>List Lead-ins must adhere to the following rules: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Lists must be introduced by a sentence or partial sentence that contains a subject and verb (full sentence is preferred, using the phrase “the following”); lead-in tells the reader what this is a list of.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If the list lead-in sentence is a complete thought, end it with a colon to introduce the list.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If the list lead-in is an incomplete thought, do not use end punctuation, and make sure each list item completes the sentence correctly.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The list lead-in and each listed item must form a grammatically-correct syntactical unit.</a:t>
            </a:r>
          </a:p>
          <a:p>
            <a:pPr marL="0" indent="0" eaLnBrk="1" hangingPunct="1">
              <a:lnSpc>
                <a:spcPct val="80000"/>
              </a:lnSpc>
              <a:defRPr/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742F71DD-295C-B04E-BE4D-F8CCBC2F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List Lead-In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4C43-05DA-3A41-B5BA-98D1F823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0"/>
            <a:ext cx="6838950" cy="43434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Complete Sentence Example: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The term design project must allow students to incorporate the following elements: 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Mechanical engineering principles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Electrical engineering knowledge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Software/programming basics.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349250" lvl="1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83B90DC2-D7A6-A94C-A531-9D97AD19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List Lead-In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9A46872F-C4B8-5B47-ABD9-BEB24A30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00200"/>
            <a:ext cx="6762750" cy="4648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200" b="1">
                <a:ea typeface="ＭＳ Ｐゴシック" panose="020B0600070205080204" pitchFamily="34" charset="-128"/>
              </a:rPr>
              <a:t>  </a:t>
            </a:r>
            <a:r>
              <a:rPr lang="en-US" altLang="en-US" sz="2600" b="1">
                <a:ea typeface="ＭＳ Ｐゴシック" panose="020B0600070205080204" pitchFamily="34" charset="-128"/>
              </a:rPr>
              <a:t>Partial Sentence Lead-in Example:  </a:t>
            </a:r>
          </a:p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600">
                <a:ea typeface="ＭＳ Ｐゴシック" panose="020B0600070205080204" pitchFamily="34" charset="-128"/>
              </a:rPr>
              <a:t>The term design project must allow students to gain experience with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Mechanical engineering principles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Electrical engineering knowledge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Software/programming basics.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6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600" b="1">
                <a:ea typeface="ＭＳ Ｐゴシック" panose="020B0600070205080204" pitchFamily="34" charset="-128"/>
              </a:rPr>
              <a:t>NOTE: </a:t>
            </a:r>
            <a:r>
              <a:rPr lang="en-US" altLang="en-US" sz="2600">
                <a:ea typeface="ＭＳ Ｐゴシック" panose="020B0600070205080204" pitchFamily="34" charset="-128"/>
              </a:rPr>
              <a:t>Don’t use a heading to introduce a list in a formal report (but it’s okay in a PowerPoint slide...).  </a:t>
            </a:r>
          </a:p>
          <a:p>
            <a:pPr lvl="1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600" b="1">
                <a:ea typeface="ＭＳ Ｐゴシック" panose="020B0600070205080204" pitchFamily="34" charset="-128"/>
              </a:rPr>
              <a:t>You must have a lead-in sentence to provide context for your list.</a:t>
            </a:r>
          </a:p>
        </p:txBody>
      </p:sp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9D263080-C408-844F-BDF4-A23E9061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Guidelines for Lists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F9C95505-CD4C-2D48-970E-6759E78B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6991350" cy="43434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Adjust spacing before, after, and within list to enhance readability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Don’t overuse lists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Avoid lists with too many items (8 max), or too few items (2 minimum)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The first word of each list should be capitalized (or not; just be consistent).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F346C3D1-E694-1943-BE64-4B4FA9BD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More Guidelines for Lists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6CC153D-2122-EC49-ABE8-434BDF533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7086600" cy="47244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Make phrasing of list items grammatically parallel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Use the lead-in to eliminate repetition, but check the grammatical connection between list items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Avoid lead articles (a, an, the) on list items to reduce verbal clutter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Correctly align list items and nested list items (use list paragraphing tools in Word).   </a:t>
            </a:r>
          </a:p>
        </p:txBody>
      </p:sp>
    </p:spTree>
  </p:cSld>
  <p:clrMapOvr>
    <a:masterClrMapping/>
  </p:clrMapOvr>
  <p:transition spd="med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889C2E72-44E5-AC4B-ACED-14035C74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Using Colons in Lists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D5CED95C-713F-F748-98F4-24529E8C6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7086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Don</a:t>
            </a:r>
            <a:r>
              <a:rPr lang="en-CA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t use a colon before a list </a:t>
            </a:r>
            <a:r>
              <a:rPr lang="en-US" altLang="ja-JP" sz="2800" b="1">
                <a:latin typeface="Calibri" panose="020F0502020204030204" pitchFamily="34" charset="0"/>
                <a:ea typeface="ＭＳ Ｐゴシック" panose="020B0600070205080204" pitchFamily="34" charset="-128"/>
              </a:rPr>
              <a:t>unless</a:t>
            </a:r>
            <a:r>
              <a:rPr lang="en-US" altLang="ja-JP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 the introduction to the list is a complete thought, that is, an </a:t>
            </a:r>
            <a:r>
              <a:rPr lang="en-US" altLang="ja-JP" sz="2800" b="1">
                <a:latin typeface="Calibri" panose="020F0502020204030204" pitchFamily="34" charset="0"/>
                <a:ea typeface="ＭＳ Ｐゴシック" panose="020B0600070205080204" pitchFamily="34" charset="-128"/>
              </a:rPr>
              <a:t>independent clause.</a:t>
            </a:r>
            <a:endParaRPr lang="en-US" altLang="ja-JP" sz="2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2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 2" pitchFamily="2" charset="2"/>
              <a:buNone/>
            </a:pP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Pandas have the following traits: </a:t>
            </a:r>
          </a:p>
          <a:p>
            <a:pPr lvl="2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Black and white fur</a:t>
            </a:r>
          </a:p>
          <a:p>
            <a:pPr lvl="2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Vegetarian diet</a:t>
            </a:r>
          </a:p>
          <a:p>
            <a:pPr lvl="2" eaLnBrk="1" hangingPunct="1"/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Excellent sniper capabilities.</a:t>
            </a:r>
          </a:p>
        </p:txBody>
      </p:sp>
    </p:spTree>
  </p:cSld>
  <p:clrMapOvr>
    <a:masterClrMapping/>
  </p:clrMapOvr>
  <p:transition spd="med"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6033E8FB-874B-3B49-BB6F-A0A2D2F5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Using Colons in Lists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0256DD80-FA02-8646-88ED-33C4217E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7086600" cy="4525963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200" b="1">
                <a:latin typeface="Calibri" panose="020F0502020204030204" pitchFamily="34" charset="0"/>
                <a:ea typeface="ＭＳ Ｐゴシック" panose="020B0600070205080204" pitchFamily="34" charset="-128"/>
              </a:rPr>
              <a:t> If the introductory phrase is not an independent clause, you do not need to use a colon.</a:t>
            </a: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200" b="1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</a:p>
          <a:p>
            <a:pPr lvl="2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Pandas are:  </a:t>
            </a:r>
            <a:r>
              <a:rPr lang="en-US" altLang="en-US" sz="2200">
                <a:solidFill>
                  <a:srgbClr val="FF0000"/>
                </a:solidFill>
                <a:latin typeface="Zapf Dingbats" charset="2"/>
                <a:ea typeface="ＭＳ Ｐゴシック" panose="020B0600070205080204" pitchFamily="34" charset="-128"/>
              </a:rPr>
              <a:t>✗</a:t>
            </a: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Black and white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Vegetarian 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Violent.  </a:t>
            </a:r>
            <a:endParaRPr lang="en-US" altLang="en-US" sz="1700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en-US" sz="2200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Pandas are     </a:t>
            </a:r>
            <a:r>
              <a:rPr lang="en-US" altLang="en-US" sz="2200">
                <a:solidFill>
                  <a:srgbClr val="FF0000"/>
                </a:solidFill>
                <a:latin typeface="Zapf Dingbats" charset="2"/>
                <a:ea typeface="ＭＳ Ｐゴシック" panose="020B0600070205080204" pitchFamily="34" charset="-128"/>
              </a:rPr>
              <a:t>✔</a:t>
            </a:r>
            <a:endParaRPr lang="en-US" altLang="en-US" sz="2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black and white</a:t>
            </a:r>
            <a:endParaRPr lang="en-US" altLang="en-US" sz="2900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vegetarian 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en-US" sz="2200">
                <a:latin typeface="Calibri" panose="020F0502020204030204" pitchFamily="34" charset="0"/>
                <a:ea typeface="ＭＳ Ｐゴシック" panose="020B0600070205080204" pitchFamily="34" charset="-128"/>
              </a:rPr>
              <a:t>violent.</a:t>
            </a:r>
          </a:p>
          <a:p>
            <a:pPr lvl="2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en-US" sz="2200" b="1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r>
              <a:rPr lang="en-US" altLang="en-US" sz="2000" b="1">
                <a:latin typeface="Calibri" panose="020F0502020204030204" pitchFamily="34" charset="0"/>
                <a:ea typeface="ＭＳ Ｐゴシック" panose="020B0600070205080204" pitchFamily="34" charset="-128"/>
              </a:rPr>
              <a:t>Pandas are black and white, eat a vegetarian diet, and are prone to violence.  </a:t>
            </a:r>
            <a:r>
              <a:rPr lang="en-US" altLang="en-US" sz="2000" b="1">
                <a:solidFill>
                  <a:srgbClr val="FF0000"/>
                </a:solidFill>
                <a:latin typeface="Zapf Dingbats" charset="2"/>
                <a:ea typeface="ＭＳ Ｐゴシック" panose="020B0600070205080204" pitchFamily="34" charset="-128"/>
              </a:rPr>
              <a:t>✔</a:t>
            </a:r>
            <a:endParaRPr lang="en-US" altLang="en-US" sz="2000" b="1">
              <a:solidFill>
                <a:srgbClr val="FF0000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60000"/>
              </a:lnSpc>
              <a:buFont typeface="Arial" panose="020B0604020202020204" pitchFamily="34" charset="0"/>
              <a:buNone/>
            </a:pPr>
            <a:endParaRPr lang="en-US" altLang="en-US" sz="22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8">
            <a:extLst>
              <a:ext uri="{FF2B5EF4-FFF2-40B4-BE49-F238E27FC236}">
                <a16:creationId xmlns:a16="http://schemas.microsoft.com/office/drawing/2014/main" id="{98346975-6064-F642-85C0-C4A051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863"/>
            <a:ext cx="7507288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Quick Quiz</a:t>
            </a:r>
          </a:p>
        </p:txBody>
      </p:sp>
      <p:sp>
        <p:nvSpPr>
          <p:cNvPr id="34818" name="Text Box 9">
            <a:extLst>
              <a:ext uri="{FF2B5EF4-FFF2-40B4-BE49-F238E27FC236}">
                <a16:creationId xmlns:a16="http://schemas.microsoft.com/office/drawing/2014/main" id="{9EDBE966-9C83-054F-AB71-9CDC29B2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257800"/>
            <a:ext cx="4572000" cy="666750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True or false: Always use punctuation after items on a list.</a:t>
            </a:r>
          </a:p>
        </p:txBody>
      </p:sp>
      <p:sp>
        <p:nvSpPr>
          <p:cNvPr id="34819" name="Text Box 10">
            <a:extLst>
              <a:ext uri="{FF2B5EF4-FFF2-40B4-BE49-F238E27FC236}">
                <a16:creationId xmlns:a16="http://schemas.microsoft.com/office/drawing/2014/main" id="{E5B78A99-ED01-AA4B-BC8B-58C7CADD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19600"/>
            <a:ext cx="4572000" cy="666750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True or false: You can use a heading as a lead-in for a list.</a:t>
            </a:r>
          </a:p>
        </p:txBody>
      </p:sp>
      <p:sp>
        <p:nvSpPr>
          <p:cNvPr id="34820" name="Text Box 11">
            <a:extLst>
              <a:ext uri="{FF2B5EF4-FFF2-40B4-BE49-F238E27FC236}">
                <a16:creationId xmlns:a16="http://schemas.microsoft.com/office/drawing/2014/main" id="{73B7552D-3759-634F-9F74-30C1B4C4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524000"/>
            <a:ext cx="4572000" cy="369888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When should you use a numbered list?</a:t>
            </a:r>
          </a:p>
        </p:txBody>
      </p:sp>
      <p:sp>
        <p:nvSpPr>
          <p:cNvPr id="34821" name="Text Box 12">
            <a:extLst>
              <a:ext uri="{FF2B5EF4-FFF2-40B4-BE49-F238E27FC236}">
                <a16:creationId xmlns:a16="http://schemas.microsoft.com/office/drawing/2014/main" id="{2C5E18E6-E6A1-AC4B-B1AC-07AFBFA0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4572000" cy="666750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What is the maximum number of items you should use in a list?</a:t>
            </a:r>
          </a:p>
        </p:txBody>
      </p:sp>
      <p:sp>
        <p:nvSpPr>
          <p:cNvPr id="34822" name="Text Box 13">
            <a:extLst>
              <a:ext uri="{FF2B5EF4-FFF2-40B4-BE49-F238E27FC236}">
                <a16:creationId xmlns:a16="http://schemas.microsoft.com/office/drawing/2014/main" id="{4362511E-5E04-F646-A8D5-F8C9C9D1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71800"/>
            <a:ext cx="4572000" cy="369888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How do you indicate items in an in-text list?</a:t>
            </a:r>
          </a:p>
        </p:txBody>
      </p:sp>
      <p:sp>
        <p:nvSpPr>
          <p:cNvPr id="34823" name="Text Box 14">
            <a:extLst>
              <a:ext uri="{FF2B5EF4-FFF2-40B4-BE49-F238E27FC236}">
                <a16:creationId xmlns:a16="http://schemas.microsoft.com/office/drawing/2014/main" id="{3BADB07E-E3FE-0345-9773-4800EA15C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0"/>
            <a:ext cx="4572000" cy="369888"/>
          </a:xfrm>
          <a:prstGeom prst="rect">
            <a:avLst/>
          </a:prstGeom>
          <a:solidFill>
            <a:schemeClr val="bg1"/>
          </a:solidFill>
          <a:ln w="25400">
            <a:solidFill>
              <a:srgbClr val="0066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When would you use a labeled list?</a:t>
            </a:r>
          </a:p>
        </p:txBody>
      </p:sp>
    </p:spTree>
  </p:cSld>
  <p:clrMapOvr>
    <a:masterClrMapping/>
  </p:clrMapOvr>
  <p:transition spd="med"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190A2D74-F235-8447-A4FA-E54555A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716280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kind of list is this?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EA3EC9A-7D55-5B48-97B8-1D66F4C8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305550" cy="4343400"/>
          </a:xfrm>
        </p:spPr>
        <p:txBody>
          <a:bodyPr/>
          <a:lstStyle/>
          <a:p>
            <a:pPr marL="0" indent="0" eaLnBrk="1" hangingPunct="1"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Our design project tests our knowledge of the following principles:  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Mechanical engineering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Forces 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Torque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Gear trains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Electrical engineering 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Sensors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Circuits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Schematics.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F83345FC-ADCE-9248-B570-F370215F0CBE}"/>
              </a:ext>
            </a:extLst>
          </p:cNvPr>
          <p:cNvSpPr txBox="1">
            <a:spLocks/>
          </p:cNvSpPr>
          <p:nvPr/>
        </p:nvSpPr>
        <p:spPr bwMode="auto">
          <a:xfrm>
            <a:off x="1828800" y="0"/>
            <a:ext cx="71628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600">
                <a:solidFill>
                  <a:schemeClr val="accent1"/>
                </a:solidFill>
              </a:rPr>
              <a:t>What kind of list is this?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E5FCCAE9-11A9-4044-920E-A0A1C09D1074}"/>
              </a:ext>
            </a:extLst>
          </p:cNvPr>
          <p:cNvSpPr txBox="1">
            <a:spLocks/>
          </p:cNvSpPr>
          <p:nvPr/>
        </p:nvSpPr>
        <p:spPr bwMode="auto">
          <a:xfrm>
            <a:off x="2286000" y="1600200"/>
            <a:ext cx="6305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685800" indent="-3365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The Seven Cs refers to seven characteristics of effective professional writing. This writing should be</a:t>
            </a:r>
          </a:p>
          <a:p>
            <a:pPr lvl="1" eaLnBrk="1" hangingPunct="1"/>
            <a:r>
              <a:rPr lang="en-US" altLang="en-US"/>
              <a:t>Clear</a:t>
            </a:r>
          </a:p>
          <a:p>
            <a:pPr lvl="1" eaLnBrk="1" hangingPunct="1"/>
            <a:r>
              <a:rPr lang="en-US" altLang="en-US"/>
              <a:t>Concise</a:t>
            </a:r>
          </a:p>
          <a:p>
            <a:pPr lvl="1" eaLnBrk="1" hangingPunct="1"/>
            <a:r>
              <a:rPr lang="en-US" altLang="en-US"/>
              <a:t>Concrete</a:t>
            </a:r>
          </a:p>
          <a:p>
            <a:pPr lvl="1" eaLnBrk="1" hangingPunct="1"/>
            <a:r>
              <a:rPr lang="en-US" altLang="en-US"/>
              <a:t>Coherent </a:t>
            </a:r>
          </a:p>
          <a:p>
            <a:pPr lvl="1" eaLnBrk="1" hangingPunct="1"/>
            <a:r>
              <a:rPr lang="en-US" altLang="en-US"/>
              <a:t>Correct</a:t>
            </a:r>
          </a:p>
          <a:p>
            <a:pPr lvl="1" eaLnBrk="1" hangingPunct="1"/>
            <a:r>
              <a:rPr lang="en-US" altLang="en-US"/>
              <a:t>Complete </a:t>
            </a:r>
          </a:p>
          <a:p>
            <a:pPr lvl="1" eaLnBrk="1" hangingPunct="1"/>
            <a:r>
              <a:rPr lang="en-US" altLang="en-US"/>
              <a:t>Courteous.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F67C10B-7D8C-E746-A920-AD88E4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What are lists good for?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99FE5BB-D8AC-C241-9603-64954EF36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600200"/>
            <a:ext cx="6934200" cy="502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Emphasis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: This is the primary goal of a list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Readability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: A list makes the text more readable, especially for instructions or steps 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Simplification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:  Lists allow you to simplify long sentences and/or paragraphs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White space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: Lists increase the white space on a page.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3868577E-043A-F94B-A152-75FC95BF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739140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kind of list is this?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F9E9CE13-536C-6440-B097-C57D00EC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6305550" cy="4343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 assessment plan for this course includes three main writing tasks: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i="1">
                <a:ea typeface="ＭＳ Ｐゴシック" panose="020B0600070205080204" pitchFamily="34" charset="-128"/>
              </a:rPr>
              <a:t>Report 1</a:t>
            </a:r>
            <a:r>
              <a:rPr lang="en-US" altLang="en-US" sz="2400">
                <a:ea typeface="ＭＳ Ｐゴシック" panose="020B0600070205080204" pitchFamily="34" charset="-128"/>
              </a:rPr>
              <a:t>:  an internal proposal written in memo format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i="1">
                <a:ea typeface="ＭＳ Ｐゴシック" panose="020B0600070205080204" pitchFamily="34" charset="-128"/>
              </a:rPr>
              <a:t>Report 2</a:t>
            </a:r>
            <a:r>
              <a:rPr lang="en-US" altLang="en-US" sz="2400">
                <a:ea typeface="ＭＳ Ｐゴシック" panose="020B0600070205080204" pitchFamily="34" charset="-128"/>
              </a:rPr>
              <a:t>:  an internal proposal written in short report format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i="1">
                <a:ea typeface="ＭＳ Ｐゴシック" panose="020B0600070205080204" pitchFamily="34" charset="-128"/>
              </a:rPr>
              <a:t>Report 3</a:t>
            </a:r>
            <a:r>
              <a:rPr lang="en-US" altLang="en-US" sz="2400">
                <a:ea typeface="ＭＳ Ｐゴシック" panose="020B0600070205080204" pitchFamily="34" charset="-128"/>
              </a:rPr>
              <a:t>:  an external Comparative Recommendation Report, written in long report format.  </a:t>
            </a:r>
          </a:p>
          <a:p>
            <a:pPr marL="685800" lvl="2" indent="0" eaLnBrk="1" hangingPunct="1">
              <a:buFont typeface="Wingdings 2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00CB7CBD-9ADF-814E-A55C-9F6239F1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7162800" cy="133667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kind of list is this?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A8C87-523E-AC4C-BCEA-37DEA429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0"/>
            <a:ext cx="6305550" cy="43434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Revision of your document should be undertaken in 4 stages:  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Check formatting for readability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Review content to ensure the document contains all necessary information in a logical order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Edit sentence style and structure to make sure it is formal, clear, and correct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cs"/>
              </a:rPr>
              <a:t>Proofread for grammar, punctuation, spelling, and format errors.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A51C0CE-7FD4-F944-8881-B3B269E0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What is wrong with this list?  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1AF6C7C-9335-9040-B54E-3091BF61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600200"/>
            <a:ext cx="6534150" cy="4343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200" b="1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2200" b="1">
                <a:ea typeface="ＭＳ Ｐゴシック" panose="020B0600070205080204" pitchFamily="34" charset="-128"/>
              </a:rPr>
              <a:t>Six Kinds of Lists: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Bullet lists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Numbered lists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Lists can be written in sentence form with letters introducing them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Labeled lists</a:t>
            </a:r>
          </a:p>
          <a:p>
            <a:pPr marL="0" indent="0" eaLnBrk="1" hangingPunct="1">
              <a:lnSpc>
                <a:spcPct val="80000"/>
              </a:lnSpc>
              <a:buFont typeface="News Gothic MT" panose="020B0503020103020203" pitchFamily="34" charset="0"/>
              <a:buAutoNum type="arabicPeriod"/>
            </a:pPr>
            <a:r>
              <a:rPr lang="en-US" altLang="en-US" sz="2200">
                <a:ea typeface="ＭＳ Ｐゴシック" panose="020B0600070205080204" pitchFamily="34" charset="-128"/>
              </a:rPr>
              <a:t> nested </a:t>
            </a:r>
          </a:p>
          <a:p>
            <a:pPr marL="850900" lvl="1" indent="-514350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Also called a ‘list-within-a-list.</a:t>
            </a:r>
          </a:p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2200" b="1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80000"/>
              </a:lnSpc>
              <a:buFont typeface="Wingdings 2" pitchFamily="2" charset="2"/>
              <a:buNone/>
            </a:pPr>
            <a:endParaRPr lang="en-US" altLang="en-US" sz="17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979F5450-A26F-8249-AAAB-74292C6FF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543800" cy="1341438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alibri" charset="0"/>
                <a:ea typeface="+mj-ea"/>
                <a:cs typeface="+mj-cs"/>
              </a:rPr>
              <a:t>Here is a list of 5 types of lists we will review:</a:t>
            </a:r>
          </a:p>
        </p:txBody>
      </p:sp>
      <p:sp>
        <p:nvSpPr>
          <p:cNvPr id="16387" name="Rectangle 10">
            <a:extLst>
              <a:ext uri="{FF2B5EF4-FFF2-40B4-BE49-F238E27FC236}">
                <a16:creationId xmlns:a16="http://schemas.microsoft.com/office/drawing/2014/main" id="{B6E448D4-A05E-E641-9566-C123DCBF7A5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00400" y="1828800"/>
            <a:ext cx="43434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Bulleted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Numbered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In-sentence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Labeled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  <a:cs typeface="+mn-cs"/>
              </a:rPr>
              <a:t>Nested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charset="0"/>
              <a:buNone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  <a:cs typeface="+mn-cs"/>
            </a:endParaRPr>
          </a:p>
          <a:p>
            <a:pPr marL="381000" indent="-38100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BDE44D7-60EF-9F48-AF95-72BF6D5EC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50838"/>
            <a:ext cx="7010400" cy="792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>
                <a:latin typeface="Calibri" charset="0"/>
                <a:ea typeface="+mj-ea"/>
                <a:cs typeface="+mj-cs"/>
              </a:rPr>
            </a:br>
            <a:r>
              <a:rPr lang="en-US" dirty="0">
                <a:latin typeface="Calibri" charset="0"/>
                <a:ea typeface="+mj-ea"/>
                <a:cs typeface="+mj-cs"/>
              </a:rPr>
              <a:t>Bullet List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483A876-38F2-9A49-8C3B-BF62E29BB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6915150" cy="4800600"/>
          </a:xfrm>
        </p:spPr>
        <p:txBody>
          <a:bodyPr rtlCol="0">
            <a:normAutofit fontScale="92500" lnSpcReduction="10000"/>
          </a:bodyPr>
          <a:lstStyle/>
          <a:p>
            <a:pPr marL="45720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r>
              <a:rPr 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Use bullet lists 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To emphasize two or more items 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When the order of the listed items in not important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To increase readability and create white space in your document.</a:t>
            </a:r>
          </a:p>
          <a:p>
            <a:pPr lvl="2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charset="0"/>
              <a:buChar char="•"/>
              <a:defRPr/>
            </a:pP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</a:endParaRPr>
          </a:p>
          <a:p>
            <a:pPr marL="685800" lvl="2" indent="0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2" charset="2"/>
              <a:buNone/>
              <a:defRPr/>
            </a:pPr>
            <a:r>
              <a: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Avoid creating bulleted lists of over 8 items, as this works against the idea of emphasis (and because NASA!)</a:t>
            </a:r>
          </a:p>
        </p:txBody>
      </p:sp>
    </p:spTree>
  </p:cSld>
  <p:clrMapOvr>
    <a:masterClrMapping/>
  </p:clrMapOvr>
  <p:transition spd="med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9717879-E495-C547-A6BA-62F4F94E9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Numbered List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F567400-BC23-7140-8325-01CFBB2E2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1600200"/>
            <a:ext cx="6991350" cy="4343400"/>
          </a:xfrm>
        </p:spPr>
        <p:txBody>
          <a:bodyPr rtlCol="0">
            <a:normAutofit fontScale="92500" lnSpcReduction="20000"/>
          </a:bodyPr>
          <a:lstStyle/>
          <a:p>
            <a:pPr marL="679450" lvl="1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Numbered lists can be used</a:t>
            </a:r>
          </a:p>
          <a:p>
            <a:pPr marL="1289050" lvl="1" indent="-6096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For items that must be placed in a particular order </a:t>
            </a:r>
          </a:p>
          <a:p>
            <a:pPr marL="1289050" lvl="1" indent="-60960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Tx/>
              <a:buAutoNum type="arabicPeriod"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To indicate a sequence of steps or instructions that must be completed in a certain order.</a:t>
            </a:r>
          </a:p>
          <a:p>
            <a:pPr marL="679450" lvl="1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</a:endParaRPr>
          </a:p>
          <a:p>
            <a:pPr marL="679450" lvl="1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Break up lists longer than 8 items </a:t>
            </a:r>
          </a:p>
          <a:p>
            <a:pPr marL="679450" lvl="1" indent="0" algn="ctr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2" charset="2"/>
              <a:buNone/>
              <a:defRPr/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(Did this list need to be numbered?)</a:t>
            </a:r>
          </a:p>
        </p:txBody>
      </p:sp>
    </p:spTree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8409F587-4B08-A542-AB86-29723664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In-sentence List</a:t>
            </a:r>
          </a:p>
        </p:txBody>
      </p:sp>
      <p:sp>
        <p:nvSpPr>
          <p:cNvPr id="23554" name="Text Box 4">
            <a:extLst>
              <a:ext uri="{FF2B5EF4-FFF2-40B4-BE49-F238E27FC236}">
                <a16:creationId xmlns:a16="http://schemas.microsoft.com/office/drawing/2014/main" id="{2DE6C1B1-CA8B-A144-843E-79C44FC7D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52600"/>
            <a:ext cx="6838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2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>
                <a:solidFill>
                  <a:srgbClr val="595959"/>
                </a:solidFill>
                <a:latin typeface="News Gothic MT" panose="020B0503020103020203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Use in-sentence lists when (a) you prefer to keep paragraph style, and (b) the list is short.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Use lower case letters or numbers enclosed in parenthesis to begin each list item.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Avoid putting more than 3-4 items in this kind of list.</a:t>
            </a:r>
          </a:p>
        </p:txBody>
      </p:sp>
    </p:spTree>
  </p:cSld>
  <p:clrMapOvr>
    <a:masterClrMapping/>
  </p:clrMapOvr>
  <p:transition spd="med"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551F48B-4F61-4F45-AAC1-B4530FE6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Labelled List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B5399FD-0608-2541-85D9-AAFC28C7A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 rtlCol="0">
            <a:normAutofit lnSpcReduction="10000"/>
          </a:bodyPr>
          <a:lstStyle/>
          <a:p>
            <a:pPr marL="1371600" lvl="3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None/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Labelled lists start with a word or phrase (the 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label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) that is followed by a colon; further information about the labelled item follows the colon. Here is more information about labelled lists:   </a:t>
            </a:r>
          </a:p>
          <a:p>
            <a:pPr marL="1828800" lvl="3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Complex list items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: 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When your list items require explanation, definition, or further clarification.</a:t>
            </a:r>
          </a:p>
          <a:p>
            <a:pPr marL="1828800" lvl="3" indent="-45720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 2" pitchFamily="18" charset="2"/>
              <a:buChar char=""/>
              <a:defRPr/>
            </a:pPr>
            <a:r>
              <a:rPr lang="en-US" sz="2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Label formatting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+mn-ea"/>
              </a:rPr>
              <a:t>: The label part if the list item should be in bold and/or italics to set it apart from the explanatory part of the list item.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Char char=""/>
              <a:defRPr/>
            </a:pPr>
            <a:endParaRPr lang="en-US" sz="27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DD6670E-DB21-6748-BFFB-12303C20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Nested List 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07F90E3-6407-9F48-8216-F8A29BF0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7204075" cy="4343400"/>
          </a:xfrm>
        </p:spPr>
        <p:txBody>
          <a:bodyPr/>
          <a:lstStyle/>
          <a:p>
            <a:pPr marL="342900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A “Nested List” is a list-within-a-list, or a list with a sub-list.</a:t>
            </a:r>
          </a:p>
          <a:p>
            <a:pPr marL="679450" lvl="1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home should contain the following kinds of containers for both hot and cold drinks:</a:t>
            </a:r>
          </a:p>
          <a:p>
            <a:pPr marL="679450" lvl="1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 marL="962025" lvl="2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Hot beverage containers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Coffee cups/mugs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Tea cups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Thermos mugs</a:t>
            </a:r>
          </a:p>
          <a:p>
            <a:pPr marL="962025" lvl="2" indent="0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Cold beverage containers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Water glasses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Wine glasses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Beer glasses</a:t>
            </a:r>
          </a:p>
          <a:p>
            <a:pPr marL="1889125" lvl="3" indent="-457200" eaLnBrk="1" hangingPunct="1">
              <a:lnSpc>
                <a:spcPct val="8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Cocktail glasses.</a:t>
            </a:r>
          </a:p>
          <a:p>
            <a:pPr marL="1539875" lvl="4" indent="0" eaLnBrk="1" hangingPunct="1">
              <a:lnSpc>
                <a:spcPct val="80000"/>
              </a:lnSpc>
              <a:buFont typeface="Wingdings 2" pitchFamily="2" charset="2"/>
              <a:buNone/>
              <a:defRPr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990600" lvl="1" indent="-533400" eaLnBrk="1" hangingPunct="1">
              <a:lnSpc>
                <a:spcPct val="80000"/>
              </a:lnSpc>
              <a:buFont typeface="Arial" panose="020B0604020202020204" pitchFamily="34" charset="0"/>
              <a:buChar char="–"/>
              <a:defRPr/>
            </a:pPr>
            <a:endParaRPr lang="en-US" altLang="en-US" sz="15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87263058-D408-8345-AD01-6B0F7827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07950"/>
            <a:ext cx="6991350" cy="133667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Constructing Lists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F2BB67B7-148E-0D4D-8528-1A47699F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0200"/>
            <a:ext cx="6991350" cy="4343400"/>
          </a:xfrm>
        </p:spPr>
        <p:txBody>
          <a:bodyPr/>
          <a:lstStyle/>
          <a:p>
            <a:pPr marL="0" indent="0"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Think of a list like a table:  the table top is the lead-in that introduces the list, and the legs are the listed items. They have to work together.   </a:t>
            </a: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5E75C311-3E04-3C4E-99A4-EBD73723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022600"/>
            <a:ext cx="27432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6">
            <a:extLst>
              <a:ext uri="{FF2B5EF4-FFF2-40B4-BE49-F238E27FC236}">
                <a16:creationId xmlns:a16="http://schemas.microsoft.com/office/drawing/2014/main" id="{EDD04EBD-1355-5143-9622-256D09322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3059113"/>
            <a:ext cx="3460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List lead-in sentence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Listed items: must be parallel to avoid balance problems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8BB23-2A99-F64C-967B-3ECB3892BB3A}"/>
              </a:ext>
            </a:extLst>
          </p:cNvPr>
          <p:cNvCxnSpPr/>
          <p:nvPr/>
        </p:nvCxnSpPr>
        <p:spPr>
          <a:xfrm flipH="1">
            <a:off x="3733800" y="3276600"/>
            <a:ext cx="1362075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9CBE31-EEC6-4A4A-9E70-C8F5548ACA18}"/>
              </a:ext>
            </a:extLst>
          </p:cNvPr>
          <p:cNvCxnSpPr/>
          <p:nvPr/>
        </p:nvCxnSpPr>
        <p:spPr>
          <a:xfrm flipH="1">
            <a:off x="4013200" y="4343400"/>
            <a:ext cx="108267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DD45FF-B8ED-1B47-A3CF-E88A10182157}"/>
              </a:ext>
            </a:extLst>
          </p:cNvPr>
          <p:cNvCxnSpPr/>
          <p:nvPr/>
        </p:nvCxnSpPr>
        <p:spPr>
          <a:xfrm flipH="1">
            <a:off x="2743200" y="4343400"/>
            <a:ext cx="235267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AE392C-0C61-9649-84F8-370E3B123E04}"/>
              </a:ext>
            </a:extLst>
          </p:cNvPr>
          <p:cNvCxnSpPr/>
          <p:nvPr/>
        </p:nvCxnSpPr>
        <p:spPr>
          <a:xfrm flipH="1">
            <a:off x="3581400" y="4343400"/>
            <a:ext cx="1514475" cy="14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2193</TotalTime>
  <Words>1194</Words>
  <Application>Microsoft Office PowerPoint</Application>
  <PresentationFormat>On-screen Show (4:3)</PresentationFormat>
  <Paragraphs>158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Bookman Old Style</vt:lpstr>
      <vt:lpstr>Calibri</vt:lpstr>
      <vt:lpstr>Courier New</vt:lpstr>
      <vt:lpstr>News Gothic MT</vt:lpstr>
      <vt:lpstr>Wingdings 2</vt:lpstr>
      <vt:lpstr>Zapf Dingbats</vt:lpstr>
      <vt:lpstr>Breeze</vt:lpstr>
      <vt:lpstr>PowerPoint Presentation</vt:lpstr>
      <vt:lpstr>What are lists good for?</vt:lpstr>
      <vt:lpstr>Here is a list of 5 types of lists we will review:</vt:lpstr>
      <vt:lpstr> Bullet List </vt:lpstr>
      <vt:lpstr>Numbered List</vt:lpstr>
      <vt:lpstr>In-sentence List</vt:lpstr>
      <vt:lpstr>Labelled List </vt:lpstr>
      <vt:lpstr>Nested List </vt:lpstr>
      <vt:lpstr>Constructing Lists</vt:lpstr>
      <vt:lpstr>List Lead-Ins</vt:lpstr>
      <vt:lpstr>List Lead-In</vt:lpstr>
      <vt:lpstr>List Lead-In</vt:lpstr>
      <vt:lpstr>Guidelines for Lists</vt:lpstr>
      <vt:lpstr>More Guidelines for Lists</vt:lpstr>
      <vt:lpstr>Using Colons in Lists</vt:lpstr>
      <vt:lpstr>Using Colons in Lists</vt:lpstr>
      <vt:lpstr>Quick Quiz</vt:lpstr>
      <vt:lpstr>What kind of list is this?</vt:lpstr>
      <vt:lpstr>PowerPoint Presentation</vt:lpstr>
      <vt:lpstr>What kind of list is this?</vt:lpstr>
      <vt:lpstr>What kind of list is this?</vt:lpstr>
      <vt:lpstr>What is wrong with this list?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Fourteen</dc:title>
  <dc:creator>Wendy Wilson</dc:creator>
  <cp:lastModifiedBy>Gillian Saunders</cp:lastModifiedBy>
  <cp:revision>62</cp:revision>
  <dcterms:created xsi:type="dcterms:W3CDTF">2010-10-27T18:55:26Z</dcterms:created>
  <dcterms:modified xsi:type="dcterms:W3CDTF">2023-01-06T22:10:08Z</dcterms:modified>
</cp:coreProperties>
</file>