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32"/>
  </p:notesMasterIdLst>
  <p:sldIdLst>
    <p:sldId id="256" r:id="rId2"/>
    <p:sldId id="257" r:id="rId3"/>
    <p:sldId id="262" r:id="rId4"/>
    <p:sldId id="282" r:id="rId5"/>
    <p:sldId id="258" r:id="rId6"/>
    <p:sldId id="259" r:id="rId7"/>
    <p:sldId id="260" r:id="rId8"/>
    <p:sldId id="284" r:id="rId9"/>
    <p:sldId id="263" r:id="rId10"/>
    <p:sldId id="264" r:id="rId11"/>
    <p:sldId id="285" r:id="rId12"/>
    <p:sldId id="261" r:id="rId13"/>
    <p:sldId id="265" r:id="rId14"/>
    <p:sldId id="267" r:id="rId15"/>
    <p:sldId id="266" r:id="rId16"/>
    <p:sldId id="269" r:id="rId17"/>
    <p:sldId id="268" r:id="rId18"/>
    <p:sldId id="270" r:id="rId19"/>
    <p:sldId id="271" r:id="rId20"/>
    <p:sldId id="272" r:id="rId21"/>
    <p:sldId id="273" r:id="rId22"/>
    <p:sldId id="274" r:id="rId23"/>
    <p:sldId id="283" r:id="rId24"/>
    <p:sldId id="275" r:id="rId25"/>
    <p:sldId id="276" r:id="rId26"/>
    <p:sldId id="277" r:id="rId27"/>
    <p:sldId id="278" r:id="rId28"/>
    <p:sldId id="286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DAEA1-96E2-974E-89E3-D01BAB5BC795}" type="datetimeFigureOut">
              <a:rPr lang="en-US" smtClean="0"/>
              <a:t>16-10-31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A5630-B568-C74A-BAF6-448DC3F5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A5630-B568-C74A-BAF6-448DC3F5D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16-10-31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16-10-31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16-10-31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16-10-31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16-10-31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16-10-31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16-10-31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16-10-31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16-10-31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16-10-31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D8EE9A-09C0-F844-8456-E26DF70D2927}" type="datetimeFigureOut">
              <a:rPr lang="en-US" smtClean="0"/>
              <a:t>16-10-31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D8EE9A-09C0-F844-8456-E26DF70D2927}" type="datetimeFigureOut">
              <a:rPr lang="en-US" smtClean="0"/>
              <a:t>16-10-31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file://localhost/Users/sulast/Desktop/Screen%20Shot%202016-02-17%20at%203.27.59%20PM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29063" y="1891387"/>
            <a:ext cx="6362931" cy="1406026"/>
          </a:xfrm>
          <a:prstGeom prst="rect">
            <a:avLst/>
          </a:prstGeom>
        </p:spPr>
        <p:txBody>
          <a:bodyPr vert="horz" lIns="45720" rIns="45720" anchor="t">
            <a:normAutofit fontScale="97500" lnSpcReduction="1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kern="1200" dirty="0">
                <a:latin typeface="Arial" charset="0"/>
              </a:rPr>
              <a:t>Effective </a:t>
            </a:r>
            <a:r>
              <a:rPr lang="en-CA" kern="1200" dirty="0" smtClean="0">
                <a:latin typeface="Arial" charset="0"/>
              </a:rPr>
              <a:t>Visuals </a:t>
            </a:r>
            <a:r>
              <a:rPr lang="en-CA" kern="1200" dirty="0">
                <a:latin typeface="Arial" charset="0"/>
              </a:rPr>
              <a:t/>
            </a:r>
            <a:br>
              <a:rPr lang="en-CA" kern="1200" dirty="0">
                <a:latin typeface="Arial" charset="0"/>
              </a:rPr>
            </a:br>
            <a:endParaRPr lang="en-US" kern="12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Using Graphs, Tables, Charts, and illustrations in Technical Reports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439117" y="6267805"/>
            <a:ext cx="24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S. Last  ENGR 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4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Table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rgbClr val="CCFFCC"/>
                </a:solidFill>
              </a:rPr>
              <a:t>Table 1.  Comparison of Materials and Costs for Designs A and B</a:t>
            </a:r>
            <a:endParaRPr lang="en-US" sz="2200" dirty="0">
              <a:solidFill>
                <a:srgbClr val="CCFFCC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593009"/>
              </p:ext>
            </p:extLst>
          </p:nvPr>
        </p:nvGraphicFramePr>
        <p:xfrm>
          <a:off x="457198" y="1907504"/>
          <a:ext cx="8003288" cy="378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822"/>
                <a:gridCol w="2000822"/>
                <a:gridCol w="2000822"/>
                <a:gridCol w="2000822"/>
              </a:tblGrid>
              <a:tr h="54010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Design</a:t>
                      </a:r>
                      <a:r>
                        <a:rPr lang="en-US" b="1" baseline="0" dirty="0" smtClean="0"/>
                        <a:t> A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Design B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01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Materials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Materials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Costs</a:t>
                      </a:r>
                      <a:endParaRPr lang="en-US" b="1" dirty="0"/>
                    </a:p>
                  </a:txBody>
                  <a:tcPr/>
                </a:tc>
              </a:tr>
              <a:tr h="5401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01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01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01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01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 COST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7161" y="5982184"/>
            <a:ext cx="726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 Type in </a:t>
            </a:r>
            <a:r>
              <a:rPr lang="en-US" dirty="0" err="1"/>
              <a:t>b</a:t>
            </a:r>
            <a:r>
              <a:rPr lang="en-US" dirty="0" err="1" smtClean="0"/>
              <a:t>oxhead</a:t>
            </a:r>
            <a:r>
              <a:rPr lang="en-US" dirty="0" smtClean="0"/>
              <a:t> is usually </a:t>
            </a:r>
            <a:r>
              <a:rPr lang="en-US" dirty="0" err="1" smtClean="0"/>
              <a:t>centred</a:t>
            </a:r>
            <a:r>
              <a:rPr lang="en-US" dirty="0" smtClean="0"/>
              <a:t> and bolded  to distinguish it</a:t>
            </a:r>
          </a:p>
          <a:p>
            <a:r>
              <a:rPr lang="en-US" dirty="0" smtClean="0"/>
              <a:t> from the data in the table and enhance readability.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0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Objectives Table</a:t>
            </a:r>
            <a:endParaRPr lang="en-US" dirty="0"/>
          </a:p>
        </p:txBody>
      </p:sp>
      <p:pic>
        <p:nvPicPr>
          <p:cNvPr id="4" name="Screen Shot 2016-02-17 at 3.27.59 PM.png" descr="/Users/sulast/Desktop/Screen Shot 2016-02-17 at 3.27.59 PM.png"/>
          <p:cNvPicPr>
            <a:picLocks noGrp="1" noChangeAspect="1"/>
          </p:cNvPicPr>
          <p:nvPr>
            <p:ph idx="1"/>
          </p:nvPr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r="749"/>
          <a:stretch/>
        </p:blipFill>
        <p:spPr>
          <a:xfrm>
            <a:off x="-200448" y="2028205"/>
            <a:ext cx="9404382" cy="3913005"/>
          </a:xfrm>
        </p:spPr>
      </p:pic>
    </p:spTree>
    <p:extLst>
      <p:ext uri="{BB962C8B-B14F-4D97-AF65-F5344CB8AC3E}">
        <p14:creationId xmlns:p14="http://schemas.microsoft.com/office/powerpoint/2010/main" val="184159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Line graphs</a:t>
            </a:r>
          </a:p>
          <a:p>
            <a:pPr lvl="1"/>
            <a:r>
              <a:rPr lang="en-US" dirty="0" smtClean="0"/>
              <a:t>Bar graphs</a:t>
            </a:r>
          </a:p>
          <a:p>
            <a:pPr marL="448056" lvl="1" indent="0">
              <a:buNone/>
            </a:pPr>
            <a:endParaRPr lang="en-US" dirty="0" smtClean="0"/>
          </a:p>
          <a:p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Flow charts</a:t>
            </a:r>
          </a:p>
          <a:p>
            <a:pPr lvl="1"/>
            <a:r>
              <a:rPr lang="en-US" dirty="0" smtClean="0"/>
              <a:t>Pie Charts</a:t>
            </a:r>
          </a:p>
          <a:p>
            <a:pPr lvl="1"/>
            <a:r>
              <a:rPr lang="en-US" dirty="0" smtClean="0"/>
              <a:t>Organizational charts (Gantt charts)</a:t>
            </a:r>
          </a:p>
          <a:p>
            <a:pPr marL="448056" lvl="1" indent="0">
              <a:buNone/>
            </a:pPr>
            <a:endParaRPr lang="en-US" dirty="0" smtClean="0"/>
          </a:p>
          <a:p>
            <a:r>
              <a:rPr lang="en-US" dirty="0" smtClean="0"/>
              <a:t>Illustrations</a:t>
            </a:r>
          </a:p>
          <a:p>
            <a:pPr lvl="1"/>
            <a:r>
              <a:rPr lang="en-US" dirty="0" smtClean="0"/>
              <a:t>Photographs</a:t>
            </a:r>
          </a:p>
          <a:p>
            <a:pPr lvl="1"/>
            <a:r>
              <a:rPr lang="en-US" dirty="0" smtClean="0"/>
              <a:t>Diagrams</a:t>
            </a:r>
          </a:p>
          <a:p>
            <a:pPr lvl="1"/>
            <a:r>
              <a:rPr lang="en-US" dirty="0" smtClean="0"/>
              <a:t>Drawings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954" y="1417638"/>
            <a:ext cx="2283195" cy="1517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26" y="652002"/>
            <a:ext cx="1817257" cy="1896396"/>
          </a:xfrm>
          <a:prstGeom prst="rect">
            <a:avLst/>
          </a:prstGeom>
        </p:spPr>
      </p:pic>
      <p:pic>
        <p:nvPicPr>
          <p:cNvPr id="8" name="Picture 7" descr="Wall ma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20" y="4649054"/>
            <a:ext cx="3011191" cy="1795276"/>
          </a:xfrm>
          <a:prstGeom prst="rect">
            <a:avLst/>
          </a:prstGeom>
        </p:spPr>
      </p:pic>
      <p:pic>
        <p:nvPicPr>
          <p:cNvPr id="9" name="Picture 8" descr="flowchart cop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21" y="2827196"/>
            <a:ext cx="1767262" cy="16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Line Graphs and Bar Graphs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Display statistical trends, changes, and </a:t>
            </a:r>
            <a:r>
              <a:rPr lang="en-US" dirty="0" smtClean="0">
                <a:latin typeface="Arial" charset="0"/>
              </a:rPr>
              <a:t>comparisons</a:t>
            </a:r>
          </a:p>
          <a:p>
            <a:pPr marL="448056" lvl="1" indent="0">
              <a:lnSpc>
                <a:spcPct val="120000"/>
              </a:lnSpc>
              <a:spcBef>
                <a:spcPct val="0"/>
              </a:spcBef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Line Graphs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Portray change over time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Plot points along horizontal and vertical axes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Join points by means of straight line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charset="0"/>
              </a:rPr>
              <a:t>Horizontal axis identifies the categories of information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charset="0"/>
              </a:rPr>
              <a:t>Vertical axis identifies incremental values that are being compared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charset="0"/>
              </a:rPr>
              <a:t>Additional lines can be added for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7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Line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-633"/>
          <a:stretch/>
        </p:blipFill>
        <p:spPr>
          <a:xfrm>
            <a:off x="457199" y="1358003"/>
            <a:ext cx="7224683" cy="5024605"/>
          </a:xfrm>
        </p:spPr>
      </p:pic>
      <p:sp>
        <p:nvSpPr>
          <p:cNvPr id="5" name="TextBox 4"/>
          <p:cNvSpPr txBox="1"/>
          <p:nvPr/>
        </p:nvSpPr>
        <p:spPr>
          <a:xfrm>
            <a:off x="7924800" y="1417638"/>
            <a:ext cx="12192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Caption</a:t>
            </a:r>
          </a:p>
          <a:p>
            <a:endParaRPr lang="en-US" dirty="0"/>
          </a:p>
          <a:p>
            <a:r>
              <a:rPr lang="en-US" dirty="0" smtClean="0"/>
              <a:t>Legend</a:t>
            </a:r>
          </a:p>
          <a:p>
            <a:endParaRPr lang="en-US" dirty="0" smtClean="0"/>
          </a:p>
          <a:p>
            <a:r>
              <a:rPr lang="en-US" dirty="0" smtClean="0"/>
              <a:t>Captions </a:t>
            </a:r>
          </a:p>
          <a:p>
            <a:r>
              <a:rPr lang="en-US" dirty="0" smtClean="0"/>
              <a:t>for key </a:t>
            </a:r>
          </a:p>
          <a:p>
            <a:r>
              <a:rPr lang="en-US" dirty="0" smtClean="0"/>
              <a:t>data </a:t>
            </a:r>
          </a:p>
          <a:p>
            <a:r>
              <a:rPr lang="en-US" dirty="0" smtClean="0"/>
              <a:t>Points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 axis</a:t>
            </a:r>
          </a:p>
          <a:p>
            <a:endParaRPr lang="en-US" dirty="0" smtClean="0"/>
          </a:p>
          <a:p>
            <a:r>
              <a:rPr lang="en-US" dirty="0" smtClean="0"/>
              <a:t>Y axis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7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Bar Graph</a:t>
            </a:r>
            <a:endParaRPr lang="en-US" dirty="0"/>
          </a:p>
        </p:txBody>
      </p:sp>
      <p:pic>
        <p:nvPicPr>
          <p:cNvPr id="8" name="Content Placeholder 7" descr="Bar graph eh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6" t="8589" r="-3036" b="10940"/>
          <a:stretch/>
        </p:blipFill>
        <p:spPr>
          <a:xfrm>
            <a:off x="-1" y="1827377"/>
            <a:ext cx="8426123" cy="4687467"/>
          </a:xfrm>
        </p:spPr>
      </p:pic>
      <p:sp>
        <p:nvSpPr>
          <p:cNvPr id="9" name="TextBox 8"/>
          <p:cNvSpPr txBox="1"/>
          <p:nvPr/>
        </p:nvSpPr>
        <p:spPr>
          <a:xfrm>
            <a:off x="171562" y="1437558"/>
            <a:ext cx="73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 Comparison of how often Americans </a:t>
            </a:r>
            <a:r>
              <a:rPr lang="en-US" dirty="0" err="1" smtClean="0"/>
              <a:t>vs</a:t>
            </a:r>
            <a:r>
              <a:rPr lang="en-US" dirty="0" smtClean="0"/>
              <a:t> Canadians say “eh”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8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Bar </a:t>
            </a:r>
            <a:r>
              <a:rPr lang="en-US" dirty="0" smtClean="0">
                <a:latin typeface="Arial" charset="0"/>
              </a:rPr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>
                <a:latin typeface="Arial" charset="0"/>
              </a:rPr>
              <a:t>Consist </a:t>
            </a:r>
            <a:r>
              <a:rPr lang="en-US" dirty="0">
                <a:latin typeface="Arial" charset="0"/>
              </a:rPr>
              <a:t>of horizontal and vertical axes that depict dependent and independent </a:t>
            </a:r>
            <a:r>
              <a:rPr lang="en-US" dirty="0" smtClean="0">
                <a:latin typeface="Arial" charset="0"/>
              </a:rPr>
              <a:t>variables</a:t>
            </a:r>
          </a:p>
          <a:p>
            <a:pPr marL="448056" lvl="1" indent="0">
              <a:lnSpc>
                <a:spcPct val="100000"/>
              </a:lnSpc>
              <a:buNone/>
            </a:pPr>
            <a:endParaRPr lang="en-US" dirty="0">
              <a:latin typeface="Arial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Which axis depicts which variable </a:t>
            </a:r>
            <a:r>
              <a:rPr lang="en-US" dirty="0" smtClean="0">
                <a:latin typeface="Arial" charset="0"/>
              </a:rPr>
              <a:t>is determined </a:t>
            </a:r>
            <a:r>
              <a:rPr lang="en-US" dirty="0">
                <a:latin typeface="Arial" charset="0"/>
              </a:rPr>
              <a:t>by whether bars are horizontal or </a:t>
            </a:r>
            <a:r>
              <a:rPr lang="en-US" dirty="0" smtClean="0">
                <a:latin typeface="Arial" charset="0"/>
              </a:rPr>
              <a:t>vertical</a:t>
            </a:r>
          </a:p>
          <a:p>
            <a:pPr marL="448056" lvl="1" indent="0">
              <a:lnSpc>
                <a:spcPct val="100000"/>
              </a:lnSpc>
              <a:buNone/>
            </a:pPr>
            <a:endParaRPr lang="en-US" dirty="0">
              <a:latin typeface="Arial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Horizontal bar </a:t>
            </a:r>
            <a:r>
              <a:rPr lang="en-US" dirty="0" smtClean="0">
                <a:latin typeface="Arial" charset="0"/>
              </a:rPr>
              <a:t>graphs are </a:t>
            </a:r>
            <a:r>
              <a:rPr lang="en-US" dirty="0">
                <a:latin typeface="Arial" charset="0"/>
              </a:rPr>
              <a:t>useful for accommodating many bars and </a:t>
            </a:r>
            <a:r>
              <a:rPr lang="en-US" dirty="0" smtClean="0">
                <a:latin typeface="Arial" charset="0"/>
              </a:rPr>
              <a:t>have </a:t>
            </a:r>
            <a:r>
              <a:rPr lang="en-US" dirty="0">
                <a:latin typeface="Arial" charset="0"/>
              </a:rPr>
              <a:t>room for labels if titles are lengthy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2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Portray quantitative, cause-and-effect, and other relationships among parts of a unified </a:t>
            </a:r>
            <a:r>
              <a:rPr lang="en-US" dirty="0" smtClean="0">
                <a:latin typeface="Arial" charset="0"/>
              </a:rPr>
              <a:t>whole</a:t>
            </a:r>
          </a:p>
          <a:p>
            <a:pPr marL="36576" indent="0">
              <a:buNone/>
            </a:pP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Can </a:t>
            </a:r>
            <a:r>
              <a:rPr lang="en-US" dirty="0" smtClean="0">
                <a:latin typeface="Arial" charset="0"/>
              </a:rPr>
              <a:t>depict</a:t>
            </a:r>
            <a:endParaRPr lang="en-US" dirty="0">
              <a:latin typeface="Arial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Steps in a production process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Chain of command in an organization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Sequential or hierarchical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4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856" y="1600200"/>
            <a:ext cx="3084144" cy="4156627"/>
          </a:xfrm>
        </p:spPr>
        <p:txBody>
          <a:bodyPr>
            <a:normAutofit/>
          </a:bodyPr>
          <a:lstStyle/>
          <a:p>
            <a:pPr marL="36576" indent="0">
              <a:spcBef>
                <a:spcPts val="675"/>
              </a:spcBef>
              <a:buNone/>
            </a:pPr>
            <a:r>
              <a:rPr lang="en-US" dirty="0">
                <a:latin typeface="Arial" charset="0"/>
              </a:rPr>
              <a:t>U</a:t>
            </a:r>
            <a:r>
              <a:rPr lang="en-US" dirty="0" smtClean="0">
                <a:latin typeface="Arial" charset="0"/>
              </a:rPr>
              <a:t>sed </a:t>
            </a:r>
            <a:r>
              <a:rPr lang="en-US" dirty="0">
                <a:latin typeface="Arial" charset="0"/>
              </a:rPr>
              <a:t>to portray the steps through which work must flow</a:t>
            </a:r>
          </a:p>
          <a:p>
            <a:pPr marL="36576" indent="0">
              <a:spcBef>
                <a:spcPct val="0"/>
              </a:spcBef>
              <a:buNone/>
            </a:pPr>
            <a:endParaRPr lang="en-US" dirty="0" smtClean="0">
              <a:latin typeface="Arial" charset="0"/>
            </a:endParaRPr>
          </a:p>
          <a:p>
            <a:pPr marL="36576" indent="0">
              <a:spcBef>
                <a:spcPct val="0"/>
              </a:spcBef>
              <a:buNone/>
            </a:pPr>
            <a:r>
              <a:rPr lang="en-US" dirty="0" smtClean="0">
                <a:latin typeface="Arial" charset="0"/>
              </a:rPr>
              <a:t>Read </a:t>
            </a:r>
            <a:r>
              <a:rPr lang="en-US" dirty="0">
                <a:latin typeface="Arial" charset="0"/>
              </a:rPr>
              <a:t>from top to bottom or from left to right</a:t>
            </a:r>
          </a:p>
          <a:p>
            <a:endParaRPr lang="en-US" dirty="0"/>
          </a:p>
        </p:txBody>
      </p:sp>
      <p:pic>
        <p:nvPicPr>
          <p:cNvPr id="4" name="Picture 3" descr="flowchar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5" y="1583752"/>
            <a:ext cx="5456696" cy="4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4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Arial" charset="0"/>
              </a:rPr>
              <a:t>Portray </a:t>
            </a:r>
            <a:r>
              <a:rPr lang="en-US" dirty="0">
                <a:latin typeface="Arial" charset="0"/>
              </a:rPr>
              <a:t>chains of command within organizations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charset="0"/>
              </a:rPr>
              <a:t>Most powerful positions placed at the top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charset="0"/>
              </a:rPr>
              <a:t>Least powerful positions placed at the bottom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Portray relationships between elements (can be non-hierarchical)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Gantt Charts – project management tool showing when all tasks are to be done in a project over a period of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7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Capture and hold </a:t>
            </a:r>
            <a:r>
              <a:rPr lang="en-US" dirty="0" smtClean="0">
                <a:latin typeface="Arial" charset="0"/>
              </a:rPr>
              <a:t>people’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attention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Help </a:t>
            </a:r>
            <a:r>
              <a:rPr lang="en-US" dirty="0" smtClean="0">
                <a:latin typeface="Arial" charset="0"/>
              </a:rPr>
              <a:t>illustrate textual information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 smtClean="0">
                <a:latin typeface="Arial" charset="0"/>
              </a:rPr>
              <a:t>Simplify complicated textual descriptions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 smtClean="0">
                <a:latin typeface="Arial" charset="0"/>
              </a:rPr>
              <a:t>Help the reader understand complicated systems, processes, and mechanisms. </a:t>
            </a: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1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Gantt Chart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" b="1419"/>
          <a:stretch>
            <a:fillRect/>
          </a:stretch>
        </p:blipFill>
        <p:spPr>
          <a:xfrm>
            <a:off x="0" y="1579713"/>
            <a:ext cx="9144000" cy="52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8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Arial" charset="0"/>
              </a:rPr>
              <a:t>Pie Or Circle </a:t>
            </a:r>
            <a:r>
              <a:rPr lang="en-US" dirty="0">
                <a:latin typeface="Arial" charset="0"/>
              </a:rPr>
              <a:t>Charts – depict relationships among parts within statistical wholes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Arial" charset="0"/>
              </a:rPr>
              <a:t>Often used to show the percentage distribution of </a:t>
            </a:r>
            <a:r>
              <a:rPr lang="en-US" dirty="0" smtClean="0">
                <a:latin typeface="Arial" charset="0"/>
              </a:rPr>
              <a:t>budget or resources</a:t>
            </a:r>
            <a:endParaRPr lang="en-US" dirty="0">
              <a:latin typeface="Arial" charset="0"/>
            </a:endParaRPr>
          </a:p>
          <a:p>
            <a:pPr lvl="1">
              <a:lnSpc>
                <a:spcPct val="130000"/>
              </a:lnSpc>
            </a:pPr>
            <a:r>
              <a:rPr lang="en-US" dirty="0" smtClean="0">
                <a:latin typeface="Arial" charset="0"/>
              </a:rPr>
              <a:t>Should have at </a:t>
            </a:r>
            <a:r>
              <a:rPr lang="en-US" dirty="0">
                <a:latin typeface="Arial" charset="0"/>
              </a:rPr>
              <a:t>least 3, but no more than 7, segments resembling slices of pie and constituting a percentage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Arial" charset="0"/>
              </a:rPr>
              <a:t>Each slice labeled, showing percentage of the total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63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Non-Optimal Pie Chart</a:t>
            </a:r>
            <a:endParaRPr lang="en-US" dirty="0"/>
          </a:p>
        </p:txBody>
      </p:sp>
      <p:pic>
        <p:nvPicPr>
          <p:cNvPr id="4" name="Content Placeholder 3" descr="semicol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6" b="19266"/>
          <a:stretch>
            <a:fillRect/>
          </a:stretch>
        </p:blipFill>
        <p:spPr>
          <a:xfrm>
            <a:off x="0" y="2563086"/>
            <a:ext cx="3499342" cy="2804490"/>
          </a:xfrm>
        </p:spPr>
      </p:pic>
      <p:pic>
        <p:nvPicPr>
          <p:cNvPr id="5" name="Picture 4" descr="cause of death pie chart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94" y="2029858"/>
            <a:ext cx="5169906" cy="4828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850" y="2029858"/>
            <a:ext cx="318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3:  uses of semicolons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4094" y="1659441"/>
            <a:ext cx="494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4: Causes of death in Game of Thrones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52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lnSpc>
                <a:spcPct val="110000"/>
              </a:lnSpc>
              <a:buNone/>
            </a:pPr>
            <a:r>
              <a:rPr lang="en-US" dirty="0" smtClean="0"/>
              <a:t>Illustrations such as photographs and diagrams help the reader to understand what you explain in your text.  Some documents that NEED illustrations include</a:t>
            </a:r>
          </a:p>
          <a:p>
            <a:pPr marL="36576" indent="0">
              <a:lnSpc>
                <a:spcPct val="110000"/>
              </a:lnSpc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b="1" dirty="0"/>
              <a:t>Instructions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Need to show the components of the objects involved, and the orientations between the objects and the tools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Technical background reports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Need to use diagrams and drawings, photographic evidence, conceptual drawings with maps, etc.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2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Exact representations; strictly accurate</a:t>
            </a:r>
          </a:p>
          <a:p>
            <a:r>
              <a:rPr lang="en-US" sz="2000" dirty="0" smtClean="0"/>
              <a:t>Provide overall-view</a:t>
            </a:r>
          </a:p>
          <a:p>
            <a:r>
              <a:rPr lang="en-US" sz="2000" dirty="0" smtClean="0"/>
              <a:t>Required in certain types of documents</a:t>
            </a:r>
          </a:p>
          <a:p>
            <a:r>
              <a:rPr lang="en-US" sz="2000" dirty="0" smtClean="0"/>
              <a:t>Try to make photo as clear and high quality as possible</a:t>
            </a:r>
          </a:p>
          <a:p>
            <a:pPr marL="448056" lvl="1" indent="0">
              <a:buNone/>
            </a:pPr>
            <a:endParaRPr lang="en-US" dirty="0" smtClean="0"/>
          </a:p>
        </p:txBody>
      </p:sp>
      <p:pic>
        <p:nvPicPr>
          <p:cNvPr id="4" name="Picture 3" descr="http://cycleking.co.uk/uploaded/thumbs/thumb3_1F1654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33" y="3872030"/>
            <a:ext cx="3676827" cy="2417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4018" y="3339370"/>
            <a:ext cx="438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Shimano Road Bike Drive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5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Simplified</a:t>
            </a:r>
            <a:r>
              <a:rPr lang="en-US" sz="2000" dirty="0"/>
              <a:t>, realistic depictions of objects or specific aspects/details</a:t>
            </a:r>
          </a:p>
          <a:p>
            <a:r>
              <a:rPr lang="en-US" sz="2000" dirty="0"/>
              <a:t>Portrays what is most relevant and clarifies information; focuses on important features</a:t>
            </a:r>
          </a:p>
          <a:p>
            <a:endParaRPr lang="en-US" dirty="0"/>
          </a:p>
        </p:txBody>
      </p:sp>
      <p:pic>
        <p:nvPicPr>
          <p:cNvPr id="4" name="Picture 3" descr="http://www.siyavula.com/gr7-9-websites/technology/gr8/Tech_English_LB_Grade8-term3_1-web-resources/image/Tech-Gr8-Eng-Term3-p53-img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54" y="3578847"/>
            <a:ext cx="4703659" cy="29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4114" y="3011011"/>
            <a:ext cx="296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 Bicycle drive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58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114800" cy="4525963"/>
          </a:xfrm>
        </p:spPr>
        <p:txBody>
          <a:bodyPr/>
          <a:lstStyle/>
          <a:p>
            <a:pPr marL="448056" lvl="1" indent="0">
              <a:buNone/>
            </a:pPr>
            <a:r>
              <a:rPr lang="en-US" dirty="0" smtClean="0"/>
              <a:t>Figure 7. Conventional line drawing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    Figure 8.  Exploded View</a:t>
            </a:r>
            <a:endParaRPr lang="en-US" dirty="0"/>
          </a:p>
        </p:txBody>
      </p:sp>
      <p:pic>
        <p:nvPicPr>
          <p:cNvPr id="4" name="Picture 3" descr="line drawing porsche 9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47" y="2686841"/>
            <a:ext cx="4148047" cy="2352944"/>
          </a:xfrm>
          <a:prstGeom prst="rect">
            <a:avLst/>
          </a:prstGeom>
        </p:spPr>
      </p:pic>
      <p:pic>
        <p:nvPicPr>
          <p:cNvPr id="6" name="Picture 5" descr="exploded draw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19" y="2375595"/>
            <a:ext cx="3999543" cy="31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75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02513" y="1600200"/>
            <a:ext cx="4383881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Figure 9. Cut-away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7492" y="1600200"/>
            <a:ext cx="4336508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Figure 10. Clip art</a:t>
            </a:r>
            <a:endParaRPr lang="en-US" dirty="0"/>
          </a:p>
        </p:txBody>
      </p:sp>
      <p:pic>
        <p:nvPicPr>
          <p:cNvPr id="5" name="Picture 4" descr="cutaway draw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13" y="2564767"/>
            <a:ext cx="4138149" cy="2327709"/>
          </a:xfrm>
          <a:prstGeom prst="rect">
            <a:avLst/>
          </a:prstGeom>
        </p:spPr>
      </p:pic>
      <p:pic>
        <p:nvPicPr>
          <p:cNvPr id="6" name="Picture 5" descr="porsche_911 clip 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2" y="2486720"/>
            <a:ext cx="3402885" cy="27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89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3980" y="1598934"/>
            <a:ext cx="365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dirty="0" smtClean="0"/>
              <a:t>Figure 11. Venn diagram</a:t>
            </a:r>
            <a:endParaRPr lang="en-US" sz="2400" dirty="0"/>
          </a:p>
        </p:txBody>
      </p:sp>
      <p:pic>
        <p:nvPicPr>
          <p:cNvPr id="5" name="Picture 4" descr="Family VEN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58" y="2283543"/>
            <a:ext cx="4776483" cy="45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20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using Visuals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Simplify your </a:t>
            </a:r>
            <a:r>
              <a:rPr lang="en-US" sz="3200" dirty="0" smtClean="0"/>
              <a:t>illustrations</a:t>
            </a:r>
            <a:endParaRPr lang="en-US" sz="3200" dirty="0"/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Use computer applications </a:t>
            </a:r>
            <a:r>
              <a:rPr lang="en-US" sz="3200" dirty="0" smtClean="0"/>
              <a:t>critically</a:t>
            </a:r>
            <a:endParaRPr lang="en-US" sz="3200" dirty="0"/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Number and caption your illustrations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Discuss your visuals in the text</a:t>
            </a:r>
            <a:endParaRPr lang="en-US" sz="3200" dirty="0"/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Position </a:t>
            </a:r>
            <a:r>
              <a:rPr lang="en-US" sz="3200" dirty="0"/>
              <a:t>your illustrations </a:t>
            </a:r>
            <a:r>
              <a:rPr lang="en-US" sz="3200" dirty="0" smtClean="0"/>
              <a:t>strategically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Avoid distortion, misrepresentation and deception </a:t>
            </a:r>
            <a:endParaRPr lang="en-US" sz="3200" dirty="0"/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Identify your sources. 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4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VISUALS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en-US" dirty="0" smtClean="0"/>
              <a:t>Visuals are referred to as either TABLES or FIGURES.  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TABLES contain detailed data</a:t>
            </a:r>
            <a:r>
              <a:rPr lang="en-US" dirty="0"/>
              <a:t>/information formatted in rows and </a:t>
            </a:r>
            <a:r>
              <a:rPr lang="en-US" dirty="0" smtClean="0"/>
              <a:t>columns for comparison.  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smtClean="0"/>
              <a:t>FIGURES can take many forms and  include</a:t>
            </a:r>
          </a:p>
          <a:p>
            <a:pPr lvl="1"/>
            <a:r>
              <a:rPr lang="en-US" dirty="0" smtClean="0"/>
              <a:t>Graphs </a:t>
            </a:r>
          </a:p>
          <a:p>
            <a:pPr lvl="1"/>
            <a:r>
              <a:rPr lang="en-US" dirty="0" smtClean="0"/>
              <a:t>Charts </a:t>
            </a:r>
          </a:p>
          <a:p>
            <a:pPr lvl="1"/>
            <a:r>
              <a:rPr lang="en-US" dirty="0" smtClean="0"/>
              <a:t>Illustrations </a:t>
            </a:r>
          </a:p>
        </p:txBody>
      </p:sp>
    </p:spTree>
    <p:extLst>
      <p:ext uri="{BB962C8B-B14F-4D97-AF65-F5344CB8AC3E}">
        <p14:creationId xmlns:p14="http://schemas.microsoft.com/office/powerpoint/2010/main" val="2218854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 the right visual for your purpose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audience.</a:t>
            </a:r>
            <a:endParaRPr lang="en-US" dirty="0"/>
          </a:p>
        </p:txBody>
      </p:sp>
      <p:pic>
        <p:nvPicPr>
          <p:cNvPr id="8" name="Content Placeholder 7" descr="Screen Shot 2016-02-17 at 2.38.5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r="2092" b="1332"/>
          <a:stretch/>
        </p:blipFill>
        <p:spPr>
          <a:xfrm>
            <a:off x="2908873" y="1081049"/>
            <a:ext cx="6235127" cy="5704773"/>
          </a:xfrm>
        </p:spPr>
      </p:pic>
    </p:spTree>
    <p:extLst>
      <p:ext uri="{BB962C8B-B14F-4D97-AF65-F5344CB8AC3E}">
        <p14:creationId xmlns:p14="http://schemas.microsoft.com/office/powerpoint/2010/main" val="47755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rgbClr val="148ABC"/>
                </a:solidFill>
              </a:rPr>
              <a:t>Tables</a:t>
            </a:r>
            <a:r>
              <a:rPr lang="en-US" sz="3200" dirty="0"/>
              <a:t> show the most amount of detail but require study. Use a table when detail is needed; refer to the details in the text, and  if necessary, move the table to the </a:t>
            </a:r>
            <a:r>
              <a:rPr lang="en-US" sz="3200" dirty="0" smtClean="0"/>
              <a:t>appendices. </a:t>
            </a:r>
            <a:endParaRPr lang="en-US" sz="3200" dirty="0"/>
          </a:p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rgbClr val="148ABC"/>
                </a:solidFill>
              </a:rPr>
              <a:t>Figures </a:t>
            </a:r>
            <a:r>
              <a:rPr lang="en-US" sz="3200" dirty="0" smtClean="0"/>
              <a:t>such as graphs </a:t>
            </a:r>
            <a:r>
              <a:rPr lang="en-US" sz="3200" dirty="0"/>
              <a:t>and charts illustrate trends or contrast more dramatically but lose the detail. Make the point with the graph, but back it up in the </a:t>
            </a:r>
            <a:r>
              <a:rPr lang="en-US" sz="3200" dirty="0" smtClean="0"/>
              <a:t>text.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Effective Visuals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i="1" dirty="0" smtClean="0">
                <a:latin typeface="Arial" charset="0"/>
              </a:rPr>
              <a:t>Simple Design</a:t>
            </a:r>
            <a:r>
              <a:rPr lang="en-US" dirty="0" smtClean="0">
                <a:latin typeface="Arial" charset="0"/>
              </a:rPr>
              <a:t>:  make visuals clear</a:t>
            </a:r>
            <a:r>
              <a:rPr lang="en-US" dirty="0">
                <a:latin typeface="Arial" charset="0"/>
              </a:rPr>
              <a:t>, easy to </a:t>
            </a:r>
            <a:r>
              <a:rPr lang="en-US" dirty="0" smtClean="0">
                <a:latin typeface="Arial" charset="0"/>
              </a:rPr>
              <a:t>understand; don’t over-complicate them.</a:t>
            </a:r>
          </a:p>
          <a:p>
            <a:pPr marL="36576" indent="0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i="1" dirty="0" smtClean="0">
                <a:latin typeface="Arial" charset="0"/>
              </a:rPr>
              <a:t>Not</a:t>
            </a:r>
            <a:r>
              <a:rPr lang="ja-JP" altLang="en-US" i="1" dirty="0" smtClean="0">
                <a:latin typeface="Arial" charset="0"/>
              </a:rPr>
              <a:t>“</a:t>
            </a:r>
            <a:r>
              <a:rPr lang="en-US" altLang="ja-JP" i="1" dirty="0" smtClean="0">
                <a:latin typeface="Arial" charset="0"/>
              </a:rPr>
              <a:t>decoration”</a:t>
            </a:r>
            <a:r>
              <a:rPr lang="en-US" altLang="ja-JP" dirty="0" smtClean="0">
                <a:latin typeface="Arial" charset="0"/>
              </a:rPr>
              <a:t>:  visuals perform a useful function, they don’t just decorate your document</a:t>
            </a:r>
          </a:p>
          <a:p>
            <a:pPr marL="36576" indent="0">
              <a:lnSpc>
                <a:spcPct val="90000"/>
              </a:lnSpc>
              <a:buNone/>
            </a:pPr>
            <a:endParaRPr lang="en-US" altLang="ja-JP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i="1" dirty="0" smtClean="0">
                <a:latin typeface="Arial" charset="0"/>
              </a:rPr>
              <a:t>Clarifies/Illustrates</a:t>
            </a:r>
            <a:r>
              <a:rPr lang="en-US" dirty="0" smtClean="0">
                <a:latin typeface="Arial" charset="0"/>
              </a:rPr>
              <a:t>:  supplements, does not “replace” textual information</a:t>
            </a: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PRINCIPLES,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Number and </a:t>
            </a:r>
            <a:r>
              <a:rPr lang="en-US" dirty="0" smtClean="0">
                <a:latin typeface="Arial" charset="0"/>
              </a:rPr>
              <a:t>caption every </a:t>
            </a:r>
            <a:r>
              <a:rPr lang="en-US" dirty="0">
                <a:latin typeface="Arial" charset="0"/>
              </a:rPr>
              <a:t>visual sequentially 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dirty="0" smtClean="0">
                <a:latin typeface="Arial" charset="0"/>
              </a:rPr>
              <a:t>Tables and Figures are numbered separately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dirty="0" smtClean="0">
                <a:latin typeface="Arial" charset="0"/>
              </a:rPr>
              <a:t>Captions should </a:t>
            </a:r>
            <a:r>
              <a:rPr lang="en-US" dirty="0">
                <a:latin typeface="Arial" charset="0"/>
              </a:rPr>
              <a:t>be brief, accurate</a:t>
            </a:r>
            <a:r>
              <a:rPr lang="en-US" dirty="0" smtClean="0">
                <a:latin typeface="Arial" charset="0"/>
              </a:rPr>
              <a:t>, and informative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latin typeface="Arial" charset="0"/>
              </a:rPr>
              <a:t>Discuss each visual in the text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latin typeface="Arial" charset="0"/>
              </a:rPr>
              <a:t>Refer </a:t>
            </a:r>
            <a:r>
              <a:rPr lang="en-US" dirty="0">
                <a:latin typeface="Arial" charset="0"/>
              </a:rPr>
              <a:t>reader to the </a:t>
            </a:r>
            <a:r>
              <a:rPr lang="en-US" dirty="0" smtClean="0">
                <a:latin typeface="Arial" charset="0"/>
              </a:rPr>
              <a:t>visual by number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latin typeface="Arial" charset="0"/>
              </a:rPr>
              <a:t>place </a:t>
            </a:r>
            <a:r>
              <a:rPr lang="en-US" dirty="0">
                <a:latin typeface="Arial" charset="0"/>
              </a:rPr>
              <a:t>visual as soon as possible after the reference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Arial" charset="0"/>
              </a:rPr>
              <a:t>Present all visuals in an appealing manner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 smtClean="0">
                <a:latin typeface="Arial" charset="0"/>
              </a:rPr>
              <a:t>Don’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crowd them by the text or squeeze in between other </a:t>
            </a:r>
            <a:r>
              <a:rPr lang="en-US" altLang="ja-JP" dirty="0" smtClean="0">
                <a:latin typeface="Arial" charset="0"/>
              </a:rPr>
              <a:t>visuals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 smtClean="0">
                <a:latin typeface="Arial" charset="0"/>
              </a:rPr>
              <a:t>Use white space to enhance readability</a:t>
            </a: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0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Arial" charset="0"/>
              </a:rPr>
              <a:t>Clearly label all elements </a:t>
            </a:r>
            <a:r>
              <a:rPr lang="en-US" dirty="0" smtClean="0">
                <a:latin typeface="Arial" charset="0"/>
              </a:rPr>
              <a:t>of a visual (legends, axes, scale, direction, etc.) and </a:t>
            </a:r>
            <a:r>
              <a:rPr lang="en-US" dirty="0">
                <a:latin typeface="Arial" charset="0"/>
              </a:rPr>
              <a:t>provide a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key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dirty="0" smtClean="0">
                <a:latin typeface="Arial" charset="0"/>
              </a:rPr>
              <a:t>Point </a:t>
            </a:r>
            <a:r>
              <a:rPr lang="en-US" dirty="0">
                <a:latin typeface="Arial" charset="0"/>
              </a:rPr>
              <a:t>of </a:t>
            </a:r>
            <a:r>
              <a:rPr lang="en-US" dirty="0" smtClean="0">
                <a:latin typeface="Arial" charset="0"/>
              </a:rPr>
              <a:t>view should match that of the reader </a:t>
            </a:r>
            <a:r>
              <a:rPr lang="en-US" dirty="0">
                <a:latin typeface="Arial" charset="0"/>
              </a:rPr>
              <a:t>performing illustrated procedure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Never omit, distort, or manipulate information to deceive or mislead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Avoid spelling mistakes, poor grammar, inconsistent formatting, in labels, key, title or accompanying </a:t>
            </a:r>
            <a:r>
              <a:rPr lang="en-US" dirty="0" smtClean="0">
                <a:latin typeface="Arial" charset="0"/>
              </a:rPr>
              <a:t>text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dirty="0" smtClean="0">
                <a:latin typeface="Arial" charset="0"/>
              </a:rPr>
              <a:t>Cite the sources of visuals you did not create yourself</a:t>
            </a: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6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all Visuals in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32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latin typeface="Arial" charset="0"/>
              </a:rPr>
              <a:t>Refer </a:t>
            </a:r>
            <a:r>
              <a:rPr lang="en-US" dirty="0">
                <a:latin typeface="Arial" charset="0"/>
              </a:rPr>
              <a:t>reader to the visual by number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>
                <a:latin typeface="Arial" charset="0"/>
              </a:rPr>
              <a:t>place visual as soon as possible after the reference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46160"/>
            <a:ext cx="5943600" cy="4543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66634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7982627" cy="495379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</a:rPr>
              <a:t>Portray </a:t>
            </a:r>
            <a:r>
              <a:rPr lang="en-US" dirty="0" smtClean="0">
                <a:latin typeface="Arial" charset="0"/>
              </a:rPr>
              <a:t>detailed statistical </a:t>
            </a:r>
            <a:r>
              <a:rPr lang="en-US" dirty="0">
                <a:latin typeface="Arial" charset="0"/>
              </a:rPr>
              <a:t>and other information for </a:t>
            </a:r>
            <a:r>
              <a:rPr lang="en-US" dirty="0" smtClean="0">
                <a:latin typeface="Arial" charset="0"/>
              </a:rPr>
              <a:t>comparison horizontally </a:t>
            </a:r>
          </a:p>
          <a:p>
            <a:pPr marL="36576" indent="0">
              <a:lnSpc>
                <a:spcPct val="11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</a:rPr>
              <a:t>Consist of horizontal rows and vertical </a:t>
            </a:r>
            <a:r>
              <a:rPr lang="en-US" dirty="0" smtClean="0">
                <a:latin typeface="Arial" charset="0"/>
              </a:rPr>
              <a:t>columns</a:t>
            </a:r>
          </a:p>
          <a:p>
            <a:pPr marL="36576" indent="0">
              <a:lnSpc>
                <a:spcPct val="11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</a:rPr>
              <a:t>Top row holds the column headings and is called the </a:t>
            </a:r>
            <a:r>
              <a:rPr lang="en-US" b="1" i="1" dirty="0" smtClean="0">
                <a:latin typeface="Arial" charset="0"/>
              </a:rPr>
              <a:t>BOXHEAD</a:t>
            </a:r>
            <a:r>
              <a:rPr lang="en-US" i="1" dirty="0" smtClean="0">
                <a:latin typeface="Arial" charset="0"/>
              </a:rPr>
              <a:t>; </a:t>
            </a:r>
            <a:r>
              <a:rPr lang="en-US" i="1" dirty="0" smtClean="0">
                <a:latin typeface="Arial" charset="0"/>
              </a:rPr>
              <a:t>specify unit measurements in </a:t>
            </a:r>
            <a:r>
              <a:rPr lang="en-US" i="1" dirty="0" err="1" smtClean="0">
                <a:latin typeface="Arial" charset="0"/>
              </a:rPr>
              <a:t>boxhead</a:t>
            </a:r>
            <a:r>
              <a:rPr lang="en-US" i="1" dirty="0" smtClean="0">
                <a:latin typeface="Arial" charset="0"/>
              </a:rPr>
              <a:t> rather than in each cell</a:t>
            </a:r>
          </a:p>
          <a:p>
            <a:pPr marL="36576" indent="0">
              <a:lnSpc>
                <a:spcPct val="110000"/>
              </a:lnSpc>
              <a:buNone/>
            </a:pPr>
            <a:endParaRPr lang="en-US" i="1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</a:rPr>
              <a:t>Leftmost column holds the row headings and is called the </a:t>
            </a:r>
            <a:r>
              <a:rPr lang="en-US" b="1" i="1" dirty="0" smtClean="0">
                <a:latin typeface="Arial" charset="0"/>
              </a:rPr>
              <a:t>STUB</a:t>
            </a:r>
            <a:endParaRPr lang="en-US" b="1" dirty="0" smtClean="0">
              <a:latin typeface="Arial" charset="0"/>
            </a:endParaRPr>
          </a:p>
          <a:p>
            <a:pPr marL="36576" indent="0">
              <a:lnSpc>
                <a:spcPct val="110000"/>
              </a:lnSpc>
              <a:buNone/>
            </a:pPr>
            <a:endParaRPr lang="en-US" dirty="0" smtClean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charset="0"/>
              </a:rPr>
              <a:t>Table captions must go above the table</a:t>
            </a:r>
          </a:p>
          <a:p>
            <a:pPr marL="36576" indent="0">
              <a:lnSpc>
                <a:spcPct val="11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Align columns according to the material in the cells: left align text, right align numbers, left align </a:t>
            </a:r>
            <a:r>
              <a:rPr lang="en-US" sz="3200" dirty="0" smtClean="0"/>
              <a:t>combinations</a:t>
            </a:r>
          </a:p>
          <a:p>
            <a:pPr marL="36576" indent="0">
              <a:lnSpc>
                <a:spcPct val="110000"/>
              </a:lnSpc>
              <a:buNone/>
            </a:pP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en-US" sz="3200" dirty="0"/>
              <a:t>Explain key points of the table; refer to tables in nearby text, and explain the significance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229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188</TotalTime>
  <Words>1069</Words>
  <Application>Microsoft Macintosh PowerPoint</Application>
  <PresentationFormat>On-screen Show (4:3)</PresentationFormat>
  <Paragraphs>179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Technic</vt:lpstr>
      <vt:lpstr>Using Graphs, Tables, Charts, and illustrations in Technical Reports</vt:lpstr>
      <vt:lpstr>VISUALS</vt:lpstr>
      <vt:lpstr>TYPES OF VISUALS</vt:lpstr>
      <vt:lpstr>When to use each</vt:lpstr>
      <vt:lpstr>Principles of Effective Visuals </vt:lpstr>
      <vt:lpstr>PRINCIPLES, continued</vt:lpstr>
      <vt:lpstr>PRINCIPLES, continued</vt:lpstr>
      <vt:lpstr>Discuss all Visuals in text</vt:lpstr>
      <vt:lpstr>TABLES</vt:lpstr>
      <vt:lpstr>Sample Table  Table 1.  Comparison of Materials and Costs for Designs A and B</vt:lpstr>
      <vt:lpstr>Weighted Objectives Table</vt:lpstr>
      <vt:lpstr>TYPES OF FIGURES</vt:lpstr>
      <vt:lpstr>GRAPHS</vt:lpstr>
      <vt:lpstr>Sample Line Graph</vt:lpstr>
      <vt:lpstr>Sample Bar Graph</vt:lpstr>
      <vt:lpstr>Bar Graphs</vt:lpstr>
      <vt:lpstr>CHARTS</vt:lpstr>
      <vt:lpstr>Flow Charts</vt:lpstr>
      <vt:lpstr>Organizational Charts</vt:lpstr>
      <vt:lpstr>Sample Gantt Chart</vt:lpstr>
      <vt:lpstr>Pie Chart</vt:lpstr>
      <vt:lpstr>Non-Optimal Pie Chart</vt:lpstr>
      <vt:lpstr>ILLUSTRATIONS</vt:lpstr>
      <vt:lpstr>Photographs</vt:lpstr>
      <vt:lpstr>Diagrams</vt:lpstr>
      <vt:lpstr>Kinds of Diagrams</vt:lpstr>
      <vt:lpstr>Kinds of Diagrams</vt:lpstr>
      <vt:lpstr>Kinds of Diagrams</vt:lpstr>
      <vt:lpstr>When using Visuals</vt:lpstr>
      <vt:lpstr>  Use the right visual for your purpose and  audience.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Graphs, Tables, Charts, and illustrations in Technical Reports</dc:title>
  <dc:creator>University of Victoria</dc:creator>
  <cp:lastModifiedBy>University of Victoria</cp:lastModifiedBy>
  <cp:revision>20</cp:revision>
  <dcterms:created xsi:type="dcterms:W3CDTF">2016-02-17T20:28:40Z</dcterms:created>
  <dcterms:modified xsi:type="dcterms:W3CDTF">2016-10-31T18:18:30Z</dcterms:modified>
</cp:coreProperties>
</file>