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93" r:id="rId3"/>
    <p:sldMasterId id="2147483695" r:id="rId4"/>
  </p:sldMasterIdLst>
  <p:sldIdLst>
    <p:sldId id="283" r:id="rId5"/>
    <p:sldId id="439" r:id="rId6"/>
    <p:sldId id="344" r:id="rId7"/>
    <p:sldId id="330" r:id="rId8"/>
    <p:sldId id="479" r:id="rId9"/>
    <p:sldId id="480" r:id="rId10"/>
    <p:sldId id="481" r:id="rId11"/>
    <p:sldId id="350" r:id="rId12"/>
    <p:sldId id="257" r:id="rId13"/>
    <p:sldId id="345" r:id="rId14"/>
    <p:sldId id="347" r:id="rId15"/>
    <p:sldId id="348" r:id="rId16"/>
    <p:sldId id="349" r:id="rId17"/>
    <p:sldId id="346" r:id="rId18"/>
    <p:sldId id="284" r:id="rId19"/>
    <p:sldId id="437" r:id="rId20"/>
    <p:sldId id="506" r:id="rId21"/>
    <p:sldId id="537" r:id="rId22"/>
    <p:sldId id="538" r:id="rId23"/>
    <p:sldId id="482" r:id="rId24"/>
    <p:sldId id="438" r:id="rId25"/>
    <p:sldId id="450" r:id="rId26"/>
    <p:sldId id="44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88" autoAdjust="0"/>
  </p:normalViewPr>
  <p:slideViewPr>
    <p:cSldViewPr snapToGrid="0">
      <p:cViewPr varScale="1">
        <p:scale>
          <a:sx n="65" d="100"/>
          <a:sy n="65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2-45EE-4016-BD83-60BE94047E46}" type="datetime1">
              <a:rPr lang="en-US" smtClean="0">
                <a:solidFill>
                  <a:srgbClr val="000000"/>
                </a:solidFill>
              </a:rPr>
              <a:t>6/27/2022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4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6307-8226-479C-BBF5-4552A7CD3186}" type="datetime1">
              <a:rPr lang="en-US" smtClean="0">
                <a:solidFill>
                  <a:srgbClr val="000000"/>
                </a:solidFill>
              </a:rPr>
              <a:t>6/27/2022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7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0A4D-007A-4A67-B873-FFB3815D0A83}" type="datetime1">
              <a:rPr lang="en-US" smtClean="0">
                <a:solidFill>
                  <a:srgbClr val="000000"/>
                </a:solidFill>
              </a:rPr>
              <a:t>6/27/2022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3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D28D-3EBE-40CB-AB9D-5659CB945C08}" type="datetime1">
              <a:rPr lang="en-US" smtClean="0">
                <a:solidFill>
                  <a:srgbClr val="000000"/>
                </a:solidFill>
              </a:rPr>
              <a:t>6/27/2022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52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DF5-9B36-45DA-B6BD-9D57D1BB590E}" type="datetime1">
              <a:rPr lang="en-US" smtClean="0">
                <a:solidFill>
                  <a:srgbClr val="000000"/>
                </a:solidFill>
              </a:rPr>
              <a:t>6/27/2022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31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44CA-5239-433A-9911-7E92722DF9C4}" type="datetime1">
              <a:rPr lang="en-US" smtClean="0">
                <a:solidFill>
                  <a:srgbClr val="000000"/>
                </a:solidFill>
              </a:rPr>
              <a:t>6/27/2022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0484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F9C9-24B8-4262-BECD-75FF0D2393E0}" type="datetime1">
              <a:rPr lang="en-US" smtClean="0">
                <a:solidFill>
                  <a:srgbClr val="000000"/>
                </a:solidFill>
              </a:rPr>
              <a:t>6/27/2022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734A64-B33F-4A12-988D-CA62C1EC2F43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2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6402-2C77-40FC-A099-306C4B9DFE3C}" type="datetime1">
              <a:rPr lang="en-US" smtClean="0">
                <a:solidFill>
                  <a:srgbClr val="000000"/>
                </a:solidFill>
              </a:rPr>
              <a:t>6/27/2022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46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00DB-4186-43D9-9D14-4B37258EE000}" type="datetime1">
              <a:rPr lang="en-US" smtClean="0">
                <a:solidFill>
                  <a:srgbClr val="000000"/>
                </a:solidFill>
              </a:rPr>
              <a:t>6/27/2022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7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3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4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0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D57DE89D-5436-4602-B43D-E6F26E4DED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8FEC438F-F3DD-435F-8EAD-B38B9AABA9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43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2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17DE-17D8-4D29-BCEB-CEC7C5CF501C}" type="datetime1">
              <a:rPr lang="en-US" smtClean="0">
                <a:solidFill>
                  <a:srgbClr val="000000"/>
                </a:solidFill>
              </a:rPr>
              <a:t>6/27/2022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734A64-B33F-4A12-988D-CA62C1EC2F43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9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C832-63E3-4F39-8D14-4A4DC75B54A5}" type="datetime1">
              <a:rPr lang="en-US" smtClean="0">
                <a:solidFill>
                  <a:srgbClr val="000000"/>
                </a:solidFill>
              </a:rPr>
              <a:t>6/27/2022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180_UnveilingMat13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7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91944" rtl="0" eaLnBrk="1" latinLnBrk="0" hangingPunct="1">
        <a:spcBef>
          <a:spcPct val="0"/>
        </a:spcBef>
        <a:buNone/>
        <a:defRPr sz="28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143959" indent="-143959" algn="l" defTabSz="19194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11910" indent="-119965" algn="l" defTabSz="191944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79861" indent="-95972" algn="l" defTabSz="1919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71806" indent="-95972" algn="l" defTabSz="19194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63750" indent="-95972" algn="l" defTabSz="191944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5695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639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583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31528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94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3889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583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7778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9722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1667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3611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5555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C+M_04180_UnveilingMat.jpg">
            <a:extLst>
              <a:ext uri="{FF2B5EF4-FFF2-40B4-BE49-F238E27FC236}">
                <a16:creationId xmlns:a16="http://schemas.microsoft.com/office/drawing/2014/main" id="{A3365585-C632-4967-A44A-8290682647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AE98995-D335-4689-9116-24D6BF65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39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1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ctr" defTabSz="455613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ctr" defTabSz="455613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ctr" defTabSz="455613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ctr" defTabSz="455613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71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3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6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5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4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180_UnveilingMat1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9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191944" rtl="0" eaLnBrk="1" latinLnBrk="0" hangingPunct="1">
        <a:spcBef>
          <a:spcPct val="0"/>
        </a:spcBef>
        <a:buNone/>
        <a:defRPr sz="28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143959" indent="-143959" algn="l" defTabSz="19194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11910" indent="-119965" algn="l" defTabSz="191944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79861" indent="-95972" algn="l" defTabSz="1919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71806" indent="-95972" algn="l" defTabSz="19194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63750" indent="-95972" algn="l" defTabSz="191944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5695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639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583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31528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94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3889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583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7778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9722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1667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3611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5555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928E42A1-DB37-454A-9B8E-1E6F60E667AC}" type="datetime1">
              <a:rPr lang="en-US" smtClean="0">
                <a:solidFill>
                  <a:srgbClr val="000000"/>
                </a:solidFill>
              </a:rPr>
              <a:t>6/27/2022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8" y="5885498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defTabSz="457200"/>
            <a:fld id="{DF734A64-B33F-4A12-988D-CA62C1EC2F43}" type="slidenum">
              <a:rPr lang="en-CA" smtClean="0">
                <a:solidFill>
                  <a:srgbClr val="D1282E"/>
                </a:solidFill>
              </a:rPr>
              <a:pPr defTabSz="457200"/>
              <a:t>‹#›</a:t>
            </a:fld>
            <a:endParaRPr lang="en-CA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37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0B6E-13F8-4B0B-9DBA-DECEC2BB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4" y="2039938"/>
            <a:ext cx="9045526" cy="1143000"/>
          </a:xfrm>
        </p:spPr>
        <p:txBody>
          <a:bodyPr>
            <a:normAutofit fontScale="90000"/>
          </a:bodyPr>
          <a:lstStyle/>
          <a:p>
            <a:pPr defTabSz="457039" eaLnBrk="1" fontAlgn="auto" hangingPunct="1">
              <a:spcAft>
                <a:spcPts val="0"/>
              </a:spcAft>
              <a:defRPr/>
            </a:pP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Seng 275 </a:t>
            </a:r>
            <a:br>
              <a:rPr lang="en-CA" dirty="0"/>
            </a:br>
            <a:br>
              <a:rPr lang="en-CA" dirty="0"/>
            </a:br>
            <a:r>
              <a:rPr lang="en-CA" sz="44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testing</a:t>
            </a:r>
            <a:br>
              <a:rPr lang="en-CA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br>
              <a:rPr lang="en-CA" dirty="0"/>
            </a:br>
            <a:r>
              <a:rPr lang="en-CA" dirty="0"/>
              <a:t>dr. navneet </a:t>
            </a:r>
            <a:r>
              <a:rPr lang="en-CA" dirty="0" err="1"/>
              <a:t>kaur</a:t>
            </a:r>
            <a:r>
              <a:rPr lang="en-CA" dirty="0"/>
              <a:t> popli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FFE791-B55E-49BB-B8B5-62C9B403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" y="998884"/>
            <a:ext cx="8970066" cy="5367130"/>
          </a:xfrm>
        </p:spPr>
        <p:txBody>
          <a:bodyPr>
            <a:normAutofit fontScale="92500" lnSpcReduction="10000"/>
          </a:bodyPr>
          <a:lstStyle/>
          <a:p>
            <a:r>
              <a:rPr lang="en-CA" b="1" dirty="0"/>
              <a:t>No human intervention </a:t>
            </a:r>
            <a:r>
              <a:rPr lang="en-CA" dirty="0"/>
              <a:t>required</a:t>
            </a:r>
          </a:p>
          <a:p>
            <a:r>
              <a:rPr lang="en-CA" b="1" dirty="0"/>
              <a:t>Saves cost.</a:t>
            </a:r>
          </a:p>
          <a:p>
            <a:r>
              <a:rPr lang="en-CA" b="1" dirty="0"/>
              <a:t>Fast, accurate, efficient, reliable, consistent  </a:t>
            </a:r>
          </a:p>
          <a:p>
            <a:r>
              <a:rPr lang="en-CA" dirty="0"/>
              <a:t>Humans have to </a:t>
            </a:r>
            <a:r>
              <a:rPr lang="en-CA" b="1" dirty="0"/>
              <a:t>sleep</a:t>
            </a:r>
            <a:r>
              <a:rPr lang="en-CA" dirty="0"/>
              <a:t>-machines don’t.</a:t>
            </a:r>
          </a:p>
          <a:p>
            <a:r>
              <a:rPr lang="en-US" b="0" dirty="0"/>
              <a:t>It is difficult to test for </a:t>
            </a:r>
            <a:r>
              <a:rPr lang="en-US" b="1" dirty="0"/>
              <a:t>multilingual</a:t>
            </a:r>
            <a:r>
              <a:rPr lang="en-US" dirty="0"/>
              <a:t> </a:t>
            </a:r>
            <a:r>
              <a:rPr lang="en-US" b="0" dirty="0"/>
              <a:t>sites manually</a:t>
            </a:r>
          </a:p>
          <a:p>
            <a:r>
              <a:rPr lang="en-CA" b="1" dirty="0"/>
              <a:t>Scales </a:t>
            </a:r>
            <a:r>
              <a:rPr lang="en-CA" dirty="0"/>
              <a:t>well.</a:t>
            </a:r>
          </a:p>
          <a:p>
            <a:r>
              <a:rPr lang="en-CA" dirty="0"/>
              <a:t>Does </a:t>
            </a:r>
            <a:r>
              <a:rPr lang="en-CA" b="1" dirty="0"/>
              <a:t>repetitive</a:t>
            </a:r>
            <a:r>
              <a:rPr lang="en-CA" dirty="0"/>
              <a:t> tasks well. </a:t>
            </a:r>
            <a:r>
              <a:rPr lang="en-US" b="0" dirty="0"/>
              <a:t>Manual Testing can become </a:t>
            </a:r>
            <a:r>
              <a:rPr lang="en-US" dirty="0"/>
              <a:t>boring and hence error-prone.</a:t>
            </a:r>
            <a:endParaRPr lang="en-CA" dirty="0"/>
          </a:p>
          <a:p>
            <a:r>
              <a:rPr lang="en-CA" b="1" dirty="0"/>
              <a:t>Early </a:t>
            </a:r>
            <a:r>
              <a:rPr lang="en-CA" dirty="0"/>
              <a:t>defect detection.</a:t>
            </a:r>
          </a:p>
          <a:p>
            <a:r>
              <a:rPr lang="en-CA" dirty="0"/>
              <a:t>Less ‘</a:t>
            </a:r>
            <a:r>
              <a:rPr lang="en-CA" b="1" dirty="0"/>
              <a:t>Escape Defect Found</a:t>
            </a:r>
            <a:r>
              <a:rPr lang="en-CA" dirty="0"/>
              <a:t>’</a:t>
            </a:r>
          </a:p>
          <a:p>
            <a:r>
              <a:rPr lang="en-CA" dirty="0"/>
              <a:t>Easy to </a:t>
            </a:r>
            <a:r>
              <a:rPr lang="en-CA" b="1" dirty="0"/>
              <a:t>prepare environment </a:t>
            </a:r>
            <a:r>
              <a:rPr lang="en-CA" dirty="0"/>
              <a:t>for DevOps for CICD pipelines.</a:t>
            </a:r>
          </a:p>
          <a:p>
            <a:r>
              <a:rPr lang="en-US" b="1" dirty="0"/>
              <a:t>Wider test coverage </a:t>
            </a:r>
            <a:r>
              <a:rPr lang="en-US" dirty="0"/>
              <a:t>of application features</a:t>
            </a:r>
            <a:endParaRPr lang="en-CA" dirty="0"/>
          </a:p>
          <a:p>
            <a:r>
              <a:rPr lang="en-CA" b="1" dirty="0"/>
              <a:t>Re-usable</a:t>
            </a:r>
            <a:r>
              <a:rPr lang="en-CA" dirty="0"/>
              <a:t> test scripts</a:t>
            </a:r>
          </a:p>
          <a:p>
            <a:r>
              <a:rPr lang="en-CA" b="1" dirty="0"/>
              <a:t>Early time to market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82044D-15AC-47AB-AC6C-9A1461E3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/>
          <a:lstStyle/>
          <a:p>
            <a:r>
              <a:rPr lang="en-CA" dirty="0"/>
              <a:t>Advantages of automation testing</a:t>
            </a:r>
          </a:p>
        </p:txBody>
      </p:sp>
    </p:spTree>
    <p:extLst>
      <p:ext uri="{BB962C8B-B14F-4D97-AF65-F5344CB8AC3E}">
        <p14:creationId xmlns:p14="http://schemas.microsoft.com/office/powerpoint/2010/main" val="350716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319848-4576-436C-A829-756864FBF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" y="1123122"/>
            <a:ext cx="9054548" cy="5337313"/>
          </a:xfrm>
        </p:spPr>
        <p:txBody>
          <a:bodyPr>
            <a:normAutofit/>
          </a:bodyPr>
          <a:lstStyle/>
          <a:p>
            <a:r>
              <a:rPr lang="en-CA" dirty="0"/>
              <a:t>Automated testing can do what work very effectively and is </a:t>
            </a:r>
            <a:r>
              <a:rPr lang="en-CA" b="1" dirty="0"/>
              <a:t>quickly replacing 50-100 testers</a:t>
            </a:r>
            <a:r>
              <a:rPr lang="en-CA" dirty="0"/>
              <a:t>. </a:t>
            </a:r>
          </a:p>
          <a:p>
            <a:r>
              <a:rPr lang="en-CA" dirty="0"/>
              <a:t>Testing has matured. You are no longer only focussing on functionality but giving most of your attention to </a:t>
            </a:r>
            <a:r>
              <a:rPr lang="en-CA" b="1" dirty="0"/>
              <a:t>user requirements. </a:t>
            </a:r>
          </a:p>
          <a:p>
            <a:r>
              <a:rPr lang="en-CA" dirty="0"/>
              <a:t>Successful testing also involves </a:t>
            </a:r>
            <a:r>
              <a:rPr lang="en-CA" b="1" dirty="0"/>
              <a:t>evaluating user requirements</a:t>
            </a:r>
            <a:r>
              <a:rPr lang="en-CA" dirty="0"/>
              <a:t>.</a:t>
            </a:r>
          </a:p>
          <a:p>
            <a:r>
              <a:rPr lang="en-CA" dirty="0"/>
              <a:t>Test </a:t>
            </a:r>
            <a:r>
              <a:rPr lang="en-CA" b="1" dirty="0"/>
              <a:t>Frequently and thoroughly</a:t>
            </a:r>
            <a:r>
              <a:rPr lang="en-CA" dirty="0"/>
              <a:t>: Automation testing runs on every build including doing regression testing. </a:t>
            </a:r>
            <a:r>
              <a:rPr lang="en-CA" b="1" dirty="0"/>
              <a:t>Number of builds are a lot </a:t>
            </a:r>
            <a:r>
              <a:rPr lang="en-CA" dirty="0"/>
              <a:t>so testing every build on time is easier with automation.</a:t>
            </a:r>
          </a:p>
          <a:p>
            <a:r>
              <a:rPr lang="en-CA" b="1" dirty="0"/>
              <a:t>Backward compatibility </a:t>
            </a:r>
            <a:r>
              <a:rPr lang="en-CA" dirty="0"/>
              <a:t>can be tested as well in addition to all different types of tests.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F8C33-E04F-4527-B01A-2176C17F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13" y="139908"/>
            <a:ext cx="6261100" cy="1143000"/>
          </a:xfrm>
        </p:spPr>
        <p:txBody>
          <a:bodyPr/>
          <a:lstStyle/>
          <a:p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Advantages of automation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250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B8ED4-2FEF-4D4B-8726-BD102074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35" y="1068457"/>
            <a:ext cx="8888896" cy="5342282"/>
          </a:xfrm>
        </p:spPr>
        <p:txBody>
          <a:bodyPr>
            <a:normAutofit/>
          </a:bodyPr>
          <a:lstStyle/>
          <a:p>
            <a:r>
              <a:rPr lang="en-CA" dirty="0"/>
              <a:t>Also using automation we are writing a program and it </a:t>
            </a:r>
            <a:r>
              <a:rPr lang="en-CA" b="1" dirty="0"/>
              <a:t>stays with the organization</a:t>
            </a:r>
            <a:r>
              <a:rPr lang="en-CA" dirty="0"/>
              <a:t>. This is opposed to a tester who leaves the organization and takes his skill and experience with them.</a:t>
            </a:r>
          </a:p>
          <a:p>
            <a:r>
              <a:rPr lang="en-CA" dirty="0"/>
              <a:t>Normally you would start the automation test at 12:00 pm at night and it will give you the result at 8:00 am in the morning.</a:t>
            </a:r>
          </a:p>
          <a:p>
            <a:r>
              <a:rPr lang="en-CA" dirty="0"/>
              <a:t>You add a new feature, within 2 hours you would get the test results for that feature. So there is </a:t>
            </a:r>
            <a:r>
              <a:rPr lang="en-CA" b="1" dirty="0"/>
              <a:t>early problem detection</a:t>
            </a:r>
            <a:r>
              <a:rPr lang="en-CA" dirty="0"/>
              <a:t>. </a:t>
            </a:r>
            <a:r>
              <a:rPr lang="en-CA" b="1" dirty="0"/>
              <a:t>More lag time makes the fix more costly.</a:t>
            </a:r>
          </a:p>
          <a:p>
            <a:r>
              <a:rPr lang="en-CA" dirty="0"/>
              <a:t>Also say it has to </a:t>
            </a:r>
            <a:r>
              <a:rPr lang="en-CA" b="1" dirty="0"/>
              <a:t>install </a:t>
            </a:r>
            <a:r>
              <a:rPr lang="en-CA" dirty="0"/>
              <a:t>some </a:t>
            </a:r>
            <a:r>
              <a:rPr lang="en-CA" b="1" dirty="0"/>
              <a:t>drivers</a:t>
            </a:r>
            <a:r>
              <a:rPr lang="en-CA" dirty="0"/>
              <a:t> for testing environment which is a very tedious manual activity. It takes </a:t>
            </a:r>
            <a:r>
              <a:rPr lang="en-CA" b="1" dirty="0"/>
              <a:t>10 people 20 man hours</a:t>
            </a:r>
            <a:r>
              <a:rPr lang="en-CA" dirty="0"/>
              <a:t>. In automation, those man hours are saved.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1A6351-BD1E-4EBD-AE6D-4D6005CA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9" y="144877"/>
            <a:ext cx="6261100" cy="1143000"/>
          </a:xfrm>
        </p:spPr>
        <p:txBody>
          <a:bodyPr/>
          <a:lstStyle/>
          <a:p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Advantages of automation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581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608378-51E1-4AE9-83AD-F334ECFDD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6129"/>
            <a:ext cx="9144000" cy="5412658"/>
          </a:xfrm>
        </p:spPr>
        <p:txBody>
          <a:bodyPr/>
          <a:lstStyle/>
          <a:p>
            <a:r>
              <a:rPr lang="en-CA" dirty="0"/>
              <a:t>Using VMs you can do different tests </a:t>
            </a:r>
            <a:r>
              <a:rPr lang="en-CA" b="1" dirty="0"/>
              <a:t>parallelly.</a:t>
            </a:r>
          </a:p>
          <a:p>
            <a:r>
              <a:rPr lang="en-CA" dirty="0"/>
              <a:t>You can </a:t>
            </a:r>
            <a:r>
              <a:rPr lang="en-CA" b="1" dirty="0"/>
              <a:t>scale well</a:t>
            </a:r>
            <a:r>
              <a:rPr lang="en-CA" dirty="0"/>
              <a:t>.</a:t>
            </a:r>
          </a:p>
          <a:p>
            <a:r>
              <a:rPr lang="en-CA" dirty="0"/>
              <a:t>You can </a:t>
            </a:r>
            <a:r>
              <a:rPr lang="en-CA" b="1" dirty="0"/>
              <a:t>install different platforms </a:t>
            </a:r>
            <a:r>
              <a:rPr lang="en-CA" dirty="0"/>
              <a:t>in different VMs for different types of testing.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CF1825-7C99-4CCE-B3F0-57F148C7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741"/>
            <a:ext cx="6261100" cy="1143000"/>
          </a:xfrm>
        </p:spPr>
        <p:txBody>
          <a:bodyPr/>
          <a:lstStyle/>
          <a:p>
            <a:r>
              <a:rPr lang="en-CA" dirty="0"/>
              <a:t>Using VMs for automation testing</a:t>
            </a:r>
          </a:p>
        </p:txBody>
      </p:sp>
    </p:spTree>
    <p:extLst>
      <p:ext uri="{BB962C8B-B14F-4D97-AF65-F5344CB8AC3E}">
        <p14:creationId xmlns:p14="http://schemas.microsoft.com/office/powerpoint/2010/main" val="162399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5BC320-20AE-492B-BE4D-A08CC3FE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3" y="914400"/>
            <a:ext cx="9043987" cy="5486400"/>
          </a:xfrm>
        </p:spPr>
        <p:txBody>
          <a:bodyPr/>
          <a:lstStyle/>
          <a:p>
            <a:r>
              <a:rPr lang="en-CA" dirty="0"/>
              <a:t>Where you have to sit with the </a:t>
            </a:r>
            <a:r>
              <a:rPr lang="en-CA" b="1" dirty="0"/>
              <a:t>customer </a:t>
            </a:r>
            <a:r>
              <a:rPr lang="en-CA" dirty="0"/>
              <a:t>and make sure all his requirements are properly captured. </a:t>
            </a:r>
          </a:p>
          <a:p>
            <a:r>
              <a:rPr lang="en-CA" dirty="0"/>
              <a:t>You have to prepare </a:t>
            </a:r>
            <a:r>
              <a:rPr lang="en-CA" b="1" dirty="0"/>
              <a:t>scenarios for the customers</a:t>
            </a:r>
            <a:r>
              <a:rPr lang="en-CA" dirty="0"/>
              <a:t>, validate flows etc.</a:t>
            </a:r>
          </a:p>
          <a:p>
            <a:r>
              <a:rPr lang="en-CA" dirty="0"/>
              <a:t>The </a:t>
            </a:r>
            <a:r>
              <a:rPr lang="en-CA" b="1" dirty="0"/>
              <a:t>user perspective </a:t>
            </a:r>
            <a:r>
              <a:rPr lang="en-CA" dirty="0"/>
              <a:t>and </a:t>
            </a:r>
            <a:r>
              <a:rPr lang="en-CA" b="1" dirty="0"/>
              <a:t>look and feel </a:t>
            </a:r>
            <a:r>
              <a:rPr lang="en-CA" dirty="0"/>
              <a:t>is important.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007E6-399D-4AD4-BF63-9917C1D6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58738"/>
            <a:ext cx="6261100" cy="1143000"/>
          </a:xfrm>
        </p:spPr>
        <p:txBody>
          <a:bodyPr/>
          <a:lstStyle/>
          <a:p>
            <a:r>
              <a:rPr lang="en-CA" dirty="0"/>
              <a:t>Manual testing is still important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60003-70DB-4DFE-9096-1C0DFCD4D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2" y="3175775"/>
            <a:ext cx="2947794" cy="3726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40D8C-A80D-4D4E-9E05-97700282A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563" y="3175776"/>
            <a:ext cx="2824538" cy="3726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115EB-E32C-41E9-8D69-9BB378883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708" y="3175776"/>
            <a:ext cx="2872180" cy="36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55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6B7F9F-72E8-40D6-AC77-398E7C55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77F55-0234-482D-8C8A-486B1FB8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Selenium web testing</a:t>
            </a:r>
          </a:p>
        </p:txBody>
      </p:sp>
    </p:spTree>
    <p:extLst>
      <p:ext uri="{BB962C8B-B14F-4D97-AF65-F5344CB8AC3E}">
        <p14:creationId xmlns:p14="http://schemas.microsoft.com/office/powerpoint/2010/main" val="430772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6B085B-142C-C14B-F63A-8543A00B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4"/>
            <a:ext cx="6261100" cy="1143000"/>
          </a:xfrm>
        </p:spPr>
        <p:txBody>
          <a:bodyPr/>
          <a:lstStyle/>
          <a:p>
            <a:r>
              <a:rPr lang="en-CA" dirty="0"/>
              <a:t>Selenium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3CA623-C662-416D-BD35-206FEED44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4902"/>
            <a:ext cx="9144000" cy="5501149"/>
          </a:xfrm>
        </p:spPr>
        <p:txBody>
          <a:bodyPr>
            <a:normAutofit/>
          </a:bodyPr>
          <a:lstStyle/>
          <a:p>
            <a:r>
              <a:rPr lang="en-US" dirty="0"/>
              <a:t>Selenium is a free (</a:t>
            </a:r>
            <a:r>
              <a:rPr lang="en-US" b="1" dirty="0"/>
              <a:t>open-source) automated testing framework </a:t>
            </a:r>
            <a:r>
              <a:rPr lang="en-US" dirty="0"/>
              <a:t>used to </a:t>
            </a:r>
            <a:r>
              <a:rPr lang="en-US" b="1" dirty="0"/>
              <a:t>validate web applications across different browsers and platforms. </a:t>
            </a:r>
          </a:p>
          <a:p>
            <a:r>
              <a:rPr lang="en-US" dirty="0"/>
              <a:t>You can use multiple programming languages like </a:t>
            </a:r>
            <a:r>
              <a:rPr lang="en-US" b="1" dirty="0"/>
              <a:t>Java, C#, Python, JavaScript, Ruby, PHP </a:t>
            </a:r>
            <a:r>
              <a:rPr lang="en-US" dirty="0"/>
              <a:t>etc. to create </a:t>
            </a:r>
            <a:r>
              <a:rPr lang="en-US" b="1" dirty="0"/>
              <a:t>Selenium Test Scripts</a:t>
            </a:r>
            <a:r>
              <a:rPr lang="en-US" dirty="0"/>
              <a:t>.</a:t>
            </a:r>
          </a:p>
          <a:p>
            <a:r>
              <a:rPr lang="en-US" dirty="0"/>
              <a:t>It supports a number of browsers (</a:t>
            </a:r>
            <a:r>
              <a:rPr lang="en-US" b="1" dirty="0"/>
              <a:t>Google Chrome 12+, Internet Explorer 7,8,9,10, Safari 5.1+, Opera 11.5, Firefox 3+) </a:t>
            </a:r>
            <a:r>
              <a:rPr lang="en-US" dirty="0"/>
              <a:t>and operating systems (</a:t>
            </a:r>
            <a:r>
              <a:rPr lang="en-US" b="1" dirty="0"/>
              <a:t>Windows, Mac, Linux/Unix</a:t>
            </a:r>
            <a:r>
              <a:rPr lang="en-US" dirty="0"/>
              <a:t>).</a:t>
            </a:r>
          </a:p>
          <a:p>
            <a:r>
              <a:rPr lang="en-US" i="1" dirty="0"/>
              <a:t>It is not mandatory to write Selenium code in the same language as the application. </a:t>
            </a:r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37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C3DC77-5B27-4B90-8DE3-8DA5010D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4" y="235449"/>
            <a:ext cx="8575274" cy="638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0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2AF65A-F032-B5C5-5A42-3E4C5F98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4903"/>
            <a:ext cx="9144000" cy="548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Selenium IDE: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Selenium IDE (Integrated Development Environment) is primarily a </a:t>
            </a:r>
            <a:r>
              <a:rPr lang="en-US" u="sng" dirty="0"/>
              <a:t>record/run tool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an </a:t>
            </a:r>
            <a:r>
              <a:rPr lang="en-US" u="sng" dirty="0"/>
              <a:t>Add-on or an extension </a:t>
            </a:r>
            <a:r>
              <a:rPr lang="en-US" dirty="0"/>
              <a:t>available for both Firefox and Chrome that generates tests quickly through its functionality of </a:t>
            </a:r>
            <a:r>
              <a:rPr lang="en-US" u="sng" dirty="0"/>
              <a:t>record and playback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</a:t>
            </a:r>
            <a:r>
              <a:rPr lang="en-US" u="sng" dirty="0"/>
              <a:t>don’t need to learn any test scripting language </a:t>
            </a:r>
            <a:r>
              <a:rPr lang="en-US" dirty="0"/>
              <a:t>for authoring any </a:t>
            </a:r>
            <a:r>
              <a:rPr lang="en-US" u="sng" dirty="0"/>
              <a:t>functional tests</a:t>
            </a:r>
            <a:r>
              <a:rPr lang="en-US" dirty="0"/>
              <a:t>.</a:t>
            </a:r>
          </a:p>
          <a:p>
            <a:pPr>
              <a:defRPr/>
            </a:pPr>
            <a:endParaRPr lang="en-US" b="1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prstClr val="black"/>
                </a:solidFill>
              </a:rPr>
              <a:t>Selenium </a:t>
            </a:r>
            <a:r>
              <a:rPr lang="en-US" b="1" dirty="0" err="1">
                <a:solidFill>
                  <a:prstClr val="black"/>
                </a:solidFill>
              </a:rPr>
              <a:t>Webdriver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is an open-source collection of APIs which is used for testing web applications. </a:t>
            </a:r>
            <a:r>
              <a:rPr lang="en-US" dirty="0"/>
              <a:t>Selenium WebDriver is an enhanced version of Selenium RC. </a:t>
            </a:r>
            <a:endParaRPr lang="en-CA" dirty="0">
              <a:solidFill>
                <a:prstClr val="black"/>
              </a:solidFill>
            </a:endParaRPr>
          </a:p>
          <a:p>
            <a:endParaRPr lang="en-CA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E55194-A725-717D-0B8B-7EBFD35A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678426"/>
          </a:xfrm>
        </p:spPr>
        <p:txBody>
          <a:bodyPr/>
          <a:lstStyle/>
          <a:p>
            <a:r>
              <a:rPr lang="en-CA" dirty="0"/>
              <a:t>Selenium Suite</a:t>
            </a:r>
          </a:p>
        </p:txBody>
      </p:sp>
    </p:spTree>
    <p:extLst>
      <p:ext uri="{BB962C8B-B14F-4D97-AF65-F5344CB8AC3E}">
        <p14:creationId xmlns:p14="http://schemas.microsoft.com/office/powerpoint/2010/main" val="1400240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2AF65A-F032-B5C5-5A42-3E4C5F98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4903"/>
            <a:ext cx="9144000" cy="5486400"/>
          </a:xfrm>
        </p:spPr>
        <p:txBody>
          <a:bodyPr>
            <a:normAutofit/>
          </a:bodyPr>
          <a:lstStyle/>
          <a:p>
            <a:pPr marL="143959" marR="0" lvl="0" indent="-143959" algn="l" defTabSz="191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Selenium Remote Control: </a:t>
            </a:r>
            <a:r>
              <a:rPr lang="en-US" dirty="0"/>
              <a:t>This tool allows you to develop responsive design tests in any scripting language of your choice. Its </a:t>
            </a:r>
            <a:r>
              <a:rPr lang="en-US" u="sng" dirty="0"/>
              <a:t>architecture is complex, and it has its limitations.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143959" marR="0" lvl="0" indent="-143959" algn="l" defTabSz="191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Selenium Grid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a part of the Selenium Suite that specializes in </a:t>
            </a: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running multiple tests across different browsers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operating systems, and machines in parallel. </a:t>
            </a:r>
          </a:p>
          <a:p>
            <a:pPr marL="143959" marR="0" lvl="0" indent="-143959" algn="l" defTabSz="191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is achieved by routing the commands of remote browser instances where a server acts as a hub. </a:t>
            </a:r>
          </a:p>
          <a:p>
            <a:pPr marL="143959" marR="0" lvl="0" indent="-143959" algn="l" defTabSz="191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user needs to configure the </a:t>
            </a: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remote server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 order to execute the tests. </a:t>
            </a:r>
            <a:endParaRPr lang="en-CA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E55194-A725-717D-0B8B-7EBFD35A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/>
          <a:lstStyle/>
          <a:p>
            <a:r>
              <a:rPr lang="en-CA" dirty="0"/>
              <a:t>Selenium Suite</a:t>
            </a:r>
          </a:p>
        </p:txBody>
      </p:sp>
    </p:spTree>
    <p:extLst>
      <p:ext uri="{BB962C8B-B14F-4D97-AF65-F5344CB8AC3E}">
        <p14:creationId xmlns:p14="http://schemas.microsoft.com/office/powerpoint/2010/main" val="417405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6B7F9F-72E8-40D6-AC77-398E7C55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77F55-0234-482D-8C8A-486B1FB8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Automation </a:t>
            </a:r>
            <a:br>
              <a:rPr lang="en-CA" dirty="0"/>
            </a:br>
            <a:r>
              <a:rPr lang="en-CA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87486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B91C07-A90B-9982-000A-8025D8F5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4361"/>
            <a:ext cx="9144000" cy="5415935"/>
          </a:xfrm>
        </p:spPr>
        <p:txBody>
          <a:bodyPr/>
          <a:lstStyle/>
          <a:p>
            <a:r>
              <a:rPr lang="en-US" dirty="0"/>
              <a:t>Locators are the way to </a:t>
            </a:r>
            <a:r>
              <a:rPr lang="en-US" b="1" dirty="0"/>
              <a:t>identify an HTML element </a:t>
            </a:r>
            <a:r>
              <a:rPr lang="en-US" dirty="0"/>
              <a:t>on a web page.</a:t>
            </a:r>
          </a:p>
          <a:p>
            <a:r>
              <a:rPr lang="en-US" dirty="0"/>
              <a:t>Identification of correct GUI elements is a prerequisite to creating an </a:t>
            </a:r>
            <a:r>
              <a:rPr lang="en-US" b="1" dirty="0"/>
              <a:t>automation script</a:t>
            </a:r>
            <a:r>
              <a:rPr lang="en-US" dirty="0"/>
              <a:t>. </a:t>
            </a:r>
          </a:p>
          <a:p>
            <a:r>
              <a:rPr lang="en-US" dirty="0"/>
              <a:t>But accurate identification of GUI elements is more difficult than it sounds. Sometimes, you end up working with incorrect GUI elements or no elements at all!  </a:t>
            </a:r>
          </a:p>
          <a:p>
            <a:r>
              <a:rPr lang="en-US" dirty="0"/>
              <a:t>Hence, Selenium provides a number of Locators to precisely locate a GUI element.</a:t>
            </a:r>
          </a:p>
          <a:p>
            <a:r>
              <a:rPr lang="en-US" dirty="0"/>
              <a:t>Locator can be </a:t>
            </a:r>
            <a:r>
              <a:rPr lang="en-US" b="1" dirty="0"/>
              <a:t>created </a:t>
            </a:r>
            <a:r>
              <a:rPr lang="en-US" dirty="0"/>
              <a:t>by </a:t>
            </a:r>
            <a:r>
              <a:rPr lang="en-US" b="1" dirty="0"/>
              <a:t>ID, XPATH Code</a:t>
            </a:r>
            <a:r>
              <a:rPr lang="en-US" dirty="0"/>
              <a:t>, or Cascading Style Sheets (</a:t>
            </a:r>
            <a:r>
              <a:rPr lang="en-US" b="1" dirty="0"/>
              <a:t>CSS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42B01B-9592-9FBC-9632-2DE395C7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/>
          <a:lstStyle/>
          <a:p>
            <a:r>
              <a:rPr lang="en-CA" dirty="0"/>
              <a:t>Locators in Selenium</a:t>
            </a:r>
          </a:p>
        </p:txBody>
      </p:sp>
    </p:spTree>
    <p:extLst>
      <p:ext uri="{BB962C8B-B14F-4D97-AF65-F5344CB8AC3E}">
        <p14:creationId xmlns:p14="http://schemas.microsoft.com/office/powerpoint/2010/main" val="3910707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8021AE-C15E-4884-BA77-A3040F5C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63501"/>
            <a:ext cx="6261100" cy="1143000"/>
          </a:xfrm>
        </p:spPr>
        <p:txBody>
          <a:bodyPr/>
          <a:lstStyle/>
          <a:p>
            <a:r>
              <a:rPr lang="en-CA" dirty="0"/>
              <a:t>Locators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059D4-3097-49F3-A917-634C8A3A551D}"/>
              </a:ext>
            </a:extLst>
          </p:cNvPr>
          <p:cNvSpPr/>
          <p:nvPr/>
        </p:nvSpPr>
        <p:spPr>
          <a:xfrm>
            <a:off x="7910513" y="1709738"/>
            <a:ext cx="1114425" cy="485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551899-397B-436C-8FCC-D91F877D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8" y="944563"/>
            <a:ext cx="9110345" cy="41513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0A41B2-35DB-4E1F-A172-D2ECD58FFF98}"/>
              </a:ext>
            </a:extLst>
          </p:cNvPr>
          <p:cNvSpPr txBox="1"/>
          <p:nvPr/>
        </p:nvSpPr>
        <p:spPr>
          <a:xfrm>
            <a:off x="1595438" y="6167734"/>
            <a:ext cx="7834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Ref: https://www.softwaretestinghelp.com/wp-content/qa/uploads/2014/10/Types-of-Locators-in-Selenium-1.jpg</a:t>
            </a:r>
          </a:p>
        </p:txBody>
      </p:sp>
    </p:spTree>
    <p:extLst>
      <p:ext uri="{BB962C8B-B14F-4D97-AF65-F5344CB8AC3E}">
        <p14:creationId xmlns:p14="http://schemas.microsoft.com/office/powerpoint/2010/main" val="1736700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FA4D2E-E692-485B-87DC-C8B9538A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8" y="947738"/>
            <a:ext cx="9039224" cy="5448300"/>
          </a:xfrm>
        </p:spPr>
        <p:txBody>
          <a:bodyPr/>
          <a:lstStyle/>
          <a:p>
            <a:r>
              <a:rPr lang="en-CA" dirty="0"/>
              <a:t>Two languages: HTML and CSS</a:t>
            </a:r>
          </a:p>
          <a:p>
            <a:r>
              <a:rPr lang="en-CA" dirty="0"/>
              <a:t>HTML-Tag name, attribute, value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B95ED7-D55F-494E-B256-80EF5B15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" y="144463"/>
            <a:ext cx="9039223" cy="679450"/>
          </a:xfrm>
        </p:spPr>
        <p:txBody>
          <a:bodyPr>
            <a:noAutofit/>
          </a:bodyPr>
          <a:lstStyle/>
          <a:p>
            <a:r>
              <a:rPr lang="en-CA" sz="2000" dirty="0"/>
              <a:t>Locators in a web page. Right click on web page element-&gt;Inspect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014DC-EC00-46C4-8FC0-2A4A6FC4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804986"/>
            <a:ext cx="8915400" cy="5091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C9886D-406C-FB60-0931-871A2472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5" y="3277445"/>
            <a:ext cx="5975555" cy="9848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BB773A-D662-4A59-8E0A-434A94BE3363}"/>
              </a:ext>
            </a:extLst>
          </p:cNvPr>
          <p:cNvCxnSpPr>
            <a:cxnSpLocks/>
          </p:cNvCxnSpPr>
          <p:nvPr/>
        </p:nvCxnSpPr>
        <p:spPr>
          <a:xfrm flipH="1">
            <a:off x="905029" y="1804986"/>
            <a:ext cx="820532" cy="1866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7E9430-6B9B-4E2E-B09F-F772B4E3602B}"/>
              </a:ext>
            </a:extLst>
          </p:cNvPr>
          <p:cNvCxnSpPr>
            <a:cxnSpLocks/>
          </p:cNvCxnSpPr>
          <p:nvPr/>
        </p:nvCxnSpPr>
        <p:spPr>
          <a:xfrm flipH="1">
            <a:off x="1346251" y="1717957"/>
            <a:ext cx="1811286" cy="20519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86C144-B479-48F3-8084-D0BE267702F8}"/>
              </a:ext>
            </a:extLst>
          </p:cNvPr>
          <p:cNvCxnSpPr>
            <a:cxnSpLocks/>
          </p:cNvCxnSpPr>
          <p:nvPr/>
        </p:nvCxnSpPr>
        <p:spPr>
          <a:xfrm flipH="1">
            <a:off x="1917290" y="1804986"/>
            <a:ext cx="2283234" cy="186690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131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85181C-5DC5-4DB5-8FFE-42C1B1666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6916"/>
            <a:ext cx="9144000" cy="56633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Essentially, the</a:t>
            </a:r>
            <a:r>
              <a:rPr lang="en-US" b="1" dirty="0"/>
              <a:t> </a:t>
            </a:r>
            <a:r>
              <a:rPr lang="en-CA" dirty="0"/>
              <a:t>Cascading Style Sheets, </a:t>
            </a:r>
            <a:r>
              <a:rPr lang="en-US" b="1" dirty="0"/>
              <a:t>CSS Selector</a:t>
            </a:r>
            <a:r>
              <a:rPr lang="en-US" dirty="0"/>
              <a:t> combines an element selector and a selector value that can identify particular elements on a web page. </a:t>
            </a:r>
          </a:p>
          <a:p>
            <a:r>
              <a:rPr lang="en-US" dirty="0"/>
              <a:t>Like XPath, CSS selector can be used to </a:t>
            </a:r>
            <a:r>
              <a:rPr lang="en-US" b="1" dirty="0"/>
              <a:t>locate web elements without ID, class, or Name.</a:t>
            </a:r>
          </a:p>
          <a:p>
            <a:r>
              <a:rPr lang="en-US" dirty="0"/>
              <a:t>XPATH is a query language for </a:t>
            </a:r>
            <a:r>
              <a:rPr lang="en-US" b="1" dirty="0"/>
              <a:t>XML-like documents</a:t>
            </a:r>
            <a:r>
              <a:rPr lang="en-US" dirty="0"/>
              <a:t>, such as web pages. </a:t>
            </a:r>
          </a:p>
          <a:p>
            <a:r>
              <a:rPr lang="en-US" dirty="0"/>
              <a:t>It can be </a:t>
            </a:r>
            <a:r>
              <a:rPr lang="en-US" b="1" dirty="0"/>
              <a:t>awkward to write, brittle</a:t>
            </a:r>
            <a:r>
              <a:rPr lang="en-US" dirty="0"/>
              <a:t>, and even more awkward to reverse engineer. </a:t>
            </a:r>
          </a:p>
          <a:p>
            <a:r>
              <a:rPr lang="en-US" dirty="0"/>
              <a:t>As a result, CSS has gained favor as the way to identify objects in WebDriver.</a:t>
            </a:r>
          </a:p>
          <a:p>
            <a:r>
              <a:rPr lang="en-CA" b="1" dirty="0"/>
              <a:t>CSS</a:t>
            </a:r>
            <a:r>
              <a:rPr lang="en-CA" dirty="0"/>
              <a:t>: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Tag and ID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Tag and class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Tag and attribute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Tag, class, and attribute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Inner text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8F7E6A-132F-4E9B-BAA8-AF8C9C9D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/>
          <a:lstStyle/>
          <a:p>
            <a:r>
              <a:rPr lang="en-US" b="1" dirty="0"/>
              <a:t>What is a CSS Selector?</a:t>
            </a:r>
            <a:br>
              <a:rPr lang="en-US" b="1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552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D972-A079-4227-9E12-A5B78839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/>
          <a:lstStyle/>
          <a:p>
            <a:r>
              <a:rPr lang="en-CA" dirty="0"/>
              <a:t>Manual vs automated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72DE0F-1AC0-4446-97B9-D9B8E5129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877650"/>
            <a:ext cx="7951255" cy="4218350"/>
          </a:xfrm>
          <a:prstGeom prst="rect">
            <a:avLst/>
          </a:prstGeom>
        </p:spPr>
      </p:pic>
      <p:pic>
        <p:nvPicPr>
          <p:cNvPr id="3" name="Picture 2" descr="C:\NAVNEET\CANADA\UVic\uvic_logo-vert.jpg">
            <a:extLst>
              <a:ext uri="{FF2B5EF4-FFF2-40B4-BE49-F238E27FC236}">
                <a16:creationId xmlns:a16="http://schemas.microsoft.com/office/drawing/2014/main" id="{14AC2FD0-C3C0-4BA8-9EE0-E1E2E7EAE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452" y="-10305"/>
            <a:ext cx="457200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77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BBCEB4-0E7F-4214-9C92-96A5D3B5A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9075644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1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0CF87C-CE12-8B67-C5DB-E98D42E5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43000"/>
            <a:ext cx="9143999" cy="5316794"/>
          </a:xfrm>
        </p:spPr>
        <p:txBody>
          <a:bodyPr/>
          <a:lstStyle/>
          <a:p>
            <a:r>
              <a:rPr lang="en-CA" b="1" dirty="0"/>
              <a:t>About the job</a:t>
            </a:r>
            <a:r>
              <a:rPr lang="en-CA" dirty="0"/>
              <a:t>: </a:t>
            </a:r>
            <a:r>
              <a:rPr lang="en-US" dirty="0"/>
              <a:t>At Google, our philosophy is </a:t>
            </a:r>
            <a:r>
              <a:rPr lang="en-US" b="1" dirty="0"/>
              <a:t>build it, break it and then rebuild it better</a:t>
            </a:r>
            <a:r>
              <a:rPr lang="en-US" dirty="0"/>
              <a:t>. That thinking is at the core of how we approach testing at Google. Unlike roles with similar names at the other companies, Test Engineers at Google </a:t>
            </a:r>
            <a:r>
              <a:rPr lang="en-US" b="1" dirty="0"/>
              <a:t>aren't manual testers </a:t>
            </a:r>
            <a:r>
              <a:rPr lang="en-US" dirty="0"/>
              <a:t>-- </a:t>
            </a:r>
            <a:r>
              <a:rPr lang="en-US" b="1" dirty="0"/>
              <a:t>you write scripts to automate testing </a:t>
            </a:r>
            <a:r>
              <a:rPr lang="en-US" dirty="0"/>
              <a:t>and create tools so </a:t>
            </a:r>
            <a:r>
              <a:rPr lang="en-US" b="1" dirty="0"/>
              <a:t>developers can test their own code</a:t>
            </a:r>
            <a:r>
              <a:rPr lang="en-US" dirty="0"/>
              <a:t>. As a Test Engineer, you navigate Google's massive </a:t>
            </a:r>
            <a:r>
              <a:rPr lang="en-US" b="1" dirty="0"/>
              <a:t>codebase</a:t>
            </a:r>
            <a:r>
              <a:rPr lang="en-US" dirty="0"/>
              <a:t>, identify </a:t>
            </a:r>
            <a:r>
              <a:rPr lang="en-US" b="1" dirty="0"/>
              <a:t>weak spots </a:t>
            </a:r>
            <a:r>
              <a:rPr lang="en-US" dirty="0"/>
              <a:t>and constantly design better and creative ways to </a:t>
            </a:r>
            <a:r>
              <a:rPr lang="en-US" b="1" dirty="0"/>
              <a:t>break software </a:t>
            </a:r>
            <a:r>
              <a:rPr lang="en-US" dirty="0"/>
              <a:t>and identify potential problems. You'll have a huge impact on the quality of Google's growing suite of products and services.</a:t>
            </a:r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1D4E77-A26D-5117-83A4-0FACD53C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 Test Engineer, Google, In-office: Sunnyvale, CA, USA; Mountain View, CA, USA (26/06/2022)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826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BEAA81-6EE6-0769-A10F-75DCDD03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2387"/>
            <a:ext cx="9144000" cy="53979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Develop test strategies.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Automate tests using test frameworks.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Write moderately complex code/scripts to test systems.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Responsible for monitoring product development and usage at all levels with a perspective towards improving product quality.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Create test harnesses and infrastructure as necessary. 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BA0E1F-09CD-7E9F-1149-C5034CB3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992"/>
            <a:ext cx="6261100" cy="1143000"/>
          </a:xfrm>
        </p:spPr>
        <p:txBody>
          <a:bodyPr/>
          <a:lstStyle/>
          <a:p>
            <a:r>
              <a:rPr lang="en-CA" dirty="0"/>
              <a:t>Responsibilities </a:t>
            </a:r>
          </a:p>
        </p:txBody>
      </p:sp>
    </p:spTree>
    <p:extLst>
      <p:ext uri="{BB962C8B-B14F-4D97-AF65-F5344CB8AC3E}">
        <p14:creationId xmlns:p14="http://schemas.microsoft.com/office/powerpoint/2010/main" val="317264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0BFFF1-40A0-12C1-75E5-92C01B4CD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4864"/>
            <a:ext cx="9144000" cy="54896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Bachelor's degree in Computer Science or equivalent practical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 years of software development experience or 1 year with an advanced degree.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 years of experience developing test automation in C++, Java or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Experience with one of the following: Automation Frameworks/Testing, Integration Testing, Continuous Integration, or Test Design.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98714E-B68A-9D4E-15BB-1A97C26A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/>
          <a:lstStyle/>
          <a:p>
            <a:r>
              <a:rPr lang="en-CA" dirty="0"/>
              <a:t>Minimum qualifications:</a:t>
            </a:r>
          </a:p>
        </p:txBody>
      </p:sp>
    </p:spTree>
    <p:extLst>
      <p:ext uri="{BB962C8B-B14F-4D97-AF65-F5344CB8AC3E}">
        <p14:creationId xmlns:p14="http://schemas.microsoft.com/office/powerpoint/2010/main" val="393643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6758-CDB4-48EC-9532-4299C63C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778" cy="1371600"/>
          </a:xfrm>
        </p:spPr>
        <p:txBody>
          <a:bodyPr/>
          <a:lstStyle/>
          <a:p>
            <a:r>
              <a:rPr lang="en-US" dirty="0"/>
              <a:t>An automated testing tool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BFAD-F15F-44F0-BE1B-BFCA9134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An automated testing tool can </a:t>
            </a:r>
          </a:p>
          <a:p>
            <a:pPr marL="800100" lvl="1" indent="-342900"/>
            <a:r>
              <a:rPr lang="en-US" b="1" dirty="0"/>
              <a:t>playback </a:t>
            </a:r>
            <a:r>
              <a:rPr lang="en-US" b="0" dirty="0"/>
              <a:t>pre-recorded and predefined actions, </a:t>
            </a:r>
          </a:p>
          <a:p>
            <a:pPr marL="800100" lvl="1" indent="-342900"/>
            <a:r>
              <a:rPr lang="en-US" b="1" dirty="0"/>
              <a:t>compare</a:t>
            </a:r>
            <a:r>
              <a:rPr lang="en-US" b="0" dirty="0"/>
              <a:t> the results to the expected behavior and </a:t>
            </a:r>
          </a:p>
          <a:p>
            <a:pPr marL="800100" lvl="1" indent="-342900"/>
            <a:r>
              <a:rPr lang="en-US" b="1" dirty="0"/>
              <a:t>report </a:t>
            </a:r>
            <a:r>
              <a:rPr lang="en-US" b="0" dirty="0"/>
              <a:t>the success or failure of these manual tests to a test engineer.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Once automated tests are created, they can easily be </a:t>
            </a:r>
            <a:r>
              <a:rPr lang="en-US" dirty="0"/>
              <a:t>repeated</a:t>
            </a:r>
            <a:r>
              <a:rPr lang="en-US" b="0" dirty="0"/>
              <a:t>, and they can be </a:t>
            </a:r>
            <a:r>
              <a:rPr lang="en-US" dirty="0"/>
              <a:t>extended</a:t>
            </a:r>
            <a:r>
              <a:rPr lang="en-US" b="0" dirty="0"/>
              <a:t> to perform tasks impossible with manual testing. </a:t>
            </a:r>
          </a:p>
        </p:txBody>
      </p:sp>
    </p:spTree>
    <p:extLst>
      <p:ext uri="{BB962C8B-B14F-4D97-AF65-F5344CB8AC3E}">
        <p14:creationId xmlns:p14="http://schemas.microsoft.com/office/powerpoint/2010/main" val="134876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6FB8-0A71-48B4-8567-65C43842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83" y="184634"/>
            <a:ext cx="6261100" cy="1143000"/>
          </a:xfrm>
        </p:spPr>
        <p:txBody>
          <a:bodyPr/>
          <a:lstStyle/>
          <a:p>
            <a:r>
              <a:rPr lang="en-US" b="1" i="0" dirty="0">
                <a:effectLst/>
              </a:rPr>
              <a:t>Escaped Defects Found metrics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01886-D572-4079-9507-63E7077D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" y="1118152"/>
            <a:ext cx="8908774" cy="5178287"/>
          </a:xfrm>
        </p:spPr>
        <p:txBody>
          <a:bodyPr>
            <a:normAutofit/>
          </a:bodyPr>
          <a:lstStyle/>
          <a:p>
            <a:r>
              <a:rPr lang="en-US" dirty="0"/>
              <a:t>An escaped defects is a defect that was not found by, or one that escaped from, the quality assurance team. </a:t>
            </a:r>
          </a:p>
          <a:p>
            <a:r>
              <a:rPr lang="en-US" dirty="0"/>
              <a:t>Typically, those issues are found by end users after released version has made available to them. </a:t>
            </a:r>
          </a:p>
          <a:p>
            <a:r>
              <a:rPr lang="en-US" dirty="0"/>
              <a:t>The metrics </a:t>
            </a:r>
            <a:r>
              <a:rPr lang="en-US" b="1" i="0" dirty="0">
                <a:effectLst/>
              </a:rPr>
              <a:t>Escaped Defects Found </a:t>
            </a:r>
            <a:r>
              <a:rPr lang="en-US" b="0" i="0" dirty="0">
                <a:effectLst/>
              </a:rPr>
              <a:t>counts number of new escaped defects found over period (day, week, month).</a:t>
            </a:r>
            <a:r>
              <a:rPr lang="en-US" b="1" i="1" dirty="0"/>
              <a:t>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6725340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UVic Edge content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UVic Edge titl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UVic Edge content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10466</TotalTime>
  <Words>1345</Words>
  <Application>Microsoft Office PowerPoint</Application>
  <PresentationFormat>On-screen Show (4:3)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UVic Edge content 6</vt:lpstr>
      <vt:lpstr>1_UVic Edge title 1</vt:lpstr>
      <vt:lpstr>1_UVic Edge content 6</vt:lpstr>
      <vt:lpstr>Essential</vt:lpstr>
      <vt:lpstr>   Seng 275   software testing  dr. navneet kaur popli   </vt:lpstr>
      <vt:lpstr>Automation  testing</vt:lpstr>
      <vt:lpstr>Manual vs automated testing</vt:lpstr>
      <vt:lpstr>PowerPoint Presentation</vt:lpstr>
      <vt:lpstr> Test Engineer, Google, In-office: Sunnyvale, CA, USA; Mountain View, CA, USA (26/06/2022)</vt:lpstr>
      <vt:lpstr>Responsibilities </vt:lpstr>
      <vt:lpstr>Minimum qualifications:</vt:lpstr>
      <vt:lpstr>An automated testing tool </vt:lpstr>
      <vt:lpstr>Escaped Defects Found metrics</vt:lpstr>
      <vt:lpstr>Advantages of automation testing</vt:lpstr>
      <vt:lpstr>Advantages of automation testing</vt:lpstr>
      <vt:lpstr>Advantages of automation testing</vt:lpstr>
      <vt:lpstr>Using VMs for automation testing</vt:lpstr>
      <vt:lpstr>Manual testing is still important</vt:lpstr>
      <vt:lpstr>Selenium web testing</vt:lpstr>
      <vt:lpstr>Selenium </vt:lpstr>
      <vt:lpstr>PowerPoint Presentation</vt:lpstr>
      <vt:lpstr>Selenium Suite</vt:lpstr>
      <vt:lpstr>Selenium Suite</vt:lpstr>
      <vt:lpstr>Locators in Selenium</vt:lpstr>
      <vt:lpstr>Locators </vt:lpstr>
      <vt:lpstr>Locators in a web page. Right click on web page element-&gt;Inspect</vt:lpstr>
      <vt:lpstr>What is a CSS Selector?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275   software testing  dr. navneet kaur popli</dc:title>
  <dc:creator>navneet popli</dc:creator>
  <cp:lastModifiedBy>navneet popli</cp:lastModifiedBy>
  <cp:revision>196</cp:revision>
  <dcterms:created xsi:type="dcterms:W3CDTF">2021-05-05T00:22:58Z</dcterms:created>
  <dcterms:modified xsi:type="dcterms:W3CDTF">2022-06-28T05:34:05Z</dcterms:modified>
</cp:coreProperties>
</file>