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3" r:id="rId3"/>
  </p:sldMasterIdLst>
  <p:sldIdLst>
    <p:sldId id="283" r:id="rId4"/>
    <p:sldId id="439" r:id="rId5"/>
    <p:sldId id="401" r:id="rId6"/>
    <p:sldId id="471" r:id="rId7"/>
    <p:sldId id="472" r:id="rId8"/>
    <p:sldId id="473" r:id="rId9"/>
    <p:sldId id="402" r:id="rId10"/>
    <p:sldId id="475" r:id="rId11"/>
    <p:sldId id="539" r:id="rId12"/>
    <p:sldId id="406" r:id="rId13"/>
    <p:sldId id="477" r:id="rId14"/>
    <p:sldId id="476" r:id="rId15"/>
    <p:sldId id="547" r:id="rId16"/>
    <p:sldId id="540" r:id="rId17"/>
    <p:sldId id="548" r:id="rId18"/>
    <p:sldId id="412" r:id="rId19"/>
    <p:sldId id="410" r:id="rId20"/>
    <p:sldId id="440" r:id="rId21"/>
    <p:sldId id="549" r:id="rId22"/>
    <p:sldId id="541" r:id="rId23"/>
    <p:sldId id="418" r:id="rId24"/>
    <p:sldId id="478" r:id="rId25"/>
    <p:sldId id="550" r:id="rId26"/>
    <p:sldId id="551" r:id="rId27"/>
    <p:sldId id="544" r:id="rId28"/>
    <p:sldId id="552" r:id="rId29"/>
    <p:sldId id="453" r:id="rId30"/>
    <p:sldId id="553" r:id="rId31"/>
    <p:sldId id="554" r:id="rId32"/>
    <p:sldId id="545" r:id="rId33"/>
    <p:sldId id="461" r:id="rId34"/>
    <p:sldId id="422" r:id="rId35"/>
    <p:sldId id="423" r:id="rId36"/>
    <p:sldId id="424" r:id="rId37"/>
    <p:sldId id="425" r:id="rId38"/>
    <p:sldId id="455" r:id="rId39"/>
    <p:sldId id="426" r:id="rId40"/>
    <p:sldId id="555" r:id="rId41"/>
    <p:sldId id="556" r:id="rId42"/>
    <p:sldId id="557" r:id="rId43"/>
    <p:sldId id="558" r:id="rId44"/>
    <p:sldId id="546" r:id="rId45"/>
    <p:sldId id="427" r:id="rId46"/>
    <p:sldId id="559" r:id="rId47"/>
    <p:sldId id="462" r:id="rId48"/>
    <p:sldId id="560" r:id="rId49"/>
    <p:sldId id="561" r:id="rId50"/>
    <p:sldId id="564" r:id="rId51"/>
    <p:sldId id="565" r:id="rId52"/>
    <p:sldId id="562" r:id="rId53"/>
    <p:sldId id="456" r:id="rId54"/>
    <p:sldId id="566" r:id="rId55"/>
    <p:sldId id="563" r:id="rId56"/>
    <p:sldId id="457" r:id="rId57"/>
    <p:sldId id="567" r:id="rId58"/>
    <p:sldId id="568" r:id="rId59"/>
    <p:sldId id="56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88" autoAdjust="0"/>
  </p:normalViewPr>
  <p:slideViewPr>
    <p:cSldViewPr snapToGrid="0">
      <p:cViewPr varScale="1">
        <p:scale>
          <a:sx n="67" d="100"/>
          <a:sy n="67" d="100"/>
        </p:scale>
        <p:origin x="126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2T03:46:45.0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16,'7'0,"2"0,0 0,-16 0,-14 0,-10-6,1-4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2T03:46:48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46,'64'3,"86"15,48 2,-156-20,-1 3,0 0,0 3,0 2,65 20,-77-19,1 0,0-3,0 0,54 2,126-9,-81-3,1141 4,-1233-2,1-2,-1-1,0-2,59-20,-37 11,-2 5,0 3,1 2,-1 3,98 7,-35-1,-1-1,166-5,-127-16,52-2,-79 21,-58 2,-1-4,90-13,-101 3,-1 4,1 2,0 3,87 6,-43 17,-75-12,0-2,48 3,11-1,0 4,120 33,-12-2,-96-22,-43-8,70 6,-69-11,98 25,-100-18,99 11,97 15,-184-26,1-4,128 7,404-20,-556-1,84-14,22-3,-111 16,1-2,-1-2,49-16,-51 12,1 2,0 2,63-5,169 15,-242-2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2T04:26:16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1 126,'131'2,"146"-5,-169-17,-80 13,0 2,41-3,177 10,75-5,-266-4,99-26,-112 21,0 2,0 3,1 0,62 1,169 5,104 5,-346-1,0 1,0 2,-1 2,1 1,-2 1,0 1,31 17,-28-13,1-1,0-1,1-2,0-2,1-1,0-2,0-1,65 0,842-6,-389 0,-520-2,-1-1,1-1,-1-1,51-19,-50 15,0 0,0 3,1 0,37-1,417 8,-211 2,-213 1,84 15,-82-8,76 1,-80-12,-35-1,0 2,34 3,-57-2,-1 1,1 0,0 0,0 0,-1 0,1 1,-1 0,1-1,-1 2,0-1,-1 0,7 8,6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6:57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1 445,'108'-10,"-20"1,-8 9,0 3,-1 4,136 30,142 28,-313-55,-1-3,1-1,0-2,0-2,0-3,1-1,60-10,-65 0,0-2,-1-2,-1-2,-1-1,48-32,-8-6,-60 42,0 2,1 0,36-19,0 9,2 2,1 3,80-16,179-12,-108 39,-75 6,-68-5,0-2,-1-4,71-21,-102 26,0 2,45-3,-3 2,311-4,-282 11,-463 1,-573-12,725-8,-81-2,48 19,-181 4,391 1,-1 1,1 1,0 1,-39 17,35-12,0-2,-62 11,15-15,-116-7,73-1,74-1,0-2,-94-22,96 16,0 1,-1 3,-54 0,-2 8,158 21,147 35,317 46,-498-100,158 22,206 2,178-31,-170-21,-330 21,429-16,-390 22,-43 0,1-1,0-4,-1-2,64-13,-35 0,-86 18,0 0,0 0,0 0,0 0,0 0,0 1,-1-1,1 0,0 0,0 0,0 0,0 0,0 0,0 0,0 0,0 1,0-1,0 0,0 0,0 0,0 0,1 0,-1 0,0 0,0 0,0 0,0 1,0-1,0 0,0 0,0 0,0 0,0 0,0 0,0 0,0 0,0 0,0 0,1 0,-1 0,0 0,0 0,0 0,0 1,0-1,0 0,0 0,0 0,1 0,-1 0,0 0,0 0,0 0,0 0,0 0,0 0,0-1,-13 12,-22 9,-8-4,-2-1,1-2,-2-2,-46 5,-194 9,217-20,-241 13,-233 18,4 46,512-74,1 1,0 1,-35 19,32-14,-53 18,52-21,29-12,1 0,0 0,0 0,0 0,0 0,0 0,-1 0,1 0,0 0,0 0,0 0,0 0,0 1,-1-1,1 0,0 0,0 0,0 0,0 0,0 0,0 1,0-1,0 0,0 0,0 0,0 0,-1 0,1 1,0-1,0 0,0 0,0 0,0 0,0 1,0-1,0 0,0 0,0 0,1 0,-1 0,0 1,0-1,0 0,0 0,0 0,0 0,0 0,0 1,0-1,0 0,1 0,-1 0,0 0,0 0,0 0,0 0,0 0,0 1,1-1,-1 0,0 0,0 0,0 0,0 0,1 0,53 7,-40-6,240 12,502-38,-625 5,139-39,-169 33,1 4,194-16,-81 15,-147 13,108-3,-149 15,52 9,-51-6,51 3,-12 1,-66-10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7:03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3597 515,'-1'-2,"1"1,-1 0,1-1,-1 1,1 0,-1 0,0-1,0 1,0 0,0 0,0 0,0 0,0 0,0 0,0 0,0 0,-1 1,1-1,0 0,0 1,-1-1,1 1,-3-1,-38-11,37 11,-713-118,-9 61,681 54,46 4,0 0,-1 1,1-1,0 0,0 0,-1 0,1 0,0 0,0 0,-1 0,1 0,0 0,-1 0,1 0,0 0,0 0,-1 0,1 0,0 0,0 0,-1 0,1 0,0 0,-1-1,1 1,0 0,0 0,0 0,-1 0,1-1,0 1,0 0,0 0,-1 0,1-1,0 1,0 0,0 0,0-1,0 1,0 0,-1 0,1-1,0 1,0 0,0-1,0 1,17-7,31-2,159-6,222 12,-83 37,-26 0,-202-32,1-5,-2-5,1-6,-1-5,186-54,209-103,-473 157,-28 8,-20 6,-25 6,-63 22,-96 36,-15 5,-604 116,678-164,0-5,-203-11,139-3,42 2,-182 2,229 4,-114 21,113-14,0-4,-148-9,95-2,45 4,-319-16,377 9,19 2,1-1,-49-14,-281-82,313 82,48 12,15 2,9 1,1 1,-1 1,1 0,0 1,22 2,-4-2,1315-16,-674-23,-524 28,68-19,-150 18,1 3,85-1,56-1,3 1,1279 12,-1480-1,0 1,-1 1,1 0,-1 0,0 2,0-1,0 2,0-1,0 2,14 8,-19-9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1T05:47:06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5076 1,'6'8,"-1"0,0 0,-1 0,1 1,-2 0,1 0,2 10,3 8,-4-13,0-1,-2 1,1 0,-2 0,0 0,-1 0,0 1,-1-1,0 0,-2 0,1 1,-2-1,-8 27,10-38,0 1,-1-1,0 0,1 1,-2-1,1 0,0 0,0 0,-1-1,0 1,1 0,-1-1,0 0,0 0,0 0,-1 0,-4 2,-9 3,1-1,-28 7,3-2,-32 16,-146 30,-146 17,335-69,0-1,1-2,-35-2,31 0,-1 1,-33 5,-31 6,-1-6,-143-7,85-1,113 3,0-2,0-2,1-1,-70-17,-211-60,250 68,0 4,-111-2,-82 0,-8-1,184 12,28-2,0 3,-99 15,100-8,0-3,-123-6,68-1,77-1,1-1,0-2,1-2,-58-19,59 15,0 2,-1 2,0 1,-66-3,28 11,-18 1,-152-17,190 9,-73 1,105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6:28:39.3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0,'53'3,"88"14,-85-8,173 22,2-14,19-18,-242 1,14-1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6T06:28:44.1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1635 46,'757'0,"-580"-7,-3 0,-146 7,3 0,51-5,1-7,120-2,231 14,-162 1,-54-1,-211 0,-13 3,3-3,-91 23,49-13,-69 13,-180 15,-89-28,159-7,-72 15,216-12,-383 35,3 31,115 11,30-8,200-46,-71 13,149-38,-31 6,56-8,0 1,1 0,-16 7,15-3,12-7,0 0,1 0,-1 0,0 0,0 0,0 0,0 0,0 0,0 0,0 0,0 0,0 0,0 0,0 0,0 0,0 0,0 0,0 0,0 0,0 0,0 1,0-1,0 0,1 0,-1 0,0 0,0 0,0 0,0 0,0 0,0 0,0 0,0 0,0 0,0 0,0 0,0 1,0-1,-1 0,1 0,0 0,0 0,0 0,0 0,0 0,0 0,0 0,0 0,0 0,0 0,0 0,0 0,22-2,136-15,-14 4,32 0,1179-1,-1348 14,274 7,4 16,-266-21,222 30,-165-22,145 12,163-19,-200-5,-156 2,-15-1,0 1,24 2,-37-2,0 0,0 0,1 0,-1 0,0 0,0 0,0 0,0 0,1 0,-1 0,0 0,0 0,0 0,0 0,0 0,1 0,-1 0,0 0,0 0,0 1,0-1,0 0,0 0,1 0,-1 0,0 0,0 0,0 0,0 0,0 1,0-1,0 0,0 0,0 0,1 0,-1 0,0 1,0-1,0 0,0 0,0 0,0 0,0 0,0 1,0-1,0 0,0 0,0 0,0 0,0 0,0 1,0-1,-1 0,1 0,0 0,0 0,0 0,0 1,-1 0,-1 1,1-1,-1 0,1 0,-1 1,1-1,-1 0,0 0,-3 1,-21 7,14-6,-49 15,-90 14,-71-6,27-12,-434 3,77-5,461-7,0 4,-128 29,115-9,-5 0,-10-4,-2-5,-180 6,85-10,88-4,81-10,-38 4,-14 14,0-1,53-12,-259 30,293-36,-62 0,73-1,0 0,0 0,0 0,0 0,0 0,0 0,0-1,0 1,0 0,-2-2,3 2,0 0,0 0,-1 0,1 0,0 0,0 0,0-1,0 1,0 0,0 0,0 0,0 0,0 0,0-1,0 1,-1 0,1 0,0 0,0 0,0-1,0 1,0 0,0 0,0 0,0 0,1-1,-1 1,0 0,0 0,0 0,0 0,0-1,0 1,0 0,0 0,0 0,0 0,1-1,0 0,1 0,-1-1,1 1,0 0,-1 0,1 0,0 0,0 0,4-1,9-3,1 1,29-3,37 1,-73 6,525-6,-390 7,6-1,151 2,-240 2,1 2,73 19,-69-11,0-2,108 3,-141-14,82 4,54 18,119 8,12-30,-143-3,944 2,-1078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D57DE89D-5436-4602-B43D-E6F26E4DE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</a:t>
            </a:r>
            <a:fld id="{8FEC438F-F3DD-435F-8EAD-B38B9AABA9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C+M_04180_UnveilingMat.jpg">
            <a:extLst>
              <a:ext uri="{FF2B5EF4-FFF2-40B4-BE49-F238E27FC236}">
                <a16:creationId xmlns:a16="http://schemas.microsoft.com/office/drawing/2014/main" id="{A3365585-C632-4967-A44A-82906826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AE98995-D335-4689-9116-24D6BF6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71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C+M_04180_UnveilingMat1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191944" rtl="0" eaLnBrk="1" latinLnBrk="0" hangingPunct="1">
        <a:spcBef>
          <a:spcPct val="0"/>
        </a:spcBef>
        <a:buNone/>
        <a:defRPr sz="28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143959" indent="-143959" algn="l" defTabSz="1919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11910" indent="-119965" algn="l" defTabSz="19194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79861" indent="-95972" algn="l" defTabSz="1919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71806" indent="-95972" algn="l" defTabSz="1919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50" indent="-95972" algn="l" defTabSz="1919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5695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639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9583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31528" indent="-95972" algn="l" defTabSz="191944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94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3889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5834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7778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9722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1667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3611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5555" algn="l" defTabSz="19194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automationpractice.com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automationpractice.com/index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opensource-demo.orangehrmlive.com/index.php/pim/viewEmployeeLis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320.png"/><Relationship Id="rId4" Type="http://schemas.openxmlformats.org/officeDocument/2006/relationships/customXml" Target="../ink/ink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emoqa.com/alert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only-testing-blog.blogspot.com/2014/01/textbox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opensource-demo.orangehrmlive.com/index.php/leave/viewLeaveList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2.xml"/><Relationship Id="rId4" Type="http://schemas.openxmlformats.org/officeDocument/2006/relationships/image" Target="../media/image13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nly-testing-blog.blogspot.com/2014/05/login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only-testing-blog.blogspot.com/2014/01/textbo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actitime.com/npopli/tasks/tasklist.d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0B6E-13F8-4B0B-9DBA-DECEC2BB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4" y="2039938"/>
            <a:ext cx="9045526" cy="1143000"/>
          </a:xfrm>
        </p:spPr>
        <p:txBody>
          <a:bodyPr>
            <a:normAutofit fontScale="90000"/>
          </a:bodyPr>
          <a:lstStyle/>
          <a:p>
            <a:pPr defTabSz="457039" eaLnBrk="1" fontAlgn="auto" hangingPunct="1">
              <a:spcAft>
                <a:spcPts val="0"/>
              </a:spcAft>
              <a:defRPr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Seng 275 </a:t>
            </a:r>
            <a:br>
              <a:rPr lang="en-CA" dirty="0"/>
            </a:br>
            <a:br>
              <a:rPr lang="en-CA" dirty="0"/>
            </a:br>
            <a:r>
              <a:rPr lang="en-CA" sz="4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testing</a:t>
            </a:r>
            <a:br>
              <a:rPr lang="en-CA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br>
              <a:rPr lang="en-CA" dirty="0"/>
            </a:br>
            <a:r>
              <a:rPr lang="en-CA" dirty="0"/>
              <a:t>dr. navneet </a:t>
            </a:r>
            <a:r>
              <a:rPr lang="en-CA" dirty="0" err="1"/>
              <a:t>kaur</a:t>
            </a:r>
            <a:r>
              <a:rPr lang="en-CA" dirty="0"/>
              <a:t> popli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34EA7-CE5A-4EC5-BDEF-21A5B8CE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3" y="930632"/>
            <a:ext cx="9035787" cy="5524275"/>
          </a:xfrm>
        </p:spPr>
        <p:txBody>
          <a:bodyPr/>
          <a:lstStyle/>
          <a:p>
            <a:r>
              <a:rPr lang="en-CA" dirty="0"/>
              <a:t>Check whether the expected title is displayed. Go to ‘</a:t>
            </a:r>
            <a:r>
              <a:rPr lang="en-CA" b="1" dirty="0"/>
              <a:t>View Page Source</a:t>
            </a:r>
            <a:r>
              <a:rPr lang="en-CA" dirty="0"/>
              <a:t>’  by right clicking on the page.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E467C-29BA-4E01-9A2D-771CFC57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" y="46339"/>
            <a:ext cx="6261100" cy="1143000"/>
          </a:xfrm>
        </p:spPr>
        <p:txBody>
          <a:bodyPr/>
          <a:lstStyle/>
          <a:p>
            <a:r>
              <a:rPr lang="en-CA" dirty="0"/>
              <a:t>assert title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32C89-B0E6-458E-9462-430F97C3F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27"/>
          <a:stretch/>
        </p:blipFill>
        <p:spPr>
          <a:xfrm>
            <a:off x="335304" y="1820411"/>
            <a:ext cx="3236977" cy="4236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AFF7F-E5AE-4650-8521-8FF08DDB6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18"/>
          <a:stretch/>
        </p:blipFill>
        <p:spPr>
          <a:xfrm>
            <a:off x="3680841" y="2954238"/>
            <a:ext cx="5526959" cy="161495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4AACF-91D7-428F-8AC1-9C1B9474004E}"/>
              </a:ext>
            </a:extLst>
          </p:cNvPr>
          <p:cNvCxnSpPr>
            <a:cxnSpLocks/>
          </p:cNvCxnSpPr>
          <p:nvPr/>
        </p:nvCxnSpPr>
        <p:spPr>
          <a:xfrm>
            <a:off x="3174963" y="3027104"/>
            <a:ext cx="700733" cy="803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B550D2-F229-1FA1-ADD3-66187A8A2E37}"/>
                  </a:ext>
                </a:extLst>
              </p14:cNvPr>
              <p14:cNvContentPartPr/>
              <p14:nvPr/>
            </p14:nvContentPartPr>
            <p14:xfrm>
              <a:off x="4615943" y="3862951"/>
              <a:ext cx="2296440" cy="6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B550D2-F229-1FA1-ADD3-66187A8A2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303" y="3755311"/>
                <a:ext cx="240408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E1A81-A1FE-9CBD-2A09-A03B363C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728"/>
            <a:ext cx="6261100" cy="1143000"/>
          </a:xfrm>
        </p:spPr>
        <p:txBody>
          <a:bodyPr/>
          <a:lstStyle/>
          <a:p>
            <a:r>
              <a:rPr lang="en-US" dirty="0"/>
              <a:t>Give ‘open’ command and then ‘assert title command’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1D45-DCC6-4ABA-2171-84CE5354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8" y="2221016"/>
            <a:ext cx="7567770" cy="1466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73248-1A74-E2E9-A0EF-76481866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8" y="4058674"/>
            <a:ext cx="7534480" cy="1737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4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34EA7-CE5A-4EC5-BDEF-21A5B8CE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3" y="930632"/>
            <a:ext cx="9035787" cy="5524275"/>
          </a:xfrm>
        </p:spPr>
        <p:txBody>
          <a:bodyPr/>
          <a:lstStyle/>
          <a:p>
            <a:r>
              <a:rPr lang="en-CA" dirty="0"/>
              <a:t>Check whether the expected title is displayed. Go to ‘View Page Source’  by right clicking on the page.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E467C-29BA-4E01-9A2D-771CFC57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" y="46339"/>
            <a:ext cx="6261100" cy="1143000"/>
          </a:xfrm>
        </p:spPr>
        <p:txBody>
          <a:bodyPr/>
          <a:lstStyle/>
          <a:p>
            <a:r>
              <a:rPr lang="en-CA" dirty="0"/>
              <a:t>assert title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32C89-B0E6-458E-9462-430F97C3F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27"/>
          <a:stretch/>
        </p:blipFill>
        <p:spPr>
          <a:xfrm>
            <a:off x="335304" y="1820411"/>
            <a:ext cx="3236977" cy="4236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AFF7F-E5AE-4650-8521-8FF08DDB6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18"/>
          <a:stretch/>
        </p:blipFill>
        <p:spPr>
          <a:xfrm>
            <a:off x="3959604" y="2193579"/>
            <a:ext cx="4228051" cy="12354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4AACF-91D7-428F-8AC1-9C1B9474004E}"/>
              </a:ext>
            </a:extLst>
          </p:cNvPr>
          <p:cNvCxnSpPr>
            <a:cxnSpLocks/>
          </p:cNvCxnSpPr>
          <p:nvPr/>
        </p:nvCxnSpPr>
        <p:spPr>
          <a:xfrm>
            <a:off x="3636081" y="2073632"/>
            <a:ext cx="700733" cy="803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1826D2-30E0-45C9-9FA2-E4D63030E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480" y="3734302"/>
            <a:ext cx="5137961" cy="1139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205EB2-072F-4DEB-94DE-02D86E3A34B3}"/>
              </a:ext>
            </a:extLst>
          </p:cNvPr>
          <p:cNvSpPr txBox="1"/>
          <p:nvPr/>
        </p:nvSpPr>
        <p:spPr>
          <a:xfrm>
            <a:off x="3871666" y="5388965"/>
            <a:ext cx="406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color indicates test has passed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5F20A-B683-4DCA-B3DA-6A4B60D94888}"/>
              </a:ext>
            </a:extLst>
          </p:cNvPr>
          <p:cNvCxnSpPr/>
          <p:nvPr/>
        </p:nvCxnSpPr>
        <p:spPr>
          <a:xfrm flipV="1">
            <a:off x="4170170" y="4691947"/>
            <a:ext cx="248161" cy="551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73C8FE-1126-D94F-4DF3-56C56AB1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http://automationpractice.com/index.php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68E05-EA63-C902-05DE-6F1FBB7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title for this web page</a:t>
            </a:r>
          </a:p>
        </p:txBody>
      </p:sp>
    </p:spTree>
    <p:extLst>
      <p:ext uri="{BB962C8B-B14F-4D97-AF65-F5344CB8AC3E}">
        <p14:creationId xmlns:p14="http://schemas.microsoft.com/office/powerpoint/2010/main" val="20444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and verify text</a:t>
            </a:r>
          </a:p>
        </p:txBody>
      </p:sp>
    </p:spTree>
    <p:extLst>
      <p:ext uri="{BB962C8B-B14F-4D97-AF65-F5344CB8AC3E}">
        <p14:creationId xmlns:p14="http://schemas.microsoft.com/office/powerpoint/2010/main" val="371615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9EF3F-1551-FC84-41E1-B50A41DE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67"/>
            <a:ext cx="9144000" cy="541593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assertText</a:t>
            </a:r>
            <a:r>
              <a:rPr lang="en-US" dirty="0"/>
              <a:t> and </a:t>
            </a:r>
            <a:r>
              <a:rPr lang="en-US" dirty="0" err="1"/>
              <a:t>verifyText</a:t>
            </a:r>
            <a:r>
              <a:rPr lang="en-US" dirty="0"/>
              <a:t> both get the text of an element (as defined by the locator) and check if it meets the requirement of the pattern. </a:t>
            </a:r>
          </a:p>
          <a:p>
            <a:r>
              <a:rPr lang="en-US" dirty="0"/>
              <a:t>This works for any element that contains text.</a:t>
            </a:r>
          </a:p>
          <a:p>
            <a:r>
              <a:rPr lang="en-US" dirty="0"/>
              <a:t>Assert and verify commands are both useful for verifying condition match or not. </a:t>
            </a:r>
          </a:p>
          <a:p>
            <a:r>
              <a:rPr lang="en-US" dirty="0"/>
              <a:t>The difference is that verify command will </a:t>
            </a:r>
            <a:r>
              <a:rPr lang="en-US" b="1" dirty="0"/>
              <a:t>verify</a:t>
            </a:r>
            <a:r>
              <a:rPr lang="en-US" dirty="0"/>
              <a:t> the condition and if it does not match, it will only show an error message in log area and the </a:t>
            </a:r>
            <a:r>
              <a:rPr lang="en-US" b="1" dirty="0"/>
              <a:t>macro continues to run</a:t>
            </a:r>
            <a:r>
              <a:rPr lang="en-US" dirty="0"/>
              <a:t>. </a:t>
            </a:r>
          </a:p>
          <a:p>
            <a:r>
              <a:rPr lang="en-US" dirty="0"/>
              <a:t>With the </a:t>
            </a:r>
            <a:r>
              <a:rPr lang="en-US" b="1" dirty="0"/>
              <a:t>assert </a:t>
            </a:r>
            <a:r>
              <a:rPr lang="en-US" dirty="0"/>
              <a:t>command, if the condition does not match then it will </a:t>
            </a:r>
            <a:r>
              <a:rPr lang="en-US" b="1" dirty="0"/>
              <a:t>stop remaining macro execution </a:t>
            </a:r>
            <a:r>
              <a:rPr lang="en-US" dirty="0"/>
              <a:t>in the selenium IDE software testing tools.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B9892-E761-DC2A-483C-E77620DE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 err="1"/>
              <a:t>assertText</a:t>
            </a:r>
            <a:r>
              <a:rPr lang="en-CA" dirty="0"/>
              <a:t>, </a:t>
            </a:r>
            <a:r>
              <a:rPr lang="en-CA" dirty="0" err="1"/>
              <a:t>verifyText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30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03AEE4-74E0-478A-8E20-A03E8715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288"/>
            <a:ext cx="5530645" cy="1143000"/>
          </a:xfrm>
        </p:spPr>
        <p:txBody>
          <a:bodyPr/>
          <a:lstStyle/>
          <a:p>
            <a:r>
              <a:rPr lang="en-CA" dirty="0"/>
              <a:t>Assert text  and Verify text for ‘Show Me Confirmation’ button.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49FB5-B948-40FE-9CEF-041FA08F5021}"/>
              </a:ext>
            </a:extLst>
          </p:cNvPr>
          <p:cNvSpPr txBox="1"/>
          <p:nvPr/>
        </p:nvSpPr>
        <p:spPr>
          <a:xfrm>
            <a:off x="3682767" y="5335182"/>
            <a:ext cx="13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assert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D5537-AF79-44C2-BCF2-1366D6BE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41" y="0"/>
            <a:ext cx="323781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92CCAF-BF46-4266-836A-DDACE3B93A0C}"/>
              </a:ext>
            </a:extLst>
          </p:cNvPr>
          <p:cNvCxnSpPr/>
          <p:nvPr/>
        </p:nvCxnSpPr>
        <p:spPr>
          <a:xfrm>
            <a:off x="5142451" y="5494789"/>
            <a:ext cx="1224793" cy="98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523A6F-2269-4203-B147-74BEC502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726"/>
            <a:ext cx="9144000" cy="4885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51559-C1DF-4253-95EF-909688AC9FF7}"/>
              </a:ext>
            </a:extLst>
          </p:cNvPr>
          <p:cNvSpPr txBox="1"/>
          <p:nvPr/>
        </p:nvSpPr>
        <p:spPr>
          <a:xfrm>
            <a:off x="234892" y="461394"/>
            <a:ext cx="52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Passes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B887B8-EAF9-47C8-9AD5-9F542E89521E}"/>
                  </a:ext>
                </a:extLst>
              </p14:cNvPr>
              <p14:cNvContentPartPr/>
              <p14:nvPr/>
            </p14:nvContentPartPr>
            <p14:xfrm>
              <a:off x="7267739" y="2115202"/>
              <a:ext cx="1397520" cy="21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B887B8-EAF9-47C8-9AD5-9F542E895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3739" y="2007202"/>
                <a:ext cx="1505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E6CE3-3D0A-4272-93BB-9473551E341F}"/>
                  </a:ext>
                </a:extLst>
              </p14:cNvPr>
              <p14:cNvContentPartPr/>
              <p14:nvPr/>
            </p14:nvContentPartPr>
            <p14:xfrm>
              <a:off x="1020276" y="4612627"/>
              <a:ext cx="1770480" cy="18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E6CE3-3D0A-4272-93BB-9473551E34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76" y="4504627"/>
                <a:ext cx="1878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A776C1-61AE-4B31-ACC1-07C7EFDD1741}"/>
                  </a:ext>
                </a:extLst>
              </p14:cNvPr>
              <p14:cNvContentPartPr/>
              <p14:nvPr/>
            </p14:nvContentPartPr>
            <p14:xfrm>
              <a:off x="979056" y="4344744"/>
              <a:ext cx="1852920" cy="220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A776C1-61AE-4B31-ACC1-07C7EFDD1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5056" y="4236568"/>
                <a:ext cx="1960560" cy="436672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38C479-B8B6-4712-98C7-3189FA881054}"/>
              </a:ext>
            </a:extLst>
          </p:cNvPr>
          <p:cNvCxnSpPr>
            <a:cxnSpLocks/>
          </p:cNvCxnSpPr>
          <p:nvPr/>
        </p:nvCxnSpPr>
        <p:spPr>
          <a:xfrm>
            <a:off x="3467099" y="4902207"/>
            <a:ext cx="1473611" cy="110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47B30-B3F0-4023-940D-31D18E568FBA}"/>
              </a:ext>
            </a:extLst>
          </p:cNvPr>
          <p:cNvSpPr txBox="1"/>
          <p:nvPr/>
        </p:nvSpPr>
        <p:spPr>
          <a:xfrm>
            <a:off x="3929303" y="6010004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css</a:t>
            </a:r>
            <a:r>
              <a:rPr lang="en-CA" dirty="0"/>
              <a:t>=button may also work here.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825B7-3B0B-EB5E-2042-B49A679732E9}"/>
              </a:ext>
            </a:extLst>
          </p:cNvPr>
          <p:cNvCxnSpPr/>
          <p:nvPr/>
        </p:nvCxnSpPr>
        <p:spPr>
          <a:xfrm flipV="1">
            <a:off x="4468761" y="3996813"/>
            <a:ext cx="1353636" cy="80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E50394-8217-86C7-D9EB-74A7442C88D2}"/>
              </a:ext>
            </a:extLst>
          </p:cNvPr>
          <p:cNvSpPr txBox="1"/>
          <p:nvPr/>
        </p:nvSpPr>
        <p:spPr>
          <a:xfrm>
            <a:off x="5822397" y="3554361"/>
            <a:ext cx="25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target in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079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07D82E-CCE6-49E6-9010-4B8D5736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41"/>
            <a:ext cx="6261100" cy="1143000"/>
          </a:xfrm>
        </p:spPr>
        <p:txBody>
          <a:bodyPr/>
          <a:lstStyle/>
          <a:p>
            <a:r>
              <a:rPr lang="en-CA" dirty="0"/>
              <a:t>Assert vs verify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054D-08DD-4930-B876-3A9D53A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70"/>
            <a:ext cx="9144000" cy="1382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BDBAE-CC53-4E52-AED6-A12BE0C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3190"/>
            <a:ext cx="9144000" cy="13401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504C4B-ADE4-42C1-8F93-4BF536228D33}"/>
              </a:ext>
            </a:extLst>
          </p:cNvPr>
          <p:cNvCxnSpPr/>
          <p:nvPr/>
        </p:nvCxnSpPr>
        <p:spPr>
          <a:xfrm flipH="1" flipV="1">
            <a:off x="1283516" y="2550253"/>
            <a:ext cx="553673" cy="428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604267-B999-4A1B-A255-90CF38DD817A}"/>
              </a:ext>
            </a:extLst>
          </p:cNvPr>
          <p:cNvCxnSpPr/>
          <p:nvPr/>
        </p:nvCxnSpPr>
        <p:spPr>
          <a:xfrm flipH="1" flipV="1">
            <a:off x="1117134" y="4346895"/>
            <a:ext cx="553673" cy="428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2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B4AE4-B5FE-0864-0DE7-643ABF04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Assert and verify text</a:t>
            </a:r>
            <a:br>
              <a:rPr lang="en-CA" dirty="0"/>
            </a:br>
            <a:r>
              <a:rPr lang="en-CA" dirty="0">
                <a:hlinkClick r:id="rId2"/>
              </a:rPr>
              <a:t>http://automationpractice.com/index.php</a:t>
            </a:r>
            <a:r>
              <a:rPr lang="en-CA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087A5-7C9D-3520-5DA5-051E7C11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51985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12A2D8-14CE-6EA6-C0BF-A26A69AC488C}"/>
              </a:ext>
            </a:extLst>
          </p:cNvPr>
          <p:cNvCxnSpPr>
            <a:cxnSpLocks/>
          </p:cNvCxnSpPr>
          <p:nvPr/>
        </p:nvCxnSpPr>
        <p:spPr>
          <a:xfrm flipH="1">
            <a:off x="8296747" y="951272"/>
            <a:ext cx="482805" cy="774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35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Selenium ide Automated </a:t>
            </a:r>
            <a:br>
              <a:rPr lang="en-CA" dirty="0"/>
            </a:br>
            <a:r>
              <a:rPr lang="en-CA" dirty="0"/>
              <a:t>web </a:t>
            </a:r>
            <a:r>
              <a:rPr lang="en-CA" dirty="0" err="1"/>
              <a:t>ui</a:t>
            </a:r>
            <a:r>
              <a:rPr lang="en-CA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87486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Verify element not present</a:t>
            </a:r>
          </a:p>
        </p:txBody>
      </p:sp>
    </p:spTree>
    <p:extLst>
      <p:ext uri="{BB962C8B-B14F-4D97-AF65-F5344CB8AC3E}">
        <p14:creationId xmlns:p14="http://schemas.microsoft.com/office/powerpoint/2010/main" val="169773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1CC8F-D3B5-4E31-8CA4-0853463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2" y="57160"/>
            <a:ext cx="9099588" cy="790128"/>
          </a:xfrm>
        </p:spPr>
        <p:txBody>
          <a:bodyPr>
            <a:normAutofit fontScale="90000"/>
          </a:bodyPr>
          <a:lstStyle/>
          <a:p>
            <a:r>
              <a:rPr lang="en-CA" dirty="0"/>
              <a:t>Verify element not present-</a:t>
            </a:r>
            <a:br>
              <a:rPr lang="en-CA" dirty="0"/>
            </a:br>
            <a:r>
              <a:rPr lang="en-CA" dirty="0">
                <a:hlinkClick r:id="rId2"/>
              </a:rPr>
              <a:t>http://only-testing-blog.blogspot.com/2014/01/textbox.html</a:t>
            </a:r>
            <a:r>
              <a:rPr lang="en-CA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B44F7-3605-43D3-806C-DF9EB5F5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" y="5075778"/>
            <a:ext cx="9144000" cy="1305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6708A-967A-4BF3-B5C0-758F8D56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3726"/>
            <a:ext cx="4214897" cy="34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8F3698-F668-4245-9C3A-F966223FA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10" y="1688123"/>
            <a:ext cx="4687472" cy="19640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C008E-B812-47D6-B65D-8C0178F18A4C}"/>
              </a:ext>
            </a:extLst>
          </p:cNvPr>
          <p:cNvCxnSpPr/>
          <p:nvPr/>
        </p:nvCxnSpPr>
        <p:spPr>
          <a:xfrm flipH="1" flipV="1">
            <a:off x="5318670" y="3343782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85495-55D9-4D04-8823-8CF975904EF2}"/>
              </a:ext>
            </a:extLst>
          </p:cNvPr>
          <p:cNvCxnSpPr/>
          <p:nvPr/>
        </p:nvCxnSpPr>
        <p:spPr>
          <a:xfrm flipH="1" flipV="1">
            <a:off x="5663148" y="6202942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BE36BB-45D1-4291-8A85-1974F6C95D09}"/>
              </a:ext>
            </a:extLst>
          </p:cNvPr>
          <p:cNvCxnSpPr/>
          <p:nvPr/>
        </p:nvCxnSpPr>
        <p:spPr>
          <a:xfrm flipH="1" flipV="1">
            <a:off x="5278992" y="2316209"/>
            <a:ext cx="384156" cy="73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F81A2-DC8A-5878-2E8F-F7AE087F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462"/>
            <a:ext cx="9027242" cy="5346086"/>
          </a:xfrm>
        </p:spPr>
        <p:txBody>
          <a:bodyPr/>
          <a:lstStyle/>
          <a:p>
            <a:r>
              <a:rPr lang="en-US" b="1" dirty="0"/>
              <a:t>Assertions (hard assertions) </a:t>
            </a:r>
            <a:r>
              <a:rPr lang="en-US" dirty="0"/>
              <a:t>state confidently that application behavior is working as expected.</a:t>
            </a:r>
          </a:p>
          <a:p>
            <a:r>
              <a:rPr lang="en-US" dirty="0"/>
              <a:t>In a hard assertion, when the assertion fails, it terminates or aborts the test. </a:t>
            </a:r>
          </a:p>
          <a:p>
            <a:r>
              <a:rPr lang="en-US" dirty="0"/>
              <a:t>If the tester does not want to terminate the script, they cannot use hard assertions. </a:t>
            </a:r>
          </a:p>
          <a:p>
            <a:r>
              <a:rPr lang="en-US" dirty="0"/>
              <a:t>To overcome this, one can use </a:t>
            </a:r>
            <a:r>
              <a:rPr lang="en-US" b="1" dirty="0"/>
              <a:t>soft assertions, Verify.</a:t>
            </a:r>
            <a:endParaRPr lang="en-CA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32E2E-D034-C75E-BD05-DB30D0BD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8" y="160748"/>
            <a:ext cx="6261100" cy="1143000"/>
          </a:xfrm>
        </p:spPr>
        <p:txBody>
          <a:bodyPr/>
          <a:lstStyle/>
          <a:p>
            <a:r>
              <a:rPr lang="en-US" dirty="0"/>
              <a:t>Assert vs verify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6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8B893-770E-97EE-8F83-1EF114D0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456D1C-3EDE-5CD9-BB2F-30B8DE14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Verify element is present in the same webpage for text1</a:t>
            </a:r>
          </a:p>
        </p:txBody>
      </p:sp>
    </p:spTree>
    <p:extLst>
      <p:ext uri="{BB962C8B-B14F-4D97-AF65-F5344CB8AC3E}">
        <p14:creationId xmlns:p14="http://schemas.microsoft.com/office/powerpoint/2010/main" val="245204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504E2-3ABC-B019-960E-50E16BE7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C29E8-71F6-5B2B-878E-8142264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421329" cy="1143000"/>
          </a:xfrm>
        </p:spPr>
        <p:txBody>
          <a:bodyPr/>
          <a:lstStyle/>
          <a:p>
            <a:r>
              <a:rPr lang="en-CA" dirty="0">
                <a:hlinkClick r:id="rId2"/>
              </a:rPr>
              <a:t>http://automationpractice.com/index.php</a:t>
            </a:r>
            <a:br>
              <a:rPr lang="en-CA" dirty="0"/>
            </a:br>
            <a:r>
              <a:rPr lang="en-CA" dirty="0"/>
              <a:t>verify element is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7DDBF-6BE1-19BE-C940-D273948D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050"/>
            <a:ext cx="9144000" cy="44257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A1DF18-6F29-FC71-3034-10917BFF655B}"/>
              </a:ext>
            </a:extLst>
          </p:cNvPr>
          <p:cNvCxnSpPr/>
          <p:nvPr/>
        </p:nvCxnSpPr>
        <p:spPr>
          <a:xfrm flipH="1">
            <a:off x="5043948" y="5198805"/>
            <a:ext cx="516194" cy="87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9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selected label</a:t>
            </a:r>
          </a:p>
        </p:txBody>
      </p:sp>
    </p:spTree>
    <p:extLst>
      <p:ext uri="{BB962C8B-B14F-4D97-AF65-F5344CB8AC3E}">
        <p14:creationId xmlns:p14="http://schemas.microsoft.com/office/powerpoint/2010/main" val="261067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A57F8-9859-E082-4E80-3317550E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2890"/>
            <a:ext cx="9144000" cy="5368413"/>
          </a:xfrm>
        </p:spPr>
        <p:txBody>
          <a:bodyPr/>
          <a:lstStyle/>
          <a:p>
            <a:r>
              <a:rPr lang="en-US" dirty="0"/>
              <a:t>The purpose of assert selected label command in Selenium IDE, is to check whether the given option is selected in the dropdown field using its label text or display text.</a:t>
            </a:r>
          </a:p>
          <a:p>
            <a:r>
              <a:rPr lang="en-US" dirty="0"/>
              <a:t>In ‘Only testing’ web page, from ‘Select Box’, we will first select ‘Opel’ and then verify our selection.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6E017A-FABE-2143-F56D-850D530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assert selected label </a:t>
            </a:r>
          </a:p>
        </p:txBody>
      </p:sp>
    </p:spTree>
    <p:extLst>
      <p:ext uri="{BB962C8B-B14F-4D97-AF65-F5344CB8AC3E}">
        <p14:creationId xmlns:p14="http://schemas.microsoft.com/office/powerpoint/2010/main" val="344534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156261-ED78-403E-9236-FC025F18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" y="0"/>
            <a:ext cx="9121014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Assert selected label</a:t>
            </a:r>
            <a:br>
              <a:rPr lang="en-CA" dirty="0"/>
            </a:br>
            <a:r>
              <a:rPr lang="en-CA" dirty="0">
                <a:hlinkClick r:id="rId2"/>
              </a:rPr>
              <a:t>http://only-testing-blog.blogspot.com/2014/01/textbox.html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5C86-8D74-4160-BE8D-0256C9A4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95375"/>
            <a:ext cx="3389080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12334-00B1-4F9C-AADF-ED9BA2BED5FA}"/>
              </a:ext>
            </a:extLst>
          </p:cNvPr>
          <p:cNvCxnSpPr>
            <a:cxnSpLocks/>
          </p:cNvCxnSpPr>
          <p:nvPr/>
        </p:nvCxnSpPr>
        <p:spPr>
          <a:xfrm flipH="1">
            <a:off x="2224089" y="4195764"/>
            <a:ext cx="29003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A39E01-A0E3-453B-A96C-3EC0BCBEBB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7" t="11325" r="5969" b="23715"/>
          <a:stretch/>
        </p:blipFill>
        <p:spPr>
          <a:xfrm>
            <a:off x="28574" y="4514850"/>
            <a:ext cx="9121015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8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715035-0643-06CC-DA71-91DC4216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910"/>
            <a:ext cx="9144000" cy="5766619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https://opensource-demo.orangehrmlive.com/index.php/pim/viewEmployeeList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F21E1-ADB6-4694-C0AE-7C4EFC0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Assert selected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7D1D9-DD84-4214-0523-D505DBE2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3915"/>
            <a:ext cx="9144000" cy="29180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5ABC1C-F112-FC4F-80D7-7062E3E9DE0F}"/>
              </a:ext>
            </a:extLst>
          </p:cNvPr>
          <p:cNvCxnSpPr/>
          <p:nvPr/>
        </p:nvCxnSpPr>
        <p:spPr>
          <a:xfrm flipH="1">
            <a:off x="5176684" y="3386915"/>
            <a:ext cx="752168" cy="1288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FB0C8-C460-CFB9-B7B3-B05161C2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6B0CA-741C-19AF-9811-AD80941F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083"/>
            <a:ext cx="9144000" cy="3354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49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88288-5302-46F1-B3B4-FB66C167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01"/>
            <a:ext cx="9007522" cy="3822700"/>
          </a:xfrm>
        </p:spPr>
        <p:txBody>
          <a:bodyPr/>
          <a:lstStyle/>
          <a:p>
            <a:r>
              <a:rPr lang="en-CA" dirty="0"/>
              <a:t>Download selenium ide extension for chrome/</a:t>
            </a:r>
            <a:r>
              <a:rPr lang="en-CA" dirty="0" err="1"/>
              <a:t>firefox</a:t>
            </a:r>
            <a:r>
              <a:rPr lang="en-CA" dirty="0"/>
              <a:t>.</a:t>
            </a:r>
          </a:p>
          <a:p>
            <a:r>
              <a:rPr lang="en-CA" dirty="0"/>
              <a:t>Record a new test case in a new project</a:t>
            </a:r>
          </a:p>
          <a:p>
            <a:r>
              <a:rPr lang="en-CA" dirty="0" err="1"/>
              <a:t>DemoSelProject</a:t>
            </a:r>
            <a:endParaRPr lang="en-CA" dirty="0"/>
          </a:p>
          <a:p>
            <a:r>
              <a:rPr lang="en-CA" dirty="0"/>
              <a:t>Give </a:t>
            </a:r>
            <a:r>
              <a:rPr lang="en-CA" dirty="0" err="1"/>
              <a:t>url</a:t>
            </a:r>
            <a:r>
              <a:rPr lang="en-CA" dirty="0"/>
              <a:t> for only testing blog website</a:t>
            </a:r>
          </a:p>
          <a:p>
            <a:r>
              <a:rPr lang="en-CA" dirty="0">
                <a:hlinkClick r:id="rId2"/>
              </a:rPr>
              <a:t>http://only-testing-blog.blogspot.com/2014/01/textbox.html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DA86F-92D3-4919-A63E-78A2DC0A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4" y="102431"/>
            <a:ext cx="6261100" cy="1143000"/>
          </a:xfrm>
        </p:spPr>
        <p:txBody>
          <a:bodyPr/>
          <a:lstStyle/>
          <a:p>
            <a:r>
              <a:rPr lang="en-CA" dirty="0"/>
              <a:t>Selenium IDE extension for chrome</a:t>
            </a:r>
          </a:p>
        </p:txBody>
      </p:sp>
    </p:spTree>
    <p:extLst>
      <p:ext uri="{BB962C8B-B14F-4D97-AF65-F5344CB8AC3E}">
        <p14:creationId xmlns:p14="http://schemas.microsoft.com/office/powerpoint/2010/main" val="2073832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Dialogue boxes</a:t>
            </a:r>
            <a:br>
              <a:rPr lang="en-CA" dirty="0"/>
            </a:br>
            <a:r>
              <a:rPr lang="en-CA" dirty="0"/>
              <a:t>Alert/ confirm/ prompt</a:t>
            </a:r>
            <a:br>
              <a:rPr lang="en-CA" dirty="0"/>
            </a:br>
            <a:br>
              <a:rPr lang="en-CA" dirty="0"/>
            </a:br>
            <a:r>
              <a:rPr lang="en-CA" dirty="0"/>
              <a:t>(asserting the content of the messages when these buttons are clicked) 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0219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EA3DC-6F71-47BC-91CA-E6FBA8B7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5"/>
            <a:ext cx="8986838" cy="6167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7323B-D8CF-49A1-8167-D0A8A4B9DCA2}"/>
              </a:ext>
            </a:extLst>
          </p:cNvPr>
          <p:cNvSpPr txBox="1"/>
          <p:nvPr/>
        </p:nvSpPr>
        <p:spPr>
          <a:xfrm>
            <a:off x="4708922" y="6187172"/>
            <a:ext cx="8545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Ref: https://www.slideshare.net/macloo/javascript-101-16754994 </a:t>
            </a:r>
          </a:p>
        </p:txBody>
      </p:sp>
    </p:spTree>
    <p:extLst>
      <p:ext uri="{BB962C8B-B14F-4D97-AF65-F5344CB8AC3E}">
        <p14:creationId xmlns:p14="http://schemas.microsoft.com/office/powerpoint/2010/main" val="292730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615E7E-5D7C-4FD4-A937-67504F3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3" y="908989"/>
            <a:ext cx="8965449" cy="5535096"/>
          </a:xfrm>
        </p:spPr>
        <p:txBody>
          <a:bodyPr/>
          <a:lstStyle/>
          <a:p>
            <a:r>
              <a:rPr lang="en-US" dirty="0"/>
              <a:t>“assert confirmation" command will retrieve the confirmation message text and compare it with targeted text.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53CE1-945E-498A-8F85-37B71BF5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928"/>
            <a:ext cx="8023995" cy="688206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assert confirmation</a:t>
            </a:r>
            <a:br>
              <a:rPr lang="en-CA" b="1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5BB9D-1C16-4F3F-9941-DA4D9EAB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6" y="1728347"/>
            <a:ext cx="7143750" cy="5038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C7A90F-31F2-4AC9-ABB3-9E020F622411}"/>
              </a:ext>
            </a:extLst>
          </p:cNvPr>
          <p:cNvCxnSpPr/>
          <p:nvPr/>
        </p:nvCxnSpPr>
        <p:spPr>
          <a:xfrm flipH="1">
            <a:off x="2770253" y="5949011"/>
            <a:ext cx="622225" cy="495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0E7DE2-B6B7-4B2A-8F13-B8BC8218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7" t="20665" r="4105" b="13372"/>
          <a:stretch/>
        </p:blipFill>
        <p:spPr>
          <a:xfrm>
            <a:off x="5291616" y="1787864"/>
            <a:ext cx="3928133" cy="12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C0DA5-6AA3-446E-B94A-F1A276495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" y="114482"/>
            <a:ext cx="8858194" cy="2293257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75715-7081-45D6-8F27-849FBAAC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3449"/>
            <a:ext cx="9144000" cy="18889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30ED14-676F-4794-BA0E-A516F28ABBBA}"/>
                  </a:ext>
                </a:extLst>
              </p14:cNvPr>
              <p14:cNvContentPartPr/>
              <p14:nvPr/>
            </p14:nvContentPartPr>
            <p14:xfrm>
              <a:off x="2358684" y="1536039"/>
              <a:ext cx="356760" cy="27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30ED14-676F-4794-BA0E-A516F28AB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684" y="1428039"/>
                <a:ext cx="464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5BD0FB-746E-48BE-9539-EB290887A038}"/>
                  </a:ext>
                </a:extLst>
              </p14:cNvPr>
              <p14:cNvContentPartPr/>
              <p14:nvPr/>
            </p14:nvContentPartPr>
            <p14:xfrm>
              <a:off x="2154204" y="1546479"/>
              <a:ext cx="1493640" cy="39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5BD0FB-746E-48BE-9539-EB290887A0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204" y="1438839"/>
                <a:ext cx="1601280" cy="6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769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CB19B-CE52-47CD-85DB-5B938B47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4" y="84213"/>
            <a:ext cx="6261100" cy="1143000"/>
          </a:xfrm>
        </p:spPr>
        <p:txBody>
          <a:bodyPr/>
          <a:lstStyle/>
          <a:p>
            <a:r>
              <a:rPr lang="en-CA" dirty="0"/>
              <a:t>Assert alert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661B6-0D57-4BA9-9538-E6AB80C3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3514"/>
            <a:ext cx="8855967" cy="47197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1B8D6-04B9-487E-A822-B9AB34FA417A}"/>
              </a:ext>
            </a:extLst>
          </p:cNvPr>
          <p:cNvCxnSpPr/>
          <p:nvPr/>
        </p:nvCxnSpPr>
        <p:spPr>
          <a:xfrm>
            <a:off x="5264563" y="1314788"/>
            <a:ext cx="1358074" cy="779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D0D92-44DC-4C66-9497-D96406373442}"/>
              </a:ext>
            </a:extLst>
          </p:cNvPr>
          <p:cNvCxnSpPr/>
          <p:nvPr/>
        </p:nvCxnSpPr>
        <p:spPr>
          <a:xfrm flipH="1">
            <a:off x="7039257" y="5188814"/>
            <a:ext cx="919810" cy="68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6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161BF-A535-4C45-81B4-246EE518B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0" y="59963"/>
            <a:ext cx="8815385" cy="2093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7D6E-6774-4768-AF1F-660FFB3B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4912"/>
            <a:ext cx="9144000" cy="17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55B7A-6EA2-4A2D-BFFE-A1C2E6583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" y="4172328"/>
            <a:ext cx="8969215" cy="2361822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F4C945-48D9-4EC1-9FFD-1F6146D3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" y="77788"/>
            <a:ext cx="6261100" cy="1143000"/>
          </a:xfrm>
        </p:spPr>
        <p:txBody>
          <a:bodyPr/>
          <a:lstStyle/>
          <a:p>
            <a:r>
              <a:rPr lang="en-CA" dirty="0"/>
              <a:t>Assert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BB0EB-EB97-4EBA-BFA0-EDD66755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9495"/>
            <a:ext cx="2557463" cy="29854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019B7-5DE7-4175-830E-4EE73A2468BF}"/>
              </a:ext>
            </a:extLst>
          </p:cNvPr>
          <p:cNvCxnSpPr/>
          <p:nvPr/>
        </p:nvCxnSpPr>
        <p:spPr>
          <a:xfrm flipH="1">
            <a:off x="2447925" y="2905125"/>
            <a:ext cx="1619250" cy="84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40B94-399E-4FEF-A8A6-817E4876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160"/>
            <a:ext cx="9144001" cy="857240"/>
          </a:xfrm>
        </p:spPr>
        <p:txBody>
          <a:bodyPr>
            <a:normAutofit fontScale="90000"/>
          </a:bodyPr>
          <a:lstStyle/>
          <a:p>
            <a:r>
              <a:rPr lang="en-CA" dirty="0"/>
              <a:t>Assert checked- Verifying whether One of the Radio buttons checked or not checked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08B6D-07D6-486C-89E9-863CB00A0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75"/>
          <a:stretch/>
        </p:blipFill>
        <p:spPr>
          <a:xfrm>
            <a:off x="233785" y="1071308"/>
            <a:ext cx="5634538" cy="3067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ADC4A-E88B-4B48-85ED-792824677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94"/>
          <a:stretch/>
        </p:blipFill>
        <p:spPr>
          <a:xfrm>
            <a:off x="70351" y="4557713"/>
            <a:ext cx="9003297" cy="2243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53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2D493-A7F4-EE07-5228-678E647F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9144000" cy="1143000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https://demoqa.com/alerts</a:t>
            </a: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47372-2336-EC8E-4612-B47256A8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35" y="1161257"/>
            <a:ext cx="5581343" cy="5261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637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264CF-72B8-027F-4AA3-0D849551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35847"/>
            <a:ext cx="6261100" cy="1143000"/>
          </a:xfrm>
        </p:spPr>
        <p:txBody>
          <a:bodyPr/>
          <a:lstStyle/>
          <a:p>
            <a:r>
              <a:rPr lang="en-CA" dirty="0"/>
              <a:t>Assert alert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67C80-B00E-E962-E086-3489D311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2728912"/>
            <a:ext cx="8673158" cy="1813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5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529BFE-58FF-16E4-24B7-05B371E95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2" y="5312911"/>
            <a:ext cx="1517343" cy="13959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2B3DE3-FEB2-70B4-3D9D-6BF46014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US" dirty="0"/>
              <a:t>Download Selenium IDE for Firefox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86A4-52D4-7F38-A5AF-4CA3FD3A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7782"/>
            <a:ext cx="9144000" cy="43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58540-C9BA-30F7-C8F1-861D49915536}"/>
              </a:ext>
            </a:extLst>
          </p:cNvPr>
          <p:cNvSpPr txBox="1"/>
          <p:nvPr/>
        </p:nvSpPr>
        <p:spPr>
          <a:xfrm>
            <a:off x="2551472" y="5574890"/>
            <a:ext cx="44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icon is then added to your browser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989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0DAEBD-373C-3691-55D5-AE051095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Assert Confirmation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D0199-4953-4E93-152A-F52C5979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2315497"/>
            <a:ext cx="8918262" cy="2174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366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C48BB-E5E2-DDF6-43AC-CBC53AF8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58" y="57509"/>
            <a:ext cx="6261100" cy="1143000"/>
          </a:xfrm>
        </p:spPr>
        <p:txBody>
          <a:bodyPr/>
          <a:lstStyle/>
          <a:p>
            <a:r>
              <a:rPr lang="en-CA" dirty="0"/>
              <a:t>Assert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E6521-87F6-7A86-DBE8-0B74D0B0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" y="2330246"/>
            <a:ext cx="8802129" cy="2168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6494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Assert checked </a:t>
            </a:r>
            <a:br>
              <a:rPr lang="en-CA" dirty="0"/>
            </a:br>
            <a:r>
              <a:rPr lang="en-CA" dirty="0"/>
              <a:t>for checkboxes</a:t>
            </a:r>
          </a:p>
        </p:txBody>
      </p:sp>
    </p:spTree>
    <p:extLst>
      <p:ext uri="{BB962C8B-B14F-4D97-AF65-F5344CB8AC3E}">
        <p14:creationId xmlns:p14="http://schemas.microsoft.com/office/powerpoint/2010/main" val="6755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2D7D3-80B9-403C-B814-AD39E71B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46" y="4781719"/>
            <a:ext cx="8253508" cy="2076281"/>
          </a:xfr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8F9A20-73CA-4042-A04B-C32F6CF3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" y="262598"/>
            <a:ext cx="9144000" cy="604838"/>
          </a:xfrm>
        </p:spPr>
        <p:txBody>
          <a:bodyPr>
            <a:noAutofit/>
          </a:bodyPr>
          <a:lstStyle/>
          <a:p>
            <a:r>
              <a:rPr lang="en-CA" sz="2400" dirty="0"/>
              <a:t>Verify checked- Verifying whether a particular check box is checked or not</a:t>
            </a:r>
            <a:br>
              <a:rPr lang="en-CA" sz="2400" dirty="0"/>
            </a:br>
            <a:r>
              <a:rPr lang="en-CA" sz="2400" dirty="0"/>
              <a:t> </a:t>
            </a:r>
            <a:r>
              <a:rPr lang="en-CA" sz="2400" dirty="0">
                <a:hlinkClick r:id="rId3"/>
              </a:rPr>
              <a:t>http://only-testing-blog.blogspot.com/2014/01/textbox.html</a:t>
            </a:r>
            <a:r>
              <a:rPr lang="en-CA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D7C7C-8303-4AE7-B441-7DDC9DCEA7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32" r="15488"/>
          <a:stretch/>
        </p:blipFill>
        <p:spPr>
          <a:xfrm>
            <a:off x="2489069" y="1383830"/>
            <a:ext cx="3496318" cy="3397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7835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FC3A98-F999-900F-AF6B-FE3DB10C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394"/>
            <a:ext cx="9144000" cy="5397909"/>
          </a:xfrm>
        </p:spPr>
        <p:txBody>
          <a:bodyPr/>
          <a:lstStyle/>
          <a:p>
            <a:r>
              <a:rPr lang="en-CA" dirty="0"/>
              <a:t>‘check’ can work in place of ‘click’.</a:t>
            </a:r>
          </a:p>
          <a:p>
            <a:r>
              <a:rPr lang="en-CA" dirty="0"/>
              <a:t>‘assert checked’ can also work in place of ‘verify checked’.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D1398-7904-B262-A696-75759646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Other alternative commands</a:t>
            </a:r>
          </a:p>
        </p:txBody>
      </p:sp>
    </p:spTree>
    <p:extLst>
      <p:ext uri="{BB962C8B-B14F-4D97-AF65-F5344CB8AC3E}">
        <p14:creationId xmlns:p14="http://schemas.microsoft.com/office/powerpoint/2010/main" val="47418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332DD0-F424-4203-8839-C16B0F59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81424"/>
            <a:ext cx="8677275" cy="1143000"/>
          </a:xfrm>
        </p:spPr>
        <p:txBody>
          <a:bodyPr/>
          <a:lstStyle/>
          <a:p>
            <a:r>
              <a:rPr lang="en-CA" dirty="0"/>
              <a:t>Bike will automatically be clicked because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5BDB-E949-49DD-BB13-E3058021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2032002"/>
            <a:ext cx="9144000" cy="3078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52E45-6C14-47FD-BE19-2804F5DC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224424"/>
            <a:ext cx="7305355" cy="6641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BDE47F-F1CD-478A-A544-7D63868B9B04}"/>
              </a:ext>
            </a:extLst>
          </p:cNvPr>
          <p:cNvCxnSpPr>
            <a:cxnSpLocks/>
          </p:cNvCxnSpPr>
          <p:nvPr/>
        </p:nvCxnSpPr>
        <p:spPr>
          <a:xfrm flipH="1">
            <a:off x="3971925" y="738188"/>
            <a:ext cx="1543050" cy="539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F3AC60-9E15-48AB-AAC5-F509930E96C4}"/>
              </a:ext>
            </a:extLst>
          </p:cNvPr>
          <p:cNvCxnSpPr/>
          <p:nvPr/>
        </p:nvCxnSpPr>
        <p:spPr>
          <a:xfrm>
            <a:off x="809625" y="4643438"/>
            <a:ext cx="5734050" cy="280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3DF8C7-F735-470A-BC8E-1C04B8905C80}"/>
              </a:ext>
            </a:extLst>
          </p:cNvPr>
          <p:cNvCxnSpPr/>
          <p:nvPr/>
        </p:nvCxnSpPr>
        <p:spPr>
          <a:xfrm flipH="1">
            <a:off x="3531765" y="4521666"/>
            <a:ext cx="440160" cy="847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A563E-0493-4E14-9176-022F21C92D6B}"/>
              </a:ext>
            </a:extLst>
          </p:cNvPr>
          <p:cNvSpPr txBox="1"/>
          <p:nvPr/>
        </p:nvSpPr>
        <p:spPr>
          <a:xfrm>
            <a:off x="1585912" y="5410899"/>
            <a:ext cx="429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‘Check’ is also going to work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E94DC7-E19E-4237-BDBE-9298073231B2}"/>
              </a:ext>
            </a:extLst>
          </p:cNvPr>
          <p:cNvCxnSpPr/>
          <p:nvPr/>
        </p:nvCxnSpPr>
        <p:spPr>
          <a:xfrm>
            <a:off x="7642371" y="4521666"/>
            <a:ext cx="209724" cy="1082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2D4149-2432-4868-B7EB-9024AF8EFF2D}"/>
              </a:ext>
            </a:extLst>
          </p:cNvPr>
          <p:cNvSpPr txBox="1"/>
          <p:nvPr/>
        </p:nvSpPr>
        <p:spPr>
          <a:xfrm>
            <a:off x="5705912" y="5587118"/>
            <a:ext cx="271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Id=‘check2’ is also going to work here</a:t>
            </a:r>
          </a:p>
        </p:txBody>
      </p:sp>
    </p:spTree>
    <p:extLst>
      <p:ext uri="{BB962C8B-B14F-4D97-AF65-F5344CB8AC3E}">
        <p14:creationId xmlns:p14="http://schemas.microsoft.com/office/powerpoint/2010/main" val="258338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29401E-7A4D-B467-1715-517942E6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0658"/>
            <a:ext cx="9144000" cy="5574890"/>
          </a:xfrm>
        </p:spPr>
        <p:txBody>
          <a:bodyPr/>
          <a:lstStyle/>
          <a:p>
            <a:r>
              <a:rPr lang="en-CA" dirty="0"/>
              <a:t>Check all three options and assert all three are checked.</a:t>
            </a:r>
          </a:p>
          <a:p>
            <a:r>
              <a:rPr lang="en-CA" dirty="0"/>
              <a:t>In this website, checkbox, ‘I have a bike’ is checked by default.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41E8F-7831-5EE0-FEC3-BE63FB34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Multiple checks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0BD75-EACC-993C-9819-DE2EE4A8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07" y="2353720"/>
            <a:ext cx="3693550" cy="2548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161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80AED1-6BA3-C637-45D3-B01B42B9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Test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6411F-DCAE-B3D4-9DBB-0112D286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0" y="1360077"/>
            <a:ext cx="8908039" cy="2828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445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68718-C4EA-2C86-5F7A-369D434D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9111"/>
            <a:ext cx="9026013" cy="3822700"/>
          </a:xfrm>
        </p:spPr>
        <p:txBody>
          <a:bodyPr/>
          <a:lstStyle/>
          <a:p>
            <a:r>
              <a:rPr lang="en-CA" dirty="0"/>
              <a:t>Pending approval is already selected</a:t>
            </a:r>
          </a:p>
          <a:p>
            <a:r>
              <a:rPr lang="en-CA" dirty="0"/>
              <a:t>Click ‘Rejected’ and ‘Cancelled’</a:t>
            </a:r>
          </a:p>
          <a:p>
            <a:r>
              <a:rPr lang="en-CA" dirty="0"/>
              <a:t>Assert the selection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0B1E75-2C6E-0300-51D6-B9F1338A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436077" cy="1143000"/>
          </a:xfrm>
        </p:spPr>
        <p:txBody>
          <a:bodyPr>
            <a:normAutofit fontScale="90000"/>
          </a:bodyPr>
          <a:lstStyle/>
          <a:p>
            <a:r>
              <a:rPr lang="en-CA" dirty="0">
                <a:hlinkClick r:id="rId2"/>
              </a:rPr>
              <a:t>https://opensource-demo.orangehrmlive.com/index.php/leave/viewLeaveList</a:t>
            </a:r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2A71C-5BA2-1E60-9E09-AF1CC98C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4865"/>
            <a:ext cx="9144000" cy="1948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90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C8BD76-65EA-5023-B615-42557E04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E54D-E33A-1186-4581-0002E6F2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5" y="2094271"/>
            <a:ext cx="8817982" cy="2595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9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6B1D9D-39A0-30E1-8D9E-60ABEE22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Go to browser&gt; click on Selenium plugin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29AE1-3646-C159-0628-9D13BE32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92" y="1034077"/>
            <a:ext cx="5508369" cy="5264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2903CE-49D4-2577-9102-25E930CC8DC0}"/>
                  </a:ext>
                </a:extLst>
              </p14:cNvPr>
              <p14:cNvContentPartPr/>
              <p14:nvPr/>
            </p14:nvContentPartPr>
            <p14:xfrm>
              <a:off x="1525343" y="3253471"/>
              <a:ext cx="32400" cy="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2903CE-49D4-2577-9102-25E930CC8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703" y="3145471"/>
                <a:ext cx="140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409DB6-B330-B1B9-5786-682594FC376E}"/>
                  </a:ext>
                </a:extLst>
              </p14:cNvPr>
              <p14:cNvContentPartPr/>
              <p14:nvPr/>
            </p14:nvContentPartPr>
            <p14:xfrm>
              <a:off x="1238783" y="3169231"/>
              <a:ext cx="3148920" cy="13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409DB6-B330-B1B9-5786-682594FC3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4783" y="3061591"/>
                <a:ext cx="325656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70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Assert value</a:t>
            </a:r>
          </a:p>
        </p:txBody>
      </p:sp>
    </p:spTree>
    <p:extLst>
      <p:ext uri="{BB962C8B-B14F-4D97-AF65-F5344CB8AC3E}">
        <p14:creationId xmlns:p14="http://schemas.microsoft.com/office/powerpoint/2010/main" val="2369655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F2A9C5-0EBD-447E-B242-7ADDDD89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30176"/>
            <a:ext cx="6261100" cy="577747"/>
          </a:xfrm>
        </p:spPr>
        <p:txBody>
          <a:bodyPr/>
          <a:lstStyle/>
          <a:p>
            <a:r>
              <a:rPr lang="en-CA" dirty="0"/>
              <a:t>Assert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20464-5EE1-4EB8-98A0-2A299ABD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052"/>
            <a:ext cx="9144000" cy="39157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43F37-061D-4E4D-87BC-205964A3DBD6}"/>
              </a:ext>
            </a:extLst>
          </p:cNvPr>
          <p:cNvCxnSpPr/>
          <p:nvPr/>
        </p:nvCxnSpPr>
        <p:spPr>
          <a:xfrm flipH="1">
            <a:off x="3148013" y="4214813"/>
            <a:ext cx="2533650" cy="1466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D5A91A-BF0B-420B-A504-ABF7D44744CA}"/>
              </a:ext>
            </a:extLst>
          </p:cNvPr>
          <p:cNvSpPr txBox="1"/>
          <p:nvPr/>
        </p:nvSpPr>
        <p:spPr>
          <a:xfrm>
            <a:off x="33337" y="778131"/>
            <a:ext cx="9077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hlinkClick r:id="rId3"/>
              </a:rPr>
              <a:t>http://only-testing-blog.blogspot.com/2014/05/login.html</a:t>
            </a:r>
            <a:endParaRPr lang="en-CA" sz="2400" dirty="0"/>
          </a:p>
          <a:p>
            <a:r>
              <a:rPr lang="en-US" sz="2400" dirty="0"/>
              <a:t>The purpose of assert value command in Selenium IDE, is to check that the value attribute value of the given UI element.</a:t>
            </a:r>
            <a:endParaRPr lang="en-CA" sz="2400" dirty="0"/>
          </a:p>
          <a:p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309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76BF59-31C9-F307-A5DA-10AF3EB4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you assert value for the ‘Cancel’ button?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6150AE-FEBE-1F26-26FE-762702F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114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Assert editable</a:t>
            </a:r>
          </a:p>
        </p:txBody>
      </p:sp>
    </p:spTree>
    <p:extLst>
      <p:ext uri="{BB962C8B-B14F-4D97-AF65-F5344CB8AC3E}">
        <p14:creationId xmlns:p14="http://schemas.microsoft.com/office/powerpoint/2010/main" val="125554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28D57-8FA4-4A8C-9BD9-DE4C2A5B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15888"/>
            <a:ext cx="8858865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Assert editable</a:t>
            </a:r>
            <a:br>
              <a:rPr lang="en-CA" dirty="0"/>
            </a:br>
            <a:r>
              <a:rPr lang="en-CA" sz="2800" dirty="0">
                <a:hlinkClick r:id="rId2"/>
              </a:rPr>
              <a:t>http://only-testing-blog.blogspot.com/2014/01/textbox.html</a:t>
            </a:r>
            <a:r>
              <a:rPr lang="en-CA" sz="2800" dirty="0"/>
              <a:t> </a:t>
            </a:r>
            <a:br>
              <a:rPr lang="en-CA" sz="2800" dirty="0"/>
            </a:b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CE8C-F916-47DF-B662-1BE3F119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" y="1371061"/>
            <a:ext cx="8972707" cy="3686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0CF70F-06DB-4417-A028-17881347D91E}"/>
              </a:ext>
            </a:extLst>
          </p:cNvPr>
          <p:cNvCxnSpPr>
            <a:cxnSpLocks/>
          </p:cNvCxnSpPr>
          <p:nvPr/>
        </p:nvCxnSpPr>
        <p:spPr>
          <a:xfrm>
            <a:off x="2374490" y="4173794"/>
            <a:ext cx="2283235" cy="69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070020-FA8D-86D2-93E7-ED60438CD8CE}"/>
              </a:ext>
            </a:extLst>
          </p:cNvPr>
          <p:cNvSpPr txBox="1"/>
          <p:nvPr/>
        </p:nvSpPr>
        <p:spPr>
          <a:xfrm>
            <a:off x="152398" y="5297580"/>
            <a:ext cx="7693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purpose of assert editable command in Selenium IDE, is to check whether the given field is in an editable state.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4353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C4558C-D90B-0498-D3CE-92AE5278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568"/>
            <a:ext cx="6261100" cy="1143000"/>
          </a:xfrm>
        </p:spPr>
        <p:txBody>
          <a:bodyPr/>
          <a:lstStyle/>
          <a:p>
            <a:r>
              <a:rPr lang="en-CA" dirty="0"/>
              <a:t>Check whether Employee text box is editable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D788B-14DE-8CF1-F403-654979E9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" y="1248568"/>
            <a:ext cx="8008374" cy="47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5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3D9644-B58D-8011-FB5C-CF18945F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61100" cy="1143000"/>
          </a:xfrm>
        </p:spPr>
        <p:txBody>
          <a:bodyPr/>
          <a:lstStyle/>
          <a:p>
            <a:r>
              <a:rPr lang="en-CA" dirty="0"/>
              <a:t>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31446-C701-550F-ACD6-7B889921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850"/>
            <a:ext cx="9144000" cy="2017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28307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56161-6497-1A4F-86EF-B535A457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8" y="885824"/>
            <a:ext cx="9091612" cy="5534025"/>
          </a:xfrm>
        </p:spPr>
        <p:txBody>
          <a:bodyPr/>
          <a:lstStyle/>
          <a:p>
            <a:r>
              <a:rPr lang="en-CA" dirty="0" err="1"/>
              <a:t>Actitime</a:t>
            </a:r>
            <a:r>
              <a:rPr lang="en-CA" dirty="0"/>
              <a:t> </a:t>
            </a:r>
          </a:p>
          <a:p>
            <a:r>
              <a:rPr lang="en-CA" dirty="0"/>
              <a:t>Create a free account here and start testing</a:t>
            </a:r>
          </a:p>
          <a:p>
            <a:r>
              <a:rPr lang="en-CA" dirty="0">
                <a:hlinkClick r:id="rId2"/>
              </a:rPr>
              <a:t>https://online.actitime.com/npopli/tasks/tasklist.do</a:t>
            </a:r>
            <a:endParaRPr lang="en-CA" dirty="0"/>
          </a:p>
          <a:p>
            <a:r>
              <a:rPr lang="en-CA" dirty="0"/>
              <a:t>Good for assignments too</a:t>
            </a:r>
          </a:p>
          <a:p>
            <a:r>
              <a:rPr lang="en-CA" dirty="0" err="1"/>
              <a:t>krn</a:t>
            </a:r>
            <a:r>
              <a:rPr lang="en-CA" dirty="0"/>
              <a:t> </a:t>
            </a:r>
            <a:r>
              <a:rPr lang="en-CA"/>
              <a:t>informaix-youtube</a:t>
            </a:r>
            <a:r>
              <a:rPr lang="en-CA" dirty="0"/>
              <a:t>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D2A0B-C7A6-F29E-481E-AD3A8383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0"/>
            <a:ext cx="6261100" cy="1143000"/>
          </a:xfrm>
        </p:spPr>
        <p:txBody>
          <a:bodyPr/>
          <a:lstStyle/>
          <a:p>
            <a:r>
              <a:rPr lang="en-CA" dirty="0"/>
              <a:t>Another demo website</a:t>
            </a:r>
          </a:p>
        </p:txBody>
      </p:sp>
    </p:spTree>
    <p:extLst>
      <p:ext uri="{BB962C8B-B14F-4D97-AF65-F5344CB8AC3E}">
        <p14:creationId xmlns:p14="http://schemas.microsoft.com/office/powerpoint/2010/main" val="43675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C3ABF-E6F1-415F-B7F7-D06931CE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15198-C1D5-483A-A9B6-BE31E370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Write project name and base URL for the webpage to be tested.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E7718-BE96-FA4D-33A7-204B681E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48"/>
            <a:ext cx="9144000" cy="4136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71C18-F417-659F-049B-C6E2C2BD37EE}"/>
              </a:ext>
            </a:extLst>
          </p:cNvPr>
          <p:cNvCxnSpPr/>
          <p:nvPr/>
        </p:nvCxnSpPr>
        <p:spPr>
          <a:xfrm flipV="1">
            <a:off x="3229897" y="530942"/>
            <a:ext cx="811161" cy="166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6FF09-E489-4FCA-98B0-4B474D4B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34002"/>
            <a:ext cx="6261100" cy="529396"/>
          </a:xfrm>
        </p:spPr>
        <p:txBody>
          <a:bodyPr/>
          <a:lstStyle/>
          <a:p>
            <a:r>
              <a:rPr lang="en-CA" dirty="0"/>
              <a:t>Start recording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5015B-3893-4F68-AED8-FC698BFA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39" y="3704332"/>
            <a:ext cx="7931228" cy="271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3FA78-D3DE-4929-B68E-3F9ECAE0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41" y="0"/>
            <a:ext cx="3201690" cy="36611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6486C7-A3FA-4E54-9647-57A2AE991B8B}"/>
              </a:ext>
            </a:extLst>
          </p:cNvPr>
          <p:cNvCxnSpPr/>
          <p:nvPr/>
        </p:nvCxnSpPr>
        <p:spPr>
          <a:xfrm>
            <a:off x="3948119" y="2311167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91B0FA-BDB1-43E6-A150-EAC85994F00E}"/>
              </a:ext>
            </a:extLst>
          </p:cNvPr>
          <p:cNvCxnSpPr/>
          <p:nvPr/>
        </p:nvCxnSpPr>
        <p:spPr>
          <a:xfrm>
            <a:off x="3948119" y="1140903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361E2-B083-4C83-B5C1-2E84CCC6319F}"/>
              </a:ext>
            </a:extLst>
          </p:cNvPr>
          <p:cNvCxnSpPr/>
          <p:nvPr/>
        </p:nvCxnSpPr>
        <p:spPr>
          <a:xfrm>
            <a:off x="3948119" y="2966907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F02E2-4939-470D-B666-DECDDDFF0D6A}"/>
              </a:ext>
            </a:extLst>
          </p:cNvPr>
          <p:cNvCxnSpPr/>
          <p:nvPr/>
        </p:nvCxnSpPr>
        <p:spPr>
          <a:xfrm>
            <a:off x="4094562" y="5636906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3B7EB-F11B-435B-9051-430EC5EDEFC6}"/>
              </a:ext>
            </a:extLst>
          </p:cNvPr>
          <p:cNvCxnSpPr/>
          <p:nvPr/>
        </p:nvCxnSpPr>
        <p:spPr>
          <a:xfrm>
            <a:off x="4168453" y="5874956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2DDCC0-EFA6-4741-9DDB-2110499D9934}"/>
              </a:ext>
            </a:extLst>
          </p:cNvPr>
          <p:cNvCxnSpPr/>
          <p:nvPr/>
        </p:nvCxnSpPr>
        <p:spPr>
          <a:xfrm>
            <a:off x="4168453" y="6260487"/>
            <a:ext cx="695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FEE87A-1BE2-7229-7E75-669A35ED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22284"/>
            <a:ext cx="9143999" cy="4678515"/>
          </a:xfrm>
        </p:spPr>
        <p:txBody>
          <a:bodyPr/>
          <a:lstStyle/>
          <a:p>
            <a:r>
              <a:rPr lang="en-US" dirty="0"/>
              <a:t>Give Name, select ‘I have a car’ and Female. </a:t>
            </a:r>
          </a:p>
          <a:p>
            <a:r>
              <a:rPr lang="en-US" dirty="0"/>
              <a:t>Go to Selenium IDE again and press ‘</a:t>
            </a:r>
            <a:r>
              <a:rPr lang="en-US" b="1" dirty="0"/>
              <a:t>Stop Recording</a:t>
            </a:r>
            <a:r>
              <a:rPr lang="en-US" dirty="0"/>
              <a:t>’. </a:t>
            </a:r>
          </a:p>
          <a:p>
            <a:r>
              <a:rPr lang="en-US" dirty="0"/>
              <a:t>The entire </a:t>
            </a:r>
            <a:r>
              <a:rPr lang="en-US" b="1" dirty="0"/>
              <a:t>test</a:t>
            </a:r>
            <a:r>
              <a:rPr lang="en-US" dirty="0"/>
              <a:t> with all the actions you performed is created for you. </a:t>
            </a:r>
          </a:p>
          <a:p>
            <a:r>
              <a:rPr lang="en-US" dirty="0"/>
              <a:t>You can </a:t>
            </a:r>
            <a:r>
              <a:rPr lang="en-US" b="1" dirty="0"/>
              <a:t>playback</a:t>
            </a:r>
            <a:r>
              <a:rPr lang="en-US" dirty="0"/>
              <a:t> that test too.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C498B-CAEB-3580-0EAD-7A37366C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245"/>
            <a:ext cx="9144000" cy="1143000"/>
          </a:xfrm>
        </p:spPr>
        <p:txBody>
          <a:bodyPr>
            <a:normAutofit/>
          </a:bodyPr>
          <a:lstStyle/>
          <a:p>
            <a:r>
              <a:rPr lang="en-CA" dirty="0"/>
              <a:t>Perform some actions on the web page</a:t>
            </a:r>
          </a:p>
        </p:txBody>
      </p:sp>
    </p:spTree>
    <p:extLst>
      <p:ext uri="{BB962C8B-B14F-4D97-AF65-F5344CB8AC3E}">
        <p14:creationId xmlns:p14="http://schemas.microsoft.com/office/powerpoint/2010/main" val="29872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B7F9F-72E8-40D6-AC77-398E7C55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77F55-0234-482D-8C8A-486B1FB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 title test</a:t>
            </a:r>
          </a:p>
        </p:txBody>
      </p:sp>
    </p:spTree>
    <p:extLst>
      <p:ext uri="{BB962C8B-B14F-4D97-AF65-F5344CB8AC3E}">
        <p14:creationId xmlns:p14="http://schemas.microsoft.com/office/powerpoint/2010/main" val="3913095238"/>
      </p:ext>
    </p:extLst>
  </p:cSld>
  <p:clrMapOvr>
    <a:masterClrMapping/>
  </p:clrMapOvr>
</p:sld>
</file>

<file path=ppt/theme/theme1.xml><?xml version="1.0" encoding="utf-8"?>
<a:theme xmlns:a="http://schemas.openxmlformats.org/drawingml/2006/main" name="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Vic Edge titl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Vic Edge content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10831</TotalTime>
  <Words>994</Words>
  <Application>Microsoft Office PowerPoint</Application>
  <PresentationFormat>On-screen Show (4:3)</PresentationFormat>
  <Paragraphs>104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UVic Edge content 6</vt:lpstr>
      <vt:lpstr>1_UVic Edge title 1</vt:lpstr>
      <vt:lpstr>1_UVic Edge content 6</vt:lpstr>
      <vt:lpstr>   Seng 275   software testing  dr. navneet kaur popli   </vt:lpstr>
      <vt:lpstr>Selenium ide Automated  web ui testing</vt:lpstr>
      <vt:lpstr>Selenium IDE extension for chrome</vt:lpstr>
      <vt:lpstr>Download Selenium IDE for Firefox</vt:lpstr>
      <vt:lpstr>Go to browser&gt; click on Selenium plugin</vt:lpstr>
      <vt:lpstr>Write project name and base URL for the webpage to be tested.</vt:lpstr>
      <vt:lpstr>Start recording</vt:lpstr>
      <vt:lpstr>Perform some actions on the web page</vt:lpstr>
      <vt:lpstr>Assert title test</vt:lpstr>
      <vt:lpstr>assert title command</vt:lpstr>
      <vt:lpstr>Give ‘open’ command and then ‘assert title command’</vt:lpstr>
      <vt:lpstr>assert title command</vt:lpstr>
      <vt:lpstr>Assert title for this web page</vt:lpstr>
      <vt:lpstr>Assert and verify text</vt:lpstr>
      <vt:lpstr>assertText, verifyText</vt:lpstr>
      <vt:lpstr>Assert text  and Verify text for ‘Show Me Confirmation’ button. </vt:lpstr>
      <vt:lpstr>PowerPoint Presentation</vt:lpstr>
      <vt:lpstr>Assert vs verify</vt:lpstr>
      <vt:lpstr>Assert and verify text http://automationpractice.com/index.php </vt:lpstr>
      <vt:lpstr>Verify element not present</vt:lpstr>
      <vt:lpstr>Verify element not present- http://only-testing-blog.blogspot.com/2014/01/textbox.html </vt:lpstr>
      <vt:lpstr>Assert vs verify</vt:lpstr>
      <vt:lpstr>Verify element is present in the same webpage for text1</vt:lpstr>
      <vt:lpstr>http://automationpractice.com/index.php verify element is present</vt:lpstr>
      <vt:lpstr>Assert selected label</vt:lpstr>
      <vt:lpstr>assert selected label </vt:lpstr>
      <vt:lpstr>Assert selected label http://only-testing-blog.blogspot.com/2014/01/textbox.html </vt:lpstr>
      <vt:lpstr>Assert selected item</vt:lpstr>
      <vt:lpstr>Solution </vt:lpstr>
      <vt:lpstr>Dialogue boxes Alert/ confirm/ prompt  (asserting the content of the messages when these buttons are clicked)  </vt:lpstr>
      <vt:lpstr>PowerPoint Presentation</vt:lpstr>
      <vt:lpstr>assert confirmation </vt:lpstr>
      <vt:lpstr>PowerPoint Presentation</vt:lpstr>
      <vt:lpstr>Assert alert</vt:lpstr>
      <vt:lpstr>PowerPoint Presentation</vt:lpstr>
      <vt:lpstr>Assert prompt</vt:lpstr>
      <vt:lpstr>Assert checked- Verifying whether One of the Radio buttons checked or not checked </vt:lpstr>
      <vt:lpstr>https://demoqa.com/alerts </vt:lpstr>
      <vt:lpstr>Assert alert</vt:lpstr>
      <vt:lpstr>Assert Confirmation </vt:lpstr>
      <vt:lpstr>Assert prompt</vt:lpstr>
      <vt:lpstr>Assert checked  for checkboxes</vt:lpstr>
      <vt:lpstr>Verify checked- Verifying whether a particular check box is checked or not  http://only-testing-blog.blogspot.com/2014/01/textbox.html </vt:lpstr>
      <vt:lpstr>Other alternative commands</vt:lpstr>
      <vt:lpstr>Bike will automatically be clicked because </vt:lpstr>
      <vt:lpstr>Multiple checks</vt:lpstr>
      <vt:lpstr>Test </vt:lpstr>
      <vt:lpstr>https://opensource-demo.orangehrmlive.com/index.php/leave/viewLeaveList </vt:lpstr>
      <vt:lpstr>Solution </vt:lpstr>
      <vt:lpstr>Assert value</vt:lpstr>
      <vt:lpstr>Assert value</vt:lpstr>
      <vt:lpstr>PowerPoint Presentation</vt:lpstr>
      <vt:lpstr>Assert editable</vt:lpstr>
      <vt:lpstr>Assert editable http://only-testing-blog.blogspot.com/2014/01/textbox.html  </vt:lpstr>
      <vt:lpstr>Check whether Employee text box is editable or not</vt:lpstr>
      <vt:lpstr>Solution </vt:lpstr>
      <vt:lpstr>Another demo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275   software testing  dr. navneet kaur popli</dc:title>
  <dc:creator>navneet popli</dc:creator>
  <cp:lastModifiedBy>navneet popli</cp:lastModifiedBy>
  <cp:revision>220</cp:revision>
  <dcterms:created xsi:type="dcterms:W3CDTF">2021-05-05T00:22:58Z</dcterms:created>
  <dcterms:modified xsi:type="dcterms:W3CDTF">2022-11-15T19:14:11Z</dcterms:modified>
</cp:coreProperties>
</file>