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3" r:id="rId3"/>
    <p:sldMasterId id="2147483695" r:id="rId4"/>
  </p:sldMasterIdLst>
  <p:sldIdLst>
    <p:sldId id="283" r:id="rId5"/>
    <p:sldId id="439" r:id="rId6"/>
    <p:sldId id="344" r:id="rId7"/>
    <p:sldId id="330" r:id="rId8"/>
    <p:sldId id="350" r:id="rId9"/>
    <p:sldId id="257" r:id="rId10"/>
    <p:sldId id="345" r:id="rId11"/>
    <p:sldId id="347" r:id="rId12"/>
    <p:sldId id="348" r:id="rId13"/>
    <p:sldId id="349" r:id="rId14"/>
    <p:sldId id="346" r:id="rId15"/>
    <p:sldId id="284" r:id="rId16"/>
    <p:sldId id="401" r:id="rId17"/>
    <p:sldId id="402" r:id="rId18"/>
    <p:sldId id="438" r:id="rId19"/>
    <p:sldId id="450" r:id="rId20"/>
    <p:sldId id="448" r:id="rId21"/>
    <p:sldId id="406" r:id="rId22"/>
    <p:sldId id="412" r:id="rId23"/>
    <p:sldId id="410" r:id="rId24"/>
    <p:sldId id="440" r:id="rId25"/>
    <p:sldId id="418" r:id="rId26"/>
    <p:sldId id="453" r:id="rId27"/>
    <p:sldId id="452" r:id="rId28"/>
    <p:sldId id="459" r:id="rId29"/>
    <p:sldId id="420" r:id="rId30"/>
    <p:sldId id="421" r:id="rId31"/>
    <p:sldId id="461" r:id="rId32"/>
    <p:sldId id="422" r:id="rId33"/>
    <p:sldId id="423" r:id="rId34"/>
    <p:sldId id="424" r:id="rId35"/>
    <p:sldId id="425" r:id="rId36"/>
    <p:sldId id="455" r:id="rId37"/>
    <p:sldId id="426" r:id="rId38"/>
    <p:sldId id="427" r:id="rId39"/>
    <p:sldId id="462" r:id="rId40"/>
    <p:sldId id="456" r:id="rId41"/>
    <p:sldId id="457" r:id="rId42"/>
    <p:sldId id="460" r:id="rId43"/>
    <p:sldId id="458" r:id="rId44"/>
    <p:sldId id="463" r:id="rId45"/>
    <p:sldId id="464" r:id="rId46"/>
    <p:sldId id="465" r:id="rId47"/>
    <p:sldId id="467" r:id="rId48"/>
    <p:sldId id="469" r:id="rId49"/>
    <p:sldId id="470" r:id="rId50"/>
    <p:sldId id="411" r:id="rId51"/>
    <p:sldId id="4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88" autoAdjust="0"/>
  </p:normalViewPr>
  <p:slideViewPr>
    <p:cSldViewPr snapToGrid="0">
      <p:cViewPr varScale="1">
        <p:scale>
          <a:sx n="67" d="100"/>
          <a:sy n="67" d="100"/>
        </p:scale>
        <p:origin x="126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1T05:46:57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1 445,'108'-10,"-20"1,-8 9,0 3,-1 4,136 30,142 28,-313-55,-1-3,1-1,0-2,0-2,0-3,1-1,60-10,-65 0,0-2,-1-2,-1-2,-1-1,48-32,-8-6,-60 42,0 2,1 0,36-19,0 9,2 2,1 3,80-16,179-12,-108 39,-75 6,-68-5,0-2,-1-4,71-21,-102 26,0 2,45-3,-3 2,311-4,-282 11,-463 1,-573-12,725-8,-81-2,48 19,-181 4,391 1,-1 1,1 1,0 1,-39 17,35-12,0-2,-62 11,15-15,-116-7,73-1,74-1,0-2,-94-22,96 16,0 1,-1 3,-54 0,-2 8,158 21,147 35,317 46,-498-100,158 22,206 2,178-31,-170-21,-330 21,429-16,-390 22,-43 0,1-1,0-4,-1-2,64-13,-35 0,-86 18,0 0,0 0,0 0,0 0,0 0,0 1,-1-1,1 0,0 0,0 0,0 0,0 0,0 0,0 0,0 0,0 1,0-1,0 0,0 0,0 0,0 0,1 0,-1 0,0 0,0 0,0 0,0 1,0-1,0 0,0 0,0 0,0 0,0 0,0 0,0 0,0 0,0 0,0 0,1 0,-1 0,0 0,0 0,0 0,0 1,0-1,0 0,0 0,0 0,1 0,-1 0,0 0,0 0,0 0,0 0,0 0,0 0,0-1,-13 12,-22 9,-8-4,-2-1,1-2,-2-2,-46 5,-194 9,217-20,-241 13,-233 18,4 46,512-74,1 1,0 1,-35 19,32-14,-53 18,52-21,29-12,1 0,0 0,0 0,0 0,0 0,0 0,-1 0,1 0,0 0,0 0,0 0,0 0,0 1,-1-1,1 0,0 0,0 0,0 0,0 0,0 0,0 1,0-1,0 0,0 0,0 0,0 0,-1 0,1 1,0-1,0 0,0 0,0 0,0 0,0 1,0-1,0 0,0 0,0 0,1 0,-1 0,0 1,0-1,0 0,0 0,0 0,0 0,0 0,0 1,0-1,0 0,1 0,-1 0,0 0,0 0,0 0,0 0,0 0,0 1,1-1,-1 0,0 0,0 0,0 0,0 0,1 0,53 7,-40-6,240 12,502-38,-625 5,139-39,-169 33,1 4,194-16,-81 15,-147 13,108-3,-149 15,52 9,-51-6,51 3,-12 1,-66-10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1T05:47:03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3597 515,'-1'-2,"1"1,-1 0,1-1,-1 1,1 0,-1 0,0-1,0 1,0 0,0 0,0 0,0 0,0 0,0 0,0 0,0 0,-1 1,1-1,0 0,0 1,-1-1,1 1,-3-1,-38-11,37 11,-713-118,-9 61,681 54,46 4,0 0,-1 1,1-1,0 0,0 0,-1 0,1 0,0 0,0 0,-1 0,1 0,0 0,-1 0,1 0,0 0,0 0,-1 0,1 0,0 0,0 0,-1 0,1 0,0 0,-1-1,1 1,0 0,0 0,0 0,-1 0,1-1,0 1,0 0,0 0,-1 0,1-1,0 1,0 0,0 0,0-1,0 1,0 0,-1 0,1-1,0 1,0 0,0-1,0 1,17-7,31-2,159-6,222 12,-83 37,-26 0,-202-32,1-5,-2-5,1-6,-1-5,186-54,209-103,-473 157,-28 8,-20 6,-25 6,-63 22,-96 36,-15 5,-604 116,678-164,0-5,-203-11,139-3,42 2,-182 2,229 4,-114 21,113-14,0-4,-148-9,95-2,45 4,-319-16,377 9,19 2,1-1,-49-14,-281-82,313 82,48 12,15 2,9 1,1 1,-1 1,1 0,0 1,22 2,-4-2,1315-16,-674-23,-524 28,68-19,-150 18,1 3,85-1,56-1,3 1,1279 12,-1480-1,0 1,-1 1,1 0,-1 0,0 2,0-1,0 2,0-1,0 2,14 8,-19-9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1T05:47:06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5076 1,'6'8,"-1"0,0 0,-1 0,1 1,-2 0,1 0,2 10,3 8,-4-13,0-1,-2 1,1 0,-2 0,0 0,-1 0,0 1,-1-1,0 0,-2 0,1 1,-2-1,-8 27,10-38,0 1,-1-1,0 0,1 1,-2-1,1 0,0 0,0 0,-1-1,0 1,1 0,-1-1,0 0,0 0,0 0,-1 0,-4 2,-9 3,1-1,-28 7,3-2,-32 16,-146 30,-146 17,335-69,0-1,1-2,-35-2,31 0,-1 1,-33 5,-31 6,-1-6,-143-7,85-1,113 3,0-2,0-2,1-1,-70-17,-211-60,250 68,0 4,-111-2,-82 0,-8-1,184 12,28-2,0 3,-99 15,100-8,0-3,-123-6,68-1,77-1,1-1,0-2,1-2,-58-19,59 15,0 2,-1 2,0 1,-66-3,28 11,-18 1,-152-17,190 9,-73 1,105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6:28:39.3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0,'53'3,"88"14,-85-8,173 22,2-14,19-18,-242 1,14-1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6:28:44.1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1635 46,'757'0,"-580"-7,-3 0,-146 7,3 0,51-5,1-7,120-2,231 14,-162 1,-54-1,-211 0,-13 3,3-3,-91 23,49-13,-69 13,-180 15,-89-28,159-7,-72 15,216-12,-383 35,3 31,115 11,30-8,200-46,-71 13,149-38,-31 6,56-8,0 1,1 0,-16 7,15-3,12-7,0 0,1 0,-1 0,0 0,0 0,0 0,0 0,0 0,0 0,0 0,0 0,0 0,0 0,0 0,0 0,0 0,0 0,0 0,0 0,0 0,0 1,0-1,0 0,1 0,-1 0,0 0,0 0,0 0,0 0,0 0,0 0,0 0,0 0,0 0,0 0,0 0,0 1,0-1,-1 0,1 0,0 0,0 0,0 0,0 0,0 0,0 0,0 0,0 0,0 0,0 0,0 0,0 0,22-2,136-15,-14 4,32 0,1179-1,-1348 14,274 7,4 16,-266-21,222 30,-165-22,145 12,163-19,-200-5,-156 2,-15-1,0 1,24 2,-37-2,0 0,0 0,1 0,-1 0,0 0,0 0,0 0,0 0,1 0,-1 0,0 0,0 0,0 0,0 0,0 0,1 0,-1 0,0 0,0 0,0 1,0-1,0 0,0 0,1 0,-1 0,0 0,0 0,0 0,0 0,0 1,0-1,0 0,0 0,0 0,1 0,-1 0,0 1,0-1,0 0,0 0,0 0,0 0,0 0,0 1,0-1,0 0,0 0,0 0,0 0,0 0,0 1,0-1,-1 0,1 0,0 0,0 0,0 0,0 1,-1 0,-1 1,1-1,-1 0,1 0,-1 1,1-1,-1 0,0 0,-3 1,-21 7,14-6,-49 15,-90 14,-71-6,27-12,-434 3,77-5,461-7,0 4,-128 29,115-9,-5 0,-10-4,-2-5,-180 6,85-10,88-4,81-10,-38 4,-14 14,0-1,53-12,-259 30,293-36,-62 0,73-1,0 0,0 0,0 0,0 0,0 0,0 0,0-1,0 1,0 0,-2-2,3 2,0 0,0 0,-1 0,1 0,0 0,0 0,0-1,0 1,0 0,0 0,0 0,0 0,0 0,0-1,0 1,-1 0,1 0,0 0,0 0,0-1,0 1,0 0,0 0,0 0,0 0,1-1,-1 1,0 0,0 0,0 0,0 0,0-1,0 1,0 0,0 0,0 0,0 0,1-1,0 0,1 0,-1-1,1 1,0 0,-1 0,1 0,0 0,0 0,4-1,9-3,1 1,29-3,37 1,-73 6,525-6,-390 7,6-1,151 2,-240 2,1 2,73 19,-69-11,0-2,108 3,-141-14,82 4,54 18,119 8,12-30,-143-3,944 2,-1078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2-45EE-4016-BD83-60BE94047E46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6307-8226-479C-BBF5-4552A7CD3186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0A4D-007A-4A67-B873-FFB3815D0A83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3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8D-3EBE-40CB-AB9D-5659CB945C08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DF5-9B36-45DA-B6BD-9D57D1BB590E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3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44CA-5239-433A-9911-7E92722DF9C4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48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F9C9-24B8-4262-BECD-75FF0D2393E0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734A64-B33F-4A12-988D-CA62C1EC2F43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2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6402-2C77-40FC-A099-306C4B9DFE3C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46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00DB-4186-43D9-9D14-4B37258EE000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D57DE89D-5436-4602-B43D-E6F26E4DE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8FEC438F-F3DD-435F-8EAD-B38B9AABA9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4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2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17DE-17D8-4D29-BCEB-CEC7C5CF501C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734A64-B33F-4A12-988D-CA62C1EC2F43}" type="slidenum">
              <a:rPr lang="en-CA" smtClean="0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C832-63E3-4F39-8D14-4A4DC75B54A5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4A64-B33F-4A12-988D-CA62C1EC2F43}" type="slidenum">
              <a:rPr lang="en-CA" smtClean="0">
                <a:solidFill>
                  <a:srgbClr val="D1282E"/>
                </a:solidFill>
              </a:rPr>
              <a:pPr/>
              <a:t>‹#›</a:t>
            </a:fld>
            <a:endParaRPr lang="en-CA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C+M_04180_UnveilingMat.jpg">
            <a:extLst>
              <a:ext uri="{FF2B5EF4-FFF2-40B4-BE49-F238E27FC236}">
                <a16:creationId xmlns:a16="http://schemas.microsoft.com/office/drawing/2014/main" id="{A3365585-C632-4967-A44A-82906826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AE98995-D335-4689-9116-24D6BF65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928E42A1-DB37-454A-9B8E-1E6F60E667AC}" type="datetime1">
              <a:rPr lang="en-US" smtClean="0">
                <a:solidFill>
                  <a:srgbClr val="000000"/>
                </a:solidFill>
              </a:rPr>
              <a:t>6/16/2021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000000"/>
                </a:solidFill>
              </a:rPr>
              <a:t>Zahra Nikdel                                                      University of Victoria                                                            ECE 356 - 2019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8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DF734A64-B33F-4A12-988D-CA62C1EC2F43}" type="slidenum">
              <a:rPr lang="en-CA" smtClean="0">
                <a:solidFill>
                  <a:srgbClr val="D1282E"/>
                </a:solidFill>
              </a:rPr>
              <a:pPr defTabSz="457200"/>
              <a:t>‹#›</a:t>
            </a:fld>
            <a:endParaRPr lang="en-CA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nly-testing-blog.blogspot.com/2014/01/textbo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2.xml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only-testing-blog.blogspot.com/2014/01/text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20.png"/><Relationship Id="rId4" Type="http://schemas.openxmlformats.org/officeDocument/2006/relationships/customXml" Target="../ink/ink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nly-testing-blog.blogspot.com/2014/05/login.htm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leniumeasy.com/test/basic-select-dropdown-demo.html" TargetMode="External"/><Relationship Id="rId3" Type="http://schemas.openxmlformats.org/officeDocument/2006/relationships/hyperlink" Target="http://only-testing-blog.blogspot.com/2014/05/login.html" TargetMode="External"/><Relationship Id="rId7" Type="http://schemas.openxmlformats.org/officeDocument/2006/relationships/hyperlink" Target="https://www.seleniumeasy.com/test/bootstrap-dual-list-box-demo.html" TargetMode="External"/><Relationship Id="rId2" Type="http://schemas.openxmlformats.org/officeDocument/2006/relationships/hyperlink" Target="http://only-testing-blog.blogspot.com/2014/09/selec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leniumeasy.com/test/basic-radiobutton-demo.html" TargetMode="External"/><Relationship Id="rId5" Type="http://schemas.openxmlformats.org/officeDocument/2006/relationships/hyperlink" Target="https://www.seleniumeasy.com/test/basic-checkbox-demo.html" TargetMode="External"/><Relationship Id="rId4" Type="http://schemas.openxmlformats.org/officeDocument/2006/relationships/hyperlink" Target="http://only-testing-blog.blogspot.com/2014/06/alert_6.html" TargetMode="External"/><Relationship Id="rId9" Type="http://schemas.openxmlformats.org/officeDocument/2006/relationships/hyperlink" Target="https://www.seleniumeasy.com/test/javascript-alert-box-dem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only-testing-blog.blogspot.com/2014/09/selectable.html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B6E-13F8-4B0B-9DBA-DECEC2BB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2039938"/>
            <a:ext cx="9045526" cy="1143000"/>
          </a:xfrm>
        </p:spPr>
        <p:txBody>
          <a:bodyPr>
            <a:normAutofit fontScale="90000"/>
          </a:bodyPr>
          <a:lstStyle/>
          <a:p>
            <a:pPr defTabSz="457039" eaLnBrk="1" fontAlgn="auto" hangingPunct="1">
              <a:spcAft>
                <a:spcPts val="0"/>
              </a:spcAft>
              <a:defRPr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Seng 275 </a:t>
            </a:r>
            <a:br>
              <a:rPr lang="en-CA" dirty="0"/>
            </a:br>
            <a:br>
              <a:rPr lang="en-CA" dirty="0"/>
            </a:br>
            <a:r>
              <a:rPr lang="en-CA" sz="44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testing</a:t>
            </a:r>
            <a:br>
              <a:rPr lang="en-CA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br>
              <a:rPr lang="en-CA" dirty="0"/>
            </a:br>
            <a:r>
              <a:rPr lang="en-CA" dirty="0"/>
              <a:t>dr. navneet </a:t>
            </a:r>
            <a:r>
              <a:rPr lang="en-CA" dirty="0" err="1"/>
              <a:t>kaur</a:t>
            </a:r>
            <a:r>
              <a:rPr lang="en-CA" dirty="0"/>
              <a:t> popli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608378-51E1-4AE9-83AD-F334ECFD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VMs you can do different tests parallelly.</a:t>
            </a:r>
          </a:p>
          <a:p>
            <a:r>
              <a:rPr lang="en-CA" dirty="0"/>
              <a:t>You can scale well.</a:t>
            </a:r>
          </a:p>
          <a:p>
            <a:r>
              <a:rPr lang="en-CA" dirty="0"/>
              <a:t>You can install different platforms in different VMs for different types of testing.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CF1825-7C99-4CCE-B3F0-57F148C7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VMs for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162399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5BC320-20AE-492B-BE4D-A08CC3FE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914400"/>
            <a:ext cx="9043987" cy="5486400"/>
          </a:xfrm>
        </p:spPr>
        <p:txBody>
          <a:bodyPr/>
          <a:lstStyle/>
          <a:p>
            <a:r>
              <a:rPr lang="en-CA" dirty="0"/>
              <a:t>Where you have to sit with the </a:t>
            </a:r>
            <a:r>
              <a:rPr lang="en-CA" b="1" dirty="0"/>
              <a:t>customer </a:t>
            </a:r>
            <a:r>
              <a:rPr lang="en-CA" dirty="0"/>
              <a:t>and make sure all his requirements are properly captured. </a:t>
            </a:r>
          </a:p>
          <a:p>
            <a:r>
              <a:rPr lang="en-CA" dirty="0"/>
              <a:t>You have to prepare scenarios for the customers, validate flows etc.</a:t>
            </a:r>
          </a:p>
          <a:p>
            <a:r>
              <a:rPr lang="en-CA" dirty="0"/>
              <a:t>The </a:t>
            </a:r>
            <a:r>
              <a:rPr lang="en-CA" b="1" dirty="0"/>
              <a:t>user perspective </a:t>
            </a:r>
            <a:r>
              <a:rPr lang="en-CA" dirty="0"/>
              <a:t>and </a:t>
            </a:r>
            <a:r>
              <a:rPr lang="en-CA" b="1" dirty="0"/>
              <a:t>look and feel </a:t>
            </a:r>
            <a:r>
              <a:rPr lang="en-CA" dirty="0"/>
              <a:t>is important.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007E6-399D-4AD4-BF63-9917C1D6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58738"/>
            <a:ext cx="6261100" cy="1143000"/>
          </a:xfrm>
        </p:spPr>
        <p:txBody>
          <a:bodyPr/>
          <a:lstStyle/>
          <a:p>
            <a:r>
              <a:rPr lang="en-CA" dirty="0"/>
              <a:t>Manual testing is still important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60003-70DB-4DFE-9096-1C0DFCD4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2" y="3175775"/>
            <a:ext cx="2947794" cy="3726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40D8C-A80D-4D4E-9E05-97700282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63" y="3175776"/>
            <a:ext cx="2824538" cy="3726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115EB-E32C-41E9-8D69-9BB37888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708" y="3175776"/>
            <a:ext cx="2872180" cy="36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Selenium ide</a:t>
            </a:r>
          </a:p>
        </p:txBody>
      </p:sp>
    </p:spTree>
    <p:extLst>
      <p:ext uri="{BB962C8B-B14F-4D97-AF65-F5344CB8AC3E}">
        <p14:creationId xmlns:p14="http://schemas.microsoft.com/office/powerpoint/2010/main" val="43077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F88288-5302-46F1-B3B4-FB66C167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2001"/>
            <a:ext cx="9007522" cy="3822700"/>
          </a:xfrm>
        </p:spPr>
        <p:txBody>
          <a:bodyPr/>
          <a:lstStyle/>
          <a:p>
            <a:r>
              <a:rPr lang="en-CA" dirty="0"/>
              <a:t>Download selenium ide extension for chrome/</a:t>
            </a:r>
            <a:r>
              <a:rPr lang="en-CA" dirty="0" err="1"/>
              <a:t>firefox</a:t>
            </a:r>
            <a:r>
              <a:rPr lang="en-CA" dirty="0"/>
              <a:t>.</a:t>
            </a:r>
          </a:p>
          <a:p>
            <a:r>
              <a:rPr lang="en-CA" dirty="0"/>
              <a:t>Record a new test case in a new project</a:t>
            </a:r>
          </a:p>
          <a:p>
            <a:r>
              <a:rPr lang="en-CA" dirty="0" err="1"/>
              <a:t>DemoSelProject</a:t>
            </a:r>
            <a:endParaRPr lang="en-CA" dirty="0"/>
          </a:p>
          <a:p>
            <a:r>
              <a:rPr lang="en-CA" dirty="0"/>
              <a:t>Give </a:t>
            </a:r>
            <a:r>
              <a:rPr lang="en-CA" dirty="0" err="1"/>
              <a:t>url</a:t>
            </a:r>
            <a:r>
              <a:rPr lang="en-CA" dirty="0"/>
              <a:t> for only testing blog website</a:t>
            </a:r>
          </a:p>
          <a:p>
            <a:r>
              <a:rPr lang="en-CA" dirty="0">
                <a:hlinkClick r:id="rId2"/>
              </a:rPr>
              <a:t>http://only-testing-blog.blogspot.com/2014/01/textbox.html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FDA86F-92D3-4919-A63E-78A2DC0A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4" y="102431"/>
            <a:ext cx="6261100" cy="1143000"/>
          </a:xfrm>
        </p:spPr>
        <p:txBody>
          <a:bodyPr/>
          <a:lstStyle/>
          <a:p>
            <a:r>
              <a:rPr lang="en-CA" dirty="0"/>
              <a:t>Selenium extension for chrome</a:t>
            </a:r>
          </a:p>
        </p:txBody>
      </p:sp>
    </p:spTree>
    <p:extLst>
      <p:ext uri="{BB962C8B-B14F-4D97-AF65-F5344CB8AC3E}">
        <p14:creationId xmlns:p14="http://schemas.microsoft.com/office/powerpoint/2010/main" val="207383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86FF09-E489-4FCA-98B0-4B474D4B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34002"/>
            <a:ext cx="6261100" cy="529396"/>
          </a:xfrm>
        </p:spPr>
        <p:txBody>
          <a:bodyPr/>
          <a:lstStyle/>
          <a:p>
            <a:r>
              <a:rPr lang="en-CA" dirty="0"/>
              <a:t>Start recording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5015B-3893-4F68-AED8-FC698BFA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3" y="3958450"/>
            <a:ext cx="7189364" cy="2462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3FA78-D3DE-4929-B68E-3F9ECAE0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41" y="0"/>
            <a:ext cx="3201690" cy="36611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6486C7-A3FA-4E54-9647-57A2AE991B8B}"/>
              </a:ext>
            </a:extLst>
          </p:cNvPr>
          <p:cNvCxnSpPr/>
          <p:nvPr/>
        </p:nvCxnSpPr>
        <p:spPr>
          <a:xfrm>
            <a:off x="3948119" y="2311167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91B0FA-BDB1-43E6-A150-EAC85994F00E}"/>
              </a:ext>
            </a:extLst>
          </p:cNvPr>
          <p:cNvCxnSpPr/>
          <p:nvPr/>
        </p:nvCxnSpPr>
        <p:spPr>
          <a:xfrm>
            <a:off x="3948119" y="1140903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361E2-B083-4C83-B5C1-2E84CCC6319F}"/>
              </a:ext>
            </a:extLst>
          </p:cNvPr>
          <p:cNvCxnSpPr/>
          <p:nvPr/>
        </p:nvCxnSpPr>
        <p:spPr>
          <a:xfrm>
            <a:off x="3948119" y="2966907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0F02E2-4939-470D-B666-DECDDDFF0D6A}"/>
              </a:ext>
            </a:extLst>
          </p:cNvPr>
          <p:cNvCxnSpPr/>
          <p:nvPr/>
        </p:nvCxnSpPr>
        <p:spPr>
          <a:xfrm>
            <a:off x="7229613" y="5592661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3B7EB-F11B-435B-9051-430EC5EDEFC6}"/>
              </a:ext>
            </a:extLst>
          </p:cNvPr>
          <p:cNvCxnSpPr/>
          <p:nvPr/>
        </p:nvCxnSpPr>
        <p:spPr>
          <a:xfrm>
            <a:off x="4504589" y="5904452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2DDCC0-EFA6-4741-9DDB-2110499D9934}"/>
              </a:ext>
            </a:extLst>
          </p:cNvPr>
          <p:cNvCxnSpPr/>
          <p:nvPr/>
        </p:nvCxnSpPr>
        <p:spPr>
          <a:xfrm>
            <a:off x="4504589" y="6216242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7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021AE-C15E-4884-BA77-A3040F5C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63501"/>
            <a:ext cx="6261100" cy="1143000"/>
          </a:xfrm>
        </p:spPr>
        <p:txBody>
          <a:bodyPr/>
          <a:lstStyle/>
          <a:p>
            <a:r>
              <a:rPr lang="en-CA" dirty="0"/>
              <a:t>Locators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059D4-3097-49F3-A917-634C8A3A551D}"/>
              </a:ext>
            </a:extLst>
          </p:cNvPr>
          <p:cNvSpPr/>
          <p:nvPr/>
        </p:nvSpPr>
        <p:spPr>
          <a:xfrm>
            <a:off x="7910513" y="1709738"/>
            <a:ext cx="1114425" cy="48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51899-397B-436C-8FCC-D91F877D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944563"/>
            <a:ext cx="9110345" cy="4151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0A41B2-35DB-4E1F-A172-D2ECD58FFF98}"/>
              </a:ext>
            </a:extLst>
          </p:cNvPr>
          <p:cNvSpPr txBox="1"/>
          <p:nvPr/>
        </p:nvSpPr>
        <p:spPr>
          <a:xfrm>
            <a:off x="1595438" y="6167734"/>
            <a:ext cx="78343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Ref: https://www.softwaretestinghelp.com/wp-content/qa/uploads/2014/10/Types-of-Locators-in-Selenium-1.jpg</a:t>
            </a:r>
          </a:p>
        </p:txBody>
      </p:sp>
    </p:spTree>
    <p:extLst>
      <p:ext uri="{BB962C8B-B14F-4D97-AF65-F5344CB8AC3E}">
        <p14:creationId xmlns:p14="http://schemas.microsoft.com/office/powerpoint/2010/main" val="118114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A4D2E-E692-485B-87DC-C8B9538A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8" y="947738"/>
            <a:ext cx="9039224" cy="5448300"/>
          </a:xfrm>
        </p:spPr>
        <p:txBody>
          <a:bodyPr/>
          <a:lstStyle/>
          <a:p>
            <a:r>
              <a:rPr lang="en-CA" dirty="0"/>
              <a:t>Two languages: HTML and CSS</a:t>
            </a:r>
          </a:p>
          <a:p>
            <a:r>
              <a:rPr lang="en-CA" dirty="0"/>
              <a:t>HTML-Tag name, attribute,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B95ED7-D55F-494E-B256-80EF5B15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8" y="144463"/>
            <a:ext cx="6261100" cy="679450"/>
          </a:xfrm>
        </p:spPr>
        <p:txBody>
          <a:bodyPr/>
          <a:lstStyle/>
          <a:p>
            <a:r>
              <a:rPr lang="en-CA" dirty="0"/>
              <a:t>Locators in a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014DC-EC00-46C4-8FC0-2A4A6FC4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766886"/>
            <a:ext cx="8915400" cy="5091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BB773A-D662-4A59-8E0A-434A94BE3363}"/>
              </a:ext>
            </a:extLst>
          </p:cNvPr>
          <p:cNvCxnSpPr/>
          <p:nvPr/>
        </p:nvCxnSpPr>
        <p:spPr>
          <a:xfrm>
            <a:off x="1295400" y="1766886"/>
            <a:ext cx="809625" cy="4657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7E9430-6B9B-4E2E-B09F-F772B4E3602B}"/>
              </a:ext>
            </a:extLst>
          </p:cNvPr>
          <p:cNvCxnSpPr>
            <a:cxnSpLocks/>
          </p:cNvCxnSpPr>
          <p:nvPr/>
        </p:nvCxnSpPr>
        <p:spPr>
          <a:xfrm flipH="1">
            <a:off x="2552700" y="1685924"/>
            <a:ext cx="376237" cy="477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86C144-B479-48F3-8084-D0BE267702F8}"/>
              </a:ext>
            </a:extLst>
          </p:cNvPr>
          <p:cNvCxnSpPr>
            <a:cxnSpLocks/>
          </p:cNvCxnSpPr>
          <p:nvPr/>
        </p:nvCxnSpPr>
        <p:spPr>
          <a:xfrm flipH="1">
            <a:off x="3033713" y="1804986"/>
            <a:ext cx="1166811" cy="4672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6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5181C-5DC5-4DB5-8FFE-42C1B166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Essentially, the</a:t>
            </a:r>
            <a:r>
              <a:rPr lang="en-US" b="1" dirty="0"/>
              <a:t> CSS Selector</a:t>
            </a:r>
            <a:r>
              <a:rPr lang="en-US" dirty="0"/>
              <a:t> combines an element selector and a selector value that can identify particular elements on a web page. </a:t>
            </a:r>
          </a:p>
          <a:p>
            <a:r>
              <a:rPr lang="en-US" dirty="0"/>
              <a:t>Like XPath, CSS selector can be used to locate web elements without ID, class, or Name.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F7E6A-132F-4E9B-BAA8-AF8C9C9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CSS Selector?</a:t>
            </a:r>
            <a:br>
              <a:rPr lang="en-US" b="1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42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34EA7-CE5A-4EC5-BDEF-21A5B8CE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3" y="930632"/>
            <a:ext cx="9035787" cy="5524275"/>
          </a:xfrm>
        </p:spPr>
        <p:txBody>
          <a:bodyPr/>
          <a:lstStyle/>
          <a:p>
            <a:r>
              <a:rPr lang="en-CA" dirty="0"/>
              <a:t>Check whether the expected title is displayed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E467C-29BA-4E01-9A2D-771CFC57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" y="46339"/>
            <a:ext cx="6261100" cy="1143000"/>
          </a:xfrm>
        </p:spPr>
        <p:txBody>
          <a:bodyPr/>
          <a:lstStyle/>
          <a:p>
            <a:r>
              <a:rPr lang="en-CA" dirty="0"/>
              <a:t>assert title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32C89-B0E6-458E-9462-430F97C3F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27"/>
          <a:stretch/>
        </p:blipFill>
        <p:spPr>
          <a:xfrm>
            <a:off x="520703" y="1457103"/>
            <a:ext cx="3236977" cy="4236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AFF7F-E5AE-4650-8521-8FF08DDB6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18"/>
          <a:stretch/>
        </p:blipFill>
        <p:spPr>
          <a:xfrm>
            <a:off x="3959604" y="2193579"/>
            <a:ext cx="4228051" cy="123542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4AACF-91D7-428F-8AC1-9C1B9474004E}"/>
              </a:ext>
            </a:extLst>
          </p:cNvPr>
          <p:cNvCxnSpPr/>
          <p:nvPr/>
        </p:nvCxnSpPr>
        <p:spPr>
          <a:xfrm>
            <a:off x="3984771" y="1820411"/>
            <a:ext cx="352043" cy="1057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1826D2-30E0-45C9-9FA2-E4D63030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480" y="3734302"/>
            <a:ext cx="5137961" cy="1139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205EB2-072F-4DEB-94DE-02D86E3A34B3}"/>
              </a:ext>
            </a:extLst>
          </p:cNvPr>
          <p:cNvSpPr txBox="1"/>
          <p:nvPr/>
        </p:nvSpPr>
        <p:spPr>
          <a:xfrm>
            <a:off x="3871666" y="5388965"/>
            <a:ext cx="40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Green color indicates test has passed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5F20A-B683-4DCA-B3DA-6A4B60D94888}"/>
              </a:ext>
            </a:extLst>
          </p:cNvPr>
          <p:cNvCxnSpPr/>
          <p:nvPr/>
        </p:nvCxnSpPr>
        <p:spPr>
          <a:xfrm flipV="1">
            <a:off x="4170170" y="4691947"/>
            <a:ext cx="248161" cy="551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0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03AEE4-74E0-478A-8E20-A03E8715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49" y="679384"/>
            <a:ext cx="6261100" cy="1143000"/>
          </a:xfrm>
        </p:spPr>
        <p:txBody>
          <a:bodyPr/>
          <a:lstStyle/>
          <a:p>
            <a:r>
              <a:rPr lang="en-CA" dirty="0"/>
              <a:t>Assert text  and Verify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49FB5-B948-40FE-9CEF-041FA08F5021}"/>
              </a:ext>
            </a:extLst>
          </p:cNvPr>
          <p:cNvSpPr txBox="1"/>
          <p:nvPr/>
        </p:nvSpPr>
        <p:spPr>
          <a:xfrm>
            <a:off x="3682767" y="5335182"/>
            <a:ext cx="13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assert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D5537-AF79-44C2-BCF2-1366D6BE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41" y="0"/>
            <a:ext cx="3237815" cy="6858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92CCAF-BF46-4266-836A-DDACE3B93A0C}"/>
              </a:ext>
            </a:extLst>
          </p:cNvPr>
          <p:cNvCxnSpPr/>
          <p:nvPr/>
        </p:nvCxnSpPr>
        <p:spPr>
          <a:xfrm>
            <a:off x="5142451" y="5494789"/>
            <a:ext cx="1224793" cy="98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287486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523A6F-2269-4203-B147-74BEC502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048"/>
            <a:ext cx="9144000" cy="3375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51559-C1DF-4253-95EF-909688AC9FF7}"/>
              </a:ext>
            </a:extLst>
          </p:cNvPr>
          <p:cNvSpPr txBox="1"/>
          <p:nvPr/>
        </p:nvSpPr>
        <p:spPr>
          <a:xfrm>
            <a:off x="234892" y="461394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Passes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B887B8-EAF9-47C8-9AD5-9F542E89521E}"/>
                  </a:ext>
                </a:extLst>
              </p14:cNvPr>
              <p14:cNvContentPartPr/>
              <p14:nvPr/>
            </p14:nvContentPartPr>
            <p14:xfrm>
              <a:off x="7297236" y="2439667"/>
              <a:ext cx="1397520" cy="21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B887B8-EAF9-47C8-9AD5-9F542E8952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3596" y="2332027"/>
                <a:ext cx="15051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8E6CE3-3D0A-4272-93BB-9473551E341F}"/>
                  </a:ext>
                </a:extLst>
              </p14:cNvPr>
              <p14:cNvContentPartPr/>
              <p14:nvPr/>
            </p14:nvContentPartPr>
            <p14:xfrm>
              <a:off x="1020276" y="4612627"/>
              <a:ext cx="1770480" cy="18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8E6CE3-3D0A-4272-93BB-9473551E34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76" y="4504627"/>
                <a:ext cx="18781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A776C1-61AE-4B31-ACC1-07C7EFDD1741}"/>
                  </a:ext>
                </a:extLst>
              </p14:cNvPr>
              <p14:cNvContentPartPr/>
              <p14:nvPr/>
            </p14:nvContentPartPr>
            <p14:xfrm>
              <a:off x="965196" y="4688227"/>
              <a:ext cx="1852920" cy="220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A776C1-61AE-4B31-ACC1-07C7EFDD1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196" y="4580587"/>
                <a:ext cx="1960560" cy="43632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38C479-B8B6-4712-98C7-3189FA881054}"/>
              </a:ext>
            </a:extLst>
          </p:cNvPr>
          <p:cNvCxnSpPr/>
          <p:nvPr/>
        </p:nvCxnSpPr>
        <p:spPr>
          <a:xfrm>
            <a:off x="3467100" y="4381500"/>
            <a:ext cx="3152775" cy="633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47B30-B3F0-4023-940D-31D18E568FBA}"/>
              </a:ext>
            </a:extLst>
          </p:cNvPr>
          <p:cNvSpPr txBox="1"/>
          <p:nvPr/>
        </p:nvSpPr>
        <p:spPr>
          <a:xfrm>
            <a:off x="5404142" y="5109319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css</a:t>
            </a:r>
            <a:r>
              <a:rPr lang="en-CA" dirty="0"/>
              <a:t>=button may also work here. </a:t>
            </a:r>
          </a:p>
        </p:txBody>
      </p:sp>
    </p:spTree>
    <p:extLst>
      <p:ext uri="{BB962C8B-B14F-4D97-AF65-F5344CB8AC3E}">
        <p14:creationId xmlns:p14="http://schemas.microsoft.com/office/powerpoint/2010/main" val="38407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07D82E-CCE6-49E6-9010-4B8D5736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41"/>
            <a:ext cx="6261100" cy="1143000"/>
          </a:xfrm>
        </p:spPr>
        <p:txBody>
          <a:bodyPr/>
          <a:lstStyle/>
          <a:p>
            <a:r>
              <a:rPr lang="en-CA" dirty="0"/>
              <a:t>Assert vs verify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E054D-08DD-4930-B876-3A9D53AE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70"/>
            <a:ext cx="9144000" cy="1382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BDBAE-CC53-4E52-AED6-A12BE0C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3190"/>
            <a:ext cx="9144000" cy="13401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504C4B-ADE4-42C1-8F93-4BF536228D33}"/>
              </a:ext>
            </a:extLst>
          </p:cNvPr>
          <p:cNvCxnSpPr/>
          <p:nvPr/>
        </p:nvCxnSpPr>
        <p:spPr>
          <a:xfrm flipH="1" flipV="1">
            <a:off x="1283516" y="2550253"/>
            <a:ext cx="553673" cy="428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04267-B999-4A1B-A255-90CF38DD817A}"/>
              </a:ext>
            </a:extLst>
          </p:cNvPr>
          <p:cNvCxnSpPr/>
          <p:nvPr/>
        </p:nvCxnSpPr>
        <p:spPr>
          <a:xfrm flipH="1" flipV="1">
            <a:off x="1117134" y="4346895"/>
            <a:ext cx="553673" cy="428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2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1CC8F-D3B5-4E31-8CA4-0853463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2" y="57160"/>
            <a:ext cx="9099588" cy="790128"/>
          </a:xfrm>
        </p:spPr>
        <p:txBody>
          <a:bodyPr>
            <a:normAutofit fontScale="90000"/>
          </a:bodyPr>
          <a:lstStyle/>
          <a:p>
            <a:r>
              <a:rPr lang="en-CA" dirty="0"/>
              <a:t>Verify element not present-</a:t>
            </a:r>
            <a:br>
              <a:rPr lang="en-CA" dirty="0"/>
            </a:br>
            <a:r>
              <a:rPr lang="en-CA" dirty="0">
                <a:hlinkClick r:id="rId2"/>
              </a:rPr>
              <a:t>http://only-testing-blog.blogspot.com/2014/01/textbox.html</a:t>
            </a:r>
            <a:r>
              <a:rPr lang="en-CA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B44F7-3605-43D3-806C-DF9EB5F5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5" y="5075778"/>
            <a:ext cx="9144000" cy="1305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6708A-967A-4BF3-B5C0-758F8D56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3726"/>
            <a:ext cx="4214897" cy="3471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8F3698-F668-4245-9C3A-F966223FA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110" y="1688123"/>
            <a:ext cx="4687472" cy="19640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C008E-B812-47D6-B65D-8C0178F18A4C}"/>
              </a:ext>
            </a:extLst>
          </p:cNvPr>
          <p:cNvCxnSpPr/>
          <p:nvPr/>
        </p:nvCxnSpPr>
        <p:spPr>
          <a:xfrm flipH="1" flipV="1">
            <a:off x="5318670" y="3343782"/>
            <a:ext cx="384156" cy="73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85495-55D9-4D04-8823-8CF975904EF2}"/>
              </a:ext>
            </a:extLst>
          </p:cNvPr>
          <p:cNvCxnSpPr/>
          <p:nvPr/>
        </p:nvCxnSpPr>
        <p:spPr>
          <a:xfrm flipH="1" flipV="1">
            <a:off x="5663148" y="6202942"/>
            <a:ext cx="384156" cy="73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BE36BB-45D1-4291-8A85-1974F6C95D09}"/>
              </a:ext>
            </a:extLst>
          </p:cNvPr>
          <p:cNvCxnSpPr/>
          <p:nvPr/>
        </p:nvCxnSpPr>
        <p:spPr>
          <a:xfrm flipH="1" flipV="1">
            <a:off x="5278992" y="2316209"/>
            <a:ext cx="384156" cy="73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156261-ED78-403E-9236-FC025F18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750"/>
            <a:ext cx="6261100" cy="1143000"/>
          </a:xfrm>
        </p:spPr>
        <p:txBody>
          <a:bodyPr/>
          <a:lstStyle/>
          <a:p>
            <a:r>
              <a:rPr lang="en-CA" dirty="0"/>
              <a:t>Assert selected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5C86-8D74-4160-BE8D-0256C9A4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95375"/>
            <a:ext cx="3389080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12334-00B1-4F9C-AADF-ED9BA2BED5FA}"/>
              </a:ext>
            </a:extLst>
          </p:cNvPr>
          <p:cNvCxnSpPr>
            <a:cxnSpLocks/>
          </p:cNvCxnSpPr>
          <p:nvPr/>
        </p:nvCxnSpPr>
        <p:spPr>
          <a:xfrm flipH="1">
            <a:off x="2224089" y="4195764"/>
            <a:ext cx="29003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A39E01-A0E3-453B-A96C-3EC0BCBEB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7" t="11325" r="5969" b="23715"/>
          <a:stretch/>
        </p:blipFill>
        <p:spPr>
          <a:xfrm>
            <a:off x="28574" y="4514850"/>
            <a:ext cx="9121015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BC945B-AA93-40CF-9C7A-3AF5C356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website.</a:t>
            </a:r>
          </a:p>
          <a:p>
            <a:r>
              <a:rPr lang="en-CA" dirty="0"/>
              <a:t>Select ‘Germany’ and ‘Japan’ from the selection list.</a:t>
            </a:r>
          </a:p>
          <a:p>
            <a:r>
              <a:rPr lang="en-CA" dirty="0"/>
              <a:t>Verify that Germany was selected.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7DA1B-D2AB-46EF-8E26-4B3B6D6A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15888"/>
            <a:ext cx="8377238" cy="1143000"/>
          </a:xfrm>
        </p:spPr>
        <p:txBody>
          <a:bodyPr/>
          <a:lstStyle/>
          <a:p>
            <a:r>
              <a:rPr lang="en-CA" dirty="0"/>
              <a:t>Multiple selections</a:t>
            </a:r>
          </a:p>
        </p:txBody>
      </p:sp>
    </p:spTree>
    <p:extLst>
      <p:ext uri="{BB962C8B-B14F-4D97-AF65-F5344CB8AC3E}">
        <p14:creationId xmlns:p14="http://schemas.microsoft.com/office/powerpoint/2010/main" val="361594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497AB7-391F-460F-A97D-3D420147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both Japan and Germany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D8764-8D54-4894-89D2-48F38EBE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7" y="2219326"/>
            <a:ext cx="8297476" cy="3571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83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1AF18C-1EF6-46EC-8752-03791BC6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45" y="97393"/>
            <a:ext cx="8927574" cy="6314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effectLst/>
              </a:rPr>
              <a:t>"</a:t>
            </a:r>
            <a:r>
              <a:rPr lang="en-US" sz="2000" b="1" dirty="0" err="1">
                <a:effectLst/>
              </a:rPr>
              <a:t>assertSelectedLabel</a:t>
            </a:r>
            <a:r>
              <a:rPr lang="en-US" sz="2000" b="1" dirty="0">
                <a:effectLst/>
              </a:rPr>
              <a:t>" Command</a:t>
            </a:r>
            <a:endParaRPr lang="en-US" sz="2000" dirty="0">
              <a:effectLst/>
            </a:endParaRPr>
          </a:p>
          <a:p>
            <a:pPr marL="0" indent="0" algn="just">
              <a:buNone/>
            </a:pPr>
            <a:r>
              <a:rPr lang="en-US" sz="2000" dirty="0">
                <a:effectLst/>
              </a:rPr>
              <a:t>"</a:t>
            </a:r>
            <a:r>
              <a:rPr lang="en-US" sz="2000" dirty="0" err="1">
                <a:effectLst/>
              </a:rPr>
              <a:t>assertSelectedLabel</a:t>
            </a:r>
            <a:r>
              <a:rPr lang="en-US" sz="2000" dirty="0">
                <a:effectLst/>
              </a:rPr>
              <a:t>" command works with drop down or list box and useful to verify label (visible text) of selected label.</a:t>
            </a:r>
          </a:p>
          <a:p>
            <a:pPr marL="0" indent="0" algn="just">
              <a:buNone/>
            </a:pPr>
            <a:r>
              <a:rPr lang="en-US" sz="2000" b="1" dirty="0">
                <a:effectLst/>
              </a:rPr>
              <a:t>"</a:t>
            </a:r>
            <a:r>
              <a:rPr lang="en-US" sz="2000" b="1" dirty="0" err="1">
                <a:effectLst/>
              </a:rPr>
              <a:t>assertSelectedValue</a:t>
            </a:r>
            <a:r>
              <a:rPr lang="en-US" sz="2000" b="1" dirty="0">
                <a:effectLst/>
              </a:rPr>
              <a:t>" Command</a:t>
            </a:r>
            <a:endParaRPr lang="en-US" sz="2000" dirty="0">
              <a:effectLst/>
            </a:endParaRPr>
          </a:p>
          <a:p>
            <a:pPr marL="0" indent="0" algn="just">
              <a:buNone/>
            </a:pPr>
            <a:r>
              <a:rPr lang="en-US" sz="2000" dirty="0">
                <a:effectLst/>
              </a:rPr>
              <a:t>"</a:t>
            </a:r>
            <a:r>
              <a:rPr lang="en-US" sz="2000" dirty="0" err="1">
                <a:effectLst/>
              </a:rPr>
              <a:t>assertSelectedValue</a:t>
            </a:r>
            <a:r>
              <a:rPr lang="en-US" sz="2000" dirty="0">
                <a:effectLst/>
              </a:rPr>
              <a:t>" command is also working with list box or drop down and useful to option value (value attribute) of selected label.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2994-18C6-454C-8F8C-B8A69F83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6" y="2296877"/>
            <a:ext cx="5272427" cy="45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EFB3EF-756A-4C58-BCD0-A7FA3898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56"/>
            <a:ext cx="9144000" cy="6338275"/>
          </a:xfrm>
        </p:spPr>
        <p:txBody>
          <a:bodyPr>
            <a:normAutofit/>
          </a:bodyPr>
          <a:lstStyle/>
          <a:p>
            <a:r>
              <a:rPr lang="en-US" sz="2000" dirty="0"/>
              <a:t>Above image shows HTML view of list box. As you see in image, selected option's visible text (Label)= 'Germany' which is marked with green line in HTML view and it's Value attribute = 'DEU’. </a:t>
            </a:r>
          </a:p>
          <a:p>
            <a:r>
              <a:rPr lang="en-US" sz="2000" dirty="0"/>
              <a:t>So if you want to use "</a:t>
            </a:r>
            <a:r>
              <a:rPr lang="en-US" sz="2000" b="1" dirty="0" err="1"/>
              <a:t>assertSelectedLabel</a:t>
            </a:r>
            <a:r>
              <a:rPr lang="en-US" sz="2000" dirty="0"/>
              <a:t>" command then you need to use '</a:t>
            </a:r>
            <a:r>
              <a:rPr lang="en-US" sz="2000" b="1" dirty="0"/>
              <a:t>Germany</a:t>
            </a:r>
            <a:r>
              <a:rPr lang="en-US" sz="2000" dirty="0"/>
              <a:t>' in value column and if you want to use "</a:t>
            </a:r>
            <a:r>
              <a:rPr lang="en-US" sz="2000" b="1" dirty="0" err="1"/>
              <a:t>assertSelectedValue</a:t>
            </a:r>
            <a:r>
              <a:rPr lang="en-US" sz="2000" dirty="0"/>
              <a:t>" command then you need to use '</a:t>
            </a:r>
            <a:r>
              <a:rPr lang="en-US" sz="2000" b="1" dirty="0"/>
              <a:t>DEU</a:t>
            </a:r>
            <a:r>
              <a:rPr lang="en-US" sz="2000" dirty="0"/>
              <a:t>' in value column. This is the difference between them.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1ACA6-5BC6-4BEE-BB20-14C1812D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5" y="2528211"/>
            <a:ext cx="6369393" cy="21273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0177F-7BE5-4FBC-B801-DE963A8324C4}"/>
              </a:ext>
            </a:extLst>
          </p:cNvPr>
          <p:cNvCxnSpPr/>
          <p:nvPr/>
        </p:nvCxnSpPr>
        <p:spPr>
          <a:xfrm flipH="1">
            <a:off x="3029964" y="2050636"/>
            <a:ext cx="568118" cy="633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703364B-4DC5-479F-A84C-BCFCFFD1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7943"/>
            <a:ext cx="9144000" cy="1931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719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8EA3DC-6F71-47BC-91CA-E6FBA8B7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90487"/>
            <a:ext cx="8986838" cy="616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7323B-D8CF-49A1-8167-D0A8A4B9DCA2}"/>
              </a:ext>
            </a:extLst>
          </p:cNvPr>
          <p:cNvSpPr txBox="1"/>
          <p:nvPr/>
        </p:nvSpPr>
        <p:spPr>
          <a:xfrm>
            <a:off x="4708922" y="6187172"/>
            <a:ext cx="8545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Ref: https://www.slideshare.net/macloo/javascript-101-16754994 </a:t>
            </a:r>
          </a:p>
        </p:txBody>
      </p:sp>
    </p:spTree>
    <p:extLst>
      <p:ext uri="{BB962C8B-B14F-4D97-AF65-F5344CB8AC3E}">
        <p14:creationId xmlns:p14="http://schemas.microsoft.com/office/powerpoint/2010/main" val="2927307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615E7E-5D7C-4FD4-A937-67504F3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3" y="908989"/>
            <a:ext cx="8965449" cy="5535096"/>
          </a:xfrm>
        </p:spPr>
        <p:txBody>
          <a:bodyPr/>
          <a:lstStyle/>
          <a:p>
            <a:r>
              <a:rPr lang="en-US" dirty="0"/>
              <a:t>“assert confirmation" command will retrieve the confirmation message text and compare it with targeted text.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53CE1-945E-498A-8F85-37B71BF5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928"/>
            <a:ext cx="8023995" cy="68820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assert confirmation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5BB9D-1C16-4F3F-9941-DA4D9EAB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6" y="1728347"/>
            <a:ext cx="7143750" cy="50387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C7A90F-31F2-4AC9-ABB3-9E020F622411}"/>
              </a:ext>
            </a:extLst>
          </p:cNvPr>
          <p:cNvCxnSpPr/>
          <p:nvPr/>
        </p:nvCxnSpPr>
        <p:spPr>
          <a:xfrm flipH="1">
            <a:off x="2770253" y="5949011"/>
            <a:ext cx="622225" cy="495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70E7DE2-B6B7-4B2A-8F13-B8BC82187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7" t="20665" r="4105" b="13372"/>
          <a:stretch/>
        </p:blipFill>
        <p:spPr>
          <a:xfrm>
            <a:off x="5291616" y="1787864"/>
            <a:ext cx="3928133" cy="12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D972-A079-4227-9E12-A5B78839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/>
          <a:lstStyle/>
          <a:p>
            <a:r>
              <a:rPr lang="en-CA" dirty="0"/>
              <a:t>Manual vs automated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72DE0F-1AC0-4446-97B9-D9B8E5129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77650"/>
            <a:ext cx="7951255" cy="4218350"/>
          </a:xfrm>
          <a:prstGeom prst="rect">
            <a:avLst/>
          </a:prstGeom>
        </p:spPr>
      </p:pic>
      <p:pic>
        <p:nvPicPr>
          <p:cNvPr id="3" name="Picture 2" descr="C:\NAVNEET\CANADA\UVic\uvic_logo-vert.jpg">
            <a:extLst>
              <a:ext uri="{FF2B5EF4-FFF2-40B4-BE49-F238E27FC236}">
                <a16:creationId xmlns:a16="http://schemas.microsoft.com/office/drawing/2014/main" id="{14AC2FD0-C3C0-4BA8-9EE0-E1E2E7EA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52" y="-10305"/>
            <a:ext cx="45720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7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C0DA5-6AA3-446E-B94A-F1A276495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5" y="114482"/>
            <a:ext cx="8858194" cy="2293257"/>
          </a:xfr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75715-7081-45D6-8F27-849FBAAC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3449"/>
            <a:ext cx="9144000" cy="188898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30ED14-676F-4794-BA0E-A516F28ABBBA}"/>
                  </a:ext>
                </a:extLst>
              </p14:cNvPr>
              <p14:cNvContentPartPr/>
              <p14:nvPr/>
            </p14:nvContentPartPr>
            <p14:xfrm>
              <a:off x="2358684" y="1536039"/>
              <a:ext cx="356760" cy="27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30ED14-676F-4794-BA0E-A516F28AB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4684" y="1428039"/>
                <a:ext cx="4644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5BD0FB-746E-48BE-9539-EB290887A038}"/>
                  </a:ext>
                </a:extLst>
              </p14:cNvPr>
              <p14:cNvContentPartPr/>
              <p14:nvPr/>
            </p14:nvContentPartPr>
            <p14:xfrm>
              <a:off x="2154204" y="1546479"/>
              <a:ext cx="1493640" cy="396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5BD0FB-746E-48BE-9539-EB290887A0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204" y="1438839"/>
                <a:ext cx="1601280" cy="6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769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CB19B-CE52-47CD-85DB-5B938B47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4" y="84213"/>
            <a:ext cx="6261100" cy="1143000"/>
          </a:xfrm>
        </p:spPr>
        <p:txBody>
          <a:bodyPr/>
          <a:lstStyle/>
          <a:p>
            <a:r>
              <a:rPr lang="en-CA" dirty="0"/>
              <a:t>Assert alert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661B6-0D57-4BA9-9538-E6AB80C3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3514"/>
            <a:ext cx="8855967" cy="4719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F1B8D6-04B9-487E-A822-B9AB34FA417A}"/>
              </a:ext>
            </a:extLst>
          </p:cNvPr>
          <p:cNvCxnSpPr/>
          <p:nvPr/>
        </p:nvCxnSpPr>
        <p:spPr>
          <a:xfrm>
            <a:off x="5264563" y="1314788"/>
            <a:ext cx="1358074" cy="779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D0D92-44DC-4C66-9497-D96406373442}"/>
              </a:ext>
            </a:extLst>
          </p:cNvPr>
          <p:cNvCxnSpPr/>
          <p:nvPr/>
        </p:nvCxnSpPr>
        <p:spPr>
          <a:xfrm flipH="1">
            <a:off x="7039257" y="5188814"/>
            <a:ext cx="919810" cy="68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6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161BF-A535-4C45-81B4-246EE518B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0" y="59963"/>
            <a:ext cx="8815385" cy="2093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77D6E-6774-4768-AF1F-660FFB3B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4912"/>
            <a:ext cx="9144000" cy="17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55B7A-6EA2-4A2D-BFFE-A1C2E6583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" y="4172328"/>
            <a:ext cx="8969215" cy="2361822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F4C945-48D9-4EC1-9FFD-1F6146D3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" y="77788"/>
            <a:ext cx="6261100" cy="1143000"/>
          </a:xfrm>
        </p:spPr>
        <p:txBody>
          <a:bodyPr/>
          <a:lstStyle/>
          <a:p>
            <a:r>
              <a:rPr lang="en-CA" dirty="0"/>
              <a:t>Assert prompt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BB0EB-EB97-4EBA-BFA0-EDD66755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09495"/>
            <a:ext cx="2557463" cy="29854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6019B7-5DE7-4175-830E-4EE73A2468BF}"/>
              </a:ext>
            </a:extLst>
          </p:cNvPr>
          <p:cNvCxnSpPr/>
          <p:nvPr/>
        </p:nvCxnSpPr>
        <p:spPr>
          <a:xfrm flipH="1">
            <a:off x="2447925" y="2905125"/>
            <a:ext cx="1619250" cy="84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3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40B94-399E-4FEF-A8A6-817E4876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160"/>
            <a:ext cx="9144001" cy="857240"/>
          </a:xfrm>
        </p:spPr>
        <p:txBody>
          <a:bodyPr>
            <a:normAutofit fontScale="90000"/>
          </a:bodyPr>
          <a:lstStyle/>
          <a:p>
            <a:r>
              <a:rPr lang="en-CA" dirty="0"/>
              <a:t>Assert checked- Verifying whether One of the Radio buttons checked or not checked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08B6D-07D6-486C-89E9-863CB00A0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75"/>
          <a:stretch/>
        </p:blipFill>
        <p:spPr>
          <a:xfrm>
            <a:off x="233785" y="1071308"/>
            <a:ext cx="5634538" cy="3067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ADC4A-E88B-4B48-85ED-792824677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94"/>
          <a:stretch/>
        </p:blipFill>
        <p:spPr>
          <a:xfrm>
            <a:off x="70351" y="4557713"/>
            <a:ext cx="9003297" cy="2243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533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2D7D3-80B9-403C-B814-AD39E71B8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42" y="4394856"/>
            <a:ext cx="8253508" cy="20762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8F9A20-73CA-4042-A04B-C32F6CF3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59360"/>
            <a:ext cx="9144000" cy="604838"/>
          </a:xfrm>
        </p:spPr>
        <p:txBody>
          <a:bodyPr>
            <a:normAutofit fontScale="90000"/>
          </a:bodyPr>
          <a:lstStyle/>
          <a:p>
            <a:r>
              <a:rPr lang="en-CA" dirty="0"/>
              <a:t>Verify checked- Verifying whether a particular check box is checked or 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D7C7C-8303-4AE7-B441-7DDC9DCEA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32" r="15488"/>
          <a:stretch/>
        </p:blipFill>
        <p:spPr>
          <a:xfrm>
            <a:off x="1707300" y="764198"/>
            <a:ext cx="3496318" cy="33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35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332DD0-F424-4203-8839-C16B0F59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" y="81424"/>
            <a:ext cx="8677275" cy="1143000"/>
          </a:xfrm>
        </p:spPr>
        <p:txBody>
          <a:bodyPr/>
          <a:lstStyle/>
          <a:p>
            <a:r>
              <a:rPr lang="en-CA" dirty="0"/>
              <a:t>Bike will automatically be clicked because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5BDB-E949-49DD-BB13-E3058021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2032002"/>
            <a:ext cx="9144000" cy="307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52E45-6C14-47FD-BE19-2804F5DC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224424"/>
            <a:ext cx="7305355" cy="6641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BDE47F-F1CD-478A-A544-7D63868B9B04}"/>
              </a:ext>
            </a:extLst>
          </p:cNvPr>
          <p:cNvCxnSpPr>
            <a:cxnSpLocks/>
          </p:cNvCxnSpPr>
          <p:nvPr/>
        </p:nvCxnSpPr>
        <p:spPr>
          <a:xfrm flipH="1">
            <a:off x="3971925" y="738188"/>
            <a:ext cx="1543050" cy="539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3AC60-9E15-48AB-AAC5-F509930E96C4}"/>
              </a:ext>
            </a:extLst>
          </p:cNvPr>
          <p:cNvCxnSpPr/>
          <p:nvPr/>
        </p:nvCxnSpPr>
        <p:spPr>
          <a:xfrm>
            <a:off x="809625" y="4643438"/>
            <a:ext cx="5734050" cy="280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3DF8C7-F735-470A-BC8E-1C04B8905C80}"/>
              </a:ext>
            </a:extLst>
          </p:cNvPr>
          <p:cNvCxnSpPr/>
          <p:nvPr/>
        </p:nvCxnSpPr>
        <p:spPr>
          <a:xfrm flipH="1">
            <a:off x="3531765" y="4521666"/>
            <a:ext cx="440160" cy="84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A563E-0493-4E14-9176-022F21C92D6B}"/>
              </a:ext>
            </a:extLst>
          </p:cNvPr>
          <p:cNvSpPr txBox="1"/>
          <p:nvPr/>
        </p:nvSpPr>
        <p:spPr>
          <a:xfrm>
            <a:off x="3162650" y="5410899"/>
            <a:ext cx="271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‘Check’ is also going to work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E94DC7-E19E-4237-BDBE-9298073231B2}"/>
              </a:ext>
            </a:extLst>
          </p:cNvPr>
          <p:cNvCxnSpPr/>
          <p:nvPr/>
        </p:nvCxnSpPr>
        <p:spPr>
          <a:xfrm>
            <a:off x="7642371" y="4521666"/>
            <a:ext cx="209724" cy="1082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2D4149-2432-4868-B7EB-9024AF8EFF2D}"/>
              </a:ext>
            </a:extLst>
          </p:cNvPr>
          <p:cNvSpPr txBox="1"/>
          <p:nvPr/>
        </p:nvSpPr>
        <p:spPr>
          <a:xfrm>
            <a:off x="5705912" y="5587118"/>
            <a:ext cx="2718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Id=‘check2’ is also going to work here</a:t>
            </a:r>
          </a:p>
        </p:txBody>
      </p:sp>
    </p:spTree>
    <p:extLst>
      <p:ext uri="{BB962C8B-B14F-4D97-AF65-F5344CB8AC3E}">
        <p14:creationId xmlns:p14="http://schemas.microsoft.com/office/powerpoint/2010/main" val="2583381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F2A9C5-0EBD-447E-B242-7ADDDD89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130176"/>
            <a:ext cx="6261100" cy="1143000"/>
          </a:xfrm>
        </p:spPr>
        <p:txBody>
          <a:bodyPr/>
          <a:lstStyle/>
          <a:p>
            <a:r>
              <a:rPr lang="en-CA" dirty="0"/>
              <a:t>Assert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20464-5EE1-4EB8-98A0-2A299ABD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052"/>
            <a:ext cx="9144000" cy="39157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43F37-061D-4E4D-87BC-205964A3DBD6}"/>
              </a:ext>
            </a:extLst>
          </p:cNvPr>
          <p:cNvCxnSpPr/>
          <p:nvPr/>
        </p:nvCxnSpPr>
        <p:spPr>
          <a:xfrm flipH="1">
            <a:off x="3148013" y="4214813"/>
            <a:ext cx="2533650" cy="1466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D5A91A-BF0B-420B-A504-ABF7D44744CA}"/>
              </a:ext>
            </a:extLst>
          </p:cNvPr>
          <p:cNvSpPr txBox="1"/>
          <p:nvPr/>
        </p:nvSpPr>
        <p:spPr>
          <a:xfrm>
            <a:off x="66675" y="1129340"/>
            <a:ext cx="7739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http://only-testing-blog.blogspot.com/2014/05/login.html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309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628D57-8FA4-4A8C-9BD9-DE4C2A5B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5888"/>
            <a:ext cx="6261100" cy="1143000"/>
          </a:xfrm>
        </p:spPr>
        <p:txBody>
          <a:bodyPr/>
          <a:lstStyle/>
          <a:p>
            <a:r>
              <a:rPr lang="en-CA" dirty="0"/>
              <a:t>Assert editable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ACE8C-F916-47DF-B662-1BE3F119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81124"/>
            <a:ext cx="8972707" cy="36861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0CF70F-06DB-4417-A028-17881347D91E}"/>
              </a:ext>
            </a:extLst>
          </p:cNvPr>
          <p:cNvCxnSpPr/>
          <p:nvPr/>
        </p:nvCxnSpPr>
        <p:spPr>
          <a:xfrm>
            <a:off x="2624138" y="4181475"/>
            <a:ext cx="2033587" cy="690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3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5524-6A8F-4A47-B6D2-0AFC0AF7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" y="614363"/>
            <a:ext cx="8872538" cy="5762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1800" dirty="0"/>
              <a:t>Assert/verify  </a:t>
            </a:r>
            <a:r>
              <a:rPr lang="en-CA" sz="1800" b="1" dirty="0"/>
              <a:t>title-</a:t>
            </a:r>
            <a:r>
              <a:rPr lang="en-CA" sz="1800" dirty="0"/>
              <a:t> Only Testing: Selectable</a:t>
            </a:r>
          </a:p>
          <a:p>
            <a:pPr marL="0" indent="0">
              <a:buNone/>
            </a:pPr>
            <a:r>
              <a:rPr lang="en-CA" sz="1800" dirty="0">
                <a:hlinkClick r:id="rId2"/>
              </a:rPr>
              <a:t>http://only-testing-blog.blogspot.com/2014/09/selectable.html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CA" sz="1800" dirty="0"/>
              <a:t>Assert </a:t>
            </a:r>
            <a:r>
              <a:rPr lang="en-CA" sz="1800" b="1" dirty="0"/>
              <a:t>value</a:t>
            </a:r>
            <a:r>
              <a:rPr lang="en-CA" sz="1800" dirty="0"/>
              <a:t>-Cancel button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>
                <a:hlinkClick r:id="rId3"/>
              </a:rPr>
              <a:t>http://only-testing-blog.blogspot.com/2014/05/login.html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sz="1800" dirty="0"/>
              <a:t>Assert </a:t>
            </a:r>
            <a:r>
              <a:rPr lang="en-CA" sz="1800" b="1" dirty="0"/>
              <a:t>text</a:t>
            </a:r>
            <a:r>
              <a:rPr lang="en-CA" sz="1800" dirty="0"/>
              <a:t>-’Double Click Me To See Alert’ button</a:t>
            </a:r>
          </a:p>
          <a:p>
            <a:pPr marL="0" indent="0">
              <a:buNone/>
            </a:pPr>
            <a:r>
              <a:rPr lang="en-CA" sz="1800" dirty="0">
                <a:hlinkClick r:id="rId2"/>
              </a:rPr>
              <a:t>http://only-testing-blog.blogspot.com/2014/09/selectable.html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CA" sz="1800" dirty="0"/>
              <a:t>Assert </a:t>
            </a:r>
            <a:r>
              <a:rPr lang="en-CA" sz="1800" b="1" dirty="0"/>
              <a:t>element present </a:t>
            </a:r>
            <a:r>
              <a:rPr lang="en-CA" sz="1800" dirty="0"/>
              <a:t>-</a:t>
            </a:r>
            <a:r>
              <a:rPr lang="en-CA" sz="1800" dirty="0" err="1"/>
              <a:t>fname</a:t>
            </a:r>
            <a:r>
              <a:rPr lang="en-CA" sz="1800" dirty="0"/>
              <a:t>, </a:t>
            </a:r>
            <a:r>
              <a:rPr lang="en-CA" sz="1800" dirty="0" err="1"/>
              <a:t>lname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Assert </a:t>
            </a:r>
            <a:r>
              <a:rPr lang="en-CA" sz="1800" b="1" dirty="0"/>
              <a:t>element not present </a:t>
            </a:r>
            <a:r>
              <a:rPr lang="en-CA" sz="1800" dirty="0"/>
              <a:t>-</a:t>
            </a:r>
            <a:r>
              <a:rPr lang="en-CA" sz="1800" dirty="0" err="1"/>
              <a:t>qname</a:t>
            </a:r>
            <a:endParaRPr lang="en-CA" sz="1800" dirty="0"/>
          </a:p>
          <a:p>
            <a:pPr marL="0" indent="0">
              <a:buNone/>
            </a:pPr>
            <a:r>
              <a:rPr lang="en-CA" sz="1800" dirty="0">
                <a:hlinkClick r:id="rId4"/>
              </a:rPr>
              <a:t>http://only-testing-blog.blogspot.com/2014/06/alert_6.html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CA" sz="1800" dirty="0"/>
              <a:t>Assert whether a single </a:t>
            </a:r>
            <a:r>
              <a:rPr lang="en-CA" sz="1800" b="1" dirty="0"/>
              <a:t>check box </a:t>
            </a:r>
            <a:r>
              <a:rPr lang="en-CA" sz="1800" dirty="0"/>
              <a:t>is clicked or not </a:t>
            </a:r>
            <a:r>
              <a:rPr lang="en-CA" sz="1800" dirty="0">
                <a:hlinkClick r:id="rId5"/>
              </a:rPr>
              <a:t>https://www.seleniumeasy.com/test/basic-checkbox-demo.html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CA" sz="1800" dirty="0"/>
              <a:t>Assert </a:t>
            </a:r>
            <a:r>
              <a:rPr lang="en-CA" sz="1800" b="1" dirty="0"/>
              <a:t>editable-</a:t>
            </a:r>
            <a:r>
              <a:rPr lang="en-CA" sz="1800" dirty="0"/>
              <a:t> </a:t>
            </a:r>
            <a:r>
              <a:rPr lang="en-CA" sz="1800" dirty="0" err="1"/>
              <a:t>firstname</a:t>
            </a:r>
            <a:r>
              <a:rPr lang="en-CA" sz="1800" dirty="0"/>
              <a:t> textbox</a:t>
            </a:r>
          </a:p>
          <a:p>
            <a:pPr marL="0" indent="0">
              <a:buNone/>
            </a:pPr>
            <a:r>
              <a:rPr lang="en-CA" sz="1800" dirty="0">
                <a:hlinkClick r:id="rId4"/>
              </a:rPr>
              <a:t>http://only-testing-blog.blogspot.com/2014/06/alert_6.html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CA" sz="1800" b="1" dirty="0"/>
              <a:t>Radio buttons- </a:t>
            </a:r>
            <a:r>
              <a:rPr lang="en-CA" sz="1800" dirty="0"/>
              <a:t>select radio button ‘Female’ and assert whether it was selected or not</a:t>
            </a:r>
          </a:p>
          <a:p>
            <a:pPr marL="0" indent="0">
              <a:buNone/>
            </a:pPr>
            <a:r>
              <a:rPr lang="en-CA" sz="1800" dirty="0">
                <a:hlinkClick r:id="rId6"/>
              </a:rPr>
              <a:t>https://www.seleniumeasy.com/test/basic-radiobutton-demo.html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CA" sz="1800" b="1" dirty="0"/>
              <a:t>Assert text </a:t>
            </a:r>
            <a:r>
              <a:rPr lang="en-CA" sz="1800" dirty="0"/>
              <a:t>- click ‘bootstrap-</a:t>
            </a:r>
            <a:r>
              <a:rPr lang="en-CA" sz="1800" dirty="0" err="1"/>
              <a:t>duallist</a:t>
            </a:r>
            <a:r>
              <a:rPr lang="en-CA" sz="1800" dirty="0"/>
              <a:t>’ and assert its text</a:t>
            </a:r>
          </a:p>
          <a:p>
            <a:pPr marL="0" indent="0">
              <a:buNone/>
            </a:pPr>
            <a:r>
              <a:rPr lang="en-CA" sz="1800" dirty="0">
                <a:hlinkClick r:id="rId7"/>
              </a:rPr>
              <a:t>https://www.seleniumeasy.com/test/bootstrap-dual-list-box-demo.html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CA" sz="1800" b="1" dirty="0"/>
              <a:t>Select</a:t>
            </a:r>
            <a:r>
              <a:rPr lang="en-CA" sz="1800" dirty="0"/>
              <a:t> Friday from drop down list and assert it.</a:t>
            </a:r>
          </a:p>
          <a:p>
            <a:pPr marL="0" indent="0">
              <a:buNone/>
            </a:pPr>
            <a:r>
              <a:rPr lang="en-CA" sz="1800" dirty="0">
                <a:hlinkClick r:id="rId8"/>
              </a:rPr>
              <a:t>https://www.seleniumeasy.com/test/basic-select-dropdown-demo.html</a:t>
            </a:r>
            <a:r>
              <a:rPr lang="en-CA" sz="1800" dirty="0"/>
              <a:t> 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CA" sz="1800" b="1" dirty="0"/>
              <a:t>Assert alert, confirmation and prompt</a:t>
            </a:r>
            <a:r>
              <a:rPr lang="en-CA" sz="1800" dirty="0"/>
              <a:t>.</a:t>
            </a:r>
          </a:p>
          <a:p>
            <a:pPr marL="0" indent="0">
              <a:buNone/>
            </a:pPr>
            <a:r>
              <a:rPr lang="en-CA" sz="1800" dirty="0">
                <a:hlinkClick r:id="rId9"/>
              </a:rPr>
              <a:t>https://www.seleniumeasy.com/test/javascript-alert-box-demo.html</a:t>
            </a:r>
            <a:r>
              <a:rPr lang="en-CA" sz="1800" dirty="0"/>
              <a:t> </a:t>
            </a:r>
          </a:p>
          <a:p>
            <a:pPr marL="457200" indent="-457200">
              <a:buFont typeface="+mj-lt"/>
              <a:buAutoNum type="arabicPeriod" startAt="3"/>
            </a:pPr>
            <a:endParaRPr lang="en-CA" sz="1800" dirty="0"/>
          </a:p>
          <a:p>
            <a:pPr marL="457200" indent="-457200">
              <a:buFont typeface="+mj-lt"/>
              <a:buAutoNum type="arabicPeriod" startAt="3"/>
            </a:pPr>
            <a:endParaRPr lang="en-CA" sz="1800" dirty="0"/>
          </a:p>
          <a:p>
            <a:pPr marL="457200" indent="-457200">
              <a:buFont typeface="+mj-lt"/>
              <a:buAutoNum type="arabicPeriod" startAt="3"/>
            </a:pPr>
            <a:endParaRPr lang="en-CA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FFB4B-EB71-4ED5-A173-0EBD1AF7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" y="0"/>
            <a:ext cx="6261100" cy="614363"/>
          </a:xfrm>
        </p:spPr>
        <p:txBody>
          <a:bodyPr/>
          <a:lstStyle/>
          <a:p>
            <a:r>
              <a:rPr lang="en-CA" dirty="0"/>
              <a:t>Ram your brains!!!!!</a:t>
            </a:r>
          </a:p>
        </p:txBody>
      </p:sp>
    </p:spTree>
    <p:extLst>
      <p:ext uri="{BB962C8B-B14F-4D97-AF65-F5344CB8AC3E}">
        <p14:creationId xmlns:p14="http://schemas.microsoft.com/office/powerpoint/2010/main" val="27325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BCEB4-0E7F-4214-9C92-96A5D3B5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9075644" cy="6705600"/>
          </a:xfrm>
          <a:prstGeom prst="rect">
            <a:avLst/>
          </a:prstGeom>
        </p:spPr>
      </p:pic>
      <p:pic>
        <p:nvPicPr>
          <p:cNvPr id="2" name="Picture 2" descr="C:\NAVNEET\CANADA\UVic\uvic_logo-vert.jpg">
            <a:extLst>
              <a:ext uri="{FF2B5EF4-FFF2-40B4-BE49-F238E27FC236}">
                <a16:creationId xmlns:a16="http://schemas.microsoft.com/office/drawing/2014/main" id="{ADA811A5-F5F6-4E50-BB39-9E264B02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52" y="-10305"/>
            <a:ext cx="45720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914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9A6F31-8FF8-4766-80C0-A38824B7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42DD4-B458-4F74-AE17-1EE357C8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" y="256209"/>
            <a:ext cx="6261100" cy="1143000"/>
          </a:xfrm>
        </p:spPr>
        <p:txBody>
          <a:bodyPr/>
          <a:lstStyle/>
          <a:p>
            <a:r>
              <a:rPr lang="en-CA" dirty="0"/>
              <a:t>3. Assert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C694A-8723-4DF4-9E49-F51AB61E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763"/>
            <a:ext cx="9144000" cy="5419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6EBBB5-9A63-4088-9AB6-C3CFE9B86D92}"/>
              </a:ext>
            </a:extLst>
          </p:cNvPr>
          <p:cNvCxnSpPr>
            <a:cxnSpLocks/>
          </p:cNvCxnSpPr>
          <p:nvPr/>
        </p:nvCxnSpPr>
        <p:spPr>
          <a:xfrm>
            <a:off x="3062288" y="2871788"/>
            <a:ext cx="42862" cy="3339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4EE1E-040F-4931-A6C6-AE01F5635196}"/>
              </a:ext>
            </a:extLst>
          </p:cNvPr>
          <p:cNvCxnSpPr/>
          <p:nvPr/>
        </p:nvCxnSpPr>
        <p:spPr>
          <a:xfrm flipV="1">
            <a:off x="3105150" y="2190750"/>
            <a:ext cx="253365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01B8DE-4417-4D98-8EDF-035EB6E60D8D}"/>
              </a:ext>
            </a:extLst>
          </p:cNvPr>
          <p:cNvSpPr txBox="1"/>
          <p:nvPr/>
        </p:nvSpPr>
        <p:spPr>
          <a:xfrm>
            <a:off x="2243138" y="378821"/>
            <a:ext cx="678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http://only-testing-blog.blogspot.com/2014/09/selectable.html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218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6E0AEE-AA1E-4458-9DE2-13F42FDE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Assert checked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C7876-CD55-4642-8311-2494781C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0688"/>
            <a:ext cx="9144000" cy="2732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1211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E6030-FE06-4874-9858-D3C0DBF7F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650" y="96838"/>
            <a:ext cx="3811799" cy="3781426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F15EA0-BE99-48B0-9649-3F36000C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96838"/>
            <a:ext cx="6261100" cy="1143000"/>
          </a:xfrm>
        </p:spPr>
        <p:txBody>
          <a:bodyPr/>
          <a:lstStyle/>
          <a:p>
            <a:r>
              <a:rPr lang="en-CA" dirty="0"/>
              <a:t>6. Assert editable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503E0-83C5-4C86-A9F1-54BAD45F1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3"/>
          <a:stretch/>
        </p:blipFill>
        <p:spPr>
          <a:xfrm>
            <a:off x="252413" y="3878263"/>
            <a:ext cx="8656552" cy="23225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125EE4-4300-4499-937B-8FAAA5374E69}"/>
              </a:ext>
            </a:extLst>
          </p:cNvPr>
          <p:cNvCxnSpPr/>
          <p:nvPr/>
        </p:nvCxnSpPr>
        <p:spPr>
          <a:xfrm flipH="1">
            <a:off x="5943600" y="2909888"/>
            <a:ext cx="876300" cy="2352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79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60E51-A5B0-475A-B0FB-B7A228F0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" y="3773223"/>
            <a:ext cx="9016981" cy="2551377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7F9A54-FB10-4669-AB7A-68E3D70B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64821"/>
            <a:ext cx="6261100" cy="1143000"/>
          </a:xfrm>
        </p:spPr>
        <p:txBody>
          <a:bodyPr/>
          <a:lstStyle/>
          <a:p>
            <a:r>
              <a:rPr lang="en-CA" dirty="0"/>
              <a:t>7. Radio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14B4E-0DCC-4F69-A6D8-3E92C083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904874"/>
            <a:ext cx="3933825" cy="2669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2699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766DB-4AF2-4C58-8832-C56FD47A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4307926"/>
            <a:ext cx="8588451" cy="2550074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B28A35-C725-4A3E-8214-33E5C3CF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512"/>
            <a:ext cx="6261100" cy="1143000"/>
          </a:xfrm>
        </p:spPr>
        <p:txBody>
          <a:bodyPr/>
          <a:lstStyle/>
          <a:p>
            <a:r>
              <a:rPr lang="en-CA" dirty="0"/>
              <a:t>8. Assert text in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0080E-24BA-492D-83B6-AF1B73ED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785812"/>
            <a:ext cx="7043276" cy="3328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047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3FBA1-2532-4053-85FB-26AFCE4FB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" y="3603681"/>
            <a:ext cx="9115488" cy="2387544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D8F8A-9C2A-4C19-B9F3-1BA255AB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38"/>
            <a:ext cx="6261100" cy="1143000"/>
          </a:xfrm>
        </p:spPr>
        <p:txBody>
          <a:bodyPr/>
          <a:lstStyle/>
          <a:p>
            <a:r>
              <a:rPr lang="en-CA" dirty="0"/>
              <a:t>9. Assert selected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D34C8-BF41-421B-A8CA-ED486E33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8"/>
          <a:stretch/>
        </p:blipFill>
        <p:spPr>
          <a:xfrm>
            <a:off x="95250" y="1111192"/>
            <a:ext cx="9144000" cy="2317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623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DAC1D-A6F7-44B2-AE5E-C59C28FD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" y="4454199"/>
            <a:ext cx="8825642" cy="1965651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34136BC-B03E-4FA9-80D6-E9B95694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550"/>
            <a:ext cx="6261100" cy="1143000"/>
          </a:xfrm>
        </p:spPr>
        <p:txBody>
          <a:bodyPr/>
          <a:lstStyle/>
          <a:p>
            <a:r>
              <a:rPr lang="en-CA" dirty="0"/>
              <a:t>10. Assert alert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AEF6B-EB9F-4C29-9C63-29C61B76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904875"/>
            <a:ext cx="5319713" cy="33028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FFF76-7EB3-4A2F-9078-8E9B0C578BDD}"/>
              </a:ext>
            </a:extLst>
          </p:cNvPr>
          <p:cNvCxnSpPr/>
          <p:nvPr/>
        </p:nvCxnSpPr>
        <p:spPr>
          <a:xfrm>
            <a:off x="833438" y="2276475"/>
            <a:ext cx="2171700" cy="66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06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03B6C-E52E-4E48-B127-7B8A1B69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4" y="1082130"/>
            <a:ext cx="9022712" cy="5259153"/>
          </a:xfrm>
        </p:spPr>
        <p:txBody>
          <a:bodyPr>
            <a:normAutofit fontScale="92500"/>
          </a:bodyPr>
          <a:lstStyle/>
          <a:p>
            <a:r>
              <a:rPr lang="en-CA" dirty="0"/>
              <a:t>Assert/verify </a:t>
            </a:r>
            <a:r>
              <a:rPr lang="en-CA" b="1" dirty="0"/>
              <a:t>not text</a:t>
            </a:r>
            <a:r>
              <a:rPr lang="en-CA" dirty="0"/>
              <a:t>:</a:t>
            </a:r>
            <a:r>
              <a:rPr lang="en-US" dirty="0"/>
              <a:t>Confirm that the text of an element does not contain the provided value.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value:</a:t>
            </a:r>
            <a:r>
              <a:rPr lang="en-US" dirty="0"/>
              <a:t>Confirm the (whitespace-trimmed) value of an input field (or anything else with a value parameter). For checkbox/radio elements, the value will be "on" or "off" depending on whether the element is checked or not. </a:t>
            </a:r>
            <a:endParaRPr lang="en-CA" b="1" dirty="0"/>
          </a:p>
          <a:p>
            <a:r>
              <a:rPr lang="en-CA" dirty="0"/>
              <a:t>Assert/verify </a:t>
            </a:r>
            <a:r>
              <a:rPr lang="en-CA" b="1" dirty="0"/>
              <a:t>selected value</a:t>
            </a:r>
            <a:r>
              <a:rPr lang="en-CA" dirty="0"/>
              <a:t>:</a:t>
            </a:r>
            <a:r>
              <a:rPr lang="en-US" dirty="0"/>
              <a:t>Confirm that the value attribute of the selected option in a dropdown element contains the provided value. 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not selected value</a:t>
            </a:r>
            <a:r>
              <a:rPr lang="en-CA" dirty="0"/>
              <a:t>:</a:t>
            </a:r>
            <a:r>
              <a:rPr lang="en-US" dirty="0"/>
              <a:t>Confirm that the value attribute of the selected option in a dropdown element does not contain the provided value. 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selected label:</a:t>
            </a:r>
            <a:r>
              <a:rPr lang="en-US" dirty="0"/>
              <a:t>Confirm that the label of the selected option in a dropdown element contains the provided value.</a:t>
            </a:r>
            <a:endParaRPr lang="en-CA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FBB74-2484-41DC-802B-00E5EF69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4" y="132909"/>
            <a:ext cx="6261100" cy="835598"/>
          </a:xfrm>
        </p:spPr>
        <p:txBody>
          <a:bodyPr/>
          <a:lstStyle/>
          <a:p>
            <a:r>
              <a:rPr lang="en-CA" dirty="0"/>
              <a:t>Other commands to check</a:t>
            </a:r>
          </a:p>
        </p:txBody>
      </p:sp>
    </p:spTree>
    <p:extLst>
      <p:ext uri="{BB962C8B-B14F-4D97-AF65-F5344CB8AC3E}">
        <p14:creationId xmlns:p14="http://schemas.microsoft.com/office/powerpoint/2010/main" val="426554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587E7-0D96-4C24-A30F-470E5239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8" y="205606"/>
            <a:ext cx="8905931" cy="616273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Assert/verify </a:t>
            </a:r>
            <a:r>
              <a:rPr lang="en-CA" b="1" dirty="0"/>
              <a:t>checked</a:t>
            </a:r>
            <a:r>
              <a:rPr lang="en-CA" dirty="0"/>
              <a:t>: </a:t>
            </a:r>
            <a:r>
              <a:rPr lang="en-US" dirty="0"/>
              <a:t>Confirm that the target element has been checked.</a:t>
            </a:r>
            <a:endParaRPr lang="en-CA" dirty="0"/>
          </a:p>
          <a:p>
            <a:r>
              <a:rPr lang="en-CA" dirty="0"/>
              <a:t>Assert/verify </a:t>
            </a:r>
            <a:r>
              <a:rPr lang="en-CA" b="1" dirty="0"/>
              <a:t>not checked:</a:t>
            </a:r>
            <a:r>
              <a:rPr lang="en-US" dirty="0"/>
              <a:t>Confirms that the target element has not been checked.</a:t>
            </a:r>
            <a:endParaRPr lang="en-CA" b="1" dirty="0"/>
          </a:p>
          <a:p>
            <a:r>
              <a:rPr lang="en-CA" dirty="0"/>
              <a:t>Assert/verify </a:t>
            </a:r>
            <a:r>
              <a:rPr lang="en-CA" b="1" dirty="0"/>
              <a:t>editable:</a:t>
            </a:r>
            <a:r>
              <a:rPr lang="en-US" dirty="0"/>
              <a:t>Confirm that the target element is editable. </a:t>
            </a:r>
            <a:endParaRPr lang="en-CA" b="1" dirty="0"/>
          </a:p>
          <a:p>
            <a:r>
              <a:rPr lang="en-CA" dirty="0"/>
              <a:t>Assert/verify </a:t>
            </a:r>
            <a:r>
              <a:rPr lang="en-CA" b="1" dirty="0"/>
              <a:t>not editable:</a:t>
            </a:r>
            <a:r>
              <a:rPr lang="en-US" dirty="0"/>
              <a:t>Confirm that the target element is not editable. </a:t>
            </a:r>
            <a:endParaRPr lang="en-CA" b="1" dirty="0"/>
          </a:p>
          <a:p>
            <a:r>
              <a:rPr lang="en-CA" b="1" dirty="0"/>
              <a:t>Assert element present:</a:t>
            </a:r>
            <a:r>
              <a:rPr lang="en-US" dirty="0"/>
              <a:t>Confirms that the target element is present somewhere on the page. </a:t>
            </a:r>
            <a:endParaRPr lang="en-CA" b="1" dirty="0"/>
          </a:p>
          <a:p>
            <a:r>
              <a:rPr lang="en-CA" b="1" dirty="0"/>
              <a:t>Assert element not present:</a:t>
            </a:r>
            <a:r>
              <a:rPr lang="en-US" dirty="0"/>
              <a:t>Confirms that the target element is not present anywhere on the page.</a:t>
            </a:r>
            <a:endParaRPr lang="en-CA" b="1" dirty="0"/>
          </a:p>
          <a:p>
            <a:r>
              <a:rPr lang="en-CA" b="1" dirty="0"/>
              <a:t>Assert alert:</a:t>
            </a:r>
            <a:r>
              <a:rPr lang="en-US" dirty="0"/>
              <a:t>Confirm that an alert has been rendered with the provided text.</a:t>
            </a:r>
            <a:endParaRPr lang="en-CA" b="1" dirty="0"/>
          </a:p>
          <a:p>
            <a:r>
              <a:rPr lang="en-CA" b="1" dirty="0"/>
              <a:t>Assert/verify confirmation:</a:t>
            </a:r>
            <a:r>
              <a:rPr lang="en-US" dirty="0"/>
              <a:t>Confirms that a confirmation has been rendered. 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7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6758-CDB4-48EC-9532-4299C63C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778" cy="1371600"/>
          </a:xfrm>
        </p:spPr>
        <p:txBody>
          <a:bodyPr/>
          <a:lstStyle/>
          <a:p>
            <a:r>
              <a:rPr lang="en-US" dirty="0"/>
              <a:t>An automated testing tool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BFAD-F15F-44F0-BE1B-BFCA9134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automated testing tool can </a:t>
            </a:r>
          </a:p>
          <a:p>
            <a:pPr marL="800100" lvl="1" indent="-342900"/>
            <a:r>
              <a:rPr lang="en-US" b="1" dirty="0"/>
              <a:t>playback </a:t>
            </a:r>
            <a:r>
              <a:rPr lang="en-US" b="0" dirty="0"/>
              <a:t>pre-recorded and predefined actions, </a:t>
            </a:r>
          </a:p>
          <a:p>
            <a:pPr marL="800100" lvl="1" indent="-342900"/>
            <a:r>
              <a:rPr lang="en-US" b="1" dirty="0"/>
              <a:t>compare</a:t>
            </a:r>
            <a:r>
              <a:rPr lang="en-US" b="0" dirty="0"/>
              <a:t> the results to the expected behavior and </a:t>
            </a:r>
          </a:p>
          <a:p>
            <a:pPr marL="800100" lvl="1" indent="-342900"/>
            <a:r>
              <a:rPr lang="en-US" b="1" dirty="0"/>
              <a:t>report </a:t>
            </a:r>
            <a:r>
              <a:rPr lang="en-US" b="0" dirty="0"/>
              <a:t>the success or failure of these manual tests to a test engineer.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Once automated tests are created, they can easily be </a:t>
            </a:r>
            <a:r>
              <a:rPr lang="en-US" dirty="0"/>
              <a:t>repeated</a:t>
            </a:r>
            <a:r>
              <a:rPr lang="en-US" b="0" dirty="0"/>
              <a:t>, and they can be </a:t>
            </a:r>
            <a:r>
              <a:rPr lang="en-US" dirty="0"/>
              <a:t>extended</a:t>
            </a:r>
            <a:r>
              <a:rPr lang="en-US" b="0" dirty="0"/>
              <a:t> to perform tasks impossible with manual testing. </a:t>
            </a:r>
          </a:p>
        </p:txBody>
      </p:sp>
    </p:spTree>
    <p:extLst>
      <p:ext uri="{BB962C8B-B14F-4D97-AF65-F5344CB8AC3E}">
        <p14:creationId xmlns:p14="http://schemas.microsoft.com/office/powerpoint/2010/main" val="134876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6FB8-0A71-48B4-8567-65C4384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3" y="184634"/>
            <a:ext cx="6261100" cy="1143000"/>
          </a:xfrm>
        </p:spPr>
        <p:txBody>
          <a:bodyPr/>
          <a:lstStyle/>
          <a:p>
            <a:r>
              <a:rPr lang="en-US" b="1" i="0" dirty="0">
                <a:effectLst/>
              </a:rPr>
              <a:t>Escaped Defects Found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1886-D572-4079-9507-63E7077D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1118152"/>
            <a:ext cx="8908774" cy="5178287"/>
          </a:xfrm>
        </p:spPr>
        <p:txBody>
          <a:bodyPr>
            <a:normAutofit/>
          </a:bodyPr>
          <a:lstStyle/>
          <a:p>
            <a:r>
              <a:rPr lang="en-US" dirty="0"/>
              <a:t>An escaped defects is a defect that was not found by, or one that escaped from, the quality assurance team. </a:t>
            </a:r>
          </a:p>
          <a:p>
            <a:r>
              <a:rPr lang="en-US" dirty="0"/>
              <a:t>Typically, those issues are found by end users after released version has made available to them. </a:t>
            </a:r>
          </a:p>
          <a:p>
            <a:r>
              <a:rPr lang="en-US" dirty="0"/>
              <a:t>The metrics </a:t>
            </a:r>
            <a:r>
              <a:rPr lang="en-US" b="1" i="0" dirty="0">
                <a:effectLst/>
              </a:rPr>
              <a:t>Escaped Defects Found </a:t>
            </a:r>
            <a:r>
              <a:rPr lang="en-US" b="0" i="0" dirty="0">
                <a:effectLst/>
              </a:rPr>
              <a:t>counts number of new escaped defects found over period (day, week, month).</a:t>
            </a:r>
            <a:r>
              <a:rPr lang="en-US" b="1" i="1" dirty="0"/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72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FFE791-B55E-49BB-B8B5-62C9B403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998884"/>
            <a:ext cx="8970066" cy="5367130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/>
              <a:t>No human intervention </a:t>
            </a:r>
            <a:r>
              <a:rPr lang="en-CA" dirty="0"/>
              <a:t>required</a:t>
            </a:r>
          </a:p>
          <a:p>
            <a:r>
              <a:rPr lang="en-CA" b="1" dirty="0"/>
              <a:t>Saves cost.</a:t>
            </a:r>
          </a:p>
          <a:p>
            <a:r>
              <a:rPr lang="en-CA" b="1" dirty="0"/>
              <a:t>Fast, accurate, efficient, reliable, consistent  </a:t>
            </a:r>
          </a:p>
          <a:p>
            <a:r>
              <a:rPr lang="en-CA" dirty="0"/>
              <a:t>Humans have to </a:t>
            </a:r>
            <a:r>
              <a:rPr lang="en-CA" b="1" dirty="0"/>
              <a:t>sleep</a:t>
            </a:r>
            <a:r>
              <a:rPr lang="en-CA" dirty="0"/>
              <a:t>-machines don’t.</a:t>
            </a:r>
          </a:p>
          <a:p>
            <a:r>
              <a:rPr lang="en-US" b="0" dirty="0"/>
              <a:t>It is difficult to test for </a:t>
            </a:r>
            <a:r>
              <a:rPr lang="en-US" b="1" dirty="0"/>
              <a:t>multilingual</a:t>
            </a:r>
            <a:r>
              <a:rPr lang="en-US" dirty="0"/>
              <a:t> </a:t>
            </a:r>
            <a:r>
              <a:rPr lang="en-US" b="0" dirty="0"/>
              <a:t>sites manually</a:t>
            </a:r>
          </a:p>
          <a:p>
            <a:r>
              <a:rPr lang="en-CA" b="1" dirty="0"/>
              <a:t>Scales </a:t>
            </a:r>
            <a:r>
              <a:rPr lang="en-CA" dirty="0"/>
              <a:t>well.</a:t>
            </a:r>
          </a:p>
          <a:p>
            <a:r>
              <a:rPr lang="en-CA" dirty="0"/>
              <a:t>Does </a:t>
            </a:r>
            <a:r>
              <a:rPr lang="en-CA" b="1" dirty="0"/>
              <a:t>repetitive</a:t>
            </a:r>
            <a:r>
              <a:rPr lang="en-CA" dirty="0"/>
              <a:t> tasks well. </a:t>
            </a:r>
            <a:r>
              <a:rPr lang="en-US" b="0" dirty="0"/>
              <a:t>Manual Testing can become </a:t>
            </a:r>
            <a:r>
              <a:rPr lang="en-US" dirty="0"/>
              <a:t>boring and hence error-prone.</a:t>
            </a:r>
            <a:endParaRPr lang="en-CA" dirty="0"/>
          </a:p>
          <a:p>
            <a:r>
              <a:rPr lang="en-CA" b="1" dirty="0"/>
              <a:t>Early </a:t>
            </a:r>
            <a:r>
              <a:rPr lang="en-CA" dirty="0"/>
              <a:t>defect detection.</a:t>
            </a:r>
          </a:p>
          <a:p>
            <a:r>
              <a:rPr lang="en-CA" dirty="0"/>
              <a:t>Less ‘</a:t>
            </a:r>
            <a:r>
              <a:rPr lang="en-CA" b="1" dirty="0"/>
              <a:t>Escape Defect Found</a:t>
            </a:r>
            <a:r>
              <a:rPr lang="en-CA" dirty="0"/>
              <a:t>’</a:t>
            </a:r>
          </a:p>
          <a:p>
            <a:r>
              <a:rPr lang="en-CA" dirty="0"/>
              <a:t>Easy to </a:t>
            </a:r>
            <a:r>
              <a:rPr lang="en-CA" b="1" dirty="0"/>
              <a:t>prepare environment </a:t>
            </a:r>
            <a:r>
              <a:rPr lang="en-CA" dirty="0"/>
              <a:t>for DevOps for CICD pipelines.</a:t>
            </a:r>
          </a:p>
          <a:p>
            <a:r>
              <a:rPr lang="en-US" b="1" dirty="0"/>
              <a:t>Wider test coverage </a:t>
            </a:r>
            <a:r>
              <a:rPr lang="en-US" dirty="0"/>
              <a:t>of application features</a:t>
            </a:r>
            <a:endParaRPr lang="en-CA" dirty="0"/>
          </a:p>
          <a:p>
            <a:r>
              <a:rPr lang="en-CA" b="1" dirty="0"/>
              <a:t>Re-usable</a:t>
            </a:r>
            <a:r>
              <a:rPr lang="en-CA" dirty="0"/>
              <a:t> test scripts</a:t>
            </a:r>
          </a:p>
          <a:p>
            <a:r>
              <a:rPr lang="en-CA" b="1" dirty="0"/>
              <a:t>Early time to market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2044D-15AC-47AB-AC6C-9A1461E3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Advantages of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35071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19848-4576-436C-A829-756864FB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" y="1123122"/>
            <a:ext cx="9054548" cy="5337313"/>
          </a:xfrm>
        </p:spPr>
        <p:txBody>
          <a:bodyPr>
            <a:normAutofit/>
          </a:bodyPr>
          <a:lstStyle/>
          <a:p>
            <a:r>
              <a:rPr lang="en-CA" dirty="0"/>
              <a:t>Automated testing can do what work very effectively and is </a:t>
            </a:r>
            <a:r>
              <a:rPr lang="en-CA" b="1" dirty="0"/>
              <a:t>quickly replacing 50-100 testers</a:t>
            </a:r>
            <a:r>
              <a:rPr lang="en-CA" dirty="0"/>
              <a:t>. </a:t>
            </a:r>
          </a:p>
          <a:p>
            <a:r>
              <a:rPr lang="en-CA" dirty="0"/>
              <a:t>Testing has matured. You are no longer only focussing on functionality but giving most of your attention to </a:t>
            </a:r>
            <a:r>
              <a:rPr lang="en-CA" b="1" dirty="0"/>
              <a:t>user requirements. </a:t>
            </a:r>
          </a:p>
          <a:p>
            <a:r>
              <a:rPr lang="en-CA" dirty="0"/>
              <a:t>Successful testing also involves </a:t>
            </a:r>
            <a:r>
              <a:rPr lang="en-CA" b="1" dirty="0"/>
              <a:t>evaluating user requirements</a:t>
            </a:r>
            <a:r>
              <a:rPr lang="en-CA" dirty="0"/>
              <a:t>.</a:t>
            </a:r>
          </a:p>
          <a:p>
            <a:r>
              <a:rPr lang="en-CA" dirty="0"/>
              <a:t>Test </a:t>
            </a:r>
            <a:r>
              <a:rPr lang="en-CA" b="1" dirty="0"/>
              <a:t>Frequently and thoroughly</a:t>
            </a:r>
            <a:r>
              <a:rPr lang="en-CA" dirty="0"/>
              <a:t>: Automation testing runs on every build including doing regression testing. Number of builds are a lot so testing every build on time is easier with automation.</a:t>
            </a:r>
          </a:p>
          <a:p>
            <a:r>
              <a:rPr lang="en-CA" b="1" dirty="0"/>
              <a:t>Backward compatibility </a:t>
            </a:r>
            <a:r>
              <a:rPr lang="en-CA" dirty="0"/>
              <a:t>can be tested as well in addition to all different types of tests.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F8C33-E04F-4527-B01A-2176C17F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13" y="139908"/>
            <a:ext cx="6261100" cy="1143000"/>
          </a:xfrm>
        </p:spPr>
        <p:txBody>
          <a:bodyPr/>
          <a:lstStyle/>
          <a:p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Advantages of automation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25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B8ED4-2FEF-4D4B-8726-BD102074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35" y="1068457"/>
            <a:ext cx="8888896" cy="5342282"/>
          </a:xfrm>
        </p:spPr>
        <p:txBody>
          <a:bodyPr>
            <a:normAutofit/>
          </a:bodyPr>
          <a:lstStyle/>
          <a:p>
            <a:r>
              <a:rPr lang="en-CA" dirty="0"/>
              <a:t>Also using automation we are writing a program and it </a:t>
            </a:r>
            <a:r>
              <a:rPr lang="en-CA" b="1" dirty="0"/>
              <a:t>stays with the organization</a:t>
            </a:r>
            <a:r>
              <a:rPr lang="en-CA" dirty="0"/>
              <a:t>. This is opposed to a tester who leaves the organization and takes his skill and experience with him.</a:t>
            </a:r>
          </a:p>
          <a:p>
            <a:r>
              <a:rPr lang="en-CA" dirty="0"/>
              <a:t>Normally you would start the test at 12:00 pm at night and it will give you the result at 8:00 am in the morning.</a:t>
            </a:r>
          </a:p>
          <a:p>
            <a:r>
              <a:rPr lang="en-CA" dirty="0"/>
              <a:t>You add a new feature, within 2 hours you would get the test results for that feature. So there is </a:t>
            </a:r>
            <a:r>
              <a:rPr lang="en-CA" b="1" dirty="0"/>
              <a:t>early problem detection</a:t>
            </a:r>
            <a:r>
              <a:rPr lang="en-CA" dirty="0"/>
              <a:t>. More lag time makes the fix more costly.</a:t>
            </a:r>
          </a:p>
          <a:p>
            <a:r>
              <a:rPr lang="en-CA" dirty="0"/>
              <a:t>Also say it has to install some </a:t>
            </a:r>
            <a:r>
              <a:rPr lang="en-CA" b="1" dirty="0"/>
              <a:t>drivers</a:t>
            </a:r>
            <a:r>
              <a:rPr lang="en-CA" dirty="0"/>
              <a:t> for testing environment which is a very tedious manual activity. It takes 10 people 20 man hours. In automation, those man hours are saved.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A6351-BD1E-4EBD-AE6D-4D6005CA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" y="144877"/>
            <a:ext cx="6261100" cy="1143000"/>
          </a:xfrm>
        </p:spPr>
        <p:txBody>
          <a:bodyPr/>
          <a:lstStyle/>
          <a:p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Advantages of automation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815221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UVic Edge content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Vic Edge titl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Vic Edge content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8046</TotalTime>
  <Words>1566</Words>
  <Application>Microsoft Office PowerPoint</Application>
  <PresentationFormat>On-screen Show (4:3)</PresentationFormat>
  <Paragraphs>141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UVic Edge content 6</vt:lpstr>
      <vt:lpstr>1_UVic Edge title 1</vt:lpstr>
      <vt:lpstr>1_UVic Edge content 6</vt:lpstr>
      <vt:lpstr>Essential</vt:lpstr>
      <vt:lpstr>   Seng 275   software testing  dr. navneet kaur popli   </vt:lpstr>
      <vt:lpstr>Automation testing</vt:lpstr>
      <vt:lpstr>Manual vs automated testing</vt:lpstr>
      <vt:lpstr>PowerPoint Presentation</vt:lpstr>
      <vt:lpstr>An automated testing tool </vt:lpstr>
      <vt:lpstr>Escaped Defects Found </vt:lpstr>
      <vt:lpstr>Advantages of automation testing</vt:lpstr>
      <vt:lpstr>Advantages of automation testing</vt:lpstr>
      <vt:lpstr>Advantages of automation testing</vt:lpstr>
      <vt:lpstr>Using VMs for automation testing</vt:lpstr>
      <vt:lpstr>Manual testing is still important</vt:lpstr>
      <vt:lpstr>Selenium ide</vt:lpstr>
      <vt:lpstr>Selenium extension for chrome</vt:lpstr>
      <vt:lpstr>Start recording</vt:lpstr>
      <vt:lpstr>Locators </vt:lpstr>
      <vt:lpstr>Locators in a web page</vt:lpstr>
      <vt:lpstr>What is a CSS Selector? </vt:lpstr>
      <vt:lpstr>assert title command</vt:lpstr>
      <vt:lpstr>Assert text  and Verify text</vt:lpstr>
      <vt:lpstr>PowerPoint Presentation</vt:lpstr>
      <vt:lpstr>Assert vs verify</vt:lpstr>
      <vt:lpstr>Verify element not present- http://only-testing-blog.blogspot.com/2014/01/textbox.html </vt:lpstr>
      <vt:lpstr>Assert selected label</vt:lpstr>
      <vt:lpstr>Multiple selections</vt:lpstr>
      <vt:lpstr>Select both Japan and Germany</vt:lpstr>
      <vt:lpstr>PowerPoint Presentation</vt:lpstr>
      <vt:lpstr>PowerPoint Presentation</vt:lpstr>
      <vt:lpstr>PowerPoint Presentation</vt:lpstr>
      <vt:lpstr>assert confirmation </vt:lpstr>
      <vt:lpstr>PowerPoint Presentation</vt:lpstr>
      <vt:lpstr>Assert alert</vt:lpstr>
      <vt:lpstr>PowerPoint Presentation</vt:lpstr>
      <vt:lpstr>Assert prompt</vt:lpstr>
      <vt:lpstr>Assert checked- Verifying whether One of the Radio buttons checked or not checked </vt:lpstr>
      <vt:lpstr>Verify checked- Verifying whether a particular check box is checked or not</vt:lpstr>
      <vt:lpstr>Bike will automatically be clicked because </vt:lpstr>
      <vt:lpstr>Assert value</vt:lpstr>
      <vt:lpstr>Assert editable</vt:lpstr>
      <vt:lpstr>Ram your brains!!!!!</vt:lpstr>
      <vt:lpstr>3. Assert text</vt:lpstr>
      <vt:lpstr>5. Assert checked</vt:lpstr>
      <vt:lpstr>6. Assert editable</vt:lpstr>
      <vt:lpstr>7. Radio button</vt:lpstr>
      <vt:lpstr>8. Assert text in a list</vt:lpstr>
      <vt:lpstr>9. Assert selected value</vt:lpstr>
      <vt:lpstr>10. Assert alert</vt:lpstr>
      <vt:lpstr>Other commands to 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Seng 275   software testing  dr. navneet kaur popli   </dc:title>
  <dc:creator>navneet popli</dc:creator>
  <cp:lastModifiedBy>navneet popli</cp:lastModifiedBy>
  <cp:revision>171</cp:revision>
  <dcterms:created xsi:type="dcterms:W3CDTF">2021-05-05T00:22:58Z</dcterms:created>
  <dcterms:modified xsi:type="dcterms:W3CDTF">2021-06-16T16:22:36Z</dcterms:modified>
</cp:coreProperties>
</file>