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7861FC8-D263-5370-8396-5019F389C3C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0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0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8F2C64-5B9F-0D7B-0F18-AC0AE268EDA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0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3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87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5F61A2C-44D5-F40E-4AC9-5C5FF11D1527}"/>
              </a:ext>
            </a:extLst>
          </p:cNvPr>
          <p:cNvSpPr txBox="1"/>
          <p:nvPr/>
        </p:nvSpPr>
        <p:spPr>
          <a:xfrm>
            <a:off x="1356863" y="3671523"/>
            <a:ext cx="9478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Montserrat" pitchFamily="2" charset="0"/>
              </a:rPr>
              <a:t>Customer ratings analysis and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12F50E-7A9D-1D13-7128-784D7922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91" y="581205"/>
            <a:ext cx="4077418" cy="4077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E46B30-BB12-6CA9-748B-E61689A4BF8B}"/>
              </a:ext>
            </a:extLst>
          </p:cNvPr>
          <p:cNvSpPr txBox="1"/>
          <p:nvPr/>
        </p:nvSpPr>
        <p:spPr>
          <a:xfrm>
            <a:off x="0" y="6570241"/>
            <a:ext cx="529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GB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July 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524" y="981208"/>
            <a:ext cx="2983302" cy="739056"/>
          </a:xfrm>
        </p:spPr>
        <p:txBody>
          <a:bodyPr>
            <a:normAutofit/>
          </a:bodyPr>
          <a:lstStyle/>
          <a:p>
            <a:pPr algn="ctr"/>
            <a:r>
              <a:rPr lang="en-GB" sz="1800" b="1" dirty="0">
                <a:latin typeface="Montserrat" pitchFamily="2" charset="0"/>
              </a:rPr>
              <a:t>Key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51107-32F1-851A-6445-F4FF30CA8415}"/>
              </a:ext>
            </a:extLst>
          </p:cNvPr>
          <p:cNvSpPr txBox="1"/>
          <p:nvPr/>
        </p:nvSpPr>
        <p:spPr>
          <a:xfrm>
            <a:off x="0" y="6547105"/>
            <a:ext cx="5296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GB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July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B3289-D67C-7E52-012B-CB68824D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2" y="1596439"/>
            <a:ext cx="4921101" cy="2763357"/>
          </a:xfrm>
          <a:prstGeom prst="rect">
            <a:avLst/>
          </a:prstGeom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1F990FB-12FB-1CF7-97D3-640ED9601355}"/>
              </a:ext>
            </a:extLst>
          </p:cNvPr>
          <p:cNvSpPr/>
          <p:nvPr/>
        </p:nvSpPr>
        <p:spPr>
          <a:xfrm>
            <a:off x="2673383" y="486602"/>
            <a:ext cx="251260" cy="263881"/>
          </a:xfrm>
          <a:prstGeom prst="star5">
            <a:avLst>
              <a:gd name="adj" fmla="val 24599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047092-FCD7-7903-47FF-12796BA7286B}"/>
              </a:ext>
            </a:extLst>
          </p:cNvPr>
          <p:cNvGrpSpPr/>
          <p:nvPr/>
        </p:nvGrpSpPr>
        <p:grpSpPr>
          <a:xfrm>
            <a:off x="2346571" y="361144"/>
            <a:ext cx="7498857" cy="752799"/>
            <a:chOff x="2346571" y="361144"/>
            <a:chExt cx="7498857" cy="7527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336A91-F719-340A-AF2C-A0A91192055F}"/>
                </a:ext>
              </a:extLst>
            </p:cNvPr>
            <p:cNvSpPr/>
            <p:nvPr/>
          </p:nvSpPr>
          <p:spPr>
            <a:xfrm>
              <a:off x="2346571" y="361144"/>
              <a:ext cx="2355695" cy="7390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  <a:p>
              <a:pPr algn="ctr"/>
              <a:r>
                <a:rPr lang="en-CA" sz="1400" dirty="0">
                  <a:solidFill>
                    <a:schemeClr val="tx1">
                      <a:lumMod val="75000"/>
                    </a:schemeClr>
                  </a:solidFill>
                  <a:latin typeface="Montserrat" pitchFamily="2" charset="0"/>
                </a:rPr>
                <a:t>Average Overall Rating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1C490D3-997E-BC5F-EC33-5FFD828AABD4}"/>
                </a:ext>
              </a:extLst>
            </p:cNvPr>
            <p:cNvSpPr/>
            <p:nvPr/>
          </p:nvSpPr>
          <p:spPr>
            <a:xfrm>
              <a:off x="4918153" y="371430"/>
              <a:ext cx="2355694" cy="7390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69</a:t>
              </a:r>
            </a:p>
            <a:p>
              <a:pPr algn="ctr"/>
              <a:r>
                <a:rPr lang="en-CA" sz="1400" dirty="0">
                  <a:solidFill>
                    <a:schemeClr val="tx1">
                      <a:lumMod val="75000"/>
                    </a:schemeClr>
                  </a:solidFill>
                  <a:latin typeface="Montserrat" pitchFamily="2" charset="0"/>
                </a:rPr>
                <a:t>Unique Countries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3F7C513-F5B4-D12C-E303-C874BDA9345F}"/>
                </a:ext>
              </a:extLst>
            </p:cNvPr>
            <p:cNvSpPr/>
            <p:nvPr/>
          </p:nvSpPr>
          <p:spPr>
            <a:xfrm>
              <a:off x="7489734" y="374886"/>
              <a:ext cx="2355694" cy="7390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3493</a:t>
              </a:r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 </a:t>
              </a:r>
            </a:p>
            <a:p>
              <a:pPr algn="ctr"/>
              <a:r>
                <a:rPr lang="en-CA" sz="1400" dirty="0">
                  <a:solidFill>
                    <a:schemeClr val="tx1">
                      <a:lumMod val="75000"/>
                    </a:schemeClr>
                  </a:solidFill>
                  <a:latin typeface="Montserrat" pitchFamily="2" charset="0"/>
                </a:rPr>
                <a:t>Total reviews collected</a:t>
              </a:r>
              <a:endParaRPr lang="en-CA" dirty="0">
                <a:solidFill>
                  <a:schemeClr val="tx1">
                    <a:lumMod val="75000"/>
                  </a:schemeClr>
                </a:solidFill>
                <a:latin typeface="Montserrat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2CCDB7-3D08-B290-7C4E-E00B3AAB69ED}"/>
              </a:ext>
            </a:extLst>
          </p:cNvPr>
          <p:cNvSpPr txBox="1"/>
          <p:nvPr/>
        </p:nvSpPr>
        <p:spPr>
          <a:xfrm>
            <a:off x="338462" y="4455140"/>
            <a:ext cx="52969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0"/>
              </a:rPr>
              <a:t>Customers appreciated the </a:t>
            </a:r>
            <a:r>
              <a:rPr lang="en-US" sz="1400" b="1" dirty="0">
                <a:latin typeface="Montserrat" pitchFamily="2" charset="0"/>
              </a:rPr>
              <a:t>cabin crew service</a:t>
            </a:r>
            <a:r>
              <a:rPr lang="en-US" sz="1400" dirty="0">
                <a:latin typeface="Montserrat" pitchFamily="2" charset="0"/>
              </a:rPr>
              <a:t>, </a:t>
            </a:r>
            <a:r>
              <a:rPr lang="en-US" sz="1400" b="1" dirty="0">
                <a:latin typeface="Montserrat" pitchFamily="2" charset="0"/>
              </a:rPr>
              <a:t>staff</a:t>
            </a:r>
            <a:r>
              <a:rPr lang="en-US" sz="1400" dirty="0">
                <a:latin typeface="Montserrat" pitchFamily="2" charset="0"/>
              </a:rPr>
              <a:t>, and </a:t>
            </a:r>
            <a:r>
              <a:rPr lang="en-US" sz="1400" b="1" dirty="0">
                <a:latin typeface="Montserrat" pitchFamily="2" charset="0"/>
              </a:rPr>
              <a:t>general economy seats</a:t>
            </a:r>
            <a:r>
              <a:rPr lang="en-US" sz="1400" dirty="0">
                <a:latin typeface="Montserrat" pitchFamily="2" charset="0"/>
              </a:rPr>
              <a:t>. Many also traveled in </a:t>
            </a:r>
            <a:r>
              <a:rPr lang="en-US" sz="1400" b="1" dirty="0">
                <a:latin typeface="Montserrat" pitchFamily="2" charset="0"/>
              </a:rPr>
              <a:t>business class</a:t>
            </a:r>
            <a:r>
              <a:rPr lang="en-US" sz="1400" dirty="0">
                <a:latin typeface="Montserrat" pitchFamily="2" charset="0"/>
              </a:rPr>
              <a:t>, expecting </a:t>
            </a:r>
            <a:r>
              <a:rPr lang="en-US" sz="1400" b="1" dirty="0">
                <a:latin typeface="Montserrat" pitchFamily="2" charset="0"/>
              </a:rPr>
              <a:t>value for money.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0"/>
              </a:rPr>
              <a:t>Areas for improvement include </a:t>
            </a:r>
            <a:r>
              <a:rPr lang="en-US" sz="1400" b="1" dirty="0">
                <a:latin typeface="Montserrat" pitchFamily="2" charset="0"/>
              </a:rPr>
              <a:t>enhancing economy class service</a:t>
            </a:r>
            <a:r>
              <a:rPr lang="en-US" sz="1400" dirty="0">
                <a:latin typeface="Montserrat" pitchFamily="2" charset="0"/>
              </a:rPr>
              <a:t>, </a:t>
            </a:r>
            <a:r>
              <a:rPr lang="en-US" sz="1400" b="1" dirty="0">
                <a:latin typeface="Montserrat" pitchFamily="2" charset="0"/>
              </a:rPr>
              <a:t>seats</a:t>
            </a:r>
            <a:r>
              <a:rPr lang="en-US" sz="1400" dirty="0">
                <a:latin typeface="Montserrat" pitchFamily="2" charset="0"/>
              </a:rPr>
              <a:t>, and </a:t>
            </a:r>
            <a:r>
              <a:rPr lang="en-US" sz="1400" b="1" dirty="0">
                <a:latin typeface="Montserrat" pitchFamily="2" charset="0"/>
              </a:rPr>
              <a:t>inflight entertainment</a:t>
            </a:r>
            <a:r>
              <a:rPr lang="en-US" sz="1400" dirty="0">
                <a:latin typeface="Montserrat" pitchFamily="2" charset="0"/>
              </a:rPr>
              <a:t>, </a:t>
            </a:r>
            <a:r>
              <a:rPr lang="en-US" sz="1400" b="1" dirty="0">
                <a:latin typeface="Montserrat" pitchFamily="2" charset="0"/>
              </a:rPr>
              <a:t>addressing delays</a:t>
            </a:r>
            <a:r>
              <a:rPr lang="en-US" sz="1400" dirty="0">
                <a:latin typeface="Montserrat" pitchFamily="2" charset="0"/>
              </a:rPr>
              <a:t>, and </a:t>
            </a:r>
            <a:r>
              <a:rPr lang="en-US" sz="1400" b="1" dirty="0">
                <a:latin typeface="Montserrat" pitchFamily="2" charset="0"/>
              </a:rPr>
              <a:t>improving customer service </a:t>
            </a:r>
            <a:r>
              <a:rPr lang="en-US" sz="1400" dirty="0">
                <a:latin typeface="Montserrat" pitchFamily="2" charset="0"/>
              </a:rPr>
              <a:t>for </a:t>
            </a:r>
            <a:r>
              <a:rPr lang="en-US" sz="1400" b="1" dirty="0">
                <a:latin typeface="Montserrat" pitchFamily="2" charset="0"/>
              </a:rPr>
              <a:t>refund</a:t>
            </a:r>
            <a:r>
              <a:rPr lang="en-US" sz="1400" dirty="0">
                <a:latin typeface="Montserrat" pitchFamily="2" charset="0"/>
              </a:rPr>
              <a:t> requests and processing.</a:t>
            </a:r>
            <a:endParaRPr lang="en-GB" sz="1400" dirty="0">
              <a:latin typeface="Montserrat" pitchFamily="2" charset="0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15AEDC30-9CE6-47E5-6413-1AEF8F17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32059"/>
              </p:ext>
            </p:extLst>
          </p:nvPr>
        </p:nvGraphicFramePr>
        <p:xfrm>
          <a:off x="5803900" y="3779780"/>
          <a:ext cx="3683000" cy="19314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1610996477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574124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Ratings</a:t>
                      </a:r>
                      <a:endParaRPr lang="en-IN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Review</a:t>
                      </a:r>
                      <a:endParaRPr lang="en-IN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73065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r>
                        <a:rPr lang="en-US" sz="1200" dirty="0"/>
                        <a:t>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Comfortable seats, good inflight entertainment, descent food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3796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200" dirty="0"/>
                        <a:t>4-6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Small entertainment screen, long passport check queue, bad business class experience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754386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r>
                        <a:rPr lang="en-US" sz="1200" dirty="0"/>
                        <a:t>1-3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Congested middle seat, small screen, but liked the seats and the 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918044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1E4E708-0ADB-8238-E892-265A2E9C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022" y="3828248"/>
            <a:ext cx="2355694" cy="18771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07B59-432E-FE82-9AE3-BF758B31E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738" y="1530236"/>
            <a:ext cx="5385193" cy="20936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6019CB-DA55-E45D-1F8D-06B554E0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718" y="1801491"/>
            <a:ext cx="1287284" cy="1287284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D982554-A1DF-EB29-11D4-5E66C31757AE}"/>
              </a:ext>
            </a:extLst>
          </p:cNvPr>
          <p:cNvGrpSpPr/>
          <p:nvPr/>
        </p:nvGrpSpPr>
        <p:grpSpPr>
          <a:xfrm>
            <a:off x="5974984" y="5923438"/>
            <a:ext cx="5385193" cy="695168"/>
            <a:chOff x="4988319" y="6097578"/>
            <a:chExt cx="4599189" cy="5211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812A026-FCC8-E7A3-DBC5-0A3C7DAFB406}"/>
                </a:ext>
              </a:extLst>
            </p:cNvPr>
            <p:cNvSpPr/>
            <p:nvPr/>
          </p:nvSpPr>
          <p:spPr>
            <a:xfrm>
              <a:off x="4988319" y="6113972"/>
              <a:ext cx="1462703" cy="50478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>
                      <a:lumMod val="75000"/>
                    </a:schemeClr>
                  </a:solidFill>
                </a:rPr>
                <a:t>2344</a:t>
              </a:r>
            </a:p>
            <a:p>
              <a:pPr algn="ctr"/>
              <a:r>
                <a:rPr lang="en-CA" sz="1200" dirty="0">
                  <a:solidFill>
                    <a:schemeClr val="tx1">
                      <a:lumMod val="75000"/>
                    </a:schemeClr>
                  </a:solidFill>
                  <a:latin typeface="Montserrat" pitchFamily="2" charset="0"/>
                </a:rPr>
                <a:t>Positive Reviews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6316D9C-D8B8-C379-3799-54F62DEF24E2}"/>
                </a:ext>
              </a:extLst>
            </p:cNvPr>
            <p:cNvSpPr/>
            <p:nvPr/>
          </p:nvSpPr>
          <p:spPr>
            <a:xfrm>
              <a:off x="6556562" y="6097578"/>
              <a:ext cx="1462703" cy="50478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>
                      <a:lumMod val="75000"/>
                    </a:schemeClr>
                  </a:solidFill>
                </a:rPr>
                <a:t>20</a:t>
              </a:r>
              <a:endParaRPr lang="en-CA" sz="2400" b="1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ctr"/>
              <a:r>
                <a:rPr lang="en-CA" sz="1200" dirty="0">
                  <a:solidFill>
                    <a:schemeClr val="tx1">
                      <a:lumMod val="75000"/>
                    </a:schemeClr>
                  </a:solidFill>
                  <a:latin typeface="Montserrat" pitchFamily="2" charset="0"/>
                </a:rPr>
                <a:t>Neutral Reviews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6B7F155-A407-045A-8D31-24EFE5558BCC}"/>
                </a:ext>
              </a:extLst>
            </p:cNvPr>
            <p:cNvSpPr/>
            <p:nvPr/>
          </p:nvSpPr>
          <p:spPr>
            <a:xfrm>
              <a:off x="8124805" y="6097578"/>
              <a:ext cx="1462703" cy="50478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solidFill>
                    <a:schemeClr val="tx1">
                      <a:lumMod val="75000"/>
                    </a:schemeClr>
                  </a:solidFill>
                </a:rPr>
                <a:t>1129</a:t>
              </a:r>
              <a:endParaRPr lang="en-CA" sz="2400" b="1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algn="ctr"/>
              <a:r>
                <a:rPr lang="en-CA" sz="1200" dirty="0">
                  <a:solidFill>
                    <a:schemeClr val="tx1">
                      <a:lumMod val="75000"/>
                    </a:schemeClr>
                  </a:solidFill>
                  <a:latin typeface="Montserrat" pitchFamily="2" charset="0"/>
                </a:rPr>
                <a:t>Negative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131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Montserrat</vt:lpstr>
      <vt:lpstr>Rockwell</vt:lpstr>
      <vt:lpstr>Rockwell Condensed</vt:lpstr>
      <vt:lpstr>Wingdings</vt:lpstr>
      <vt:lpstr>Wood Type</vt:lpstr>
      <vt:lpstr>PowerPoint Presentation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Arfaz Khan Hijas Khan</cp:lastModifiedBy>
  <cp:revision>2</cp:revision>
  <dcterms:created xsi:type="dcterms:W3CDTF">2022-12-06T11:13:27Z</dcterms:created>
  <dcterms:modified xsi:type="dcterms:W3CDTF">2023-07-16T15:01:21Z</dcterms:modified>
</cp:coreProperties>
</file>