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3" r:id="rId9"/>
    <p:sldId id="265" r:id="rId10"/>
    <p:sldId id="261" r:id="rId11"/>
    <p:sldId id="268" r:id="rId12"/>
    <p:sldId id="269" r:id="rId13"/>
    <p:sldId id="270" r:id="rId14"/>
    <p:sldId id="272" r:id="rId15"/>
    <p:sldId id="273" r:id="rId16"/>
    <p:sldId id="271" r:id="rId17"/>
    <p:sldId id="274" r:id="rId18"/>
    <p:sldId id="275" r:id="rId19"/>
    <p:sldId id="262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8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5F3-EDDF-AD41-A3C7-1DDF4FB1E5B9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65D7-8F17-B442-948E-84CE2BE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8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06" y="2130425"/>
            <a:ext cx="7772400" cy="1470025"/>
          </a:xfrm>
        </p:spPr>
        <p:txBody>
          <a:bodyPr/>
          <a:lstStyle/>
          <a:p>
            <a:r>
              <a:rPr lang="en-US" dirty="0"/>
              <a:t>An Introduction to Serpent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918" y="3590469"/>
            <a:ext cx="6400800" cy="237622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April Novak</a:t>
            </a:r>
          </a:p>
          <a:p>
            <a:r>
              <a:rPr lang="en-US" sz="2000" dirty="0"/>
              <a:t>4/3/2015</a:t>
            </a:r>
          </a:p>
          <a:p>
            <a:endParaRPr lang="en-US" sz="2000" dirty="0"/>
          </a:p>
          <a:p>
            <a:r>
              <a:rPr lang="en-US" sz="2000" dirty="0"/>
              <a:t>Updated by T. Kozlowski</a:t>
            </a:r>
          </a:p>
          <a:p>
            <a:r>
              <a:rPr lang="en-US" sz="2000" dirty="0"/>
              <a:t>4/24/2016</a:t>
            </a:r>
          </a:p>
          <a:p>
            <a:r>
              <a:rPr lang="en-US" sz="2000" dirty="0"/>
              <a:t>11/17/2016</a:t>
            </a:r>
          </a:p>
          <a:p>
            <a:r>
              <a:rPr lang="en-US" sz="2000" dirty="0"/>
              <a:t>4/3/2017</a:t>
            </a:r>
          </a:p>
        </p:txBody>
      </p:sp>
      <p:pic>
        <p:nvPicPr>
          <p:cNvPr id="4" name="Picture 3" descr="Screen shot 2014-08-12 at 2.4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1292" y="2755292"/>
            <a:ext cx="6873522" cy="133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access Serpent through the UIUC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accessed from: </a:t>
            </a:r>
          </a:p>
          <a:p>
            <a:pPr lvl="1"/>
            <a:r>
              <a:rPr lang="en-US" dirty="0"/>
              <a:t>EWS computer </a:t>
            </a:r>
          </a:p>
          <a:p>
            <a:pPr lvl="1"/>
            <a:r>
              <a:rPr lang="en-US" dirty="0"/>
              <a:t>Personal computer when connected to UIUC network (use UIUC VPN when off-campus)</a:t>
            </a:r>
          </a:p>
        </p:txBody>
      </p:sp>
    </p:spTree>
    <p:extLst>
      <p:ext uri="{BB962C8B-B14F-4D97-AF65-F5344CB8AC3E}">
        <p14:creationId xmlns:p14="http://schemas.microsoft.com/office/powerpoint/2010/main" val="40675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from EWS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Open </a:t>
            </a:r>
            <a:r>
              <a:rPr lang="en-US" dirty="0" err="1"/>
              <a:t>WinSCP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18" y="1659025"/>
            <a:ext cx="4638095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from EWS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Use the IP address or server name and login with your account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30" y="2663117"/>
            <a:ext cx="5857981" cy="384764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25455" y="3666837"/>
            <a:ext cx="1505527" cy="5449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from EWS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Drag files from Illinois EWS station to </a:t>
            </a:r>
            <a:r>
              <a:rPr lang="en-US" dirty="0">
                <a:latin typeface="Courier"/>
              </a:rPr>
              <a:t>/home/&lt;username&gt;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56" y="2566725"/>
            <a:ext cx="6208889" cy="418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from EWS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Drag files from Illinois EWS station to </a:t>
            </a:r>
            <a:r>
              <a:rPr lang="en-US" dirty="0">
                <a:latin typeface="Courier"/>
              </a:rPr>
              <a:t>/home/&lt;username&gt;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12" y="2594316"/>
            <a:ext cx="6208776" cy="4165452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1356360" y="2987040"/>
            <a:ext cx="1211580" cy="1188720"/>
          </a:xfrm>
          <a:prstGeom prst="donut">
            <a:avLst>
              <a:gd name="adj" fmla="val 489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from EWS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Drag files from Illinois EWS station to </a:t>
            </a:r>
            <a:r>
              <a:rPr lang="en-US" dirty="0">
                <a:latin typeface="Courier"/>
              </a:rPr>
              <a:t>/home/&lt;username&gt;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12" y="2577713"/>
            <a:ext cx="6208776" cy="4167303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1531620" y="4183380"/>
            <a:ext cx="876300" cy="160020"/>
          </a:xfrm>
          <a:prstGeom prst="donut">
            <a:avLst>
              <a:gd name="adj" fmla="val 6818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572000" y="4508964"/>
            <a:ext cx="876300" cy="160020"/>
          </a:xfrm>
          <a:prstGeom prst="donut">
            <a:avLst>
              <a:gd name="adj" fmla="val 6818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07920" y="4263390"/>
            <a:ext cx="2110740" cy="316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from EWS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6" y="1600200"/>
            <a:ext cx="864523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Open command line in </a:t>
            </a:r>
            <a:r>
              <a:rPr lang="en-US" dirty="0" err="1"/>
              <a:t>ssh</a:t>
            </a:r>
            <a:r>
              <a:rPr lang="en-US" dirty="0"/>
              <a:t> client (e.g. </a:t>
            </a:r>
            <a:r>
              <a:rPr lang="en-US" dirty="0" err="1"/>
              <a:t>PuTTY</a:t>
            </a:r>
            <a:r>
              <a:rPr lang="en-US" dirty="0"/>
              <a:t>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4" y="2079194"/>
            <a:ext cx="4150128" cy="367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73" y="3292321"/>
            <a:ext cx="5671127" cy="35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from EWS (Windows)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Execute your file: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/</a:t>
            </a:r>
            <a:r>
              <a:rPr lang="en-US" sz="1800" dirty="0" smtClean="0">
                <a:latin typeface="Courier"/>
              </a:rPr>
              <a:t>home/serpent/bin/</a:t>
            </a:r>
            <a:r>
              <a:rPr lang="en-US" sz="1800" smtClean="0">
                <a:latin typeface="Courier"/>
              </a:rPr>
              <a:t>sss2 </a:t>
            </a:r>
            <a:r>
              <a:rPr lang="en-US" sz="1800" dirty="0" err="1">
                <a:latin typeface="Courier"/>
              </a:rPr>
              <a:t>pin_input</a:t>
            </a:r>
            <a:endParaRPr lang="en-US" sz="1800" dirty="0"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9" y="2585886"/>
            <a:ext cx="6659707" cy="427211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299855" y="2900218"/>
            <a:ext cx="3131127" cy="6834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from Personal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off-campus, connect to UIUC VPN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to the server with </a:t>
            </a:r>
            <a:r>
              <a:rPr lang="en-US" dirty="0" err="1"/>
              <a:t>scp</a:t>
            </a:r>
            <a:r>
              <a:rPr lang="en-US" dirty="0"/>
              <a:t>/</a:t>
            </a:r>
            <a:r>
              <a:rPr lang="en-US"/>
              <a:t>sftp </a:t>
            </a:r>
            <a:r>
              <a:rPr lang="en-US" dirty="0"/>
              <a:t>client (e.g. </a:t>
            </a:r>
            <a:r>
              <a:rPr lang="en-US" dirty="0" err="1"/>
              <a:t>WinSCP</a:t>
            </a:r>
            <a:r>
              <a:rPr lang="en-US" dirty="0"/>
              <a:t>) for file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to the server with </a:t>
            </a:r>
            <a:r>
              <a:rPr lang="en-US" dirty="0" err="1"/>
              <a:t>ssh</a:t>
            </a:r>
            <a:r>
              <a:rPr lang="en-US" dirty="0"/>
              <a:t> client (e.g. </a:t>
            </a:r>
            <a:r>
              <a:rPr lang="en-US" dirty="0" err="1"/>
              <a:t>PuTTY</a:t>
            </a:r>
            <a:r>
              <a:rPr lang="en-US" dirty="0"/>
              <a:t>) for command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other instructions are the same as EWS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access Serpent from a personal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Compile the code (already done for you)</a:t>
            </a:r>
          </a:p>
          <a:p>
            <a:pPr marL="514350" indent="-514350">
              <a:buAutoNum type="arabicPeriod"/>
            </a:pPr>
            <a:r>
              <a:rPr lang="en-US" dirty="0"/>
              <a:t>Run through terminal or command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Monte Carlo codes?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601037" cy="4525963"/>
          </a:xfrm>
        </p:spPr>
        <p:txBody>
          <a:bodyPr/>
          <a:lstStyle/>
          <a:p>
            <a:r>
              <a:rPr lang="en-US" dirty="0"/>
              <a:t>Geometric inhomogeneities</a:t>
            </a:r>
          </a:p>
          <a:p>
            <a:r>
              <a:rPr lang="en-US" dirty="0"/>
              <a:t>Difficult geometries</a:t>
            </a:r>
          </a:p>
          <a:p>
            <a:r>
              <a:rPr lang="en-US" dirty="0"/>
              <a:t>Problems with no analytical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00200"/>
            <a:ext cx="3810000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42001" y="5410200"/>
            <a:ext cx="2993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erez-gilad.me</a:t>
            </a:r>
            <a:r>
              <a:rPr lang="en-US" sz="1400" dirty="0"/>
              <a:t>/research/</a:t>
            </a:r>
            <a:r>
              <a:rPr lang="en-US" sz="1400" dirty="0" err="1"/>
              <a:t>beavrs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601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geometries</a:t>
            </a:r>
          </a:p>
          <a:p>
            <a:pPr lvl="1"/>
            <a:r>
              <a:rPr lang="en-US" dirty="0"/>
              <a:t>Full LWR core</a:t>
            </a:r>
          </a:p>
          <a:p>
            <a:pPr lvl="1"/>
            <a:r>
              <a:rPr lang="en-US" dirty="0"/>
              <a:t>Hexagonal cores (VVER)</a:t>
            </a:r>
          </a:p>
          <a:p>
            <a:pPr lvl="1"/>
            <a:r>
              <a:rPr lang="en-US" dirty="0"/>
              <a:t>Pebble bed cores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Burnup (fuel depletion)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3" y="2170690"/>
            <a:ext cx="4350326" cy="36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Monte Carlo codes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Rely on repeated random sampling to obtain numerical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Specify your input domain (geometry and materials).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Randomly select a population within the domain based on a probability distribution.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deterministic methods to compute what “happens” to your population.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 the results.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Monte Carlo codes work?</a:t>
            </a:r>
          </a:p>
        </p:txBody>
      </p:sp>
    </p:spTree>
    <p:extLst>
      <p:ext uri="{BB962C8B-B14F-4D97-AF65-F5344CB8AC3E}">
        <p14:creationId xmlns:p14="http://schemas.microsoft.com/office/powerpoint/2010/main" val="13058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Serpent – Basic input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input in a text editor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Specify:</a:t>
            </a:r>
          </a:p>
          <a:p>
            <a:r>
              <a:rPr lang="en-US" dirty="0"/>
              <a:t>Geometry</a:t>
            </a:r>
          </a:p>
          <a:p>
            <a:r>
              <a:rPr lang="en-US" dirty="0"/>
              <a:t>Materials</a:t>
            </a:r>
          </a:p>
          <a:p>
            <a:r>
              <a:rPr lang="en-US" dirty="0"/>
              <a:t>Boundary conditions</a:t>
            </a:r>
          </a:p>
          <a:p>
            <a:r>
              <a:rPr lang="en-US" dirty="0"/>
              <a:t>Calculation options, other special options</a:t>
            </a:r>
          </a:p>
        </p:txBody>
      </p:sp>
    </p:spTree>
    <p:extLst>
      <p:ext uri="{BB962C8B-B14F-4D97-AF65-F5344CB8AC3E}">
        <p14:creationId xmlns:p14="http://schemas.microsoft.com/office/powerpoint/2010/main" val="32752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Serpent -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Universe-based geometry composed of homogeneous cells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2" y="3040379"/>
            <a:ext cx="7308056" cy="26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Serpent -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Possible Surfaces:</a:t>
            </a:r>
          </a:p>
          <a:p>
            <a:r>
              <a:rPr lang="en-US" dirty="0"/>
              <a:t>Cylinders (infinite in z)</a:t>
            </a:r>
          </a:p>
          <a:p>
            <a:r>
              <a:rPr lang="en-US" dirty="0"/>
              <a:t>Plane, sphere, cube, cone, dodecagon,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9" y="3347368"/>
            <a:ext cx="4844171" cy="31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Serpent –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an overall material density</a:t>
            </a:r>
          </a:p>
          <a:p>
            <a:pPr lvl="1"/>
            <a:r>
              <a:rPr lang="en-US" dirty="0"/>
              <a:t>atomic ((10^24)-atoms/cm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weight (g/cm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Declare the atomic or weight density (or fractions) of the constituent nuclides</a:t>
            </a:r>
          </a:p>
        </p:txBody>
      </p:sp>
    </p:spTree>
    <p:extLst>
      <p:ext uri="{BB962C8B-B14F-4D97-AF65-F5344CB8AC3E}">
        <p14:creationId xmlns:p14="http://schemas.microsoft.com/office/powerpoint/2010/main" val="20566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Serpent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"/>
              </a:rPr>
              <a:t>All interaction is done through the terminal or command line</a:t>
            </a:r>
          </a:p>
          <a:p>
            <a:r>
              <a:rPr lang="en-US" dirty="0" err="1" smtClean="0">
                <a:latin typeface="Courier"/>
                <a:cs typeface="Courier"/>
              </a:rPr>
              <a:t>sss2</a:t>
            </a:r>
            <a:r>
              <a:rPr lang="en-US" dirty="0" smtClean="0">
                <a:latin typeface="+mj-lt"/>
                <a:cs typeface="Courier"/>
              </a:rPr>
              <a:t> </a:t>
            </a:r>
            <a:r>
              <a:rPr lang="en-US" dirty="0">
                <a:latin typeface="+mj-lt"/>
                <a:cs typeface="Times"/>
              </a:rPr>
              <a:t>is the name of the Serpent executable: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sss2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input_file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207" y="4460526"/>
            <a:ext cx="216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"/>
              </a:rPr>
              <a:t>Should be the location of </a:t>
            </a:r>
            <a:r>
              <a:rPr lang="en-US" sz="2400" dirty="0" err="1">
                <a:latin typeface="+mj-lt"/>
                <a:cs typeface="Times"/>
              </a:rPr>
              <a:t>sss</a:t>
            </a:r>
            <a:endParaRPr lang="en-US" sz="2400" dirty="0">
              <a:latin typeface="+mj-lt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024" y="4488638"/>
            <a:ext cx="3237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"/>
              </a:rPr>
              <a:t>Should be the location of your input file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567830" y="3859945"/>
            <a:ext cx="197055" cy="59474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558024" y="3859945"/>
            <a:ext cx="330761" cy="561754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471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</vt:lpstr>
      <vt:lpstr>Times</vt:lpstr>
      <vt:lpstr>Office Theme</vt:lpstr>
      <vt:lpstr>An Introduction to Serpent</vt:lpstr>
      <vt:lpstr>Why do we need Monte Carlo codes?</vt:lpstr>
      <vt:lpstr>How do Monte Carlo codes work?</vt:lpstr>
      <vt:lpstr>How do Monte Carlo codes work?</vt:lpstr>
      <vt:lpstr>Serpent – Basic input information</vt:lpstr>
      <vt:lpstr>Serpent - Geometry</vt:lpstr>
      <vt:lpstr>Serpent - Geometry</vt:lpstr>
      <vt:lpstr>Serpent – Materials</vt:lpstr>
      <vt:lpstr>Running Serpent</vt:lpstr>
      <vt:lpstr>How to access Serpent through the UIUC network</vt:lpstr>
      <vt:lpstr>Connecting from EWS (Windows)</vt:lpstr>
      <vt:lpstr>Connecting from EWS (Windows)</vt:lpstr>
      <vt:lpstr>Connecting from EWS (Windows)</vt:lpstr>
      <vt:lpstr>Connecting from EWS (Windows)</vt:lpstr>
      <vt:lpstr>Connecting from EWS (Windows)</vt:lpstr>
      <vt:lpstr>Connecting from EWS (Windows)</vt:lpstr>
      <vt:lpstr>Connecting from EWS (Windows)</vt:lpstr>
      <vt:lpstr>Connecting from Personal Computer</vt:lpstr>
      <vt:lpstr>How to access Serpent from a personal computer</vt:lpstr>
      <vt:lpstr>More Advanced Uses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Serpent</dc:title>
  <dc:creator>April Novak</dc:creator>
  <cp:lastModifiedBy>Tomasz Kozlowski</cp:lastModifiedBy>
  <cp:revision>37</cp:revision>
  <dcterms:created xsi:type="dcterms:W3CDTF">2015-03-25T14:13:04Z</dcterms:created>
  <dcterms:modified xsi:type="dcterms:W3CDTF">2017-11-27T00:55:03Z</dcterms:modified>
</cp:coreProperties>
</file>