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1" r:id="rId4"/>
    <p:sldId id="274" r:id="rId5"/>
    <p:sldId id="339" r:id="rId6"/>
    <p:sldId id="340" r:id="rId7"/>
    <p:sldId id="260" r:id="rId8"/>
    <p:sldId id="341" r:id="rId9"/>
    <p:sldId id="342" r:id="rId10"/>
    <p:sldId id="343" r:id="rId11"/>
    <p:sldId id="345" r:id="rId12"/>
    <p:sldId id="344"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27" autoAdjust="0"/>
    <p:restoredTop sz="94660"/>
  </p:normalViewPr>
  <p:slideViewPr>
    <p:cSldViewPr snapToGrid="0" showGuides="1">
      <p:cViewPr>
        <p:scale>
          <a:sx n="33" d="100"/>
          <a:sy n="33" d="100"/>
        </p:scale>
        <p:origin x="1608" y="91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E77C6-4435-42F3-A84C-1A6EDB9351F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CD5CEC3-5513-4E05-AAE6-46039309081A}">
      <dgm:prSet/>
      <dgm:spPr/>
      <dgm:t>
        <a:bodyPr/>
        <a:lstStyle/>
        <a:p>
          <a:r>
            <a:rPr lang="en-US" dirty="0" err="1"/>
            <a:t>Sproket</a:t>
          </a:r>
          <a:r>
            <a:rPr lang="en-US" dirty="0"/>
            <a:t> </a:t>
          </a:r>
          <a:r>
            <a:rPr lang="en-US" dirty="0" err="1"/>
            <a:t>adalah</a:t>
          </a:r>
          <a:r>
            <a:rPr lang="en-US" dirty="0"/>
            <a:t> </a:t>
          </a:r>
          <a:r>
            <a:rPr lang="en-US" dirty="0" err="1"/>
            <a:t>roda</a:t>
          </a:r>
          <a:r>
            <a:rPr lang="en-US" dirty="0"/>
            <a:t> </a:t>
          </a:r>
          <a:r>
            <a:rPr lang="en-US" dirty="0" err="1"/>
            <a:t>bergerigi</a:t>
          </a:r>
          <a:r>
            <a:rPr lang="en-US" dirty="0"/>
            <a:t> yang </a:t>
          </a:r>
          <a:r>
            <a:rPr lang="en-US" dirty="0" err="1"/>
            <a:t>berpasangan</a:t>
          </a:r>
          <a:r>
            <a:rPr lang="en-US" dirty="0"/>
            <a:t> </a:t>
          </a:r>
          <a:r>
            <a:rPr lang="en-US" dirty="0" err="1"/>
            <a:t>dengan</a:t>
          </a:r>
          <a:r>
            <a:rPr lang="en-US" dirty="0"/>
            <a:t> </a:t>
          </a:r>
          <a:r>
            <a:rPr lang="en-US" dirty="0" err="1"/>
            <a:t>rantai</a:t>
          </a:r>
          <a:r>
            <a:rPr lang="en-US" dirty="0"/>
            <a:t>, trek </a:t>
          </a:r>
          <a:r>
            <a:rPr lang="en-US" dirty="0" err="1"/>
            <a:t>atau</a:t>
          </a:r>
          <a:r>
            <a:rPr lang="en-US" dirty="0"/>
            <a:t> </a:t>
          </a:r>
          <a:r>
            <a:rPr lang="en-US" dirty="0" err="1"/>
            <a:t>benda</a:t>
          </a:r>
          <a:r>
            <a:rPr lang="en-US" dirty="0"/>
            <a:t> </a:t>
          </a:r>
          <a:r>
            <a:rPr lang="en-US" dirty="0" err="1"/>
            <a:t>panjang</a:t>
          </a:r>
          <a:r>
            <a:rPr lang="en-US" dirty="0"/>
            <a:t> </a:t>
          </a:r>
          <a:r>
            <a:rPr lang="en-US" dirty="0" err="1"/>
            <a:t>bergerigi</a:t>
          </a:r>
          <a:r>
            <a:rPr lang="en-US" dirty="0"/>
            <a:t> </a:t>
          </a:r>
          <a:r>
            <a:rPr lang="en-US" dirty="0" err="1"/>
            <a:t>lainnya</a:t>
          </a:r>
          <a:r>
            <a:rPr lang="en-US" dirty="0"/>
            <a:t>.</a:t>
          </a:r>
        </a:p>
      </dgm:t>
    </dgm:pt>
    <dgm:pt modelId="{F2B2877B-CDEF-4047-ACDD-9DC3D5378743}" type="parTrans" cxnId="{8DD4A1F6-F2CE-49CA-94D8-290556BB697A}">
      <dgm:prSet/>
      <dgm:spPr/>
      <dgm:t>
        <a:bodyPr/>
        <a:lstStyle/>
        <a:p>
          <a:endParaRPr lang="en-US"/>
        </a:p>
      </dgm:t>
    </dgm:pt>
    <dgm:pt modelId="{80EE27C3-665A-4673-8E29-7EF119784EBD}" type="sibTrans" cxnId="{8DD4A1F6-F2CE-49CA-94D8-290556BB697A}">
      <dgm:prSet/>
      <dgm:spPr/>
      <dgm:t>
        <a:bodyPr/>
        <a:lstStyle/>
        <a:p>
          <a:endParaRPr lang="en-US"/>
        </a:p>
      </dgm:t>
    </dgm:pt>
    <dgm:pt modelId="{437D112C-FE8C-462E-852F-5914BC8187F7}">
      <dgm:prSet/>
      <dgm:spPr/>
      <dgm:t>
        <a:bodyPr/>
        <a:lstStyle/>
        <a:p>
          <a:r>
            <a:rPr lang="en-US"/>
            <a:t>Kendaraan roda rantai, sprocketnya biasanya ada di bagian depan dan belakang.</a:t>
          </a:r>
        </a:p>
      </dgm:t>
    </dgm:pt>
    <dgm:pt modelId="{DA4227C3-283B-4D60-8659-32BAF748FA92}" type="parTrans" cxnId="{ADF7E959-DC18-45BC-99E2-9CE37C0A8C26}">
      <dgm:prSet/>
      <dgm:spPr/>
      <dgm:t>
        <a:bodyPr/>
        <a:lstStyle/>
        <a:p>
          <a:endParaRPr lang="en-US"/>
        </a:p>
      </dgm:t>
    </dgm:pt>
    <dgm:pt modelId="{7D534D83-48E5-4084-80D4-77C294E31D4E}" type="sibTrans" cxnId="{ADF7E959-DC18-45BC-99E2-9CE37C0A8C26}">
      <dgm:prSet/>
      <dgm:spPr/>
      <dgm:t>
        <a:bodyPr/>
        <a:lstStyle/>
        <a:p>
          <a:endParaRPr lang="en-US"/>
        </a:p>
      </dgm:t>
    </dgm:pt>
    <dgm:pt modelId="{AD1B84E5-8F22-46AD-B4A0-8721F7B87271}">
      <dgm:prSet/>
      <dgm:spPr/>
      <dgm:t>
        <a:bodyPr/>
        <a:lstStyle/>
        <a:p>
          <a:r>
            <a:rPr lang="en-US"/>
            <a:t>Jumlah sprocket yang terlibat banyak, namun sprocket yang menggerakkan hanya satu, dua, atau tiga.</a:t>
          </a:r>
        </a:p>
      </dgm:t>
    </dgm:pt>
    <dgm:pt modelId="{B85EB876-740F-4C09-98BC-845D6A2E0250}" type="parTrans" cxnId="{BBEAFA75-FE70-40B8-B71B-C7EC8B1CA798}">
      <dgm:prSet/>
      <dgm:spPr/>
      <dgm:t>
        <a:bodyPr/>
        <a:lstStyle/>
        <a:p>
          <a:endParaRPr lang="en-US"/>
        </a:p>
      </dgm:t>
    </dgm:pt>
    <dgm:pt modelId="{319F2927-4EEC-461A-BAAA-2501C58BED60}" type="sibTrans" cxnId="{BBEAFA75-FE70-40B8-B71B-C7EC8B1CA798}">
      <dgm:prSet/>
      <dgm:spPr/>
      <dgm:t>
        <a:bodyPr/>
        <a:lstStyle/>
        <a:p>
          <a:endParaRPr lang="en-US"/>
        </a:p>
      </dgm:t>
    </dgm:pt>
    <dgm:pt modelId="{D46C47BF-CA54-4152-BAAE-06FABAA675E8}" type="pres">
      <dgm:prSet presAssocID="{F52E77C6-4435-42F3-A84C-1A6EDB9351F7}" presName="vert0" presStyleCnt="0">
        <dgm:presLayoutVars>
          <dgm:dir/>
          <dgm:animOne val="branch"/>
          <dgm:animLvl val="lvl"/>
        </dgm:presLayoutVars>
      </dgm:prSet>
      <dgm:spPr/>
    </dgm:pt>
    <dgm:pt modelId="{BB3CA388-1933-4A1F-A623-13A507F83F0F}" type="pres">
      <dgm:prSet presAssocID="{3CD5CEC3-5513-4E05-AAE6-46039309081A}" presName="thickLine" presStyleLbl="alignNode1" presStyleIdx="0" presStyleCnt="3"/>
      <dgm:spPr/>
    </dgm:pt>
    <dgm:pt modelId="{2B344647-3399-4B8E-8A01-A790D921CEA2}" type="pres">
      <dgm:prSet presAssocID="{3CD5CEC3-5513-4E05-AAE6-46039309081A}" presName="horz1" presStyleCnt="0"/>
      <dgm:spPr/>
    </dgm:pt>
    <dgm:pt modelId="{5540C383-7C7F-4D59-8DB5-248508AFCB83}" type="pres">
      <dgm:prSet presAssocID="{3CD5CEC3-5513-4E05-AAE6-46039309081A}" presName="tx1" presStyleLbl="revTx" presStyleIdx="0" presStyleCnt="3"/>
      <dgm:spPr/>
    </dgm:pt>
    <dgm:pt modelId="{CE3AD28A-9FF9-4D97-AB17-FAD0162E8612}" type="pres">
      <dgm:prSet presAssocID="{3CD5CEC3-5513-4E05-AAE6-46039309081A}" presName="vert1" presStyleCnt="0"/>
      <dgm:spPr/>
    </dgm:pt>
    <dgm:pt modelId="{9A96E38C-5712-4FE5-9A67-DF1B95192719}" type="pres">
      <dgm:prSet presAssocID="{437D112C-FE8C-462E-852F-5914BC8187F7}" presName="thickLine" presStyleLbl="alignNode1" presStyleIdx="1" presStyleCnt="3"/>
      <dgm:spPr/>
    </dgm:pt>
    <dgm:pt modelId="{E40A2AE4-3D2B-4CAC-9F69-2E7707A6526C}" type="pres">
      <dgm:prSet presAssocID="{437D112C-FE8C-462E-852F-5914BC8187F7}" presName="horz1" presStyleCnt="0"/>
      <dgm:spPr/>
    </dgm:pt>
    <dgm:pt modelId="{4EF2CC20-6702-418C-8750-42670E903786}" type="pres">
      <dgm:prSet presAssocID="{437D112C-FE8C-462E-852F-5914BC8187F7}" presName="tx1" presStyleLbl="revTx" presStyleIdx="1" presStyleCnt="3"/>
      <dgm:spPr/>
    </dgm:pt>
    <dgm:pt modelId="{12ED77CE-6657-4549-AE43-9B20A029D5F1}" type="pres">
      <dgm:prSet presAssocID="{437D112C-FE8C-462E-852F-5914BC8187F7}" presName="vert1" presStyleCnt="0"/>
      <dgm:spPr/>
    </dgm:pt>
    <dgm:pt modelId="{2E637640-2473-4340-9C6A-6F924BCDD8D6}" type="pres">
      <dgm:prSet presAssocID="{AD1B84E5-8F22-46AD-B4A0-8721F7B87271}" presName="thickLine" presStyleLbl="alignNode1" presStyleIdx="2" presStyleCnt="3"/>
      <dgm:spPr/>
    </dgm:pt>
    <dgm:pt modelId="{B7ABD1C4-D567-47CA-B33A-8EA96F27FFF0}" type="pres">
      <dgm:prSet presAssocID="{AD1B84E5-8F22-46AD-B4A0-8721F7B87271}" presName="horz1" presStyleCnt="0"/>
      <dgm:spPr/>
    </dgm:pt>
    <dgm:pt modelId="{6EED3A2E-EA0E-4CAE-9015-5C202BAC9887}" type="pres">
      <dgm:prSet presAssocID="{AD1B84E5-8F22-46AD-B4A0-8721F7B87271}" presName="tx1" presStyleLbl="revTx" presStyleIdx="2" presStyleCnt="3"/>
      <dgm:spPr/>
    </dgm:pt>
    <dgm:pt modelId="{9AEBE11C-1E37-4EB8-A8FE-02C517A12F25}" type="pres">
      <dgm:prSet presAssocID="{AD1B84E5-8F22-46AD-B4A0-8721F7B87271}" presName="vert1" presStyleCnt="0"/>
      <dgm:spPr/>
    </dgm:pt>
  </dgm:ptLst>
  <dgm:cxnLst>
    <dgm:cxn modelId="{CD0BA031-63B5-4A2E-BEBD-B7DF03CCC149}" type="presOf" srcId="{F52E77C6-4435-42F3-A84C-1A6EDB9351F7}" destId="{D46C47BF-CA54-4152-BAAE-06FABAA675E8}" srcOrd="0" destOrd="0" presId="urn:microsoft.com/office/officeart/2008/layout/LinedList"/>
    <dgm:cxn modelId="{C9C7B868-20A4-4386-81DE-DF74B07B1DA5}" type="presOf" srcId="{AD1B84E5-8F22-46AD-B4A0-8721F7B87271}" destId="{6EED3A2E-EA0E-4CAE-9015-5C202BAC9887}" srcOrd="0" destOrd="0" presId="urn:microsoft.com/office/officeart/2008/layout/LinedList"/>
    <dgm:cxn modelId="{BBEAFA75-FE70-40B8-B71B-C7EC8B1CA798}" srcId="{F52E77C6-4435-42F3-A84C-1A6EDB9351F7}" destId="{AD1B84E5-8F22-46AD-B4A0-8721F7B87271}" srcOrd="2" destOrd="0" parTransId="{B85EB876-740F-4C09-98BC-845D6A2E0250}" sibTransId="{319F2927-4EEC-461A-BAAA-2501C58BED60}"/>
    <dgm:cxn modelId="{ADF7E959-DC18-45BC-99E2-9CE37C0A8C26}" srcId="{F52E77C6-4435-42F3-A84C-1A6EDB9351F7}" destId="{437D112C-FE8C-462E-852F-5914BC8187F7}" srcOrd="1" destOrd="0" parTransId="{DA4227C3-283B-4D60-8659-32BAF748FA92}" sibTransId="{7D534D83-48E5-4084-80D4-77C294E31D4E}"/>
    <dgm:cxn modelId="{F1983C9E-97ED-4974-8F7E-18D293A1F268}" type="presOf" srcId="{3CD5CEC3-5513-4E05-AAE6-46039309081A}" destId="{5540C383-7C7F-4D59-8DB5-248508AFCB83}" srcOrd="0" destOrd="0" presId="urn:microsoft.com/office/officeart/2008/layout/LinedList"/>
    <dgm:cxn modelId="{D2EE92CB-6C0A-4E3B-9F8A-8CB4E1594092}" type="presOf" srcId="{437D112C-FE8C-462E-852F-5914BC8187F7}" destId="{4EF2CC20-6702-418C-8750-42670E903786}" srcOrd="0" destOrd="0" presId="urn:microsoft.com/office/officeart/2008/layout/LinedList"/>
    <dgm:cxn modelId="{8DD4A1F6-F2CE-49CA-94D8-290556BB697A}" srcId="{F52E77C6-4435-42F3-A84C-1A6EDB9351F7}" destId="{3CD5CEC3-5513-4E05-AAE6-46039309081A}" srcOrd="0" destOrd="0" parTransId="{F2B2877B-CDEF-4047-ACDD-9DC3D5378743}" sibTransId="{80EE27C3-665A-4673-8E29-7EF119784EBD}"/>
    <dgm:cxn modelId="{C5095ABD-A86C-4973-BFAA-DCBFA3C498FF}" type="presParOf" srcId="{D46C47BF-CA54-4152-BAAE-06FABAA675E8}" destId="{BB3CA388-1933-4A1F-A623-13A507F83F0F}" srcOrd="0" destOrd="0" presId="urn:microsoft.com/office/officeart/2008/layout/LinedList"/>
    <dgm:cxn modelId="{9E45714A-4F4D-4FF8-9846-45FB52645198}" type="presParOf" srcId="{D46C47BF-CA54-4152-BAAE-06FABAA675E8}" destId="{2B344647-3399-4B8E-8A01-A790D921CEA2}" srcOrd="1" destOrd="0" presId="urn:microsoft.com/office/officeart/2008/layout/LinedList"/>
    <dgm:cxn modelId="{F34C2C2C-D92E-4FA2-93D5-C0118CE1BEBB}" type="presParOf" srcId="{2B344647-3399-4B8E-8A01-A790D921CEA2}" destId="{5540C383-7C7F-4D59-8DB5-248508AFCB83}" srcOrd="0" destOrd="0" presId="urn:microsoft.com/office/officeart/2008/layout/LinedList"/>
    <dgm:cxn modelId="{2D58338F-03B0-4D50-8261-0D059B6FBE4B}" type="presParOf" srcId="{2B344647-3399-4B8E-8A01-A790D921CEA2}" destId="{CE3AD28A-9FF9-4D97-AB17-FAD0162E8612}" srcOrd="1" destOrd="0" presId="urn:microsoft.com/office/officeart/2008/layout/LinedList"/>
    <dgm:cxn modelId="{F1658BCC-09BC-43A5-8571-BF1ECA37826B}" type="presParOf" srcId="{D46C47BF-CA54-4152-BAAE-06FABAA675E8}" destId="{9A96E38C-5712-4FE5-9A67-DF1B95192719}" srcOrd="2" destOrd="0" presId="urn:microsoft.com/office/officeart/2008/layout/LinedList"/>
    <dgm:cxn modelId="{FE4EA7CE-6A8A-4EE0-BCB1-E3FA5C11C157}" type="presParOf" srcId="{D46C47BF-CA54-4152-BAAE-06FABAA675E8}" destId="{E40A2AE4-3D2B-4CAC-9F69-2E7707A6526C}" srcOrd="3" destOrd="0" presId="urn:microsoft.com/office/officeart/2008/layout/LinedList"/>
    <dgm:cxn modelId="{CC39834E-65F0-4E59-B4F3-007B376D5B41}" type="presParOf" srcId="{E40A2AE4-3D2B-4CAC-9F69-2E7707A6526C}" destId="{4EF2CC20-6702-418C-8750-42670E903786}" srcOrd="0" destOrd="0" presId="urn:microsoft.com/office/officeart/2008/layout/LinedList"/>
    <dgm:cxn modelId="{C771C875-BDAA-477F-9FFB-D06877A17384}" type="presParOf" srcId="{E40A2AE4-3D2B-4CAC-9F69-2E7707A6526C}" destId="{12ED77CE-6657-4549-AE43-9B20A029D5F1}" srcOrd="1" destOrd="0" presId="urn:microsoft.com/office/officeart/2008/layout/LinedList"/>
    <dgm:cxn modelId="{5B50DE0A-06AE-4262-A5CD-D15236BE8199}" type="presParOf" srcId="{D46C47BF-CA54-4152-BAAE-06FABAA675E8}" destId="{2E637640-2473-4340-9C6A-6F924BCDD8D6}" srcOrd="4" destOrd="0" presId="urn:microsoft.com/office/officeart/2008/layout/LinedList"/>
    <dgm:cxn modelId="{396775BD-1027-4CA1-9D06-7DD3283BEAEB}" type="presParOf" srcId="{D46C47BF-CA54-4152-BAAE-06FABAA675E8}" destId="{B7ABD1C4-D567-47CA-B33A-8EA96F27FFF0}" srcOrd="5" destOrd="0" presId="urn:microsoft.com/office/officeart/2008/layout/LinedList"/>
    <dgm:cxn modelId="{6BA7AB70-677A-4FCE-B119-92C8300FCB56}" type="presParOf" srcId="{B7ABD1C4-D567-47CA-B33A-8EA96F27FFF0}" destId="{6EED3A2E-EA0E-4CAE-9015-5C202BAC9887}" srcOrd="0" destOrd="0" presId="urn:microsoft.com/office/officeart/2008/layout/LinedList"/>
    <dgm:cxn modelId="{3215C12C-1E12-45B6-9F6D-1381C845125C}" type="presParOf" srcId="{B7ABD1C4-D567-47CA-B33A-8EA96F27FFF0}" destId="{9AEBE11C-1E37-4EB8-A8FE-02C517A12F2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CA388-1933-4A1F-A623-13A507F83F0F}">
      <dsp:nvSpPr>
        <dsp:cNvPr id="0" name=""/>
        <dsp:cNvSpPr/>
      </dsp:nvSpPr>
      <dsp:spPr>
        <a:xfrm>
          <a:off x="0" y="2226"/>
          <a:ext cx="5873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0C383-7C7F-4D59-8DB5-248508AFCB83}">
      <dsp:nvSpPr>
        <dsp:cNvPr id="0" name=""/>
        <dsp:cNvSpPr/>
      </dsp:nvSpPr>
      <dsp:spPr>
        <a:xfrm>
          <a:off x="0" y="2226"/>
          <a:ext cx="5873922" cy="151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Sproket</a:t>
          </a:r>
          <a:r>
            <a:rPr lang="en-US" sz="2600" kern="1200" dirty="0"/>
            <a:t> </a:t>
          </a:r>
          <a:r>
            <a:rPr lang="en-US" sz="2600" kern="1200" dirty="0" err="1"/>
            <a:t>adalah</a:t>
          </a:r>
          <a:r>
            <a:rPr lang="en-US" sz="2600" kern="1200" dirty="0"/>
            <a:t> </a:t>
          </a:r>
          <a:r>
            <a:rPr lang="en-US" sz="2600" kern="1200" dirty="0" err="1"/>
            <a:t>roda</a:t>
          </a:r>
          <a:r>
            <a:rPr lang="en-US" sz="2600" kern="1200" dirty="0"/>
            <a:t> </a:t>
          </a:r>
          <a:r>
            <a:rPr lang="en-US" sz="2600" kern="1200" dirty="0" err="1"/>
            <a:t>bergerigi</a:t>
          </a:r>
          <a:r>
            <a:rPr lang="en-US" sz="2600" kern="1200" dirty="0"/>
            <a:t> yang </a:t>
          </a:r>
          <a:r>
            <a:rPr lang="en-US" sz="2600" kern="1200" dirty="0" err="1"/>
            <a:t>berpasangan</a:t>
          </a:r>
          <a:r>
            <a:rPr lang="en-US" sz="2600" kern="1200" dirty="0"/>
            <a:t> </a:t>
          </a:r>
          <a:r>
            <a:rPr lang="en-US" sz="2600" kern="1200" dirty="0" err="1"/>
            <a:t>dengan</a:t>
          </a:r>
          <a:r>
            <a:rPr lang="en-US" sz="2600" kern="1200" dirty="0"/>
            <a:t> </a:t>
          </a:r>
          <a:r>
            <a:rPr lang="en-US" sz="2600" kern="1200" dirty="0" err="1"/>
            <a:t>rantai</a:t>
          </a:r>
          <a:r>
            <a:rPr lang="en-US" sz="2600" kern="1200" dirty="0"/>
            <a:t>, trek </a:t>
          </a:r>
          <a:r>
            <a:rPr lang="en-US" sz="2600" kern="1200" dirty="0" err="1"/>
            <a:t>atau</a:t>
          </a:r>
          <a:r>
            <a:rPr lang="en-US" sz="2600" kern="1200" dirty="0"/>
            <a:t> </a:t>
          </a:r>
          <a:r>
            <a:rPr lang="en-US" sz="2600" kern="1200" dirty="0" err="1"/>
            <a:t>benda</a:t>
          </a:r>
          <a:r>
            <a:rPr lang="en-US" sz="2600" kern="1200" dirty="0"/>
            <a:t> </a:t>
          </a:r>
          <a:r>
            <a:rPr lang="en-US" sz="2600" kern="1200" dirty="0" err="1"/>
            <a:t>panjang</a:t>
          </a:r>
          <a:r>
            <a:rPr lang="en-US" sz="2600" kern="1200" dirty="0"/>
            <a:t> </a:t>
          </a:r>
          <a:r>
            <a:rPr lang="en-US" sz="2600" kern="1200" dirty="0" err="1"/>
            <a:t>bergerigi</a:t>
          </a:r>
          <a:r>
            <a:rPr lang="en-US" sz="2600" kern="1200" dirty="0"/>
            <a:t> </a:t>
          </a:r>
          <a:r>
            <a:rPr lang="en-US" sz="2600" kern="1200" dirty="0" err="1"/>
            <a:t>lainnya</a:t>
          </a:r>
          <a:r>
            <a:rPr lang="en-US" sz="2600" kern="1200" dirty="0"/>
            <a:t>.</a:t>
          </a:r>
        </a:p>
      </dsp:txBody>
      <dsp:txXfrm>
        <a:off x="0" y="2226"/>
        <a:ext cx="5873922" cy="1518719"/>
      </dsp:txXfrm>
    </dsp:sp>
    <dsp:sp modelId="{9A96E38C-5712-4FE5-9A67-DF1B95192719}">
      <dsp:nvSpPr>
        <dsp:cNvPr id="0" name=""/>
        <dsp:cNvSpPr/>
      </dsp:nvSpPr>
      <dsp:spPr>
        <a:xfrm>
          <a:off x="0" y="1520946"/>
          <a:ext cx="5873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2CC20-6702-418C-8750-42670E903786}">
      <dsp:nvSpPr>
        <dsp:cNvPr id="0" name=""/>
        <dsp:cNvSpPr/>
      </dsp:nvSpPr>
      <dsp:spPr>
        <a:xfrm>
          <a:off x="0" y="1520946"/>
          <a:ext cx="5873922" cy="151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Kendaraan roda rantai, sprocketnya biasanya ada di bagian depan dan belakang.</a:t>
          </a:r>
        </a:p>
      </dsp:txBody>
      <dsp:txXfrm>
        <a:off x="0" y="1520946"/>
        <a:ext cx="5873922" cy="1518719"/>
      </dsp:txXfrm>
    </dsp:sp>
    <dsp:sp modelId="{2E637640-2473-4340-9C6A-6F924BCDD8D6}">
      <dsp:nvSpPr>
        <dsp:cNvPr id="0" name=""/>
        <dsp:cNvSpPr/>
      </dsp:nvSpPr>
      <dsp:spPr>
        <a:xfrm>
          <a:off x="0" y="3039666"/>
          <a:ext cx="5873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D3A2E-EA0E-4CAE-9015-5C202BAC9887}">
      <dsp:nvSpPr>
        <dsp:cNvPr id="0" name=""/>
        <dsp:cNvSpPr/>
      </dsp:nvSpPr>
      <dsp:spPr>
        <a:xfrm>
          <a:off x="0" y="3039666"/>
          <a:ext cx="5873922" cy="151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Jumlah sprocket yang terlibat banyak, namun sprocket yang menggerakkan hanya satu, dua, atau tiga.</a:t>
          </a:r>
        </a:p>
      </dsp:txBody>
      <dsp:txXfrm>
        <a:off x="0" y="3039666"/>
        <a:ext cx="5873922" cy="15187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DA7E-4EA5-450A-9005-36865241CD2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1B19555-8468-4427-BB01-B590CCBD0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D817512-1096-4145-B65C-B6A681DC0625}"/>
              </a:ext>
            </a:extLst>
          </p:cNvPr>
          <p:cNvSpPr>
            <a:spLocks noGrp="1"/>
          </p:cNvSpPr>
          <p:nvPr>
            <p:ph type="dt" sz="half" idx="10"/>
          </p:nvPr>
        </p:nvSpPr>
        <p:spPr/>
        <p:txBody>
          <a:bodyPr/>
          <a:lstStyle/>
          <a:p>
            <a:fld id="{286E077A-9BD8-41C7-8F7C-DEB4BDC71A3D}" type="datetimeFigureOut">
              <a:rPr lang="en-ID" smtClean="0"/>
              <a:t>07/10/2020</a:t>
            </a:fld>
            <a:endParaRPr lang="en-ID"/>
          </a:p>
        </p:txBody>
      </p:sp>
      <p:sp>
        <p:nvSpPr>
          <p:cNvPr id="5" name="Footer Placeholder 4">
            <a:extLst>
              <a:ext uri="{FF2B5EF4-FFF2-40B4-BE49-F238E27FC236}">
                <a16:creationId xmlns:a16="http://schemas.microsoft.com/office/drawing/2014/main" id="{4C9AA3CD-4CCC-4D35-BC38-646331D2F81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223EA8-9461-4A07-BDE4-AB7F3E01AB78}"/>
              </a:ext>
            </a:extLst>
          </p:cNvPr>
          <p:cNvSpPr>
            <a:spLocks noGrp="1"/>
          </p:cNvSpPr>
          <p:nvPr>
            <p:ph type="sldNum" sz="quarter" idx="12"/>
          </p:nvPr>
        </p:nvSpPr>
        <p:spPr/>
        <p:txBody>
          <a:bodyPr/>
          <a:lstStyle/>
          <a:p>
            <a:fld id="{AEA89A53-2AA7-4080-A440-6B60B6531749}" type="slidenum">
              <a:rPr lang="en-ID" smtClean="0"/>
              <a:t>‹#›</a:t>
            </a:fld>
            <a:endParaRPr lang="en-ID"/>
          </a:p>
        </p:txBody>
      </p:sp>
    </p:spTree>
    <p:extLst>
      <p:ext uri="{BB962C8B-B14F-4D97-AF65-F5344CB8AC3E}">
        <p14:creationId xmlns:p14="http://schemas.microsoft.com/office/powerpoint/2010/main" val="723666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65" r:id="rId10"/>
    <p:sldLayoutId id="2147483677"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png"/><Relationship Id="rId7" Type="http://schemas.openxmlformats.org/officeDocument/2006/relationships/diagramColors" Target="../diagrams/colors1.xml"/><Relationship Id="rId2" Type="http://schemas.openxmlformats.org/officeDocument/2006/relationships/image" Target="../media/image15.jpeg"/><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4E97BD-5DA7-49A7-BAA3-EFB348C80FB0}"/>
              </a:ext>
            </a:extLst>
          </p:cNvPr>
          <p:cNvSpPr/>
          <p:nvPr/>
        </p:nvSpPr>
        <p:spPr>
          <a:xfrm>
            <a:off x="1488520" y="1271536"/>
            <a:ext cx="4607218" cy="5559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DC630-7909-4FE7-AE48-96E1E2E2CCD5}"/>
              </a:ext>
            </a:extLst>
          </p:cNvPr>
          <p:cNvSpPr/>
          <p:nvPr/>
        </p:nvSpPr>
        <p:spPr>
          <a:xfrm>
            <a:off x="6095738" y="129980"/>
            <a:ext cx="6096000" cy="5559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F7CD60F-31E5-47BD-825E-DF5FFB019C06}"/>
              </a:ext>
            </a:extLst>
          </p:cNvPr>
          <p:cNvSpPr txBox="1"/>
          <p:nvPr/>
        </p:nvSpPr>
        <p:spPr>
          <a:xfrm>
            <a:off x="-218839" y="4760531"/>
            <a:ext cx="5495128" cy="369332"/>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algn="r"/>
            <a:r>
              <a:rPr lang="en-US" altLang="ko-KR" sz="1800" dirty="0" err="1">
                <a:effectLst/>
                <a:latin typeface="Open Sans" panose="020B0606030504020204" pitchFamily="34" charset="0"/>
                <a:ea typeface="Open Sans" panose="020B0606030504020204" pitchFamily="34" charset="0"/>
                <a:cs typeface="Open Sans" panose="020B0606030504020204" pitchFamily="34" charset="0"/>
              </a:rPr>
              <a:t>Beroda</a:t>
            </a:r>
            <a:r>
              <a:rPr lang="en-US" altLang="ko-KR" sz="1800" dirty="0">
                <a:effectLst/>
                <a:latin typeface="Open Sans" panose="020B0606030504020204" pitchFamily="34" charset="0"/>
                <a:ea typeface="Open Sans" panose="020B0606030504020204" pitchFamily="34" charset="0"/>
                <a:cs typeface="Open Sans" panose="020B0606030504020204" pitchFamily="34" charset="0"/>
              </a:rPr>
              <a:t> </a:t>
            </a:r>
            <a:r>
              <a:rPr lang="en-US" altLang="ko-KR" sz="1800" dirty="0" err="1">
                <a:effectLst/>
                <a:latin typeface="Open Sans" panose="020B0606030504020204" pitchFamily="34" charset="0"/>
                <a:ea typeface="Open Sans" panose="020B0606030504020204" pitchFamily="34" charset="0"/>
                <a:cs typeface="Open Sans" panose="020B0606030504020204" pitchFamily="34" charset="0"/>
              </a:rPr>
              <a:t>Rantai</a:t>
            </a:r>
            <a:r>
              <a:rPr lang="en-US" altLang="ko-KR" sz="1800" dirty="0">
                <a:effectLst/>
                <a:latin typeface="Open Sans" panose="020B0606030504020204" pitchFamily="34" charset="0"/>
                <a:ea typeface="Open Sans" panose="020B0606030504020204" pitchFamily="34" charset="0"/>
                <a:cs typeface="Open Sans" panose="020B0606030504020204" pitchFamily="34" charset="0"/>
              </a:rPr>
              <a:t> Baja</a:t>
            </a:r>
            <a:endParaRPr lang="ko-KR" altLang="en-US" sz="1800" dirty="0">
              <a:effectLst/>
              <a:latin typeface="Open Sans" panose="020B0606030504020204" pitchFamily="34" charset="0"/>
              <a:cs typeface="Open Sans" panose="020B0606030504020204" pitchFamily="34" charset="0"/>
            </a:endParaRPr>
          </a:p>
        </p:txBody>
      </p:sp>
      <p:pic>
        <p:nvPicPr>
          <p:cNvPr id="2" name="Picture 1" descr="A picture containing indoor, sitting, table, dark&#10;&#10;Description automatically generated">
            <a:extLst>
              <a:ext uri="{FF2B5EF4-FFF2-40B4-BE49-F238E27FC236}">
                <a16:creationId xmlns:a16="http://schemas.microsoft.com/office/drawing/2014/main" id="{4660A821-2AFA-49DB-97BA-76438FE2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488" y="-199646"/>
            <a:ext cx="7474226" cy="4204252"/>
          </a:xfrm>
          <a:prstGeom prst="rect">
            <a:avLst/>
          </a:prstGeom>
        </p:spPr>
      </p:pic>
      <p:pic>
        <p:nvPicPr>
          <p:cNvPr id="3" name="Picture 2" descr="A picture containing grass, green, sitting, front&#10;&#10;Description automatically generated">
            <a:extLst>
              <a:ext uri="{FF2B5EF4-FFF2-40B4-BE49-F238E27FC236}">
                <a16:creationId xmlns:a16="http://schemas.microsoft.com/office/drawing/2014/main" id="{514F4058-8C9E-4AB3-8CAB-6AD44164E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192" y="3091193"/>
            <a:ext cx="6696546" cy="3766807"/>
          </a:xfrm>
          <a:prstGeom prst="rect">
            <a:avLst/>
          </a:prstGeom>
        </p:spPr>
      </p:pic>
      <p:sp>
        <p:nvSpPr>
          <p:cNvPr id="10" name="TextBox 9">
            <a:extLst>
              <a:ext uri="{FF2B5EF4-FFF2-40B4-BE49-F238E27FC236}">
                <a16:creationId xmlns:a16="http://schemas.microsoft.com/office/drawing/2014/main" id="{22EACE2C-F0BB-4B26-BDA0-E1B66FC049A7}"/>
              </a:ext>
            </a:extLst>
          </p:cNvPr>
          <p:cNvSpPr txBox="1"/>
          <p:nvPr/>
        </p:nvSpPr>
        <p:spPr>
          <a:xfrm>
            <a:off x="-230771" y="3233365"/>
            <a:ext cx="5495192" cy="156966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r"/>
            <a:r>
              <a:rPr lang="en-US" altLang="ko-KR" sz="4800" b="1" dirty="0" err="1">
                <a:effectLst/>
                <a:latin typeface="Open Sans Extrabold" panose="020B0906030804020204" pitchFamily="34" charset="0"/>
                <a:ea typeface="Open Sans Extrabold" panose="020B0906030804020204" pitchFamily="34" charset="0"/>
                <a:cs typeface="Open Sans Extrabold" panose="020B0906030804020204" pitchFamily="34" charset="0"/>
              </a:rPr>
              <a:t>Suspensi</a:t>
            </a:r>
            <a:r>
              <a:rPr lang="en-US" altLang="ko-KR" sz="4800" b="1" dirty="0">
                <a:effectLst/>
                <a:latin typeface="Open Sans Extrabold" panose="020B0906030804020204" pitchFamily="34" charset="0"/>
                <a:ea typeface="Open Sans Extrabold" panose="020B0906030804020204" pitchFamily="34" charset="0"/>
                <a:cs typeface="Open Sans Extrabold" panose="020B0906030804020204" pitchFamily="34" charset="0"/>
              </a:rPr>
              <a:t> Mobil Track</a:t>
            </a:r>
            <a:endParaRPr lang="ko-KR" altLang="en-US" sz="4800" b="1" dirty="0">
              <a:effectLst/>
              <a:latin typeface="Open Sans Extrabold" panose="020B0906030804020204" pitchFamily="34" charset="0"/>
              <a:cs typeface="Open Sans Extrabold" panose="020B0906030804020204" pitchFamily="34" charset="0"/>
            </a:endParaRPr>
          </a:p>
        </p:txBody>
      </p:sp>
      <p:sp>
        <p:nvSpPr>
          <p:cNvPr id="17" name="TextBox 16">
            <a:extLst>
              <a:ext uri="{FF2B5EF4-FFF2-40B4-BE49-F238E27FC236}">
                <a16:creationId xmlns:a16="http://schemas.microsoft.com/office/drawing/2014/main" id="{3AD6D3BB-89E7-4C8E-AF7E-91521320B1EF}"/>
              </a:ext>
            </a:extLst>
          </p:cNvPr>
          <p:cNvSpPr txBox="1"/>
          <p:nvPr/>
        </p:nvSpPr>
        <p:spPr>
          <a:xfrm>
            <a:off x="7547150" y="319125"/>
            <a:ext cx="4276516" cy="646331"/>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3600" dirty="0" err="1">
                <a:effectLst/>
                <a:latin typeface="Open Sans Semibold" panose="020B0706030804020204" pitchFamily="34" charset="0"/>
                <a:ea typeface="Open Sans Semibold" panose="020B0706030804020204" pitchFamily="34" charset="0"/>
                <a:cs typeface="Open Sans Semibold" panose="020B0706030804020204" pitchFamily="34" charset="0"/>
              </a:rPr>
              <a:t>Kelompok</a:t>
            </a:r>
            <a:r>
              <a:rPr lang="en-US" altLang="ko-KR" sz="3600" dirty="0">
                <a:effectLst/>
                <a:latin typeface="Open Sans Semibold" panose="020B0706030804020204" pitchFamily="34" charset="0"/>
                <a:ea typeface="Open Sans Semibold" panose="020B0706030804020204" pitchFamily="34" charset="0"/>
                <a:cs typeface="Open Sans Semibold" panose="020B0706030804020204" pitchFamily="34" charset="0"/>
              </a:rPr>
              <a:t> 4</a:t>
            </a:r>
            <a:endParaRPr lang="ko-KR" altLang="en-US" sz="3600" dirty="0">
              <a:effectLst/>
              <a:latin typeface="Open Sans Semibold" panose="020B0706030804020204" pitchFamily="34" charset="0"/>
              <a:cs typeface="Open Sans Semibold" panose="020B0706030804020204" pitchFamily="34" charset="0"/>
            </a:endParaRPr>
          </a:p>
        </p:txBody>
      </p:sp>
      <p:cxnSp>
        <p:nvCxnSpPr>
          <p:cNvPr id="19" name="Straight Connector 18">
            <a:extLst>
              <a:ext uri="{FF2B5EF4-FFF2-40B4-BE49-F238E27FC236}">
                <a16:creationId xmlns:a16="http://schemas.microsoft.com/office/drawing/2014/main" id="{DEDBEF31-0F3F-4275-9B3C-69C9C710B07F}"/>
              </a:ext>
            </a:extLst>
          </p:cNvPr>
          <p:cNvCxnSpPr>
            <a:cxnSpLocks/>
          </p:cNvCxnSpPr>
          <p:nvPr/>
        </p:nvCxnSpPr>
        <p:spPr>
          <a:xfrm flipV="1">
            <a:off x="-410817" y="3070887"/>
            <a:ext cx="12686284" cy="23156"/>
          </a:xfrm>
          <a:prstGeom prst="line">
            <a:avLst/>
          </a:prstGeom>
          <a:ln w="76200">
            <a:solidFill>
              <a:srgbClr val="C00000"/>
            </a:solidFill>
          </a:ln>
        </p:spPr>
        <p:style>
          <a:lnRef idx="3">
            <a:schemeClr val="accent5"/>
          </a:lnRef>
          <a:fillRef idx="0">
            <a:schemeClr val="accent5"/>
          </a:fillRef>
          <a:effectRef idx="2">
            <a:schemeClr val="accent5"/>
          </a:effectRef>
          <a:fontRef idx="minor">
            <a:schemeClr val="tx1"/>
          </a:fontRef>
        </p:style>
      </p:cxnSp>
      <p:cxnSp>
        <p:nvCxnSpPr>
          <p:cNvPr id="22" name="Straight Connector 21">
            <a:extLst>
              <a:ext uri="{FF2B5EF4-FFF2-40B4-BE49-F238E27FC236}">
                <a16:creationId xmlns:a16="http://schemas.microsoft.com/office/drawing/2014/main" id="{7D09976D-17E6-40C5-BFEE-D69A20457D91}"/>
              </a:ext>
            </a:extLst>
          </p:cNvPr>
          <p:cNvCxnSpPr>
            <a:cxnSpLocks/>
          </p:cNvCxnSpPr>
          <p:nvPr/>
        </p:nvCxnSpPr>
        <p:spPr>
          <a:xfrm flipV="1">
            <a:off x="-410817" y="2970147"/>
            <a:ext cx="12686284" cy="23156"/>
          </a:xfrm>
          <a:prstGeom prst="line">
            <a:avLst/>
          </a:prstGeom>
          <a:ln w="38100">
            <a:solidFill>
              <a:srgbClr val="C00000"/>
            </a:solidFill>
          </a:ln>
        </p:spPr>
        <p:style>
          <a:lnRef idx="3">
            <a:schemeClr val="accent5"/>
          </a:lnRef>
          <a:fillRef idx="0">
            <a:schemeClr val="accent5"/>
          </a:fillRef>
          <a:effectRef idx="2">
            <a:schemeClr val="accent5"/>
          </a:effectRef>
          <a:fontRef idx="minor">
            <a:schemeClr val="tx1"/>
          </a:fontRef>
        </p:style>
      </p:cxnSp>
      <p:grpSp>
        <p:nvGrpSpPr>
          <p:cNvPr id="37" name="Group 36">
            <a:extLst>
              <a:ext uri="{FF2B5EF4-FFF2-40B4-BE49-F238E27FC236}">
                <a16:creationId xmlns:a16="http://schemas.microsoft.com/office/drawing/2014/main" id="{0A7A1653-EABE-4070-9554-D4DDA354F844}"/>
              </a:ext>
            </a:extLst>
          </p:cNvPr>
          <p:cNvGrpSpPr/>
          <p:nvPr/>
        </p:nvGrpSpPr>
        <p:grpSpPr>
          <a:xfrm rot="5400000" flipV="1">
            <a:off x="-132610" y="5071820"/>
            <a:ext cx="11124938" cy="116083"/>
            <a:chOff x="1302929" y="3122546"/>
            <a:chExt cx="11124938" cy="121047"/>
          </a:xfrm>
        </p:grpSpPr>
        <p:cxnSp>
          <p:nvCxnSpPr>
            <p:cNvPr id="34" name="Straight Connector 33">
              <a:extLst>
                <a:ext uri="{FF2B5EF4-FFF2-40B4-BE49-F238E27FC236}">
                  <a16:creationId xmlns:a16="http://schemas.microsoft.com/office/drawing/2014/main" id="{116C659D-94A9-43BE-AE49-8ECEE558197F}"/>
                </a:ext>
              </a:extLst>
            </p:cNvPr>
            <p:cNvCxnSpPr>
              <a:cxnSpLocks/>
            </p:cNvCxnSpPr>
            <p:nvPr/>
          </p:nvCxnSpPr>
          <p:spPr>
            <a:xfrm flipV="1">
              <a:off x="1302929" y="3223286"/>
              <a:ext cx="11124938" cy="20307"/>
            </a:xfrm>
            <a:prstGeom prst="line">
              <a:avLst/>
            </a:prstGeom>
            <a:ln w="76200">
              <a:solidFill>
                <a:srgbClr val="C00000"/>
              </a:solidFill>
            </a:ln>
          </p:spPr>
          <p:style>
            <a:lnRef idx="3">
              <a:schemeClr val="accent5"/>
            </a:lnRef>
            <a:fillRef idx="0">
              <a:schemeClr val="accent5"/>
            </a:fillRef>
            <a:effectRef idx="2">
              <a:schemeClr val="accent5"/>
            </a:effectRef>
            <a:fontRef idx="minor">
              <a:schemeClr val="tx1"/>
            </a:fontRef>
          </p:style>
        </p:cxnSp>
        <p:cxnSp>
          <p:nvCxnSpPr>
            <p:cNvPr id="36" name="Straight Connector 35">
              <a:extLst>
                <a:ext uri="{FF2B5EF4-FFF2-40B4-BE49-F238E27FC236}">
                  <a16:creationId xmlns:a16="http://schemas.microsoft.com/office/drawing/2014/main" id="{C006345A-F08D-4C4F-AA67-C806A091E5A9}"/>
                </a:ext>
              </a:extLst>
            </p:cNvPr>
            <p:cNvCxnSpPr>
              <a:cxnSpLocks/>
            </p:cNvCxnSpPr>
            <p:nvPr/>
          </p:nvCxnSpPr>
          <p:spPr>
            <a:xfrm flipV="1">
              <a:off x="1302929" y="3122546"/>
              <a:ext cx="11124938" cy="20307"/>
            </a:xfrm>
            <a:prstGeom prst="line">
              <a:avLst/>
            </a:prstGeom>
            <a:ln w="38100">
              <a:solidFill>
                <a:srgbClr val="C00000"/>
              </a:solidFill>
            </a:ln>
          </p:spPr>
          <p:style>
            <a:lnRef idx="3">
              <a:schemeClr val="accent5"/>
            </a:lnRef>
            <a:fillRef idx="0">
              <a:schemeClr val="accent5"/>
            </a:fillRef>
            <a:effectRef idx="2">
              <a:schemeClr val="accent5"/>
            </a:effectRef>
            <a:fontRef idx="minor">
              <a:schemeClr val="tx1"/>
            </a:fontRef>
          </p:style>
        </p:cxnSp>
      </p:grpSp>
      <p:sp>
        <p:nvSpPr>
          <p:cNvPr id="41" name="TextBox 40">
            <a:extLst>
              <a:ext uri="{FF2B5EF4-FFF2-40B4-BE49-F238E27FC236}">
                <a16:creationId xmlns:a16="http://schemas.microsoft.com/office/drawing/2014/main" id="{EC16A331-6120-45B9-A024-B9BC53602413}"/>
              </a:ext>
            </a:extLst>
          </p:cNvPr>
          <p:cNvSpPr txBox="1"/>
          <p:nvPr/>
        </p:nvSpPr>
        <p:spPr>
          <a:xfrm>
            <a:off x="5614940" y="1190667"/>
            <a:ext cx="6526659" cy="1477328"/>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1800" dirty="0">
                <a:effectLst/>
                <a:latin typeface="Open Sans Light" panose="020B0306030504020204" pitchFamily="34" charset="0"/>
                <a:ea typeface="Open Sans Light" panose="020B0306030504020204" pitchFamily="34" charset="0"/>
                <a:cs typeface="Open Sans Light" panose="020B0306030504020204" pitchFamily="34" charset="0"/>
              </a:rPr>
              <a:t>Arfemilano Muflih E.</a:t>
            </a:r>
          </a:p>
          <a:p>
            <a:pPr algn="ctr"/>
            <a:r>
              <a:rPr lang="en-US" altLang="ko-KR" sz="1800" dirty="0" err="1">
                <a:effectLst/>
                <a:latin typeface="Open Sans Light" panose="020B0306030504020204" pitchFamily="34" charset="0"/>
                <a:ea typeface="Open Sans Light" panose="020B0306030504020204" pitchFamily="34" charset="0"/>
                <a:cs typeface="Open Sans Light" panose="020B0306030504020204" pitchFamily="34" charset="0"/>
              </a:rPr>
              <a:t>Haris</a:t>
            </a:r>
            <a:r>
              <a:rPr lang="en-US" altLang="ko-KR" sz="1800"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US" altLang="ko-KR" sz="1800" dirty="0" err="1">
                <a:effectLst/>
                <a:latin typeface="Open Sans Light" panose="020B0306030504020204" pitchFamily="34" charset="0"/>
                <a:ea typeface="Open Sans Light" panose="020B0306030504020204" pitchFamily="34" charset="0"/>
                <a:cs typeface="Open Sans Light" panose="020B0306030504020204" pitchFamily="34" charset="0"/>
              </a:rPr>
              <a:t>Munandar</a:t>
            </a:r>
            <a:endParaRPr lang="en-US" altLang="ko-KR" sz="1800" dirty="0">
              <a:effectLst/>
              <a:latin typeface="Open Sans Light" panose="020B0306030504020204" pitchFamily="34" charset="0"/>
              <a:ea typeface="Open Sans Light" panose="020B0306030504020204" pitchFamily="34" charset="0"/>
              <a:cs typeface="Open Sans Light" panose="020B0306030504020204" pitchFamily="34" charset="0"/>
            </a:endParaRPr>
          </a:p>
          <a:p>
            <a:pPr algn="ctr"/>
            <a:r>
              <a:rPr lang="en-US" altLang="ko-KR" sz="1800" dirty="0">
                <a:effectLst/>
                <a:latin typeface="Open Sans Light" panose="020B0306030504020204" pitchFamily="34" charset="0"/>
                <a:ea typeface="Open Sans Light" panose="020B0306030504020204" pitchFamily="34" charset="0"/>
                <a:cs typeface="Open Sans Light" panose="020B0306030504020204" pitchFamily="34" charset="0"/>
              </a:rPr>
              <a:t>Muhammad </a:t>
            </a:r>
            <a:r>
              <a:rPr lang="en-US" altLang="ko-KR" sz="1800" dirty="0" err="1">
                <a:effectLst/>
                <a:latin typeface="Open Sans Light" panose="020B0306030504020204" pitchFamily="34" charset="0"/>
                <a:ea typeface="Open Sans Light" panose="020B0306030504020204" pitchFamily="34" charset="0"/>
                <a:cs typeface="Open Sans Light" panose="020B0306030504020204" pitchFamily="34" charset="0"/>
              </a:rPr>
              <a:t>Gilang</a:t>
            </a:r>
            <a:r>
              <a:rPr lang="en-US" altLang="ko-KR" sz="1800" dirty="0">
                <a:effectLst/>
                <a:latin typeface="Open Sans Light" panose="020B0306030504020204" pitchFamily="34" charset="0"/>
                <a:ea typeface="Open Sans Light" panose="020B0306030504020204" pitchFamily="34" charset="0"/>
                <a:cs typeface="Open Sans Light" panose="020B0306030504020204" pitchFamily="34" charset="0"/>
              </a:rPr>
              <a:t> R.</a:t>
            </a:r>
          </a:p>
          <a:p>
            <a:pPr algn="ctr"/>
            <a:r>
              <a:rPr lang="en-US" altLang="ko-KR" sz="1800" dirty="0" err="1">
                <a:effectLst/>
                <a:latin typeface="Open Sans Light" panose="020B0306030504020204" pitchFamily="34" charset="0"/>
                <a:ea typeface="Open Sans Light" panose="020B0306030504020204" pitchFamily="34" charset="0"/>
                <a:cs typeface="Open Sans Light" panose="020B0306030504020204" pitchFamily="34" charset="0"/>
              </a:rPr>
              <a:t>Novaldi</a:t>
            </a:r>
            <a:r>
              <a:rPr lang="en-US" altLang="ko-KR" sz="1800" dirty="0">
                <a:effectLst/>
                <a:latin typeface="Open Sans Light" panose="020B0306030504020204" pitchFamily="34" charset="0"/>
                <a:ea typeface="Open Sans Light" panose="020B0306030504020204" pitchFamily="34" charset="0"/>
                <a:cs typeface="Open Sans Light" panose="020B0306030504020204" pitchFamily="34" charset="0"/>
              </a:rPr>
              <a:t> Putra</a:t>
            </a:r>
          </a:p>
          <a:p>
            <a:pPr algn="ctr"/>
            <a:endParaRPr lang="ko-KR" altLang="en-US" sz="1800" dirty="0">
              <a:effectLst/>
              <a:latin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6"/>
            <a:ext cx="2889440" cy="3374708"/>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39B380BB-D6E5-4B9A-8ECB-9AED62C0B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3741" y="453980"/>
            <a:ext cx="4023359" cy="3368783"/>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97E7429-DEA4-42B2-871B-7490EFFA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719" y="453980"/>
            <a:ext cx="4023359" cy="3368783"/>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3992578"/>
            <a:ext cx="2889504" cy="2406501"/>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Rectangle 2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3741" y="3992578"/>
            <a:ext cx="8219337" cy="240650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Diagram, engineering drawing&#10;&#10;Description automatically generated">
            <a:extLst>
              <a:ext uri="{FF2B5EF4-FFF2-40B4-BE49-F238E27FC236}">
                <a16:creationId xmlns:a16="http://schemas.microsoft.com/office/drawing/2014/main" id="{EE82CF9A-A858-4520-A1AF-950687B45069}"/>
              </a:ext>
            </a:extLst>
          </p:cNvPr>
          <p:cNvPicPr>
            <a:picLocks noGrp="1" noChangeAspect="1"/>
          </p:cNvPicPr>
          <p:nvPr>
            <p:ph idx="1"/>
          </p:nvPr>
        </p:nvPicPr>
        <p:blipFill>
          <a:blip r:embed="rId2"/>
          <a:stretch>
            <a:fillRect/>
          </a:stretch>
        </p:blipFill>
        <p:spPr/>
      </p:pic>
      <p:pic>
        <p:nvPicPr>
          <p:cNvPr id="4" name="Picture 3" descr="Diagram, engineering drawing&#10;&#10;Description automatically generated">
            <a:extLst>
              <a:ext uri="{FF2B5EF4-FFF2-40B4-BE49-F238E27FC236}">
                <a16:creationId xmlns:a16="http://schemas.microsoft.com/office/drawing/2014/main" id="{B3D62ACC-2F68-41F7-A795-6B3CDBE16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309" y="1137461"/>
            <a:ext cx="3978177" cy="2068652"/>
          </a:xfrm>
          <a:prstGeom prst="rect">
            <a:avLst/>
          </a:prstGeom>
        </p:spPr>
      </p:pic>
      <p:pic>
        <p:nvPicPr>
          <p:cNvPr id="10" name="Picture 9" descr="Diagram, engineering drawing&#10;&#10;Description automatically generated">
            <a:extLst>
              <a:ext uri="{FF2B5EF4-FFF2-40B4-BE49-F238E27FC236}">
                <a16:creationId xmlns:a16="http://schemas.microsoft.com/office/drawing/2014/main" id="{107E727D-A844-4B3E-9AB9-4BC1E8F3D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331" y="967472"/>
            <a:ext cx="4023359" cy="2335876"/>
          </a:xfrm>
          <a:prstGeom prst="rect">
            <a:avLst/>
          </a:prstGeom>
        </p:spPr>
      </p:pic>
      <p:sp>
        <p:nvSpPr>
          <p:cNvPr id="11" name="TextBox 10">
            <a:extLst>
              <a:ext uri="{FF2B5EF4-FFF2-40B4-BE49-F238E27FC236}">
                <a16:creationId xmlns:a16="http://schemas.microsoft.com/office/drawing/2014/main" id="{ED44B375-196F-458C-AE1A-2F1D248C5419}"/>
              </a:ext>
            </a:extLst>
          </p:cNvPr>
          <p:cNvSpPr txBox="1"/>
          <p:nvPr/>
        </p:nvSpPr>
        <p:spPr>
          <a:xfrm>
            <a:off x="574752" y="1041149"/>
            <a:ext cx="7523512" cy="2027976"/>
          </a:xfrm>
          <a:prstGeom prst="rect">
            <a:avLst/>
          </a:prstGeom>
        </p:spPr>
        <p:txBody>
          <a:bodyPr vert="horz" lIns="91440" tIns="45720" rIns="91440" bIns="45720" rtlCol="0" anchor="ctr">
            <a:normAutofit/>
          </a:bodyPr>
          <a:lstStyle/>
          <a:p>
            <a:pPr>
              <a:lnSpc>
                <a:spcPct val="90000"/>
              </a:lnSpc>
              <a:spcAft>
                <a:spcPts val="600"/>
              </a:spcAft>
            </a:pPr>
            <a:r>
              <a:rPr lang="en-US" sz="1900" b="1" dirty="0">
                <a:solidFill>
                  <a:schemeClr val="bg1"/>
                </a:solidFill>
              </a:rPr>
              <a:t>Gambaran </a:t>
            </a:r>
            <a:r>
              <a:rPr lang="en-US" sz="1900" b="1" dirty="0" err="1">
                <a:solidFill>
                  <a:schemeClr val="bg1"/>
                </a:solidFill>
              </a:rPr>
              <a:t>Suspensi</a:t>
            </a:r>
            <a:endParaRPr lang="en-US" sz="1900" b="1" dirty="0">
              <a:solidFill>
                <a:schemeClr val="bg1"/>
              </a:solidFill>
            </a:endParaRPr>
          </a:p>
        </p:txBody>
      </p:sp>
      <p:sp>
        <p:nvSpPr>
          <p:cNvPr id="14" name="TextBox 13">
            <a:extLst>
              <a:ext uri="{FF2B5EF4-FFF2-40B4-BE49-F238E27FC236}">
                <a16:creationId xmlns:a16="http://schemas.microsoft.com/office/drawing/2014/main" id="{02DDB702-88E9-46E6-9117-AD29BA02FAE2}"/>
              </a:ext>
            </a:extLst>
          </p:cNvPr>
          <p:cNvSpPr txBox="1"/>
          <p:nvPr/>
        </p:nvSpPr>
        <p:spPr>
          <a:xfrm>
            <a:off x="1091587" y="4181840"/>
            <a:ext cx="7523512" cy="2027976"/>
          </a:xfrm>
          <a:prstGeom prst="rect">
            <a:avLst/>
          </a:prstGeom>
        </p:spPr>
        <p:txBody>
          <a:bodyPr vert="horz" lIns="91440" tIns="45720" rIns="91440" bIns="45720" rtlCol="0" anchor="ctr">
            <a:normAutofit/>
          </a:bodyPr>
          <a:lstStyle/>
          <a:p>
            <a:pPr>
              <a:lnSpc>
                <a:spcPct val="90000"/>
              </a:lnSpc>
              <a:spcAft>
                <a:spcPts val="600"/>
              </a:spcAft>
            </a:pPr>
            <a:r>
              <a:rPr lang="en-US" sz="1900" b="1" dirty="0" err="1"/>
              <a:t>Keterangan</a:t>
            </a:r>
            <a:endParaRPr lang="en-US" sz="1900" b="1" dirty="0"/>
          </a:p>
        </p:txBody>
      </p:sp>
      <p:sp>
        <p:nvSpPr>
          <p:cNvPr id="36" name="Content Placeholder 2">
            <a:extLst>
              <a:ext uri="{FF2B5EF4-FFF2-40B4-BE49-F238E27FC236}">
                <a16:creationId xmlns:a16="http://schemas.microsoft.com/office/drawing/2014/main" id="{EBF91090-A13B-42E8-A03E-8D184577256A}"/>
              </a:ext>
            </a:extLst>
          </p:cNvPr>
          <p:cNvSpPr txBox="1">
            <a:spLocks/>
          </p:cNvSpPr>
          <p:nvPr/>
        </p:nvSpPr>
        <p:spPr>
          <a:xfrm>
            <a:off x="7729115" y="4211187"/>
            <a:ext cx="4023359" cy="2406501"/>
          </a:xfr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Gambar </a:t>
            </a:r>
            <a:r>
              <a:rPr lang="en-US" sz="1800" dirty="0" err="1"/>
              <a:t>kanan</a:t>
            </a:r>
            <a:r>
              <a:rPr lang="en-US" sz="1800" dirty="0"/>
              <a:t> </a:t>
            </a:r>
            <a:r>
              <a:rPr lang="en-US" sz="1800" dirty="0" err="1"/>
              <a:t>merupakan</a:t>
            </a:r>
            <a:r>
              <a:rPr lang="en-US" sz="1800" dirty="0"/>
              <a:t> </a:t>
            </a:r>
            <a:r>
              <a:rPr lang="en-US" sz="1800" dirty="0" err="1"/>
              <a:t>sistem</a:t>
            </a:r>
            <a:r>
              <a:rPr lang="en-US" sz="1800" dirty="0"/>
              <a:t> Rocker yang </a:t>
            </a:r>
            <a:r>
              <a:rPr lang="id-ID" sz="1800" dirty="0"/>
              <a:t>memungkinkan trek memberi sedikit</a:t>
            </a:r>
            <a:r>
              <a:rPr lang="en-ID" sz="1800" dirty="0"/>
              <a:t> </a:t>
            </a:r>
            <a:r>
              <a:rPr lang="en-ID" sz="1800" dirty="0" err="1"/>
              <a:t>keseimbangan</a:t>
            </a:r>
            <a:r>
              <a:rPr lang="id-ID" sz="1800" dirty="0"/>
              <a:t> </a:t>
            </a:r>
          </a:p>
          <a:p>
            <a:pPr marL="0" indent="0">
              <a:buFont typeface="Arial" panose="020B0604020202020204" pitchFamily="34" charset="0"/>
              <a:buNone/>
            </a:pPr>
            <a:r>
              <a:rPr lang="id-ID" sz="1800" dirty="0"/>
              <a:t>ketika melintasi medan bergelombang, yang mengurangi gerakan vertikal sasis robot</a:t>
            </a:r>
          </a:p>
          <a:p>
            <a:endParaRPr lang="en-ID" sz="1600" dirty="0"/>
          </a:p>
        </p:txBody>
      </p:sp>
      <p:sp>
        <p:nvSpPr>
          <p:cNvPr id="37" name="Content Placeholder 2">
            <a:extLst>
              <a:ext uri="{FF2B5EF4-FFF2-40B4-BE49-F238E27FC236}">
                <a16:creationId xmlns:a16="http://schemas.microsoft.com/office/drawing/2014/main" id="{D25960D8-8787-4B14-8547-88A34EC8CDE4}"/>
              </a:ext>
            </a:extLst>
          </p:cNvPr>
          <p:cNvSpPr txBox="1">
            <a:spLocks/>
          </p:cNvSpPr>
          <p:nvPr/>
        </p:nvSpPr>
        <p:spPr>
          <a:xfrm>
            <a:off x="3494345" y="4176728"/>
            <a:ext cx="4215374" cy="3614306"/>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Gambar </a:t>
            </a:r>
            <a:r>
              <a:rPr lang="en-US" sz="1600" dirty="0" err="1"/>
              <a:t>kiri</a:t>
            </a:r>
            <a:r>
              <a:rPr lang="en-US" sz="1600" dirty="0"/>
              <a:t> </a:t>
            </a:r>
            <a:r>
              <a:rPr lang="en-US" sz="1600" dirty="0" err="1"/>
              <a:t>merupakan</a:t>
            </a:r>
            <a:r>
              <a:rPr lang="en-US" sz="1600" dirty="0"/>
              <a:t> Rocker </a:t>
            </a:r>
            <a:r>
              <a:rPr lang="en-US" sz="1600" dirty="0" err="1"/>
              <a:t>daun</a:t>
            </a:r>
            <a:r>
              <a:rPr lang="en-US" sz="1600" dirty="0"/>
              <a:t> yang</a:t>
            </a:r>
            <a:r>
              <a:rPr lang="id-ID" sz="1600" dirty="0"/>
              <a:t> memudahkan goncangan pada rocker dan menghasilkan pengendaraan yang lebih mulus. Sistem ini dapat dipasang ke sistem suspensi lengan ayun jika lengan ayun saat ini tidak cukup mulus dalam perjalanan. Memiliki roda jalan di kedua sisi pegas mengurangi momen puntir yang dihasilkan dengan memiliki roda di hanya satu sisi</a:t>
            </a:r>
            <a:r>
              <a:rPr lang="en-US" sz="1600" dirty="0"/>
              <a:t>.</a:t>
            </a:r>
            <a:endParaRPr lang="id-ID" sz="1600" dirty="0"/>
          </a:p>
        </p:txBody>
      </p:sp>
    </p:spTree>
    <p:extLst>
      <p:ext uri="{BB962C8B-B14F-4D97-AF65-F5344CB8AC3E}">
        <p14:creationId xmlns:p14="http://schemas.microsoft.com/office/powerpoint/2010/main" val="329323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1961722E-FDE4-41AA-A39D-096A296FF1F9}"/>
              </a:ext>
            </a:extLst>
          </p:cNvPr>
          <p:cNvPicPr>
            <a:picLocks noChangeAspect="1"/>
          </p:cNvPicPr>
          <p:nvPr/>
        </p:nvPicPr>
        <p:blipFill rotWithShape="1">
          <a:blip r:embed="rId2">
            <a:extLst>
              <a:ext uri="{28A0092B-C50C-407E-A947-70E740481C1C}">
                <a14:useLocalDpi xmlns:a14="http://schemas.microsoft.com/office/drawing/2010/main" val="0"/>
              </a:ext>
            </a:extLst>
          </a:blip>
          <a:srcRect t="11515"/>
          <a:stretch/>
        </p:blipFill>
        <p:spPr>
          <a:xfrm>
            <a:off x="-1" y="1"/>
            <a:ext cx="12192000" cy="6068290"/>
          </a:xfrm>
          <a:prstGeom prst="rect">
            <a:avLst/>
          </a:prstGeom>
        </p:spPr>
      </p:pic>
      <p:grpSp>
        <p:nvGrpSpPr>
          <p:cNvPr id="12" name="Group 11">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13" name="Freeform: Shape 12">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6" name="Freeform: Shape 15">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4F13BF0B-9DA3-4389-86CC-267D8AF3E6C7}"/>
              </a:ext>
            </a:extLst>
          </p:cNvPr>
          <p:cNvSpPr txBox="1"/>
          <p:nvPr/>
        </p:nvSpPr>
        <p:spPr>
          <a:xfrm>
            <a:off x="2937059" y="5386401"/>
            <a:ext cx="7523512" cy="2027976"/>
          </a:xfrm>
          <a:prstGeom prst="rect">
            <a:avLst/>
          </a:prstGeom>
        </p:spPr>
        <p:txBody>
          <a:bodyPr vert="horz" lIns="91440" tIns="45720" rIns="91440" bIns="45720" rtlCol="0" anchor="ctr">
            <a:normAutofit/>
          </a:bodyPr>
          <a:lstStyle/>
          <a:p>
            <a:pPr>
              <a:lnSpc>
                <a:spcPct val="90000"/>
              </a:lnSpc>
              <a:spcAft>
                <a:spcPts val="600"/>
              </a:spcAft>
            </a:pPr>
            <a:r>
              <a:rPr lang="en-US" sz="2800" b="1" dirty="0" err="1"/>
              <a:t>Sesi</a:t>
            </a:r>
            <a:r>
              <a:rPr lang="en-US" sz="2800" b="1" dirty="0"/>
              <a:t> </a:t>
            </a:r>
            <a:r>
              <a:rPr lang="en-US" sz="2800" b="1" dirty="0" err="1"/>
              <a:t>pertanyaan</a:t>
            </a:r>
            <a:r>
              <a:rPr lang="en-US" sz="2800" b="1" dirty="0"/>
              <a:t> </a:t>
            </a:r>
            <a:r>
              <a:rPr lang="en-US" sz="2800" b="1" dirty="0" err="1"/>
              <a:t>dibuka</a:t>
            </a:r>
            <a:r>
              <a:rPr lang="en-US" sz="2800" b="1" dirty="0"/>
              <a:t>, </a:t>
            </a:r>
            <a:r>
              <a:rPr lang="en-US" sz="2800" b="1" dirty="0" err="1"/>
              <a:t>silahkan</a:t>
            </a:r>
            <a:r>
              <a:rPr lang="en-US" sz="2800" b="1" dirty="0"/>
              <a:t> </a:t>
            </a:r>
            <a:r>
              <a:rPr lang="en-US" sz="2800" b="1" dirty="0">
                <a:sym typeface="Wingdings" panose="05000000000000000000" pitchFamily="2" charset="2"/>
              </a:rPr>
              <a:t></a:t>
            </a:r>
            <a:endParaRPr lang="en-US" sz="2800" b="1" dirty="0"/>
          </a:p>
        </p:txBody>
      </p:sp>
    </p:spTree>
    <p:extLst>
      <p:ext uri="{BB962C8B-B14F-4D97-AF65-F5344CB8AC3E}">
        <p14:creationId xmlns:p14="http://schemas.microsoft.com/office/powerpoint/2010/main" val="110239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AC708B4-3CE5-428C-AA99-93D4104BB8D4}"/>
              </a:ext>
            </a:extLst>
          </p:cNvPr>
          <p:cNvSpPr/>
          <p:nvPr/>
        </p:nvSpPr>
        <p:spPr>
          <a:xfrm>
            <a:off x="0" y="1"/>
            <a:ext cx="518052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vehicle, cake, transport, sitting&#10;&#10;Description automatically generated">
            <a:extLst>
              <a:ext uri="{FF2B5EF4-FFF2-40B4-BE49-F238E27FC236}">
                <a16:creationId xmlns:a16="http://schemas.microsoft.com/office/drawing/2014/main" id="{EEB0537C-A9AE-4FF2-8B0F-2A0A0EFDF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60" y="1479706"/>
            <a:ext cx="6774394" cy="4620137"/>
          </a:xfrm>
          <a:prstGeom prst="rect">
            <a:avLst/>
          </a:prstGeom>
        </p:spPr>
      </p:pic>
      <p:grpSp>
        <p:nvGrpSpPr>
          <p:cNvPr id="2" name="Group 1">
            <a:extLst>
              <a:ext uri="{FF2B5EF4-FFF2-40B4-BE49-F238E27FC236}">
                <a16:creationId xmlns:a16="http://schemas.microsoft.com/office/drawing/2014/main" id="{18836FAD-7894-432D-804F-50CBC391E6AB}"/>
              </a:ext>
            </a:extLst>
          </p:cNvPr>
          <p:cNvGrpSpPr/>
          <p:nvPr/>
        </p:nvGrpSpPr>
        <p:grpSpPr>
          <a:xfrm>
            <a:off x="7369160" y="789377"/>
            <a:ext cx="4946526" cy="784830"/>
            <a:chOff x="6509852" y="714552"/>
            <a:chExt cx="4946526" cy="784830"/>
          </a:xfrm>
        </p:grpSpPr>
        <p:sp>
          <p:nvSpPr>
            <p:cNvPr id="3" name="TextBox 2">
              <a:extLst>
                <a:ext uri="{FF2B5EF4-FFF2-40B4-BE49-F238E27FC236}">
                  <a16:creationId xmlns:a16="http://schemas.microsoft.com/office/drawing/2014/main" id="{993B75C5-9BDB-4B5F-AB3F-CB12A702F1F8}"/>
                </a:ext>
              </a:extLst>
            </p:cNvPr>
            <p:cNvSpPr txBox="1"/>
            <p:nvPr/>
          </p:nvSpPr>
          <p:spPr>
            <a:xfrm>
              <a:off x="6509852" y="1222383"/>
              <a:ext cx="4946526" cy="276999"/>
            </a:xfrm>
            <a:prstGeom prst="rect">
              <a:avLst/>
            </a:prstGeom>
            <a:noFill/>
          </p:spPr>
          <p:txBody>
            <a:bodyPr wrap="square" rtlCol="0">
              <a:spAutoFit/>
            </a:bodyPr>
            <a:lstStyle/>
            <a:p>
              <a:r>
                <a:rPr lang="en-US" altLang="ko-KR" sz="1200" dirty="0" err="1">
                  <a:solidFill>
                    <a:schemeClr val="bg1"/>
                  </a:solidFill>
                  <a:cs typeface="Arial" pitchFamily="34" charset="0"/>
                </a:rPr>
                <a:t>Penjelasan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singkat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menganai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roda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rantai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baja</a:t>
              </a:r>
              <a:r>
                <a:rPr lang="en-US" altLang="ko-KR" sz="1200" dirty="0">
                  <a:solidFill>
                    <a:schemeClr val="bg1"/>
                  </a:solidFill>
                  <a:cs typeface="Arial" pitchFamily="34" charset="0"/>
                </a:rPr>
                <a:t>.</a:t>
              </a:r>
            </a:p>
          </p:txBody>
        </p:sp>
        <p:sp>
          <p:nvSpPr>
            <p:cNvPr id="5" name="TextBox 4">
              <a:extLst>
                <a:ext uri="{FF2B5EF4-FFF2-40B4-BE49-F238E27FC236}">
                  <a16:creationId xmlns:a16="http://schemas.microsoft.com/office/drawing/2014/main" id="{8591A18A-7559-4485-BC2C-6ACBBA9F87DF}"/>
                </a:ext>
              </a:extLst>
            </p:cNvPr>
            <p:cNvSpPr txBox="1"/>
            <p:nvPr/>
          </p:nvSpPr>
          <p:spPr>
            <a:xfrm>
              <a:off x="6509852" y="714552"/>
              <a:ext cx="4946526"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Roda</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Rantai</a:t>
              </a:r>
              <a:r>
                <a:rPr lang="en-US" altLang="ko-KR" sz="2700" b="1" dirty="0">
                  <a:solidFill>
                    <a:schemeClr val="bg1"/>
                  </a:solidFill>
                  <a:cs typeface="Arial" pitchFamily="34" charset="0"/>
                </a:rPr>
                <a:t> Baja</a:t>
              </a:r>
              <a:endParaRPr lang="ko-KR" altLang="en-US" sz="2700" b="1" dirty="0">
                <a:solidFill>
                  <a:schemeClr val="bg1"/>
                </a:solidFill>
                <a:cs typeface="Arial" pitchFamily="34" charset="0"/>
              </a:endParaRPr>
            </a:p>
          </p:txBody>
        </p:sp>
      </p:grpSp>
      <p:sp>
        <p:nvSpPr>
          <p:cNvPr id="6" name="TextBox 5">
            <a:extLst>
              <a:ext uri="{FF2B5EF4-FFF2-40B4-BE49-F238E27FC236}">
                <a16:creationId xmlns:a16="http://schemas.microsoft.com/office/drawing/2014/main" id="{95E3BD7D-EEC6-41FC-867D-95F2B71346B3}"/>
              </a:ext>
            </a:extLst>
          </p:cNvPr>
          <p:cNvSpPr txBox="1"/>
          <p:nvPr/>
        </p:nvSpPr>
        <p:spPr>
          <a:xfrm>
            <a:off x="6201027" y="26194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01</a:t>
            </a:r>
            <a:endParaRPr lang="ko-KR" altLang="en-US" b="1" dirty="0">
              <a:solidFill>
                <a:schemeClr val="bg1">
                  <a:alpha val="40000"/>
                </a:schemeClr>
              </a:solidFill>
              <a:effectLst/>
            </a:endParaRPr>
          </a:p>
        </p:txBody>
      </p:sp>
      <p:grpSp>
        <p:nvGrpSpPr>
          <p:cNvPr id="20" name="Group 19">
            <a:extLst>
              <a:ext uri="{FF2B5EF4-FFF2-40B4-BE49-F238E27FC236}">
                <a16:creationId xmlns:a16="http://schemas.microsoft.com/office/drawing/2014/main" id="{4CB92DD1-63CE-412A-9879-E39F52414976}"/>
              </a:ext>
            </a:extLst>
          </p:cNvPr>
          <p:cNvGrpSpPr/>
          <p:nvPr/>
        </p:nvGrpSpPr>
        <p:grpSpPr>
          <a:xfrm>
            <a:off x="7369160" y="2292844"/>
            <a:ext cx="4946526" cy="778294"/>
            <a:chOff x="6509852" y="2211483"/>
            <a:chExt cx="4946526" cy="778294"/>
          </a:xfrm>
        </p:grpSpPr>
        <p:sp>
          <p:nvSpPr>
            <p:cNvPr id="7" name="TextBox 6">
              <a:extLst>
                <a:ext uri="{FF2B5EF4-FFF2-40B4-BE49-F238E27FC236}">
                  <a16:creationId xmlns:a16="http://schemas.microsoft.com/office/drawing/2014/main" id="{38A41E9E-1812-4ACE-A417-73C9AF47F355}"/>
                </a:ext>
              </a:extLst>
            </p:cNvPr>
            <p:cNvSpPr txBox="1"/>
            <p:nvPr/>
          </p:nvSpPr>
          <p:spPr>
            <a:xfrm>
              <a:off x="6509852" y="2712778"/>
              <a:ext cx="4946526" cy="276999"/>
            </a:xfrm>
            <a:prstGeom prst="rect">
              <a:avLst/>
            </a:prstGeom>
            <a:noFill/>
          </p:spPr>
          <p:txBody>
            <a:bodyPr wrap="square" rtlCol="0">
              <a:spAutoFit/>
            </a:bodyPr>
            <a:lstStyle/>
            <a:p>
              <a:r>
                <a:rPr lang="en-US" altLang="ko-KR" sz="1200" dirty="0" err="1">
                  <a:solidFill>
                    <a:schemeClr val="bg1"/>
                  </a:solidFill>
                  <a:cs typeface="Arial" pitchFamily="34" charset="0"/>
                </a:rPr>
                <a:t>Apa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itu</a:t>
              </a:r>
              <a:r>
                <a:rPr lang="en-US" altLang="ko-KR" sz="1200" dirty="0">
                  <a:solidFill>
                    <a:schemeClr val="bg1"/>
                  </a:solidFill>
                  <a:cs typeface="Arial" pitchFamily="34" charset="0"/>
                </a:rPr>
                <a:t> Sprocket?</a:t>
              </a:r>
            </a:p>
          </p:txBody>
        </p:sp>
        <p:sp>
          <p:nvSpPr>
            <p:cNvPr id="9" name="TextBox 8">
              <a:extLst>
                <a:ext uri="{FF2B5EF4-FFF2-40B4-BE49-F238E27FC236}">
                  <a16:creationId xmlns:a16="http://schemas.microsoft.com/office/drawing/2014/main" id="{EC79CA3D-1245-4812-BE2C-A17717D31459}"/>
                </a:ext>
              </a:extLst>
            </p:cNvPr>
            <p:cNvSpPr txBox="1"/>
            <p:nvPr/>
          </p:nvSpPr>
          <p:spPr>
            <a:xfrm>
              <a:off x="6509852" y="2211483"/>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Sprocket</a:t>
              </a:r>
              <a:endParaRPr lang="ko-KR" altLang="en-US" sz="2700" b="1" dirty="0">
                <a:solidFill>
                  <a:schemeClr val="bg1"/>
                </a:solidFill>
                <a:cs typeface="Arial" pitchFamily="34" charset="0"/>
              </a:endParaRPr>
            </a:p>
          </p:txBody>
        </p:sp>
      </p:grpSp>
      <p:sp>
        <p:nvSpPr>
          <p:cNvPr id="10" name="TextBox 9">
            <a:extLst>
              <a:ext uri="{FF2B5EF4-FFF2-40B4-BE49-F238E27FC236}">
                <a16:creationId xmlns:a16="http://schemas.microsoft.com/office/drawing/2014/main" id="{F627DDE9-FE7C-4B7E-A047-E092B6A88859}"/>
              </a:ext>
            </a:extLst>
          </p:cNvPr>
          <p:cNvSpPr txBox="1"/>
          <p:nvPr/>
        </p:nvSpPr>
        <p:spPr>
          <a:xfrm>
            <a:off x="6201027" y="1758873"/>
            <a:ext cx="1531549" cy="1200329"/>
          </a:xfrm>
          <a:prstGeom prst="rect">
            <a:avLst/>
          </a:prstGeom>
          <a:noFill/>
        </p:spPr>
        <p:txBody>
          <a:bodyPr wrap="square" lIns="108000" rIns="108000" rtlCol="0">
            <a:spAutoFit/>
          </a:bodyPr>
          <a:lstStyle/>
          <a:p>
            <a:pPr algn="ctr"/>
            <a:r>
              <a:rPr lang="en-US" altLang="ko-KR" sz="7200" b="1" dirty="0">
                <a:solidFill>
                  <a:schemeClr val="bg1">
                    <a:alpha val="40000"/>
                  </a:schemeClr>
                </a:solidFill>
              </a:rPr>
              <a:t>02</a:t>
            </a:r>
            <a:endParaRPr lang="ko-KR" altLang="en-US" sz="7200" b="1" dirty="0">
              <a:solidFill>
                <a:schemeClr val="bg1">
                  <a:alpha val="40000"/>
                </a:schemeClr>
              </a:solidFill>
            </a:endParaRPr>
          </a:p>
        </p:txBody>
      </p:sp>
      <p:grpSp>
        <p:nvGrpSpPr>
          <p:cNvPr id="21" name="Group 20">
            <a:extLst>
              <a:ext uri="{FF2B5EF4-FFF2-40B4-BE49-F238E27FC236}">
                <a16:creationId xmlns:a16="http://schemas.microsoft.com/office/drawing/2014/main" id="{760A8FFD-7C61-4B4C-9C24-072FD598989F}"/>
              </a:ext>
            </a:extLst>
          </p:cNvPr>
          <p:cNvGrpSpPr/>
          <p:nvPr/>
        </p:nvGrpSpPr>
        <p:grpSpPr>
          <a:xfrm>
            <a:off x="7369160" y="3789775"/>
            <a:ext cx="4946526" cy="771758"/>
            <a:chOff x="6509852" y="3708414"/>
            <a:chExt cx="4946526" cy="771758"/>
          </a:xfrm>
        </p:grpSpPr>
        <p:sp>
          <p:nvSpPr>
            <p:cNvPr id="11" name="TextBox 10">
              <a:extLst>
                <a:ext uri="{FF2B5EF4-FFF2-40B4-BE49-F238E27FC236}">
                  <a16:creationId xmlns:a16="http://schemas.microsoft.com/office/drawing/2014/main" id="{15E1B5E5-22C6-4CAE-BC59-0EB34CC7C043}"/>
                </a:ext>
              </a:extLst>
            </p:cNvPr>
            <p:cNvSpPr txBox="1"/>
            <p:nvPr/>
          </p:nvSpPr>
          <p:spPr>
            <a:xfrm>
              <a:off x="6509852" y="4203173"/>
              <a:ext cx="4946526" cy="276999"/>
            </a:xfrm>
            <a:prstGeom prst="rect">
              <a:avLst/>
            </a:prstGeom>
            <a:noFill/>
          </p:spPr>
          <p:txBody>
            <a:bodyPr wrap="square" rtlCol="0">
              <a:spAutoFit/>
            </a:bodyPr>
            <a:lstStyle/>
            <a:p>
              <a:r>
                <a:rPr lang="en-US" altLang="ko-KR" sz="1200" dirty="0" err="1">
                  <a:solidFill>
                    <a:schemeClr val="bg1"/>
                  </a:solidFill>
                  <a:cs typeface="Arial" pitchFamily="34" charset="0"/>
                </a:rPr>
                <a:t>Efektifitas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roda</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menyesuaikan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kebutuhan</a:t>
              </a:r>
              <a:r>
                <a:rPr lang="en-US" altLang="ko-KR" sz="1200" dirty="0">
                  <a:solidFill>
                    <a:schemeClr val="bg1"/>
                  </a:solidFill>
                  <a:cs typeface="Arial" pitchFamily="34" charset="0"/>
                </a:rPr>
                <a:t>.</a:t>
              </a:r>
            </a:p>
          </p:txBody>
        </p:sp>
        <p:sp>
          <p:nvSpPr>
            <p:cNvPr id="13" name="TextBox 12">
              <a:extLst>
                <a:ext uri="{FF2B5EF4-FFF2-40B4-BE49-F238E27FC236}">
                  <a16:creationId xmlns:a16="http://schemas.microsoft.com/office/drawing/2014/main" id="{5A5757E4-1723-4073-9FC5-1D351F20A151}"/>
                </a:ext>
              </a:extLst>
            </p:cNvPr>
            <p:cNvSpPr txBox="1"/>
            <p:nvPr/>
          </p:nvSpPr>
          <p:spPr>
            <a:xfrm>
              <a:off x="6509852" y="3708414"/>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Track Shape</a:t>
              </a:r>
              <a:endParaRPr lang="ko-KR" altLang="en-US" sz="27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D7B9AF74-CA02-49F9-88D7-98D77F70D10F}"/>
              </a:ext>
            </a:extLst>
          </p:cNvPr>
          <p:cNvSpPr txBox="1"/>
          <p:nvPr/>
        </p:nvSpPr>
        <p:spPr>
          <a:xfrm>
            <a:off x="6201027" y="325580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03</a:t>
            </a:r>
            <a:endParaRPr lang="ko-KR" altLang="en-US" b="1" dirty="0">
              <a:solidFill>
                <a:schemeClr val="bg1">
                  <a:alpha val="40000"/>
                </a:schemeClr>
              </a:solidFill>
              <a:effectLst/>
            </a:endParaRPr>
          </a:p>
        </p:txBody>
      </p:sp>
      <p:grpSp>
        <p:nvGrpSpPr>
          <p:cNvPr id="22" name="Group 21">
            <a:extLst>
              <a:ext uri="{FF2B5EF4-FFF2-40B4-BE49-F238E27FC236}">
                <a16:creationId xmlns:a16="http://schemas.microsoft.com/office/drawing/2014/main" id="{D4517CEC-7AC8-4EC4-A2F9-D33EC557D344}"/>
              </a:ext>
            </a:extLst>
          </p:cNvPr>
          <p:cNvGrpSpPr/>
          <p:nvPr/>
        </p:nvGrpSpPr>
        <p:grpSpPr>
          <a:xfrm>
            <a:off x="7369160" y="5280169"/>
            <a:ext cx="4946526" cy="765223"/>
            <a:chOff x="6509852" y="5205344"/>
            <a:chExt cx="4946526" cy="765223"/>
          </a:xfrm>
        </p:grpSpPr>
        <p:sp>
          <p:nvSpPr>
            <p:cNvPr id="15" name="TextBox 14">
              <a:extLst>
                <a:ext uri="{FF2B5EF4-FFF2-40B4-BE49-F238E27FC236}">
                  <a16:creationId xmlns:a16="http://schemas.microsoft.com/office/drawing/2014/main" id="{437A4661-D2A4-40E5-9248-83B3298A506A}"/>
                </a:ext>
              </a:extLst>
            </p:cNvPr>
            <p:cNvSpPr txBox="1"/>
            <p:nvPr/>
          </p:nvSpPr>
          <p:spPr>
            <a:xfrm>
              <a:off x="6509852" y="5693568"/>
              <a:ext cx="4946526" cy="276999"/>
            </a:xfrm>
            <a:prstGeom prst="rect">
              <a:avLst/>
            </a:prstGeom>
            <a:noFill/>
          </p:spPr>
          <p:txBody>
            <a:bodyPr wrap="square" rtlCol="0">
              <a:spAutoFit/>
            </a:bodyPr>
            <a:lstStyle/>
            <a:p>
              <a:r>
                <a:rPr lang="en-US" altLang="ko-KR" sz="1200" dirty="0" err="1">
                  <a:solidFill>
                    <a:schemeClr val="bg1"/>
                  </a:solidFill>
                  <a:cs typeface="Arial" pitchFamily="34" charset="0"/>
                </a:rPr>
                <a:t>Efektifitas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bentuk</a:t>
              </a:r>
              <a:r>
                <a:rPr lang="en-US" altLang="ko-KR" sz="1200" dirty="0">
                  <a:solidFill>
                    <a:schemeClr val="bg1"/>
                  </a:solidFill>
                  <a:cs typeface="Arial" pitchFamily="34" charset="0"/>
                </a:rPr>
                <a:t> suspense yang </a:t>
              </a:r>
              <a:r>
                <a:rPr lang="en-US" altLang="ko-KR" sz="1200" dirty="0" err="1">
                  <a:solidFill>
                    <a:schemeClr val="bg1"/>
                  </a:solidFill>
                  <a:cs typeface="Arial" pitchFamily="34" charset="0"/>
                </a:rPr>
                <a:t>mempengaruhi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kenyamanan</a:t>
              </a:r>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6509852" y="5205344"/>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Track Suspension</a:t>
              </a:r>
              <a:endParaRPr lang="ko-KR" altLang="en-US" sz="2700" b="1" dirty="0">
                <a:solidFill>
                  <a:schemeClr val="bg1"/>
                </a:solidFill>
                <a:cs typeface="Arial" pitchFamily="34" charset="0"/>
              </a:endParaRPr>
            </a:p>
          </p:txBody>
        </p:sp>
      </p:grpSp>
      <p:sp>
        <p:nvSpPr>
          <p:cNvPr id="18" name="TextBox 17">
            <a:extLst>
              <a:ext uri="{FF2B5EF4-FFF2-40B4-BE49-F238E27FC236}">
                <a16:creationId xmlns:a16="http://schemas.microsoft.com/office/drawing/2014/main" id="{8611BD74-B8C0-4D62-99FC-2DBC909A434D}"/>
              </a:ext>
            </a:extLst>
          </p:cNvPr>
          <p:cNvSpPr txBox="1"/>
          <p:nvPr/>
        </p:nvSpPr>
        <p:spPr>
          <a:xfrm>
            <a:off x="6201027" y="475273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04</a:t>
            </a:r>
            <a:endParaRPr lang="ko-KR" altLang="en-US" b="1" dirty="0">
              <a:solidFill>
                <a:schemeClr val="bg1">
                  <a:alpha val="40000"/>
                </a:schemeClr>
              </a:solidFill>
              <a:effectLst/>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597416" y="400441"/>
            <a:ext cx="3675185"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effectLst/>
                <a:latin typeface="Aharoni" panose="02010803020104030203" pitchFamily="2" charset="-79"/>
                <a:cs typeface="Aharoni" panose="02010803020104030203" pitchFamily="2" charset="-79"/>
              </a:rPr>
              <a:t>Content</a:t>
            </a:r>
            <a:endParaRPr lang="ko-KR" altLang="en-US" sz="5400" dirty="0">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240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E3FBFEF-4680-4BCB-BFFB-0934048A59D0}"/>
              </a:ext>
            </a:extLst>
          </p:cNvPr>
          <p:cNvSpPr txBox="1"/>
          <p:nvPr/>
        </p:nvSpPr>
        <p:spPr>
          <a:xfrm>
            <a:off x="589560" y="856180"/>
            <a:ext cx="4560584" cy="1128068"/>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3700">
                <a:latin typeface="+mj-lt"/>
                <a:ea typeface="+mj-ea"/>
                <a:cs typeface="+mj-cs"/>
              </a:rPr>
              <a:t>RODA RANTAI BAJA</a:t>
            </a:r>
          </a:p>
        </p:txBody>
      </p:sp>
      <p:grpSp>
        <p:nvGrpSpPr>
          <p:cNvPr id="85"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A85650C-93BD-41F4-BC37-42A1154A676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0" indent="-228600">
              <a:lnSpc>
                <a:spcPct val="90000"/>
              </a:lnSpc>
              <a:spcAft>
                <a:spcPts val="600"/>
              </a:spcAft>
              <a:buFont typeface="Arial" panose="020B0604020202020204" pitchFamily="34" charset="0"/>
              <a:buChar char="•"/>
            </a:pPr>
            <a:r>
              <a:rPr lang="en-US" sz="1700"/>
              <a:t>Roda Rantai Baja adalah sistem pergerakan kendaraan dengan menggunakan sabuk kontinu yang dikendalikan oleh dua atau lebih roda. Sabuk ini umumnya dibuat dari baja untuk penggunaannya di kendaraan militer, atau karet yang diperkuat dengan kawat baja untuk aplikasi alat berat konstruksi dan pertanian. </a:t>
            </a:r>
            <a:br>
              <a:rPr lang="en-US" sz="1700"/>
            </a:br>
            <a:endParaRPr lang="en-US" sz="1700"/>
          </a:p>
          <a:p>
            <a:pPr marL="0" indent="-228600">
              <a:lnSpc>
                <a:spcPct val="90000"/>
              </a:lnSpc>
              <a:spcAft>
                <a:spcPts val="600"/>
              </a:spcAft>
              <a:buFont typeface="Arial" panose="020B0604020202020204" pitchFamily="34" charset="0"/>
              <a:buChar char="•"/>
            </a:pPr>
            <a:r>
              <a:rPr lang="en-US" sz="1700"/>
              <a:t>Luas bidang permukaan yang besar dari roda rantai membagi berat kendaraan lebih baik daripada kendaraan beroda, sehingga memungkinkan kendaraan roda rantai bergerak di atas permukaan yang lebih lunak dan menghindari kemungkinan roda terjebak. </a:t>
            </a: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otorcycle&#10;&#10;Description automatically generated">
            <a:extLst>
              <a:ext uri="{FF2B5EF4-FFF2-40B4-BE49-F238E27FC236}">
                <a16:creationId xmlns:a16="http://schemas.microsoft.com/office/drawing/2014/main" id="{95F58C5F-2491-4A8B-B284-966387430B9F}"/>
              </a:ext>
            </a:extLst>
          </p:cNvPr>
          <p:cNvPicPr>
            <a:picLocks noChangeAspect="1"/>
          </p:cNvPicPr>
          <p:nvPr/>
        </p:nvPicPr>
        <p:blipFill rotWithShape="1">
          <a:blip r:embed="rId2">
            <a:extLst>
              <a:ext uri="{28A0092B-C50C-407E-A947-70E740481C1C}">
                <a14:useLocalDpi xmlns:a14="http://schemas.microsoft.com/office/drawing/2010/main" val="0"/>
              </a:ext>
            </a:extLst>
          </a:blip>
          <a:srcRect l="4089" r="27054" b="1"/>
          <a:stretch/>
        </p:blipFill>
        <p:spPr>
          <a:xfrm>
            <a:off x="5977788" y="799352"/>
            <a:ext cx="5425410" cy="5259296"/>
          </a:xfrm>
          <a:prstGeom prst="rect">
            <a:avLst/>
          </a:prstGeom>
        </p:spPr>
      </p:pic>
    </p:spTree>
    <p:extLst>
      <p:ext uri="{BB962C8B-B14F-4D97-AF65-F5344CB8AC3E}">
        <p14:creationId xmlns:p14="http://schemas.microsoft.com/office/powerpoint/2010/main" val="123167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wheel&#10;&#10;Description automatically generated">
            <a:extLst>
              <a:ext uri="{FF2B5EF4-FFF2-40B4-BE49-F238E27FC236}">
                <a16:creationId xmlns:a16="http://schemas.microsoft.com/office/drawing/2014/main" id="{3E9CE97D-0FA6-4995-ADF2-E1E4E0436CE3}"/>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r="25"/>
          <a:stretch/>
        </p:blipFill>
        <p:spPr>
          <a:xfrm>
            <a:off x="-19" y="10"/>
            <a:ext cx="12188952" cy="6857990"/>
          </a:xfrm>
          <a:prstGeom prst="rect">
            <a:avLst/>
          </a:prstGeom>
        </p:spPr>
      </p:pic>
      <p:sp>
        <p:nvSpPr>
          <p:cNvPr id="2" name="TextBox 1">
            <a:extLst>
              <a:ext uri="{FF2B5EF4-FFF2-40B4-BE49-F238E27FC236}">
                <a16:creationId xmlns:a16="http://schemas.microsoft.com/office/drawing/2014/main" id="{77E07BF4-A1B3-423C-A8D8-F926BC669A8D}"/>
              </a:ext>
            </a:extLst>
          </p:cNvPr>
          <p:cNvSpPr txBox="1"/>
          <p:nvPr/>
        </p:nvSpPr>
        <p:spPr>
          <a:xfrm>
            <a:off x="6053668" y="803325"/>
            <a:ext cx="5314536" cy="132556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kern="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SPROCKET</a:t>
            </a:r>
            <a:endParaRPr lang="en-US" sz="4400" kern="12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8" name="Picture 7" descr="Diagram, shape, circle&#10;&#10;Description automatically generated">
            <a:extLst>
              <a:ext uri="{FF2B5EF4-FFF2-40B4-BE49-F238E27FC236}">
                <a16:creationId xmlns:a16="http://schemas.microsoft.com/office/drawing/2014/main" id="{4D5147EB-B246-4727-93E4-9A43DA9AEF20}"/>
              </a:ext>
            </a:extLst>
          </p:cNvPr>
          <p:cNvPicPr>
            <a:picLocks noChangeAspect="1"/>
          </p:cNvPicPr>
          <p:nvPr/>
        </p:nvPicPr>
        <p:blipFill rotWithShape="1">
          <a:blip r:embed="rId3">
            <a:extLst>
              <a:ext uri="{28A0092B-C50C-407E-A947-70E740481C1C}">
                <a14:useLocalDpi xmlns:a14="http://schemas.microsoft.com/office/drawing/2010/main" val="0"/>
              </a:ext>
            </a:extLst>
          </a:blip>
          <a:srcRect t="10252" r="3" b="629"/>
          <a:stretch/>
        </p:blipFill>
        <p:spPr>
          <a:xfrm>
            <a:off x="0" y="0"/>
            <a:ext cx="5441859" cy="565494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graphicFrame>
        <p:nvGraphicFramePr>
          <p:cNvPr id="82" name="Content Placeholder 2">
            <a:extLst>
              <a:ext uri="{FF2B5EF4-FFF2-40B4-BE49-F238E27FC236}">
                <a16:creationId xmlns:a16="http://schemas.microsoft.com/office/drawing/2014/main" id="{7C840BF8-73C4-4C60-8EEE-AED11FD749B3}"/>
              </a:ext>
            </a:extLst>
          </p:cNvPr>
          <p:cNvGraphicFramePr>
            <a:graphicFrameLocks noGrp="1"/>
          </p:cNvGraphicFramePr>
          <p:nvPr>
            <p:ph idx="1"/>
            <p:extLst>
              <p:ext uri="{D42A27DB-BD31-4B8C-83A1-F6EECF244321}">
                <p14:modId xmlns:p14="http://schemas.microsoft.com/office/powerpoint/2010/main" val="2786450543"/>
              </p:ext>
            </p:extLst>
          </p:nvPr>
        </p:nvGraphicFramePr>
        <p:xfrm>
          <a:off x="6050601" y="1802864"/>
          <a:ext cx="5873922" cy="456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00579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EB3546-3510-4BEC-B15A-98E100B000A2}"/>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ADACC0D9-B6EA-4655-A58D-DCCD18825594}"/>
              </a:ext>
            </a:extLst>
          </p:cNvPr>
          <p:cNvSpPr>
            <a:spLocks noGrp="1"/>
          </p:cNvSpPr>
          <p:nvPr>
            <p:ph type="title"/>
          </p:nvPr>
        </p:nvSpPr>
        <p:spPr>
          <a:xfrm>
            <a:off x="680664" y="2430638"/>
            <a:ext cx="3794072" cy="4726276"/>
          </a:xfrm>
        </p:spPr>
        <p:txBody>
          <a:bodyPr>
            <a:normAutofit/>
          </a:bodyPr>
          <a:lstStyle/>
          <a:p>
            <a:pPr algn="r"/>
            <a:r>
              <a:rPr lang="id-ID"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BENTUK</a:t>
            </a:r>
            <a:r>
              <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id-ID"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TREK </a:t>
            </a:r>
            <a:br>
              <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4000" dirty="0" err="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atau</a:t>
            </a:r>
            <a:br>
              <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id-ID"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TRACK</a:t>
            </a:r>
            <a:r>
              <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id-ID"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SHAPE</a:t>
            </a:r>
            <a:r>
              <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ID"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18" name="Straight Connector 1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3FB3B7-81EE-4F3B-A945-C5B9A46BD7EB}"/>
              </a:ext>
            </a:extLst>
          </p:cNvPr>
          <p:cNvSpPr>
            <a:spLocks noGrp="1"/>
          </p:cNvSpPr>
          <p:nvPr>
            <p:ph idx="1"/>
          </p:nvPr>
        </p:nvSpPr>
        <p:spPr>
          <a:xfrm>
            <a:off x="5155380" y="1475295"/>
            <a:ext cx="5744685" cy="4726276"/>
          </a:xfrm>
        </p:spPr>
        <p:txBody>
          <a:bodyPr anchor="ctr">
            <a:normAutofit/>
          </a:bodyPr>
          <a:lstStyle/>
          <a:p>
            <a:pPr marL="0" indent="0">
              <a:buNone/>
            </a:pPr>
            <a:r>
              <a:rPr lang="id-ID" sz="2000" dirty="0">
                <a:solidFill>
                  <a:srgbClr val="FFFFFF"/>
                </a:solidFill>
                <a:latin typeface="Open Sans" panose="020B0606030504020204" pitchFamily="34" charset="0"/>
                <a:ea typeface="Open Sans" panose="020B0606030504020204" pitchFamily="34" charset="0"/>
                <a:cs typeface="Open Sans" panose="020B0606030504020204" pitchFamily="34" charset="0"/>
              </a:rPr>
              <a:t>Mobilitas dapat ditingkatkan dengan menaikkan bagian depan lintasan, yang membantu mengatasi rintangan yang lebih tinggi. </a:t>
            </a:r>
            <a:endParaRPr lang="en-US" sz="20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id-ID" sz="2000" dirty="0">
                <a:solidFill>
                  <a:srgbClr val="FFFFFF"/>
                </a:solidFill>
                <a:latin typeface="Open Sans" panose="020B0606030504020204" pitchFamily="34" charset="0"/>
                <a:ea typeface="Open Sans" panose="020B0606030504020204" pitchFamily="34" charset="0"/>
                <a:cs typeface="Open Sans" panose="020B0606030504020204" pitchFamily="34" charset="0"/>
              </a:rPr>
              <a:t>Cara paling sederhana untuk meningkatkan ketinggian rintangan adalah membuat roda depan sistem lebih besar. </a:t>
            </a:r>
            <a:endParaRPr lang="en-US" sz="20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id-ID" sz="2000" dirty="0">
                <a:solidFill>
                  <a:srgbClr val="FFFFFF"/>
                </a:solidFill>
                <a:latin typeface="Open Sans" panose="020B0606030504020204" pitchFamily="34" charset="0"/>
                <a:ea typeface="Open Sans" panose="020B0606030504020204" pitchFamily="34" charset="0"/>
                <a:cs typeface="Open Sans" panose="020B0606030504020204" pitchFamily="34" charset="0"/>
              </a:rPr>
              <a:t>Ini mengurangi kemungkinan kerusakan sproket drive dan komponen terkait</a:t>
            </a:r>
            <a:endParaRPr lang="en-US" sz="20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id-ID" sz="20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D" sz="20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782947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Text, letter&#10;&#10;Description automatically generated">
            <a:extLst>
              <a:ext uri="{FF2B5EF4-FFF2-40B4-BE49-F238E27FC236}">
                <a16:creationId xmlns:a16="http://schemas.microsoft.com/office/drawing/2014/main" id="{456BB3A4-C1C9-47B3-BD19-ABBF213E5CFA}"/>
              </a:ext>
            </a:extLst>
          </p:cNvPr>
          <p:cNvPicPr>
            <a:picLocks/>
          </p:cNvPicPr>
          <p:nvPr/>
        </p:nvPicPr>
        <p:blipFill rotWithShape="1">
          <a:blip r:embed="rId2">
            <a:extLst>
              <a:ext uri="{28A0092B-C50C-407E-A947-70E740481C1C}">
                <a14:useLocalDpi xmlns:a14="http://schemas.microsoft.com/office/drawing/2010/main" val="0"/>
              </a:ext>
            </a:extLst>
          </a:blip>
          <a:stretch/>
        </p:blipFill>
        <p:spPr>
          <a:xfrm>
            <a:off x="356507" y="386287"/>
            <a:ext cx="5155305" cy="2526247"/>
          </a:xfrm>
          <a:prstGeom prst="rect">
            <a:avLst/>
          </a:prstGeom>
        </p:spPr>
      </p:pic>
      <p:cxnSp>
        <p:nvCxnSpPr>
          <p:cNvPr id="24" name="Straight Connector 23">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large military tank&#10;&#10;Description automatically generated">
            <a:extLst>
              <a:ext uri="{FF2B5EF4-FFF2-40B4-BE49-F238E27FC236}">
                <a16:creationId xmlns:a16="http://schemas.microsoft.com/office/drawing/2014/main" id="{716E12C8-6C31-4312-A9F7-F4F7E35DB8AB}"/>
              </a:ext>
            </a:extLst>
          </p:cNvPr>
          <p:cNvPicPr>
            <a:picLocks/>
          </p:cNvPicPr>
          <p:nvPr/>
        </p:nvPicPr>
        <p:blipFill rotWithShape="1">
          <a:blip r:embed="rId3">
            <a:extLst>
              <a:ext uri="{28A0092B-C50C-407E-A947-70E740481C1C}">
                <a14:useLocalDpi xmlns:a14="http://schemas.microsoft.com/office/drawing/2010/main" val="0"/>
              </a:ext>
            </a:extLst>
          </a:blip>
          <a:stretch/>
        </p:blipFill>
        <p:spPr>
          <a:xfrm>
            <a:off x="3633695" y="3197412"/>
            <a:ext cx="4900705" cy="3660588"/>
          </a:xfrm>
          <a:prstGeom prst="rect">
            <a:avLst/>
          </a:prstGeom>
        </p:spPr>
      </p:pic>
      <p:cxnSp>
        <p:nvCxnSpPr>
          <p:cNvPr id="26" name="Straight Connector 25">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16ECEA01-2BF5-4ED5-A378-55FBA77CFD41}"/>
              </a:ext>
            </a:extLst>
          </p:cNvPr>
          <p:cNvPicPr>
            <a:picLocks noChangeAspect="1"/>
          </p:cNvPicPr>
          <p:nvPr/>
        </p:nvPicPr>
        <p:blipFill rotWithShape="1">
          <a:blip r:embed="rId4">
            <a:extLst>
              <a:ext uri="{28A0092B-C50C-407E-A947-70E740481C1C}">
                <a14:useLocalDpi xmlns:a14="http://schemas.microsoft.com/office/drawing/2010/main" val="0"/>
              </a:ext>
            </a:extLst>
          </a:blip>
          <a:srcRect t="19287" r="-3" b="4146"/>
          <a:stretch/>
        </p:blipFill>
        <p:spPr>
          <a:xfrm>
            <a:off x="0" y="4582873"/>
            <a:ext cx="3633695" cy="1655366"/>
          </a:xfrm>
          <a:prstGeom prst="rect">
            <a:avLst/>
          </a:prstGeom>
        </p:spPr>
      </p:pic>
      <p:pic>
        <p:nvPicPr>
          <p:cNvPr id="12" name="Picture 11" descr="Diagram&#10;&#10;Description automatically generated">
            <a:extLst>
              <a:ext uri="{FF2B5EF4-FFF2-40B4-BE49-F238E27FC236}">
                <a16:creationId xmlns:a16="http://schemas.microsoft.com/office/drawing/2014/main" id="{DD3A0847-D41E-46BF-B230-05A109E6456C}"/>
              </a:ext>
            </a:extLst>
          </p:cNvPr>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6942163" y="335299"/>
            <a:ext cx="4893330" cy="2710035"/>
          </a:xfrm>
          <a:prstGeom prst="rect">
            <a:avLst/>
          </a:prstGeom>
        </p:spPr>
      </p:pic>
      <p:pic>
        <p:nvPicPr>
          <p:cNvPr id="9" name="Picture 8" descr="Diagram&#10;&#10;Description automatically generated">
            <a:extLst>
              <a:ext uri="{FF2B5EF4-FFF2-40B4-BE49-F238E27FC236}">
                <a16:creationId xmlns:a16="http://schemas.microsoft.com/office/drawing/2014/main" id="{570FC4C0-6910-47BE-9EB5-7CCE141EBCE5}"/>
              </a:ext>
            </a:extLst>
          </p:cNvPr>
          <p:cNvPicPr>
            <a:picLocks noChangeAspect="1"/>
          </p:cNvPicPr>
          <p:nvPr/>
        </p:nvPicPr>
        <p:blipFill rotWithShape="1">
          <a:blip r:embed="rId6">
            <a:extLst>
              <a:ext uri="{28A0092B-C50C-407E-A947-70E740481C1C}">
                <a14:useLocalDpi xmlns:a14="http://schemas.microsoft.com/office/drawing/2010/main" val="0"/>
              </a:ext>
            </a:extLst>
          </a:blip>
          <a:srcRect t="6466" r="3" b="9782"/>
          <a:stretch/>
        </p:blipFill>
        <p:spPr>
          <a:xfrm>
            <a:off x="8665276" y="5136194"/>
            <a:ext cx="3526724" cy="1676276"/>
          </a:xfrm>
          <a:prstGeom prst="rect">
            <a:avLst/>
          </a:prstGeom>
        </p:spPr>
      </p:pic>
      <p:sp>
        <p:nvSpPr>
          <p:cNvPr id="17" name="Rectangle 16">
            <a:extLst>
              <a:ext uri="{FF2B5EF4-FFF2-40B4-BE49-F238E27FC236}">
                <a16:creationId xmlns:a16="http://schemas.microsoft.com/office/drawing/2014/main" id="{C9F8A24D-F5BB-4021-BE68-59EDF8D5A7CE}"/>
              </a:ext>
            </a:extLst>
          </p:cNvPr>
          <p:cNvSpPr/>
          <p:nvPr/>
        </p:nvSpPr>
        <p:spPr>
          <a:xfrm>
            <a:off x="0" y="2879586"/>
            <a:ext cx="3609790" cy="1112793"/>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73D0451-A1FB-42C7-8162-E1A80A0DB586}"/>
              </a:ext>
            </a:extLst>
          </p:cNvPr>
          <p:cNvSpPr txBox="1"/>
          <p:nvPr/>
        </p:nvSpPr>
        <p:spPr>
          <a:xfrm>
            <a:off x="0" y="2967335"/>
            <a:ext cx="4086764" cy="923330"/>
          </a:xfrm>
          <a:prstGeom prst="rect">
            <a:avLst/>
          </a:prstGeom>
          <a:noFill/>
        </p:spPr>
        <p:txBody>
          <a:bodyPr wrap="square">
            <a:spAutoFit/>
          </a:bodyPr>
          <a:lstStyle/>
          <a:p>
            <a:pPr marL="0" indent="0">
              <a:buNone/>
            </a:pPr>
            <a:r>
              <a:rPr lang="id-ID"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Pada kedua gambar bentuk trek diatas berguna untuk menopang kerangka yang berat</a:t>
            </a:r>
            <a:r>
              <a:rPr lang="en-US"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id-ID"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a:extLst>
              <a:ext uri="{FF2B5EF4-FFF2-40B4-BE49-F238E27FC236}">
                <a16:creationId xmlns:a16="http://schemas.microsoft.com/office/drawing/2014/main" id="{972D0755-513D-4C87-923A-FD964025DF84}"/>
              </a:ext>
            </a:extLst>
          </p:cNvPr>
          <p:cNvSpPr/>
          <p:nvPr/>
        </p:nvSpPr>
        <p:spPr>
          <a:xfrm>
            <a:off x="8565838" y="4009644"/>
            <a:ext cx="3609790" cy="1112793"/>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9487AED-0A23-4A64-ACFF-CC48A1AE9564}"/>
              </a:ext>
            </a:extLst>
          </p:cNvPr>
          <p:cNvSpPr txBox="1"/>
          <p:nvPr/>
        </p:nvSpPr>
        <p:spPr>
          <a:xfrm>
            <a:off x="8565838" y="4104376"/>
            <a:ext cx="3887260" cy="923330"/>
          </a:xfrm>
          <a:prstGeom prst="rect">
            <a:avLst/>
          </a:prstGeom>
          <a:noFill/>
        </p:spPr>
        <p:txBody>
          <a:bodyPr wrap="square">
            <a:spAutoFit/>
          </a:bodyPr>
          <a:lstStyle/>
          <a:p>
            <a:pPr marL="0" indent="0">
              <a:buNone/>
            </a:pPr>
            <a:r>
              <a:rPr lang="id-ID"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Pada kedua gambar bentuk trek</a:t>
            </a:r>
            <a:r>
              <a:rPr lang="en-US"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dibawah</a:t>
            </a:r>
            <a:r>
              <a:rPr lang="id-ID"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berguna untuk mengatasi rintangan yang sangat tinggi</a:t>
            </a:r>
            <a:r>
              <a:rPr lang="en-US"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id-ID"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19741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66072C07-E1AF-45DF-BAB6-52B7BF7CD366}"/>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2500" b="1" kern="1200" dirty="0">
                <a:solidFill>
                  <a:schemeClr val="tx1"/>
                </a:solidFill>
                <a:latin typeface="+mj-lt"/>
                <a:ea typeface="+mj-ea"/>
                <a:cs typeface="+mj-cs"/>
              </a:rPr>
              <a:t>TRACK SUSPENSION SYSTEMS/SISTEM SUSPENSI TREK</a:t>
            </a:r>
          </a:p>
        </p:txBody>
      </p:sp>
      <p:grpSp>
        <p:nvGrpSpPr>
          <p:cNvPr id="87" name="Group 8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8" name="Rectangle 8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0D645B00-E70E-4E34-9776-D86285067D35}"/>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0" indent="-228600">
              <a:lnSpc>
                <a:spcPct val="90000"/>
              </a:lnSpc>
              <a:spcAft>
                <a:spcPts val="600"/>
              </a:spcAft>
              <a:buFont typeface="Arial" panose="020B0604020202020204" pitchFamily="34" charset="0"/>
              <a:buChar char="•"/>
            </a:pPr>
            <a:r>
              <a:rPr lang="en-US" sz="2000" dirty="0"/>
              <a:t>Ruang </a:t>
            </a:r>
            <a:r>
              <a:rPr lang="en-US" sz="2000" dirty="0" err="1"/>
              <a:t>antara</a:t>
            </a:r>
            <a:r>
              <a:rPr lang="en-US" sz="2000" dirty="0"/>
              <a:t> </a:t>
            </a:r>
            <a:r>
              <a:rPr lang="en-US" sz="2000" dirty="0" err="1"/>
              <a:t>sproket</a:t>
            </a:r>
            <a:r>
              <a:rPr lang="en-US" sz="2000" dirty="0"/>
              <a:t> </a:t>
            </a:r>
            <a:r>
              <a:rPr lang="en-US" sz="2000" dirty="0" err="1"/>
              <a:t>penggerak</a:t>
            </a:r>
            <a:r>
              <a:rPr lang="en-US" sz="2000" dirty="0"/>
              <a:t> dan </a:t>
            </a:r>
            <a:r>
              <a:rPr lang="en-US" sz="2000" dirty="0" err="1"/>
              <a:t>roda</a:t>
            </a:r>
            <a:r>
              <a:rPr lang="en-US" sz="2000" dirty="0"/>
              <a:t> </a:t>
            </a:r>
            <a:r>
              <a:rPr lang="en-US" sz="2000" dirty="0" err="1"/>
              <a:t>pemalas</a:t>
            </a:r>
            <a:r>
              <a:rPr lang="en-US" sz="2000" dirty="0"/>
              <a:t> </a:t>
            </a:r>
            <a:r>
              <a:rPr lang="en-US" sz="2000" dirty="0" err="1"/>
              <a:t>perlu</a:t>
            </a:r>
            <a:r>
              <a:rPr lang="en-US" sz="2000" dirty="0"/>
              <a:t> </a:t>
            </a:r>
            <a:r>
              <a:rPr lang="en-US" sz="2000" dirty="0" err="1"/>
              <a:t>didukung</a:t>
            </a:r>
            <a:r>
              <a:rPr lang="en-US" sz="2000" dirty="0"/>
              <a:t> </a:t>
            </a:r>
            <a:r>
              <a:rPr lang="en-US" sz="2000" dirty="0" err="1"/>
              <a:t>secara</a:t>
            </a:r>
            <a:r>
              <a:rPr lang="en-US" sz="2000" dirty="0"/>
              <a:t> </a:t>
            </a:r>
            <a:r>
              <a:rPr lang="en-US" sz="2000" dirty="0" err="1"/>
              <a:t>seragam</a:t>
            </a:r>
            <a:r>
              <a:rPr lang="en-US" sz="2000" dirty="0"/>
              <a:t> di </a:t>
            </a:r>
            <a:r>
              <a:rPr lang="en-US" sz="2000" dirty="0" err="1"/>
              <a:t>tanah</a:t>
            </a:r>
            <a:r>
              <a:rPr lang="en-US" sz="2000" dirty="0"/>
              <a:t> </a:t>
            </a:r>
            <a:r>
              <a:rPr lang="en-US" sz="2000" dirty="0" err="1"/>
              <a:t>untuk</a:t>
            </a:r>
            <a:r>
              <a:rPr lang="en-US" sz="2000" dirty="0"/>
              <a:t> </a:t>
            </a:r>
            <a:r>
              <a:rPr lang="en-US" sz="2000" dirty="0" err="1"/>
              <a:t>mencapai</a:t>
            </a:r>
            <a:r>
              <a:rPr lang="en-US" sz="2000" dirty="0"/>
              <a:t> </a:t>
            </a:r>
            <a:r>
              <a:rPr lang="en-US" sz="2000" dirty="0" err="1"/>
              <a:t>manfaat</a:t>
            </a:r>
            <a:r>
              <a:rPr lang="en-US" sz="2000" dirty="0"/>
              <a:t> </a:t>
            </a:r>
            <a:r>
              <a:rPr lang="en-US" sz="2000" dirty="0" err="1"/>
              <a:t>maksimum</a:t>
            </a:r>
            <a:r>
              <a:rPr lang="en-US" sz="2000" dirty="0"/>
              <a:t> trek</a:t>
            </a:r>
          </a:p>
          <a:p>
            <a:pPr marL="0" indent="-228600">
              <a:lnSpc>
                <a:spcPct val="90000"/>
              </a:lnSpc>
              <a:spcAft>
                <a:spcPts val="600"/>
              </a:spcAft>
              <a:buFont typeface="Arial" panose="020B0604020202020204" pitchFamily="34" charset="0"/>
              <a:buChar char="•"/>
            </a:pPr>
            <a:r>
              <a:rPr lang="en-US" sz="2000" dirty="0" err="1"/>
              <a:t>Untuk</a:t>
            </a:r>
            <a:r>
              <a:rPr lang="en-US" sz="2000" dirty="0"/>
              <a:t> trek yang </a:t>
            </a:r>
            <a:r>
              <a:rPr lang="en-US" sz="2000" dirty="0" err="1"/>
              <a:t>sangat</a:t>
            </a:r>
            <a:r>
              <a:rPr lang="en-US" sz="2000" dirty="0"/>
              <a:t> </a:t>
            </a:r>
            <a:r>
              <a:rPr lang="en-US" sz="2000" dirty="0" err="1"/>
              <a:t>panjang</a:t>
            </a:r>
            <a:r>
              <a:rPr lang="en-US" sz="2000" dirty="0"/>
              <a:t>, </a:t>
            </a:r>
            <a:r>
              <a:rPr lang="en-US" sz="2000" dirty="0" err="1"/>
              <a:t>bagian</a:t>
            </a:r>
            <a:r>
              <a:rPr lang="en-US" sz="2000" dirty="0"/>
              <a:t> </a:t>
            </a:r>
            <a:r>
              <a:rPr lang="en-US" sz="2000" dirty="0" err="1"/>
              <a:t>atas</a:t>
            </a:r>
            <a:r>
              <a:rPr lang="en-US" sz="2000" dirty="0"/>
              <a:t> juga </a:t>
            </a:r>
            <a:r>
              <a:rPr lang="en-US" sz="2000" dirty="0" err="1"/>
              <a:t>harus</a:t>
            </a:r>
            <a:r>
              <a:rPr lang="en-US" sz="2000" dirty="0"/>
              <a:t> </a:t>
            </a:r>
            <a:r>
              <a:rPr lang="en-US" sz="2000" dirty="0" err="1"/>
              <a:t>didukung</a:t>
            </a:r>
            <a:r>
              <a:rPr lang="en-US" sz="2000" dirty="0"/>
              <a:t>, </a:t>
            </a:r>
            <a:r>
              <a:rPr lang="en-US" sz="2000" dirty="0" err="1"/>
              <a:t>tetapi</a:t>
            </a:r>
            <a:r>
              <a:rPr lang="en-US" sz="2000" dirty="0"/>
              <a:t> </a:t>
            </a:r>
            <a:r>
              <a:rPr lang="en-US" sz="2000" dirty="0" err="1"/>
              <a:t>ini</a:t>
            </a:r>
            <a:r>
              <a:rPr lang="en-US" sz="2000" dirty="0"/>
              <a:t> </a:t>
            </a:r>
            <a:r>
              <a:rPr lang="en-US" sz="2000" dirty="0" err="1"/>
              <a:t>biasanya</a:t>
            </a:r>
            <a:r>
              <a:rPr lang="en-US" sz="2000" dirty="0"/>
              <a:t> </a:t>
            </a:r>
            <a:r>
              <a:rPr lang="en-US" sz="2000" dirty="0" err="1"/>
              <a:t>berupa</a:t>
            </a:r>
            <a:r>
              <a:rPr lang="en-US" sz="2000" dirty="0"/>
              <a:t> </a:t>
            </a:r>
            <a:r>
              <a:rPr lang="en-US" sz="2000" dirty="0" err="1"/>
              <a:t>satu</a:t>
            </a:r>
            <a:r>
              <a:rPr lang="en-US" sz="2000" dirty="0"/>
              <a:t> </a:t>
            </a:r>
            <a:r>
              <a:rPr lang="en-US" sz="2000" dirty="0" err="1"/>
              <a:t>atau</a:t>
            </a:r>
            <a:r>
              <a:rPr lang="en-US" sz="2000" dirty="0"/>
              <a:t> </a:t>
            </a:r>
            <a:r>
              <a:rPr lang="en-US" sz="2000" dirty="0" err="1"/>
              <a:t>dua</a:t>
            </a:r>
            <a:r>
              <a:rPr lang="en-US" sz="2000" dirty="0"/>
              <a:t> </a:t>
            </a:r>
            <a:r>
              <a:rPr lang="en-US" sz="2000" dirty="0" err="1"/>
              <a:t>rol</a:t>
            </a:r>
            <a:r>
              <a:rPr lang="en-US" sz="2000" dirty="0"/>
              <a:t> </a:t>
            </a:r>
            <a:r>
              <a:rPr lang="en-US" sz="2000" dirty="0" err="1"/>
              <a:t>pasif</a:t>
            </a:r>
            <a:r>
              <a:rPr lang="en-US" sz="2000" dirty="0"/>
              <a:t> </a:t>
            </a:r>
            <a:r>
              <a:rPr lang="en-US" sz="2000" dirty="0" err="1"/>
              <a:t>sederhana</a:t>
            </a:r>
            <a:r>
              <a:rPr lang="en-US" sz="2000" dirty="0"/>
              <a:t> yang </a:t>
            </a:r>
            <a:r>
              <a:rPr lang="en-US" sz="2000" dirty="0" err="1"/>
              <a:t>ditempatkan</a:t>
            </a:r>
            <a:r>
              <a:rPr lang="en-US" sz="2000" dirty="0"/>
              <a:t> </a:t>
            </a:r>
            <a:r>
              <a:rPr lang="en-US" sz="2000" dirty="0" err="1"/>
              <a:t>secara</a:t>
            </a:r>
            <a:r>
              <a:rPr lang="en-US" sz="2000" dirty="0"/>
              <a:t> </a:t>
            </a:r>
            <a:r>
              <a:rPr lang="en-US" sz="2000" dirty="0" err="1"/>
              <a:t>merata</a:t>
            </a:r>
            <a:r>
              <a:rPr lang="en-US" sz="2000" dirty="0"/>
              <a:t> di </a:t>
            </a:r>
            <a:r>
              <a:rPr lang="en-US" sz="2000" dirty="0" err="1"/>
              <a:t>antara</a:t>
            </a:r>
            <a:r>
              <a:rPr lang="en-US" sz="2000" dirty="0"/>
              <a:t> </a:t>
            </a:r>
            <a:r>
              <a:rPr lang="en-US" sz="2000" dirty="0" err="1"/>
              <a:t>sproket</a:t>
            </a:r>
            <a:r>
              <a:rPr lang="en-US" sz="2000" dirty="0"/>
              <a:t> drive dan idler.</a:t>
            </a:r>
          </a:p>
          <a:p>
            <a:pPr marL="0" indent="-228600">
              <a:lnSpc>
                <a:spcPct val="90000"/>
              </a:lnSpc>
              <a:spcAft>
                <a:spcPts val="600"/>
              </a:spcAft>
              <a:buFont typeface="Arial" panose="020B0604020202020204" pitchFamily="34" charset="0"/>
              <a:buChar char="•"/>
            </a:pPr>
            <a:endParaRPr lang="en-US" sz="2000" dirty="0"/>
          </a:p>
        </p:txBody>
      </p:sp>
      <p:sp>
        <p:nvSpPr>
          <p:cNvPr id="93" name="Rectangle 9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wimming pool&#10;&#10;Description automatically generated">
            <a:extLst>
              <a:ext uri="{FF2B5EF4-FFF2-40B4-BE49-F238E27FC236}">
                <a16:creationId xmlns:a16="http://schemas.microsoft.com/office/drawing/2014/main" id="{0068B525-E5FE-4E37-A9CD-6D95DDB04FF7}"/>
              </a:ext>
            </a:extLst>
          </p:cNvPr>
          <p:cNvPicPr>
            <a:picLocks noChangeAspect="1"/>
          </p:cNvPicPr>
          <p:nvPr/>
        </p:nvPicPr>
        <p:blipFill rotWithShape="1">
          <a:blip r:embed="rId2">
            <a:extLst>
              <a:ext uri="{28A0092B-C50C-407E-A947-70E740481C1C}">
                <a14:useLocalDpi xmlns:a14="http://schemas.microsoft.com/office/drawing/2010/main" val="0"/>
              </a:ext>
            </a:extLst>
          </a:blip>
          <a:srcRect r="11833" b="-1"/>
          <a:stretch/>
        </p:blipFill>
        <p:spPr>
          <a:xfrm>
            <a:off x="7083423" y="581892"/>
            <a:ext cx="4397433" cy="2518756"/>
          </a:xfrm>
          <a:prstGeom prst="rect">
            <a:avLst/>
          </a:prstGeom>
        </p:spPr>
      </p:pic>
      <p:sp>
        <p:nvSpPr>
          <p:cNvPr id="97" name="Rectangle 9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60BD8C-C8CC-4C58-A3FF-401D74ADF158}"/>
              </a:ext>
            </a:extLst>
          </p:cNvPr>
          <p:cNvPicPr>
            <a:picLocks noChangeAspect="1"/>
          </p:cNvPicPr>
          <p:nvPr/>
        </p:nvPicPr>
        <p:blipFill rotWithShape="1">
          <a:blip r:embed="rId3">
            <a:extLst>
              <a:ext uri="{28A0092B-C50C-407E-A947-70E740481C1C}">
                <a14:useLocalDpi xmlns:a14="http://schemas.microsoft.com/office/drawing/2010/main" val="0"/>
              </a:ext>
            </a:extLst>
          </a:blip>
          <a:srcRect l="969" r="10901" b="-1"/>
          <a:stretch/>
        </p:blipFill>
        <p:spPr>
          <a:xfrm>
            <a:off x="7083423" y="3707894"/>
            <a:ext cx="4395569" cy="2518756"/>
          </a:xfrm>
          <a:prstGeom prst="rect">
            <a:avLst/>
          </a:prstGeom>
        </p:spPr>
      </p:pic>
    </p:spTree>
    <p:extLst>
      <p:ext uri="{BB962C8B-B14F-4D97-AF65-F5344CB8AC3E}">
        <p14:creationId xmlns:p14="http://schemas.microsoft.com/office/powerpoint/2010/main" val="26285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D183F0F-5733-4514-A187-56B14014DE2E}"/>
              </a:ext>
            </a:extLst>
          </p:cNvPr>
          <p:cNvSpPr txBox="1"/>
          <p:nvPr/>
        </p:nvSpPr>
        <p:spPr>
          <a:xfrm>
            <a:off x="983416" y="4741528"/>
            <a:ext cx="5746566" cy="162521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dirty="0">
                <a:solidFill>
                  <a:srgbClr val="FFFFFF"/>
                </a:solidFill>
                <a:latin typeface="+mj-lt"/>
                <a:ea typeface="+mj-ea"/>
                <a:cs typeface="+mj-cs"/>
              </a:rPr>
              <a:t>Gambaran </a:t>
            </a:r>
            <a:r>
              <a:rPr lang="en-US" sz="4400" b="1" dirty="0" err="1">
                <a:solidFill>
                  <a:srgbClr val="FFFFFF"/>
                </a:solidFill>
                <a:latin typeface="+mj-lt"/>
                <a:ea typeface="+mj-ea"/>
                <a:cs typeface="+mj-cs"/>
              </a:rPr>
              <a:t>Suspensi</a:t>
            </a:r>
            <a:endParaRPr lang="en-US" sz="4400" b="1" dirty="0">
              <a:solidFill>
                <a:srgbClr val="FFFFFF"/>
              </a:solidFill>
              <a:latin typeface="+mj-lt"/>
              <a:ea typeface="+mj-ea"/>
              <a:cs typeface="+mj-cs"/>
            </a:endParaRPr>
          </a:p>
        </p:txBody>
      </p:sp>
      <p:pic>
        <p:nvPicPr>
          <p:cNvPr id="5" name="Picture 4" descr="Diagram, engineering drawing&#10;&#10;Description automatically generated">
            <a:extLst>
              <a:ext uri="{FF2B5EF4-FFF2-40B4-BE49-F238E27FC236}">
                <a16:creationId xmlns:a16="http://schemas.microsoft.com/office/drawing/2014/main" id="{2FF90608-382B-442E-84EA-1221B4787011}"/>
              </a:ext>
            </a:extLst>
          </p:cNvPr>
          <p:cNvPicPr>
            <a:picLocks noChangeAspect="1"/>
          </p:cNvPicPr>
          <p:nvPr/>
        </p:nvPicPr>
        <p:blipFill rotWithShape="1">
          <a:blip r:embed="rId2">
            <a:extLst>
              <a:ext uri="{28A0092B-C50C-407E-A947-70E740481C1C}">
                <a14:useLocalDpi xmlns:a14="http://schemas.microsoft.com/office/drawing/2010/main" val="0"/>
              </a:ext>
            </a:extLst>
          </a:blip>
          <a:srcRect t="2607" r="1" b="1"/>
          <a:stretch/>
        </p:blipFill>
        <p:spPr>
          <a:xfrm>
            <a:off x="327547" y="321733"/>
            <a:ext cx="7058306" cy="4107392"/>
          </a:xfrm>
          <a:prstGeom prst="rect">
            <a:avLst/>
          </a:prstGeom>
        </p:spPr>
      </p:pic>
      <p:sp>
        <p:nvSpPr>
          <p:cNvPr id="42" name="Rectangle 4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DC968215-1357-48A2-849C-BE294FAC5C5C}"/>
              </a:ext>
            </a:extLst>
          </p:cNvPr>
          <p:cNvSpPr txBox="1"/>
          <p:nvPr/>
        </p:nvSpPr>
        <p:spPr>
          <a:xfrm>
            <a:off x="7675597" y="0"/>
            <a:ext cx="3505223" cy="1194762"/>
          </a:xfrm>
          <a:prstGeom prst="rect">
            <a:avLst/>
          </a:prstGeom>
        </p:spPr>
        <p:txBody>
          <a:bodyPr vert="horz" lIns="91440" tIns="45720" rIns="91440" bIns="45720" rtlCol="0" anchor="ctr">
            <a:normAutofit/>
          </a:bodyPr>
          <a:lstStyle/>
          <a:p>
            <a:pPr>
              <a:lnSpc>
                <a:spcPct val="90000"/>
              </a:lnSpc>
              <a:spcAft>
                <a:spcPts val="600"/>
              </a:spcAft>
            </a:pPr>
            <a:r>
              <a:rPr lang="en-US" sz="2000" b="1" dirty="0" err="1">
                <a:solidFill>
                  <a:srgbClr val="FFFFFF"/>
                </a:solidFill>
              </a:rPr>
              <a:t>Keterangan</a:t>
            </a:r>
            <a:endParaRPr lang="en-US" sz="2000" b="1" dirty="0">
              <a:solidFill>
                <a:srgbClr val="FFFFFF"/>
              </a:solidFill>
            </a:endParaRPr>
          </a:p>
        </p:txBody>
      </p:sp>
      <p:sp>
        <p:nvSpPr>
          <p:cNvPr id="35" name="Content Placeholder 2">
            <a:extLst>
              <a:ext uri="{FF2B5EF4-FFF2-40B4-BE49-F238E27FC236}">
                <a16:creationId xmlns:a16="http://schemas.microsoft.com/office/drawing/2014/main" id="{00A1A2FB-2189-42ED-B65C-48FFB755BBE1}"/>
              </a:ext>
            </a:extLst>
          </p:cNvPr>
          <p:cNvSpPr txBox="1">
            <a:spLocks/>
          </p:cNvSpPr>
          <p:nvPr/>
        </p:nvSpPr>
        <p:spPr>
          <a:xfrm>
            <a:off x="7675597" y="4000821"/>
            <a:ext cx="4215374" cy="3425043"/>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D" sz="1700" dirty="0"/>
          </a:p>
        </p:txBody>
      </p:sp>
      <p:sp>
        <p:nvSpPr>
          <p:cNvPr id="41" name="TextBox 40">
            <a:extLst>
              <a:ext uri="{FF2B5EF4-FFF2-40B4-BE49-F238E27FC236}">
                <a16:creationId xmlns:a16="http://schemas.microsoft.com/office/drawing/2014/main" id="{21893A42-65D2-4CBF-88FD-5D787A20B501}"/>
              </a:ext>
            </a:extLst>
          </p:cNvPr>
          <p:cNvSpPr txBox="1"/>
          <p:nvPr/>
        </p:nvSpPr>
        <p:spPr>
          <a:xfrm>
            <a:off x="7702677" y="977633"/>
            <a:ext cx="3999568" cy="2862322"/>
          </a:xfrm>
          <a:prstGeom prst="rect">
            <a:avLst/>
          </a:prstGeom>
          <a:noFill/>
        </p:spPr>
        <p:txBody>
          <a:bodyPr wrap="square">
            <a:spAutoFit/>
          </a:bodyPr>
          <a:lstStyle/>
          <a:p>
            <a:pPr marL="0" indent="0" algn="just">
              <a:buNone/>
            </a:pPr>
            <a:r>
              <a:rPr lang="id-ID" sz="1800" dirty="0">
                <a:solidFill>
                  <a:schemeClr val="bg1"/>
                </a:solidFill>
              </a:rPr>
              <a:t>Ini adalah roda dengan poros pendek yang dipasang kokoh ke sasis robot. Roda bisa relatif kecil terhadap trek, karena benda yang digulung selalu hanya permukaan bagian dalam trek yang halus. Mereka juga menghasilkan perjalanan yang menggelegar, lebih dari pisau pemandu, tetapi mereka jauh lebih efisien.</a:t>
            </a:r>
          </a:p>
        </p:txBody>
      </p:sp>
    </p:spTree>
    <p:extLst>
      <p:ext uri="{BB962C8B-B14F-4D97-AF65-F5344CB8AC3E}">
        <p14:creationId xmlns:p14="http://schemas.microsoft.com/office/powerpoint/2010/main" val="125740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6"/>
            <a:ext cx="2889440" cy="3374708"/>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39B380BB-D6E5-4B9A-8ECB-9AED62C0B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3741" y="453980"/>
            <a:ext cx="4023359" cy="3368783"/>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97E7429-DEA4-42B2-871B-7490EFFA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719" y="453980"/>
            <a:ext cx="4023359" cy="3368783"/>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3992578"/>
            <a:ext cx="2889504" cy="2406501"/>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Rectangle 2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3741" y="3992578"/>
            <a:ext cx="8219337" cy="240650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9C9179-249A-4B11-A09C-77274AE24D8C}"/>
              </a:ext>
            </a:extLst>
          </p:cNvPr>
          <p:cNvSpPr txBox="1"/>
          <p:nvPr/>
        </p:nvSpPr>
        <p:spPr>
          <a:xfrm>
            <a:off x="574752" y="1041149"/>
            <a:ext cx="7523512" cy="2027976"/>
          </a:xfrm>
          <a:prstGeom prst="rect">
            <a:avLst/>
          </a:prstGeom>
        </p:spPr>
        <p:txBody>
          <a:bodyPr vert="horz" lIns="91440" tIns="45720" rIns="91440" bIns="45720" rtlCol="0" anchor="ctr">
            <a:normAutofit/>
          </a:bodyPr>
          <a:lstStyle/>
          <a:p>
            <a:pPr>
              <a:lnSpc>
                <a:spcPct val="90000"/>
              </a:lnSpc>
              <a:spcAft>
                <a:spcPts val="600"/>
              </a:spcAft>
            </a:pPr>
            <a:r>
              <a:rPr lang="en-US" sz="1900" b="1" dirty="0">
                <a:solidFill>
                  <a:schemeClr val="bg1"/>
                </a:solidFill>
              </a:rPr>
              <a:t>Gambaran </a:t>
            </a:r>
            <a:r>
              <a:rPr lang="en-US" sz="1900" b="1" dirty="0" err="1">
                <a:solidFill>
                  <a:schemeClr val="bg1"/>
                </a:solidFill>
              </a:rPr>
              <a:t>Suspensi</a:t>
            </a:r>
            <a:endParaRPr lang="en-US" sz="1900" b="1" dirty="0">
              <a:solidFill>
                <a:schemeClr val="bg1"/>
              </a:solidFill>
            </a:endParaRPr>
          </a:p>
        </p:txBody>
      </p:sp>
      <p:sp>
        <p:nvSpPr>
          <p:cNvPr id="6" name="TextBox 5">
            <a:extLst>
              <a:ext uri="{FF2B5EF4-FFF2-40B4-BE49-F238E27FC236}">
                <a16:creationId xmlns:a16="http://schemas.microsoft.com/office/drawing/2014/main" id="{47EB1507-1EC0-4768-A938-DC8247257D39}"/>
              </a:ext>
            </a:extLst>
          </p:cNvPr>
          <p:cNvSpPr txBox="1"/>
          <p:nvPr/>
        </p:nvSpPr>
        <p:spPr>
          <a:xfrm>
            <a:off x="1091587" y="4181840"/>
            <a:ext cx="7523512" cy="2027976"/>
          </a:xfrm>
          <a:prstGeom prst="rect">
            <a:avLst/>
          </a:prstGeom>
        </p:spPr>
        <p:txBody>
          <a:bodyPr vert="horz" lIns="91440" tIns="45720" rIns="91440" bIns="45720" rtlCol="0" anchor="ctr">
            <a:normAutofit/>
          </a:bodyPr>
          <a:lstStyle/>
          <a:p>
            <a:pPr>
              <a:lnSpc>
                <a:spcPct val="90000"/>
              </a:lnSpc>
              <a:spcAft>
                <a:spcPts val="600"/>
              </a:spcAft>
            </a:pPr>
            <a:r>
              <a:rPr lang="en-US" sz="1900" b="1"/>
              <a:t>Keterangan</a:t>
            </a:r>
            <a:endParaRPr lang="en-US" sz="1900" b="1" dirty="0"/>
          </a:p>
        </p:txBody>
      </p:sp>
      <p:sp>
        <p:nvSpPr>
          <p:cNvPr id="25" name="Content Placeholder 2">
            <a:extLst>
              <a:ext uri="{FF2B5EF4-FFF2-40B4-BE49-F238E27FC236}">
                <a16:creationId xmlns:a16="http://schemas.microsoft.com/office/drawing/2014/main" id="{60353542-F578-48AA-A9DC-F4C1CDA7D27C}"/>
              </a:ext>
            </a:extLst>
          </p:cNvPr>
          <p:cNvSpPr>
            <a:spLocks noGrp="1"/>
          </p:cNvSpPr>
          <p:nvPr>
            <p:ph idx="1"/>
          </p:nvPr>
        </p:nvSpPr>
        <p:spPr>
          <a:xfrm>
            <a:off x="3513740" y="4112987"/>
            <a:ext cx="4023359" cy="2406501"/>
          </a:xfrm>
        </p:spPr>
        <p:txBody>
          <a:bodyPr anchor="ctr">
            <a:normAutofit lnSpcReduction="10000"/>
          </a:bodyPr>
          <a:lstStyle/>
          <a:p>
            <a:pPr marL="0" indent="0">
              <a:buNone/>
            </a:pPr>
            <a:r>
              <a:rPr lang="en-US" sz="1800" dirty="0"/>
              <a:t>Gambar </a:t>
            </a:r>
            <a:r>
              <a:rPr lang="en-US" sz="1800" dirty="0" err="1"/>
              <a:t>i</a:t>
            </a:r>
            <a:r>
              <a:rPr lang="id-ID" sz="1800" dirty="0"/>
              <a:t>ni adalah perangkat sederhana yang bergantung pada memuntir sekelompok batang baja, di mana lengan belakang terpasang di salah satu ujungnya. Itu mendapatkan namanya karena lengan yang mendukung jejak roda di belakang titik di mana mereka menempelkan, melalui pegas torsi, ke sasis</a:t>
            </a:r>
          </a:p>
          <a:p>
            <a:pPr marL="0" indent="0">
              <a:buNone/>
            </a:pPr>
            <a:endParaRPr lang="id-ID" sz="1800" dirty="0"/>
          </a:p>
        </p:txBody>
      </p:sp>
      <p:sp>
        <p:nvSpPr>
          <p:cNvPr id="32" name="Content Placeholder 2">
            <a:extLst>
              <a:ext uri="{FF2B5EF4-FFF2-40B4-BE49-F238E27FC236}">
                <a16:creationId xmlns:a16="http://schemas.microsoft.com/office/drawing/2014/main" id="{E8FA8A86-A347-48DB-B494-A38A7DCB595D}"/>
              </a:ext>
            </a:extLst>
          </p:cNvPr>
          <p:cNvSpPr txBox="1">
            <a:spLocks/>
          </p:cNvSpPr>
          <p:nvPr/>
        </p:nvSpPr>
        <p:spPr>
          <a:xfrm>
            <a:off x="7675597" y="4000821"/>
            <a:ext cx="4215374" cy="3425043"/>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a:t>Shock juga dapat ditambahkan ke sistem suspense</a:t>
            </a:r>
            <a:r>
              <a:rPr lang="en-US" sz="2000" dirty="0"/>
              <a:t> </a:t>
            </a:r>
            <a:r>
              <a:rPr lang="id-ID" sz="2000" dirty="0"/>
              <a:t>lengan torsi. Keuntungan pegas koil di atas suspensi puntir adalah bahwa beban didukung oleh pegas yang sangat dekat dengan titik muatan, sehingga mengurangi</a:t>
            </a:r>
            <a:r>
              <a:rPr lang="en-US" sz="2000" dirty="0"/>
              <a:t> </a:t>
            </a:r>
            <a:r>
              <a:rPr lang="id-ID" sz="2000" dirty="0"/>
              <a:t>gaya dan momen di lengan belakang.</a:t>
            </a:r>
          </a:p>
          <a:p>
            <a:endParaRPr lang="en-ID" sz="2000" dirty="0"/>
          </a:p>
        </p:txBody>
      </p:sp>
      <p:pic>
        <p:nvPicPr>
          <p:cNvPr id="9" name="Picture 8" descr="Diagram, engineering drawing&#10;&#10;Description automatically generated">
            <a:extLst>
              <a:ext uri="{FF2B5EF4-FFF2-40B4-BE49-F238E27FC236}">
                <a16:creationId xmlns:a16="http://schemas.microsoft.com/office/drawing/2014/main" id="{51425EA4-DD24-466C-8F2E-62FF366FA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806" y="745002"/>
            <a:ext cx="3881890" cy="2780816"/>
          </a:xfrm>
          <a:prstGeom prst="rect">
            <a:avLst/>
          </a:prstGeom>
        </p:spPr>
      </p:pic>
      <p:pic>
        <p:nvPicPr>
          <p:cNvPr id="11" name="Picture 10" descr="Diagram, schematic&#10;&#10;Description automatically generated">
            <a:extLst>
              <a:ext uri="{FF2B5EF4-FFF2-40B4-BE49-F238E27FC236}">
                <a16:creationId xmlns:a16="http://schemas.microsoft.com/office/drawing/2014/main" id="{2340F12D-5D1A-47D0-BB59-7F026CD73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137" y="745002"/>
            <a:ext cx="3848522" cy="2780816"/>
          </a:xfrm>
          <a:prstGeom prst="rect">
            <a:avLst/>
          </a:prstGeom>
        </p:spPr>
      </p:pic>
    </p:spTree>
    <p:extLst>
      <p:ext uri="{BB962C8B-B14F-4D97-AF65-F5344CB8AC3E}">
        <p14:creationId xmlns:p14="http://schemas.microsoft.com/office/powerpoint/2010/main" val="1203211466"/>
      </p:ext>
    </p:extLst>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1B6B7AC-7938-4F2B-B5F5-80601957893E}">
  <we:reference id="22ff87a5-132f-4d52-9e97-94d888e4dd91" version="3.0.0.0" store="EXCatalog" storeType="EXCatalog"/>
  <we:alternateReferences>
    <we:reference id="WA104380050" version="3.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Aharoni</vt:lpstr>
      <vt:lpstr>Arial</vt:lpstr>
      <vt:lpstr>Calibri</vt:lpstr>
      <vt:lpstr>Open Sans</vt:lpstr>
      <vt:lpstr>Open Sans Extrabold</vt:lpstr>
      <vt:lpstr>Open Sans Light</vt:lpstr>
      <vt:lpstr>Open Sans Semibold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BENTUK TREK  atau  TRACK SHAPE </vt:lpstr>
      <vt:lpstr>PowerPoint Presentation</vt:lpstr>
      <vt:lpstr>TRACK SUSPENSION SYSTEMS/SISTEM SUSPENSI TREK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ARFEMILANO MUFLIH EDWIANDA</dc:creator>
  <cp:lastModifiedBy>ARFEMILANO</cp:lastModifiedBy>
  <cp:revision>1</cp:revision>
  <dcterms:created xsi:type="dcterms:W3CDTF">2020-10-07T07:20:30Z</dcterms:created>
  <dcterms:modified xsi:type="dcterms:W3CDTF">2020-10-07T07:21:48Z</dcterms:modified>
</cp:coreProperties>
</file>