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4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5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06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3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7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dirty="0" kumimoji="0" lang="en-US"/>
          </a:p>
        </p:txBody>
      </p:sp>
      <p:sp>
        <p:nvSpPr>
          <p:cNvPr id="104865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dirty="0" kumimoji="0" lang="en-US"/>
          </a:p>
        </p:txBody>
      </p:sp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12CAABA0-F418-4348-A830-4EC30EFC52FE}" type="slidenum">
              <a:rPr lang="en-US" smtClean="0"/>
            </a:fld>
            <a:endParaRPr dirty="0" lang="en-US"/>
          </a:p>
        </p:txBody>
      </p:sp>
      <p:sp>
        <p:nvSpPr>
          <p:cNvPr id="104865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dirty="0"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dirty="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dirty="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dirty="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dirty="0"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886A09-286F-4277-B2DE-A15340197481}" type="datetimeFigureOut">
              <a:rPr lang="en-US" smtClean="0"/>
            </a:fld>
            <a:endParaRPr dirty="0"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CAABA0-F418-4348-A830-4EC30EFC52FE}" type="slidenum">
              <a:rPr lang="en-US" smtClean="0"/>
            </a:fld>
            <a:endParaRPr dirty="0"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dirty="0"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dirty="0"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851648" cy="2667000"/>
          </a:xfrm>
        </p:spPr>
        <p:txBody>
          <a:bodyPr>
            <a:normAutofit/>
          </a:bodyPr>
          <a:p>
            <a:pPr algn="ctr"/>
            <a:r>
              <a:rPr dirty="0" sz="7200" lang="en-US" smtClean="0">
                <a:solidFill>
                  <a:schemeClr val="bg1"/>
                </a:solidFill>
                <a:effectLst/>
              </a:rPr>
              <a:t>Insertion Sort</a:t>
            </a:r>
            <a:endParaRPr dirty="0" sz="7200" lang="en-US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219200"/>
          </a:xfrm>
        </p:spPr>
        <p:txBody>
          <a:bodyPr>
            <a:noAutofit/>
          </a:bodyPr>
          <a:p>
            <a:pPr algn="ctr"/>
            <a:r>
              <a:rPr b="1" dirty="0" sz="4000" lang="en-US"/>
              <a:t>Loop Invariants and The Correctness of Insertion Sort (</a:t>
            </a:r>
            <a:r>
              <a:rPr b="1" dirty="0" sz="4000" lang="en-US" err="1"/>
              <a:t>Con’t</a:t>
            </a:r>
            <a:r>
              <a:rPr b="1" dirty="0" sz="4000" lang="en-US"/>
              <a:t>)</a:t>
            </a:r>
            <a:endParaRPr dirty="0" sz="3600"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p>
            <a:pPr algn="just"/>
            <a:r>
              <a:rPr b="1" dirty="0" lang="en-US"/>
              <a:t>Termination: </a:t>
            </a:r>
            <a:r>
              <a:rPr dirty="0" lang="en-US"/>
              <a:t>Finally, we examine what happens when the loop terminates. </a:t>
            </a:r>
            <a:r>
              <a:rPr dirty="0" lang="en-US" smtClean="0"/>
              <a:t>For insertion </a:t>
            </a:r>
            <a:r>
              <a:rPr dirty="0" lang="en-US"/>
              <a:t>sort, the outer </a:t>
            </a:r>
            <a:r>
              <a:rPr b="1" dirty="0" lang="en-US"/>
              <a:t>for </a:t>
            </a:r>
            <a:r>
              <a:rPr dirty="0" lang="en-US"/>
              <a:t>loop ends when </a:t>
            </a:r>
            <a:r>
              <a:rPr dirty="0" i="1" lang="en-US"/>
              <a:t>j </a:t>
            </a:r>
            <a:r>
              <a:rPr dirty="0" lang="en-US"/>
              <a:t>exceeds </a:t>
            </a:r>
            <a:r>
              <a:rPr dirty="0" i="1" lang="en-US"/>
              <a:t>n</a:t>
            </a:r>
            <a:r>
              <a:rPr dirty="0" lang="en-US"/>
              <a:t>, i.e., when </a:t>
            </a:r>
            <a:r>
              <a:rPr dirty="0" i="1" lang="en-US"/>
              <a:t>j </a:t>
            </a:r>
            <a:r>
              <a:rPr dirty="0" lang="en-US"/>
              <a:t>= </a:t>
            </a:r>
            <a:r>
              <a:rPr dirty="0" i="1" lang="en-US"/>
              <a:t>n </a:t>
            </a:r>
            <a:r>
              <a:rPr dirty="0" lang="en-US"/>
              <a:t>+ </a:t>
            </a:r>
            <a:r>
              <a:rPr dirty="0" lang="en-US" smtClean="0"/>
              <a:t>1. Substituting </a:t>
            </a:r>
            <a:r>
              <a:rPr dirty="0" i="1" lang="en-US"/>
              <a:t>n </a:t>
            </a:r>
            <a:r>
              <a:rPr dirty="0" lang="en-US"/>
              <a:t>+ 1 for </a:t>
            </a:r>
            <a:r>
              <a:rPr dirty="0" i="1" lang="en-US"/>
              <a:t>j </a:t>
            </a:r>
            <a:r>
              <a:rPr dirty="0" lang="en-US"/>
              <a:t>in the wording of loop invariant, we have that </a:t>
            </a:r>
            <a:r>
              <a:rPr dirty="0" lang="en-US" smtClean="0"/>
              <a:t>the </a:t>
            </a:r>
            <a:r>
              <a:rPr dirty="0" lang="en-US" err="1" smtClean="0"/>
              <a:t>subarray</a:t>
            </a:r>
            <a:r>
              <a:rPr dirty="0" lang="en-US" smtClean="0"/>
              <a:t>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n</a:t>
            </a:r>
            <a:r>
              <a:rPr dirty="0" lang="en-US"/>
              <a:t>] consists of the elements originally in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n</a:t>
            </a:r>
            <a:r>
              <a:rPr dirty="0" lang="en-US"/>
              <a:t>], but in </a:t>
            </a:r>
            <a:r>
              <a:rPr dirty="0" lang="en-US" smtClean="0"/>
              <a:t>sorted </a:t>
            </a:r>
            <a:r>
              <a:rPr dirty="0" lang="en-US"/>
              <a:t>order. But the </a:t>
            </a:r>
            <a:r>
              <a:rPr dirty="0" lang="en-US" err="1"/>
              <a:t>subarray</a:t>
            </a:r>
            <a:r>
              <a:rPr dirty="0" lang="en-US"/>
              <a:t>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n</a:t>
            </a:r>
            <a:r>
              <a:rPr dirty="0" lang="en-US"/>
              <a:t>] is the entire array! Hence, the entire array </a:t>
            </a:r>
            <a:r>
              <a:rPr dirty="0" lang="en-US" smtClean="0"/>
              <a:t>is sorted</a:t>
            </a:r>
            <a:r>
              <a:rPr dirty="0" lang="en-US"/>
              <a:t>, which means that the algorithm is correct.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p>
            <a:pPr algn="ctr"/>
            <a:r>
              <a:rPr b="1" dirty="0" lang="en-US" smtClean="0"/>
              <a:t>Analysis of Insertion Sort</a:t>
            </a:r>
            <a:endParaRPr b="1"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p>
            <a:pPr algn="just"/>
            <a:r>
              <a:rPr dirty="0" lang="en-US"/>
              <a:t>We start by presenting the INSERTION-SORT procedure with the time “</a:t>
            </a:r>
            <a:r>
              <a:rPr dirty="0" lang="en-US" smtClean="0"/>
              <a:t>cost” of </a:t>
            </a:r>
            <a:r>
              <a:rPr dirty="0" lang="en-US"/>
              <a:t>each statement and the number of times each statement is executed. For </a:t>
            </a:r>
            <a:r>
              <a:rPr dirty="0" lang="en-US" smtClean="0"/>
              <a:t>each </a:t>
            </a:r>
            <a:r>
              <a:rPr dirty="0" i="1" lang="en-US" smtClean="0"/>
              <a:t>j </a:t>
            </a:r>
            <a:r>
              <a:rPr dirty="0" lang="en-US"/>
              <a:t>= 2</a:t>
            </a:r>
            <a:r>
              <a:rPr dirty="0" i="1" lang="en-US"/>
              <a:t>, </a:t>
            </a:r>
            <a:r>
              <a:rPr dirty="0" lang="en-US"/>
              <a:t>3</a:t>
            </a:r>
            <a:r>
              <a:rPr dirty="0" i="1" lang="en-US"/>
              <a:t>, . . . , n</a:t>
            </a:r>
            <a:r>
              <a:rPr dirty="0" lang="en-US"/>
              <a:t>, where </a:t>
            </a:r>
            <a:r>
              <a:rPr dirty="0" i="1" lang="en-US"/>
              <a:t>n </a:t>
            </a:r>
            <a:r>
              <a:rPr dirty="0" lang="en-US"/>
              <a:t>= </a:t>
            </a:r>
            <a:r>
              <a:rPr dirty="0" i="1" lang="en-US" err="1" smtClean="0"/>
              <a:t>A.length</a:t>
            </a:r>
            <a:r>
              <a:rPr dirty="0" lang="en-US" smtClean="0"/>
              <a:t>, </a:t>
            </a:r>
            <a:r>
              <a:rPr dirty="0" lang="en-US"/>
              <a:t>we let </a:t>
            </a:r>
            <a:r>
              <a:rPr dirty="0" i="1" lang="en-US"/>
              <a:t>t j </a:t>
            </a:r>
            <a:r>
              <a:rPr dirty="0" lang="en-US"/>
              <a:t>be the number of times the </a:t>
            </a:r>
            <a:r>
              <a:rPr b="1" dirty="0" lang="en-US" smtClean="0"/>
              <a:t>while </a:t>
            </a:r>
            <a:r>
              <a:rPr dirty="0" lang="en-US" smtClean="0"/>
              <a:t>loop </a:t>
            </a:r>
            <a:r>
              <a:rPr dirty="0" lang="en-US"/>
              <a:t>test in line 5 is executed for that value of </a:t>
            </a:r>
            <a:r>
              <a:rPr dirty="0" i="1" lang="en-US"/>
              <a:t>j</a:t>
            </a:r>
            <a:r>
              <a:rPr dirty="0" lang="en-US"/>
              <a:t>. When a </a:t>
            </a:r>
            <a:r>
              <a:rPr b="1" dirty="0" lang="en-US"/>
              <a:t>for </a:t>
            </a:r>
            <a:r>
              <a:rPr dirty="0" lang="en-US"/>
              <a:t>or </a:t>
            </a:r>
            <a:r>
              <a:rPr b="1" dirty="0" lang="en-US"/>
              <a:t>while </a:t>
            </a:r>
            <a:r>
              <a:rPr dirty="0" lang="en-US"/>
              <a:t>loop exits </a:t>
            </a:r>
            <a:r>
              <a:rPr dirty="0" lang="en-US" smtClean="0"/>
              <a:t>in the </a:t>
            </a:r>
            <a:r>
              <a:rPr dirty="0" lang="en-US"/>
              <a:t>usual way (i.e., due to the test in the loop header), the test is executed one </a:t>
            </a:r>
            <a:r>
              <a:rPr dirty="0" lang="en-US" smtClean="0"/>
              <a:t>time more </a:t>
            </a:r>
            <a:r>
              <a:rPr dirty="0" lang="en-US"/>
              <a:t>than the loop body. We assume that comments are not executable </a:t>
            </a:r>
            <a:r>
              <a:rPr dirty="0" lang="en-US" smtClean="0"/>
              <a:t>statements, and </a:t>
            </a:r>
            <a:r>
              <a:rPr dirty="0" lang="en-US"/>
              <a:t>so they take no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>
            <a:normAutofit/>
          </a:bodyPr>
          <a:p>
            <a:pPr algn="ctr"/>
            <a:r>
              <a:rPr b="1" dirty="0" lang="en-US"/>
              <a:t>Analysis of Insertion Sort</a:t>
            </a:r>
            <a:endParaRPr dirty="0" lang="en-US"/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228599" y="1524000"/>
          <a:ext cx="8686802" cy="51248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3225"/>
                <a:gridCol w="5514230"/>
                <a:gridCol w="679837"/>
                <a:gridCol w="2039510"/>
              </a:tblGrid>
              <a:tr h="381000">
                <a:tc gridSpan="2">
                  <a:txBody>
                    <a:bodyPr/>
                    <a:p>
                      <a:pPr algn="ctr" defTabSz="914400" eaLnBrk="1" fontAlgn="auto" hangingPunct="1" indent="0" latinLnBrk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INSERTION-SORT (A)</a:t>
                      </a:r>
                    </a:p>
                  </a:txBody>
                </a:tc>
                <a:tc hMerge="1">
                  <a:txBody>
                    <a:bodyPr/>
                    <a:p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Times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96240"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for j=2 to </a:t>
                      </a:r>
                      <a:r>
                        <a:rPr dirty="0" sz="2000" lang="en-US" err="1" smtClean="0">
                          <a:solidFill>
                            <a:schemeClr val="tx1"/>
                          </a:solidFill>
                        </a:rPr>
                        <a:t>A.length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96240">
                <a:tc>
                  <a:txBody>
                    <a:bodyPr/>
                    <a:p>
                      <a:r>
                        <a:rPr dirty="0" lang="en-US" smtClean="0"/>
                        <a:t>2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key= A[j]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426720">
                <a:tc>
                  <a:txBody>
                    <a:bodyPr/>
                    <a:p>
                      <a:r>
                        <a:rPr dirty="0" lang="en-US" smtClean="0"/>
                        <a:t>3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//Insert A[j] into the sorted sequence A[1…. j-1)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396240">
                <a:tc>
                  <a:txBody>
                    <a:bodyPr/>
                    <a:p>
                      <a:r>
                        <a:rPr dirty="0" lang="en-US" smtClean="0"/>
                        <a:t>4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i= j-1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c4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  <a:tr h="871347">
                <a:tc>
                  <a:txBody>
                    <a:bodyPr/>
                    <a:p>
                      <a:r>
                        <a:rPr dirty="0" lang="en-US" smtClean="0"/>
                        <a:t>5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while i&gt;0 and A[i]&gt;key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c5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1">
                      <a:blip xmlns:r="http://schemas.openxmlformats.org/officeDocument/2006/relationships" r:embed="rId1"/>
                      <a:stretch>
                        <a:fillRect l="-325672" t="-232867" b="-258741"/>
                      </a:stretch>
                    </a:blipFill>
                  </a:tcPr>
                </a:tc>
              </a:tr>
              <a:tr h="871347">
                <a:tc>
                  <a:txBody>
                    <a:bodyPr/>
                    <a:p>
                      <a:r>
                        <a:rPr dirty="0" lang="en-US" smtClean="0"/>
                        <a:t>6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A[i+1]=A[i]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c6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1">
                      <a:blip xmlns:r="http://schemas.openxmlformats.org/officeDocument/2006/relationships" r:embed="rId1"/>
                      <a:stretch>
                        <a:fillRect l="-325672" t="-332867" b="-158741"/>
                      </a:stretch>
                    </a:blipFill>
                  </a:tcPr>
                </a:tc>
              </a:tr>
              <a:tr h="871347">
                <a:tc>
                  <a:txBody>
                    <a:bodyPr/>
                    <a:p>
                      <a:r>
                        <a:rPr dirty="0" lang="en-US" smtClean="0"/>
                        <a:t>7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i = i-1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c7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blipFill rotWithShape="1">
                      <a:blip xmlns:r="http://schemas.openxmlformats.org/officeDocument/2006/relationships" r:embed="rId1"/>
                      <a:stretch>
                        <a:fillRect l="-325672" t="-432867" b="-58741"/>
                      </a:stretch>
                    </a:blipFill>
                  </a:tcPr>
                </a:tc>
              </a:tr>
              <a:tr h="514350">
                <a:tc>
                  <a:txBody>
                    <a:bodyPr/>
                    <a:p>
                      <a:r>
                        <a:rPr dirty="0" lang="en-US" smtClean="0"/>
                        <a:t>8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sz="2000" lang="en-US" smtClean="0">
                          <a:solidFill>
                            <a:schemeClr val="tx1"/>
                          </a:solidFill>
                        </a:rPr>
                        <a:t>A[i+1]=key</a:t>
                      </a:r>
                      <a:endParaRPr dirty="0" sz="200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c8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  <a:tc>
                  <a:txBody>
                    <a:bodyPr/>
                    <a:p>
                      <a:r>
                        <a:rPr dirty="0" lang="en-US" smtClean="0">
                          <a:solidFill>
                            <a:schemeClr val="tx1"/>
                          </a:solidFill>
                        </a:rPr>
                        <a:t>n-1</a:t>
                      </a:r>
                      <a:endParaRPr dirty="0" lang="en-US">
                        <a:solidFill>
                          <a:schemeClr val="tx1"/>
                        </a:solidFill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>
            <a:normAutofit fontScale="90000"/>
          </a:bodyPr>
          <a:p>
            <a:pPr algn="ctr"/>
            <a:r>
              <a:rPr b="1" dirty="0" lang="en-US"/>
              <a:t>Analysis of Insertion </a:t>
            </a:r>
            <a:r>
              <a:rPr b="1" dirty="0" lang="en-US" smtClean="0"/>
              <a:t>Sort (</a:t>
            </a:r>
            <a:r>
              <a:rPr b="1" dirty="0" lang="en-US" err="1" smtClean="0"/>
              <a:t>Con’t</a:t>
            </a:r>
            <a:r>
              <a:rPr b="1" dirty="0" lang="en-US" smtClean="0"/>
              <a:t>)</a:t>
            </a:r>
            <a:endParaRPr dirty="0" lang="en-US"/>
          </a:p>
        </p:txBody>
      </p:sp>
      <p:sp>
        <p:nvSpPr>
          <p:cNvPr id="104860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457200" y="1981200"/>
            <a:ext cx="8229600" cy="4876800"/>
          </a:xfrm>
          <a:blipFill rotWithShape="1">
            <a:blip xmlns:r="http://schemas.openxmlformats.org/officeDocument/2006/relationships" r:embed="rId1"/>
            <a:stretch>
              <a:fillRect l="-1259" t="-1000" r="-237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p>
            <a:pPr algn="ctr"/>
            <a:r>
              <a:rPr b="1" dirty="0" lang="en-US" smtClean="0"/>
              <a:t>Best </a:t>
            </a:r>
            <a:r>
              <a:rPr b="1" dirty="0" lang="en-US"/>
              <a:t>C</a:t>
            </a:r>
            <a:r>
              <a:rPr b="1" dirty="0" lang="en-US" smtClean="0"/>
              <a:t>ase Running Time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p>
            <a:pPr algn="just" indent="0" marL="0">
              <a:buNone/>
            </a:pPr>
            <a:r>
              <a:rPr dirty="0" lang="en-US"/>
              <a:t>Even for inputs of a given size, an algorithm’s running time may depend </a:t>
            </a:r>
            <a:r>
              <a:rPr dirty="0" lang="en-US" smtClean="0"/>
              <a:t>on </a:t>
            </a:r>
            <a:r>
              <a:rPr dirty="0" i="1" lang="en-US" smtClean="0"/>
              <a:t>which </a:t>
            </a:r>
            <a:r>
              <a:rPr dirty="0" lang="en-US"/>
              <a:t>input of that size is given. For example, in INSERTION-SORT, the </a:t>
            </a:r>
            <a:r>
              <a:rPr dirty="0" lang="en-US" smtClean="0"/>
              <a:t>best </a:t>
            </a:r>
            <a:r>
              <a:rPr dirty="0" lang="en-US"/>
              <a:t>case occurs if the array is already sorted. For each </a:t>
            </a:r>
            <a:r>
              <a:rPr dirty="0" i="1" lang="en-US"/>
              <a:t>j </a:t>
            </a:r>
            <a:r>
              <a:rPr dirty="0" lang="en-US"/>
              <a:t>= 2</a:t>
            </a:r>
            <a:r>
              <a:rPr dirty="0" i="1" lang="en-US"/>
              <a:t>, </a:t>
            </a:r>
            <a:r>
              <a:rPr dirty="0" lang="en-US"/>
              <a:t>3</a:t>
            </a:r>
            <a:r>
              <a:rPr dirty="0" i="1" lang="en-US"/>
              <a:t>, . . . , n</a:t>
            </a:r>
            <a:r>
              <a:rPr dirty="0" lang="en-US"/>
              <a:t>, we then </a:t>
            </a:r>
            <a:r>
              <a:rPr dirty="0" lang="en-US" smtClean="0"/>
              <a:t>find that </a:t>
            </a:r>
            <a:r>
              <a:rPr dirty="0" i="1" lang="en-US"/>
              <a:t>A</a:t>
            </a:r>
            <a:r>
              <a:rPr dirty="0" lang="en-US"/>
              <a:t>[</a:t>
            </a:r>
            <a:r>
              <a:rPr dirty="0" i="1" lang="en-US"/>
              <a:t>i </a:t>
            </a:r>
            <a:r>
              <a:rPr dirty="0" lang="en-US"/>
              <a:t>] ≤ </a:t>
            </a:r>
            <a:r>
              <a:rPr dirty="0" i="1" lang="en-US"/>
              <a:t>key </a:t>
            </a:r>
            <a:r>
              <a:rPr dirty="0" lang="en-US"/>
              <a:t>in line 5 when </a:t>
            </a:r>
            <a:r>
              <a:rPr dirty="0" i="1" lang="en-US"/>
              <a:t>i </a:t>
            </a:r>
            <a:r>
              <a:rPr dirty="0" lang="en-US"/>
              <a:t>has its initial value of </a:t>
            </a:r>
            <a:r>
              <a:rPr dirty="0" i="1" lang="en-US"/>
              <a:t>j </a:t>
            </a:r>
            <a:r>
              <a:rPr dirty="0" lang="en-US"/>
              <a:t>− 1. Thus </a:t>
            </a:r>
            <a:r>
              <a:rPr dirty="0" i="1" lang="en-US" smtClean="0"/>
              <a:t>t</a:t>
            </a:r>
            <a:r>
              <a:rPr baseline="-25000" dirty="0" i="1" lang="en-US" smtClean="0"/>
              <a:t>j</a:t>
            </a:r>
            <a:r>
              <a:rPr dirty="0" i="1" lang="en-US" smtClean="0"/>
              <a:t> </a:t>
            </a:r>
            <a:r>
              <a:rPr dirty="0" lang="en-US"/>
              <a:t>= 1 </a:t>
            </a:r>
            <a:r>
              <a:rPr dirty="0" lang="en-US" smtClean="0"/>
              <a:t>for </a:t>
            </a:r>
            <a:r>
              <a:rPr dirty="0" i="1" lang="en-US" smtClean="0"/>
              <a:t>j </a:t>
            </a:r>
            <a:r>
              <a:rPr dirty="0" lang="en-US"/>
              <a:t>= 2</a:t>
            </a:r>
            <a:r>
              <a:rPr dirty="0" i="1" lang="en-US"/>
              <a:t>, </a:t>
            </a:r>
            <a:r>
              <a:rPr dirty="0" lang="en-US"/>
              <a:t>3</a:t>
            </a:r>
            <a:r>
              <a:rPr dirty="0" i="1" lang="en-US"/>
              <a:t>, . . . , n</a:t>
            </a:r>
            <a:r>
              <a:rPr dirty="0" lang="en-US"/>
              <a:t>, and the best-case running time </a:t>
            </a:r>
            <a:r>
              <a:rPr dirty="0" lang="en-US" smtClean="0"/>
              <a:t>is</a:t>
            </a:r>
          </a:p>
          <a:p>
            <a:pPr algn="just" indent="0" marL="0">
              <a:buNone/>
            </a:pPr>
            <a:endParaRPr dirty="0" lang="en-US"/>
          </a:p>
          <a:p>
            <a:pPr algn="just" indent="0" marL="0">
              <a:buNone/>
            </a:pPr>
            <a:r>
              <a:rPr dirty="0" i="1" lang="pt-BR"/>
              <a:t>T (n) </a:t>
            </a:r>
            <a:r>
              <a:rPr dirty="0" lang="pt-BR"/>
              <a:t>= </a:t>
            </a:r>
            <a:r>
              <a:rPr dirty="0" i="1" lang="pt-BR"/>
              <a:t>c</a:t>
            </a:r>
            <a:r>
              <a:rPr baseline="-25000" dirty="0" lang="pt-BR"/>
              <a:t>1</a:t>
            </a:r>
            <a:r>
              <a:rPr dirty="0" i="1" lang="pt-BR"/>
              <a:t>n </a:t>
            </a:r>
            <a:r>
              <a:rPr dirty="0" lang="pt-BR"/>
              <a:t>+ </a:t>
            </a:r>
            <a:r>
              <a:rPr dirty="0" i="1" lang="pt-BR"/>
              <a:t>c</a:t>
            </a:r>
            <a:r>
              <a:rPr baseline="-25000" dirty="0" lang="pt-BR"/>
              <a:t>2</a:t>
            </a:r>
            <a:r>
              <a:rPr dirty="0" i="1" lang="pt-BR"/>
              <a:t>(n </a:t>
            </a:r>
            <a:r>
              <a:rPr dirty="0" lang="pt-BR"/>
              <a:t>− 1</a:t>
            </a:r>
            <a:r>
              <a:rPr dirty="0" i="1" lang="pt-BR"/>
              <a:t>) </a:t>
            </a:r>
            <a:r>
              <a:rPr dirty="0" lang="pt-BR"/>
              <a:t>+ </a:t>
            </a:r>
            <a:r>
              <a:rPr dirty="0" i="1" lang="pt-BR"/>
              <a:t>c</a:t>
            </a:r>
            <a:r>
              <a:rPr baseline="-25000" dirty="0" lang="pt-BR"/>
              <a:t>4</a:t>
            </a:r>
            <a:r>
              <a:rPr dirty="0" i="1" lang="pt-BR"/>
              <a:t>(n </a:t>
            </a:r>
            <a:r>
              <a:rPr dirty="0" lang="pt-BR"/>
              <a:t>− 1</a:t>
            </a:r>
            <a:r>
              <a:rPr dirty="0" i="1" lang="pt-BR"/>
              <a:t>) </a:t>
            </a:r>
            <a:r>
              <a:rPr dirty="0" lang="pt-BR"/>
              <a:t>+ </a:t>
            </a:r>
            <a:r>
              <a:rPr dirty="0" i="1" lang="pt-BR"/>
              <a:t>c</a:t>
            </a:r>
            <a:r>
              <a:rPr baseline="-25000" dirty="0" lang="pt-BR"/>
              <a:t>5</a:t>
            </a:r>
            <a:r>
              <a:rPr dirty="0" i="1" lang="pt-BR"/>
              <a:t>(n </a:t>
            </a:r>
            <a:r>
              <a:rPr dirty="0" lang="pt-BR"/>
              <a:t>− 1</a:t>
            </a:r>
            <a:r>
              <a:rPr dirty="0" i="1" lang="pt-BR"/>
              <a:t>) </a:t>
            </a:r>
            <a:r>
              <a:rPr dirty="0" lang="pt-BR"/>
              <a:t>+ </a:t>
            </a:r>
            <a:r>
              <a:rPr dirty="0" i="1" lang="pt-BR"/>
              <a:t>c</a:t>
            </a:r>
            <a:r>
              <a:rPr baseline="-25000" dirty="0" lang="pt-BR"/>
              <a:t>8</a:t>
            </a:r>
            <a:r>
              <a:rPr dirty="0" i="1" lang="pt-BR"/>
              <a:t>(n </a:t>
            </a:r>
            <a:r>
              <a:rPr dirty="0" lang="pt-BR"/>
              <a:t>− 1</a:t>
            </a:r>
            <a:r>
              <a:rPr dirty="0" i="1" lang="pt-BR"/>
              <a:t>)</a:t>
            </a:r>
          </a:p>
          <a:p>
            <a:pPr algn="just" indent="0" marL="0">
              <a:buNone/>
            </a:pPr>
            <a:r>
              <a:rPr dirty="0" lang="pt-BR"/>
              <a:t>= </a:t>
            </a:r>
            <a:r>
              <a:rPr dirty="0" i="1" lang="pt-BR"/>
              <a:t>(c</a:t>
            </a:r>
            <a:r>
              <a:rPr baseline="-25000" dirty="0" lang="pt-BR"/>
              <a:t>1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2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4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5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8</a:t>
            </a:r>
            <a:r>
              <a:rPr dirty="0" i="1" lang="pt-BR"/>
              <a:t>)n </a:t>
            </a:r>
            <a:r>
              <a:rPr dirty="0" lang="pt-BR"/>
              <a:t>− </a:t>
            </a:r>
            <a:r>
              <a:rPr dirty="0" i="1" lang="pt-BR"/>
              <a:t>(c</a:t>
            </a:r>
            <a:r>
              <a:rPr baseline="-25000" dirty="0" lang="pt-BR"/>
              <a:t>2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4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5</a:t>
            </a:r>
            <a:r>
              <a:rPr dirty="0" lang="pt-BR"/>
              <a:t> + </a:t>
            </a:r>
            <a:r>
              <a:rPr dirty="0" i="1" lang="pt-BR"/>
              <a:t>c</a:t>
            </a:r>
            <a:r>
              <a:rPr baseline="-25000" dirty="0" lang="pt-BR"/>
              <a:t>8</a:t>
            </a:r>
            <a:r>
              <a:rPr dirty="0" i="1" lang="pt-BR"/>
              <a:t>) .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/>
          </a:bodyPr>
          <a:p>
            <a:pPr algn="ctr"/>
            <a:r>
              <a:rPr b="1" dirty="0" lang="en-US" smtClean="0"/>
              <a:t>Worst Case Running Time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In the </a:t>
            </a:r>
            <a:r>
              <a:rPr dirty="0" lang="en-US"/>
              <a:t>worst case, the running time of INSERTION-SORT </a:t>
            </a:r>
            <a:r>
              <a:rPr dirty="0" lang="en-US" smtClean="0"/>
              <a:t>is</a:t>
            </a:r>
          </a:p>
          <a:p>
            <a:endParaRPr dirty="0" lang="en-US"/>
          </a:p>
          <a:p>
            <a:pPr indent="0" marL="0">
              <a:buNone/>
            </a:pPr>
            <a:r>
              <a:rPr dirty="0" lang="en-US" smtClean="0"/>
              <a:t>T(n) = c</a:t>
            </a:r>
            <a:r>
              <a:rPr baseline="-25000" dirty="0" lang="en-US" smtClean="0"/>
              <a:t>1</a:t>
            </a:r>
            <a:r>
              <a:rPr dirty="0" lang="en-US" smtClean="0"/>
              <a:t>n+c</a:t>
            </a:r>
            <a:r>
              <a:rPr baseline="-25000" dirty="0" lang="en-US" smtClean="0"/>
              <a:t>2</a:t>
            </a:r>
            <a:r>
              <a:rPr dirty="0" lang="en-US" smtClean="0"/>
              <a:t>(n-1)+c</a:t>
            </a:r>
            <a:r>
              <a:rPr baseline="-25000" dirty="0" lang="en-US" smtClean="0"/>
              <a:t>4</a:t>
            </a:r>
            <a:r>
              <a:rPr dirty="0" lang="en-US" smtClean="0"/>
              <a:t>(n-1)+c</a:t>
            </a:r>
            <a:r>
              <a:rPr baseline="-25000" dirty="0" lang="en-US" smtClean="0"/>
              <a:t>5</a:t>
            </a:r>
            <a:r>
              <a:rPr dirty="0" lang="en-US" smtClean="0"/>
              <a:t>((n(n+1)/2)-1)</a:t>
            </a:r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        +c</a:t>
            </a:r>
            <a:r>
              <a:rPr baseline="-25000" dirty="0" lang="en-US" smtClean="0"/>
              <a:t>6</a:t>
            </a:r>
            <a:r>
              <a:rPr dirty="0" lang="en-US" smtClean="0"/>
              <a:t>(n(n-1)/2)+c</a:t>
            </a:r>
            <a:r>
              <a:rPr baseline="-25000" dirty="0" lang="en-US" smtClean="0"/>
              <a:t>7</a:t>
            </a:r>
            <a:r>
              <a:rPr dirty="0" lang="en-US" smtClean="0"/>
              <a:t>(n(n-1)/2)+c</a:t>
            </a:r>
            <a:r>
              <a:rPr baseline="-25000" dirty="0" lang="en-US" smtClean="0"/>
              <a:t>8</a:t>
            </a:r>
            <a:r>
              <a:rPr dirty="0" lang="en-US" smtClean="0"/>
              <a:t>(n-1) </a:t>
            </a:r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     = (c</a:t>
            </a:r>
            <a:r>
              <a:rPr baseline="-25000" dirty="0" lang="en-US" smtClean="0"/>
              <a:t>5</a:t>
            </a:r>
            <a:r>
              <a:rPr dirty="0" lang="en-US" smtClean="0"/>
              <a:t>/2+c</a:t>
            </a:r>
            <a:r>
              <a:rPr baseline="-25000" dirty="0" lang="en-US" smtClean="0"/>
              <a:t>6</a:t>
            </a:r>
            <a:r>
              <a:rPr dirty="0" lang="en-US" smtClean="0"/>
              <a:t>/2+c</a:t>
            </a:r>
            <a:r>
              <a:rPr baseline="-25000" dirty="0" lang="en-US" smtClean="0"/>
              <a:t>7</a:t>
            </a:r>
            <a:r>
              <a:rPr dirty="0" lang="en-US" smtClean="0"/>
              <a:t>/2)n</a:t>
            </a:r>
            <a:r>
              <a:rPr baseline="30000" dirty="0" lang="en-US" smtClean="0"/>
              <a:t>2 </a:t>
            </a:r>
            <a:r>
              <a:rPr dirty="0" lang="en-US" smtClean="0"/>
              <a:t>+ (c</a:t>
            </a:r>
            <a:r>
              <a:rPr baseline="-25000" dirty="0" lang="en-US" smtClean="0"/>
              <a:t>1</a:t>
            </a:r>
            <a:r>
              <a:rPr dirty="0" lang="en-US" smtClean="0"/>
              <a:t>+c</a:t>
            </a:r>
            <a:r>
              <a:rPr baseline="-25000" dirty="0" lang="en-US" smtClean="0"/>
              <a:t>2</a:t>
            </a:r>
            <a:r>
              <a:rPr dirty="0" lang="en-US" smtClean="0"/>
              <a:t>+c</a:t>
            </a:r>
            <a:r>
              <a:rPr baseline="-25000" dirty="0" lang="en-US" smtClean="0"/>
              <a:t>4</a:t>
            </a:r>
            <a:r>
              <a:rPr dirty="0" lang="en-US" smtClean="0"/>
              <a:t>+c</a:t>
            </a:r>
            <a:r>
              <a:rPr baseline="-25000" dirty="0" lang="en-US" smtClean="0"/>
              <a:t>5</a:t>
            </a:r>
            <a:r>
              <a:rPr dirty="0" lang="en-US" smtClean="0"/>
              <a:t>/2-c</a:t>
            </a:r>
            <a:r>
              <a:rPr baseline="-25000" dirty="0" lang="en-US" smtClean="0"/>
              <a:t>6</a:t>
            </a:r>
            <a:r>
              <a:rPr dirty="0" lang="en-US" smtClean="0"/>
              <a:t>/2</a:t>
            </a:r>
          </a:p>
          <a:p>
            <a:pPr indent="0" marL="0">
              <a:buNone/>
            </a:pPr>
            <a:r>
              <a:rPr dirty="0" lang="en-US"/>
              <a:t> </a:t>
            </a:r>
            <a:r>
              <a:rPr dirty="0" lang="en-US" smtClean="0"/>
              <a:t>            -c</a:t>
            </a:r>
            <a:r>
              <a:rPr baseline="-25000" dirty="0" lang="en-US" smtClean="0"/>
              <a:t>7</a:t>
            </a:r>
            <a:r>
              <a:rPr dirty="0" lang="en-US" smtClean="0"/>
              <a:t>/2+c</a:t>
            </a:r>
            <a:r>
              <a:rPr baseline="-25000" dirty="0" lang="en-US" smtClean="0"/>
              <a:t>8</a:t>
            </a:r>
            <a:r>
              <a:rPr dirty="0" lang="en-US" smtClean="0"/>
              <a:t>)n – (c</a:t>
            </a:r>
            <a:r>
              <a:rPr baseline="-25000" dirty="0" lang="en-US" smtClean="0"/>
              <a:t>2</a:t>
            </a:r>
            <a:r>
              <a:rPr dirty="0" lang="en-US" smtClean="0"/>
              <a:t>+c</a:t>
            </a:r>
            <a:r>
              <a:rPr baseline="-25000" dirty="0" lang="en-US" smtClean="0"/>
              <a:t>4</a:t>
            </a:r>
            <a:r>
              <a:rPr dirty="0" lang="en-US" smtClean="0"/>
              <a:t>+c</a:t>
            </a:r>
            <a:r>
              <a:rPr baseline="-25000" dirty="0" lang="en-US" smtClean="0"/>
              <a:t>5</a:t>
            </a:r>
            <a:r>
              <a:rPr dirty="0" lang="en-US" smtClean="0"/>
              <a:t>+c</a:t>
            </a:r>
            <a:r>
              <a:rPr baseline="-25000" dirty="0" lang="en-US" smtClean="0"/>
              <a:t>8</a:t>
            </a:r>
            <a:r>
              <a:rPr dirty="0" lang="en-US" smtClean="0"/>
              <a:t>)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/>
          <a:p>
            <a:endParaRPr dirty="0" lang="en-US" smtClean="0">
              <a:solidFill>
                <a:schemeClr val="accent2"/>
              </a:solidFill>
            </a:endParaRPr>
          </a:p>
          <a:p>
            <a:endParaRPr dirty="0" lang="en-US">
              <a:solidFill>
                <a:schemeClr val="accent2"/>
              </a:solidFill>
            </a:endParaRPr>
          </a:p>
          <a:p>
            <a:endParaRPr dirty="0" lang="en-US">
              <a:solidFill>
                <a:schemeClr val="accent2"/>
              </a:solidFill>
            </a:endParaRPr>
          </a:p>
          <a:p>
            <a:pPr algn="ctr" indent="0" marL="0">
              <a:buNone/>
            </a:pPr>
            <a:r>
              <a:rPr b="1" dirty="0" sz="6000" lang="en-US" smtClean="0">
                <a:solidFill>
                  <a:schemeClr val="accent2"/>
                </a:solidFill>
                <a:latin typeface="Lucida Calligraphy" pitchFamily="66" charset="0"/>
              </a:rPr>
              <a:t>Thank You</a:t>
            </a:r>
            <a:endParaRPr b="1" dirty="0" sz="6000" lang="en-US">
              <a:solidFill>
                <a:schemeClr val="accent2"/>
              </a:solidFill>
              <a:latin typeface="Lucida Calligraphy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 dirty="0" lang="en-US" smtClean="0"/>
              <a:t>Statement of Problem</a:t>
            </a:r>
            <a:endParaRPr b="1" dirty="0" lang="en-US"/>
          </a:p>
        </p:txBody>
      </p:sp>
      <p:sp>
        <p:nvSpPr>
          <p:cNvPr id="104861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/>
          </a:p>
          <a:p>
            <a:endParaRPr b="1" dirty="0" lang="en-US"/>
          </a:p>
          <a:p>
            <a:r>
              <a:rPr b="1" dirty="0" lang="en-US" smtClean="0"/>
              <a:t>Input</a:t>
            </a:r>
            <a:r>
              <a:rPr b="1" dirty="0" lang="en-US"/>
              <a:t>: </a:t>
            </a:r>
            <a:r>
              <a:rPr dirty="0" lang="en-US"/>
              <a:t>A sequence of </a:t>
            </a:r>
            <a:r>
              <a:rPr dirty="0" i="1" lang="en-US"/>
              <a:t>n </a:t>
            </a:r>
            <a:r>
              <a:rPr dirty="0" lang="en-US"/>
              <a:t>numbers </a:t>
            </a:r>
            <a:r>
              <a:rPr dirty="0" lang="en-US" smtClean="0"/>
              <a:t>(</a:t>
            </a:r>
            <a:r>
              <a:rPr dirty="0" i="1" lang="en-US" smtClean="0"/>
              <a:t>a</a:t>
            </a:r>
            <a:r>
              <a:rPr dirty="0" lang="en-US" smtClean="0"/>
              <a:t>1</a:t>
            </a:r>
            <a:r>
              <a:rPr dirty="0" i="1" lang="en-US"/>
              <a:t>, a</a:t>
            </a:r>
            <a:r>
              <a:rPr dirty="0" lang="en-US"/>
              <a:t>2</a:t>
            </a:r>
            <a:r>
              <a:rPr dirty="0" i="1" lang="en-US"/>
              <a:t>, . . . , </a:t>
            </a:r>
            <a:r>
              <a:rPr dirty="0" i="1" lang="en-US" smtClean="0"/>
              <a:t>an)</a:t>
            </a:r>
            <a:r>
              <a:rPr dirty="0" lang="en-US" smtClean="0"/>
              <a:t>.</a:t>
            </a:r>
            <a:endParaRPr dirty="0" lang="en-US"/>
          </a:p>
          <a:p>
            <a:r>
              <a:rPr b="1" dirty="0" lang="en-US"/>
              <a:t>Output: </a:t>
            </a:r>
            <a:r>
              <a:rPr dirty="0" lang="en-US"/>
              <a:t>A permutation (reordering) </a:t>
            </a:r>
            <a:r>
              <a:rPr dirty="0" lang="en-US" smtClean="0"/>
              <a:t>(</a:t>
            </a:r>
            <a:r>
              <a:rPr dirty="0" i="1" lang="en-US" smtClean="0"/>
              <a:t>a</a:t>
            </a:r>
            <a:r>
              <a:rPr baseline="-25000" dirty="0" i="1" lang="en-US" smtClean="0"/>
              <a:t>1</a:t>
            </a:r>
            <a:r>
              <a:rPr baseline="30000" dirty="0" i="1" lang="en-US" smtClean="0"/>
              <a:t>/</a:t>
            </a:r>
            <a:r>
              <a:rPr dirty="0" i="1" lang="en-US" smtClean="0"/>
              <a:t>,a</a:t>
            </a:r>
            <a:r>
              <a:rPr baseline="-25000" dirty="0" i="1" lang="en-US"/>
              <a:t>2</a:t>
            </a:r>
            <a:r>
              <a:rPr baseline="30000" dirty="0" i="1" lang="en-US" smtClean="0"/>
              <a:t>/</a:t>
            </a:r>
            <a:r>
              <a:rPr dirty="0" i="1" lang="en-US" smtClean="0"/>
              <a:t>………,</a:t>
            </a:r>
            <a:r>
              <a:rPr dirty="0" i="1" lang="en-US"/>
              <a:t> </a:t>
            </a:r>
            <a:r>
              <a:rPr dirty="0" i="1" lang="en-US" smtClean="0"/>
              <a:t>a</a:t>
            </a:r>
            <a:r>
              <a:rPr baseline="-25000" dirty="0" i="1" lang="en-US" smtClean="0"/>
              <a:t>n</a:t>
            </a:r>
            <a:r>
              <a:rPr baseline="30000" dirty="0" i="1" lang="en-US" smtClean="0"/>
              <a:t>/</a:t>
            </a:r>
            <a:r>
              <a:rPr dirty="0" i="1" lang="en-US" smtClean="0"/>
              <a:t>) </a:t>
            </a:r>
            <a:r>
              <a:rPr dirty="0" lang="en-US"/>
              <a:t>of the input sequence </a:t>
            </a:r>
            <a:r>
              <a:rPr dirty="0" lang="en-US" smtClean="0"/>
              <a:t>such that </a:t>
            </a:r>
            <a:r>
              <a:rPr dirty="0" i="1" lang="en-US" smtClean="0"/>
              <a:t>a</a:t>
            </a:r>
            <a:r>
              <a:rPr baseline="-25000" dirty="0" i="1" lang="en-US" smtClean="0"/>
              <a:t>1</a:t>
            </a:r>
            <a:r>
              <a:rPr baseline="30000" dirty="0" i="1" lang="en-US" smtClean="0"/>
              <a:t>/</a:t>
            </a:r>
            <a:r>
              <a:rPr dirty="0" i="1" lang="en-US" smtClean="0"/>
              <a:t>≤a</a:t>
            </a:r>
            <a:r>
              <a:rPr baseline="-25000" dirty="0" i="1" lang="en-US" smtClean="0"/>
              <a:t>2</a:t>
            </a:r>
            <a:r>
              <a:rPr baseline="30000" dirty="0" i="1" lang="en-US" smtClean="0"/>
              <a:t>/</a:t>
            </a:r>
            <a:r>
              <a:rPr dirty="0" i="1" lang="en-US" smtClean="0"/>
              <a:t>≤ ………</a:t>
            </a:r>
            <a:r>
              <a:rPr dirty="0" i="1" lang="en-US"/>
              <a:t> </a:t>
            </a:r>
            <a:r>
              <a:rPr dirty="0" i="1" lang="en-US" smtClean="0"/>
              <a:t>≤a</a:t>
            </a:r>
            <a:r>
              <a:rPr baseline="-25000" dirty="0" i="1" lang="en-US" smtClean="0"/>
              <a:t>n</a:t>
            </a:r>
            <a:r>
              <a:rPr baseline="30000" dirty="0" i="1" lang="en-US" smtClean="0"/>
              <a:t>/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p>
            <a:pPr algn="ctr"/>
            <a:r>
              <a:rPr b="1" dirty="0" lang="en-US" smtClean="0"/>
              <a:t>Description</a:t>
            </a:r>
            <a:endParaRPr b="1"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p>
            <a:pPr algn="just"/>
            <a:r>
              <a:rPr dirty="0" lang="en-US"/>
              <a:t>Our </a:t>
            </a:r>
            <a:r>
              <a:rPr dirty="0" lang="en-US" err="1"/>
              <a:t>pseudocode</a:t>
            </a:r>
            <a:r>
              <a:rPr dirty="0" lang="en-US"/>
              <a:t> for insertion sort is presented as a procedure called </a:t>
            </a:r>
            <a:r>
              <a:rPr dirty="0" lang="en-US" smtClean="0"/>
              <a:t>INSERTION-SORT which </a:t>
            </a:r>
            <a:r>
              <a:rPr dirty="0" lang="en-US"/>
              <a:t>takes as a parameter an array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n</a:t>
            </a:r>
            <a:r>
              <a:rPr dirty="0" lang="en-US"/>
              <a:t>] containing a sequence </a:t>
            </a:r>
            <a:r>
              <a:rPr dirty="0" lang="en-US" smtClean="0"/>
              <a:t>of length </a:t>
            </a:r>
            <a:r>
              <a:rPr dirty="0" i="1" lang="en-US"/>
              <a:t>n </a:t>
            </a:r>
            <a:r>
              <a:rPr dirty="0" lang="en-US"/>
              <a:t>that is to be sorted. (In the code, the number </a:t>
            </a:r>
            <a:r>
              <a:rPr dirty="0" i="1" lang="en-US"/>
              <a:t>n </a:t>
            </a:r>
            <a:r>
              <a:rPr dirty="0" lang="en-US"/>
              <a:t>of elements in </a:t>
            </a:r>
            <a:r>
              <a:rPr dirty="0" lang="en-US" smtClean="0"/>
              <a:t> </a:t>
            </a:r>
            <a:r>
              <a:rPr dirty="0" i="1" lang="en-US" smtClean="0"/>
              <a:t>A </a:t>
            </a:r>
            <a:r>
              <a:rPr dirty="0" lang="en-US"/>
              <a:t>is </a:t>
            </a:r>
            <a:r>
              <a:rPr dirty="0" lang="en-US" smtClean="0"/>
              <a:t>denoted by </a:t>
            </a:r>
            <a:r>
              <a:rPr dirty="0" i="1" lang="en-US" smtClean="0"/>
              <a:t>A</a:t>
            </a:r>
            <a:r>
              <a:rPr dirty="0" lang="en-US" smtClean="0"/>
              <a:t>.</a:t>
            </a:r>
            <a:r>
              <a:rPr dirty="0" i="1" lang="en-US"/>
              <a:t> length</a:t>
            </a:r>
            <a:r>
              <a:rPr dirty="0" lang="en-US" smtClean="0"/>
              <a:t>)</a:t>
            </a:r>
            <a:endParaRPr dirty="0" lang="en-US" smtClean="0"/>
          </a:p>
          <a:p>
            <a:pPr algn="just"/>
            <a:r>
              <a:rPr dirty="0" lang="en-US" smtClean="0"/>
              <a:t>The </a:t>
            </a:r>
            <a:r>
              <a:rPr dirty="0" lang="en-US"/>
              <a:t>input numbers are </a:t>
            </a:r>
            <a:r>
              <a:rPr b="1" dirty="0" i="1" lang="en-US"/>
              <a:t>sorted in place</a:t>
            </a:r>
            <a:r>
              <a:rPr dirty="0" lang="en-US"/>
              <a:t>: the numbers are </a:t>
            </a:r>
            <a:r>
              <a:rPr dirty="0" lang="en-US" smtClean="0"/>
              <a:t>rearranged within </a:t>
            </a:r>
            <a:r>
              <a:rPr dirty="0" lang="en-US"/>
              <a:t>the array </a:t>
            </a:r>
            <a:r>
              <a:rPr dirty="0" i="1" lang="en-US"/>
              <a:t>A</a:t>
            </a:r>
            <a:r>
              <a:rPr dirty="0" lang="en-US"/>
              <a:t>, with at most a constant number of them stored outside </a:t>
            </a:r>
            <a:r>
              <a:rPr dirty="0" lang="en-US" smtClean="0"/>
              <a:t>the array </a:t>
            </a:r>
            <a:r>
              <a:rPr dirty="0" lang="en-US"/>
              <a:t>at any time. </a:t>
            </a:r>
            <a:endParaRPr dirty="0" lang="en-US" smtClean="0"/>
          </a:p>
          <a:p>
            <a:pPr algn="just"/>
            <a:r>
              <a:rPr dirty="0" lang="en-US" smtClean="0"/>
              <a:t>The </a:t>
            </a:r>
            <a:r>
              <a:rPr dirty="0" lang="en-US"/>
              <a:t>input array </a:t>
            </a:r>
            <a:r>
              <a:rPr dirty="0" i="1" lang="en-US"/>
              <a:t>A </a:t>
            </a:r>
            <a:r>
              <a:rPr dirty="0" lang="en-US"/>
              <a:t>contains the sorted output sequence </a:t>
            </a:r>
            <a:r>
              <a:rPr dirty="0" lang="en-US" smtClean="0"/>
              <a:t>when INSERTION-SORT </a:t>
            </a:r>
            <a:r>
              <a:rPr dirty="0" lang="en-US"/>
              <a:t>is finished.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19200"/>
          </a:xfrm>
        </p:spPr>
        <p:txBody>
          <a:bodyPr/>
          <a:p>
            <a:pPr algn="ctr"/>
            <a:r>
              <a:rPr b="1" dirty="0" lang="en-US" smtClean="0"/>
              <a:t>Simulation</a:t>
            </a:r>
            <a:endParaRPr b="1" dirty="0" lang="en-US"/>
          </a:p>
        </p:txBody>
      </p:sp>
      <p:pic>
        <p:nvPicPr>
          <p:cNvPr id="2097152" name="Picture 2" descr="H:\Class Lecture\Algorithm\Untitled.png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2362200"/>
            <a:ext cx="8839200" cy="2895600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p>
            <a:r>
              <a:rPr b="1" dirty="0" lang="en-US" smtClean="0"/>
              <a:t>Description of Previous Figure</a:t>
            </a:r>
            <a:endParaRPr b="1" dirty="0" lang="en-US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953000"/>
          </a:xfrm>
        </p:spPr>
        <p:txBody>
          <a:bodyPr>
            <a:normAutofit lnSpcReduction="10000"/>
          </a:bodyPr>
          <a:p>
            <a:pPr algn="just"/>
            <a:r>
              <a:rPr dirty="0" lang="en-US"/>
              <a:t>The operation of INSERTION-SORT on the array </a:t>
            </a:r>
            <a:r>
              <a:rPr dirty="0" i="1" lang="en-US"/>
              <a:t>A </a:t>
            </a:r>
            <a:r>
              <a:rPr dirty="0" lang="en-US"/>
              <a:t>= </a:t>
            </a:r>
            <a:r>
              <a:rPr dirty="0" lang="en-US" smtClean="0"/>
              <a:t>(5</a:t>
            </a:r>
            <a:r>
              <a:rPr dirty="0" i="1" lang="en-US"/>
              <a:t>, </a:t>
            </a:r>
            <a:r>
              <a:rPr dirty="0" lang="en-US"/>
              <a:t>2</a:t>
            </a:r>
            <a:r>
              <a:rPr dirty="0" i="1" lang="en-US"/>
              <a:t>, </a:t>
            </a:r>
            <a:r>
              <a:rPr dirty="0" lang="en-US"/>
              <a:t>4</a:t>
            </a:r>
            <a:r>
              <a:rPr dirty="0" i="1" lang="en-US"/>
              <a:t>, </a:t>
            </a:r>
            <a:r>
              <a:rPr dirty="0" lang="en-US"/>
              <a:t>6</a:t>
            </a:r>
            <a:r>
              <a:rPr dirty="0" i="1" lang="en-US"/>
              <a:t>, </a:t>
            </a:r>
            <a:r>
              <a:rPr dirty="0" lang="en-US"/>
              <a:t>1</a:t>
            </a:r>
            <a:r>
              <a:rPr dirty="0" i="1" lang="en-US"/>
              <a:t>, </a:t>
            </a:r>
            <a:r>
              <a:rPr dirty="0" lang="en-US" smtClean="0"/>
              <a:t>3). </a:t>
            </a:r>
            <a:r>
              <a:rPr dirty="0" lang="en-US"/>
              <a:t>Array </a:t>
            </a:r>
            <a:r>
              <a:rPr dirty="0" lang="en-US" smtClean="0"/>
              <a:t>indices appear </a:t>
            </a:r>
            <a:r>
              <a:rPr dirty="0" lang="en-US"/>
              <a:t>above the rectangles, and values stored in the array positions appear within the rectangles.</a:t>
            </a:r>
          </a:p>
          <a:p>
            <a:pPr algn="just"/>
            <a:r>
              <a:rPr b="1" dirty="0" lang="en-US"/>
              <a:t>(a)–(e) </a:t>
            </a:r>
            <a:r>
              <a:rPr dirty="0" lang="en-US"/>
              <a:t>The iterations of the </a:t>
            </a:r>
            <a:r>
              <a:rPr b="1" dirty="0" lang="en-US"/>
              <a:t>for </a:t>
            </a:r>
            <a:r>
              <a:rPr dirty="0" lang="en-US"/>
              <a:t>loop of lines 1–8. In each iteration, the black rectangle holds </a:t>
            </a:r>
            <a:r>
              <a:rPr dirty="0" lang="en-US" smtClean="0"/>
              <a:t>the key </a:t>
            </a:r>
            <a:r>
              <a:rPr dirty="0" lang="en-US"/>
              <a:t>taken from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], which is compared with the values in shaded rectangles to its left in the test </a:t>
            </a:r>
            <a:r>
              <a:rPr dirty="0" lang="en-US" smtClean="0"/>
              <a:t>of line </a:t>
            </a:r>
            <a:r>
              <a:rPr dirty="0" lang="en-US"/>
              <a:t>5. Shaded arrows show array values moved one position to the right in line 6, and black </a:t>
            </a:r>
            <a:r>
              <a:rPr dirty="0" lang="en-US" smtClean="0"/>
              <a:t>arrows indicate </a:t>
            </a:r>
            <a:r>
              <a:rPr dirty="0" lang="en-US"/>
              <a:t>where the key </a:t>
            </a:r>
            <a:r>
              <a:rPr dirty="0" lang="en-US" err="1"/>
              <a:t>ismoved</a:t>
            </a:r>
            <a:r>
              <a:rPr dirty="0" lang="en-US"/>
              <a:t> to in line 8</a:t>
            </a:r>
            <a:r>
              <a:rPr dirty="0" lang="en-US" smtClean="0"/>
              <a:t>.</a:t>
            </a:r>
          </a:p>
          <a:p>
            <a:pPr algn="just"/>
            <a:r>
              <a:rPr b="1" dirty="0" lang="en-US" smtClean="0"/>
              <a:t>(</a:t>
            </a:r>
            <a:r>
              <a:rPr b="1" dirty="0" lang="en-US"/>
              <a:t>f) </a:t>
            </a:r>
            <a:r>
              <a:rPr dirty="0" lang="en-US"/>
              <a:t>The final sorted array.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/>
          </a:bodyPr>
          <a:p>
            <a:pPr algn="ctr"/>
            <a:r>
              <a:rPr b="1" dirty="0" lang="en-US" err="1" smtClean="0"/>
              <a:t>Pseudocode</a:t>
            </a:r>
            <a:endParaRPr b="1" dirty="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/>
          <a:p>
            <a:r>
              <a:rPr dirty="0" lang="en-US"/>
              <a:t>INSERTION-SORT</a:t>
            </a:r>
            <a:r>
              <a:rPr dirty="0" i="1" lang="en-US"/>
              <a:t>(A)</a:t>
            </a:r>
          </a:p>
          <a:p>
            <a:pPr indent="-514350" marL="514350">
              <a:buFont typeface="+mj-lt"/>
              <a:buAutoNum type="arabicPeriod"/>
            </a:pPr>
            <a:r>
              <a:rPr b="1" dirty="0" lang="en-US" smtClean="0"/>
              <a:t>for </a:t>
            </a:r>
            <a:r>
              <a:rPr dirty="0" i="1" lang="en-US"/>
              <a:t>j </a:t>
            </a:r>
            <a:r>
              <a:rPr dirty="0" lang="en-US" smtClean="0"/>
              <a:t>= 2 </a:t>
            </a:r>
            <a:r>
              <a:rPr b="1" dirty="0" lang="en-US"/>
              <a:t>to </a:t>
            </a:r>
            <a:r>
              <a:rPr dirty="0" i="1" lang="en-US" err="1" smtClean="0"/>
              <a:t>A.length</a:t>
            </a:r>
            <a:endParaRPr dirty="0" lang="en-US" smtClean="0"/>
          </a:p>
          <a:p>
            <a:pPr indent="-514350" marL="514350">
              <a:buFont typeface="+mj-lt"/>
              <a:buAutoNum type="arabicPeriod"/>
            </a:pPr>
            <a:r>
              <a:rPr dirty="0" i="1" lang="en-US" smtClean="0"/>
              <a:t>      key </a:t>
            </a:r>
            <a:r>
              <a:rPr dirty="0" lang="en-US" smtClean="0"/>
              <a:t>= </a:t>
            </a:r>
            <a:r>
              <a:rPr dirty="0" i="1" lang="en-US" smtClean="0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 smtClean="0"/>
              <a:t>]</a:t>
            </a:r>
          </a:p>
          <a:p>
            <a:pPr indent="-514350" marL="514350">
              <a:buFont typeface="+mj-lt"/>
              <a:buAutoNum type="arabicPeriod"/>
            </a:pPr>
            <a:r>
              <a:rPr dirty="0" lang="en-US" smtClean="0"/>
              <a:t>     //</a:t>
            </a:r>
            <a:r>
              <a:rPr dirty="0" lang="en-US" smtClean="0"/>
              <a:t>Insert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] into the sorted sequence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 </a:t>
            </a:r>
            <a:r>
              <a:rPr dirty="0" lang="en-US"/>
              <a:t>− 1</a:t>
            </a:r>
            <a:r>
              <a:rPr dirty="0" lang="en-US" smtClean="0"/>
              <a:t>].</a:t>
            </a:r>
          </a:p>
          <a:p>
            <a:pPr indent="-514350" marL="514350">
              <a:buFont typeface="+mj-lt"/>
              <a:buAutoNum type="arabicPeriod"/>
            </a:pPr>
            <a:r>
              <a:rPr dirty="0" i="1" lang="en-US" smtClean="0"/>
              <a:t>      i </a:t>
            </a:r>
            <a:r>
              <a:rPr dirty="0" lang="en-US"/>
              <a:t>=</a:t>
            </a:r>
            <a:r>
              <a:rPr dirty="0" lang="en-US" smtClean="0"/>
              <a:t> </a:t>
            </a:r>
            <a:r>
              <a:rPr dirty="0" i="1" lang="en-US"/>
              <a:t>j </a:t>
            </a:r>
            <a:r>
              <a:rPr dirty="0" lang="en-US"/>
              <a:t>− </a:t>
            </a:r>
            <a:r>
              <a:rPr dirty="0" lang="en-US" smtClean="0"/>
              <a:t>1</a:t>
            </a:r>
          </a:p>
          <a:p>
            <a:pPr indent="-514350" marL="514350">
              <a:buFont typeface="+mj-lt"/>
              <a:buAutoNum type="arabicPeriod"/>
            </a:pPr>
            <a:r>
              <a:rPr b="1" dirty="0" lang="en-US" smtClean="0"/>
              <a:t>while </a:t>
            </a:r>
            <a:r>
              <a:rPr dirty="0" i="1" lang="en-US"/>
              <a:t>i &gt; </a:t>
            </a:r>
            <a:r>
              <a:rPr dirty="0" lang="en-US"/>
              <a:t>0 and </a:t>
            </a:r>
            <a:r>
              <a:rPr dirty="0" i="1" lang="en-US"/>
              <a:t>A</a:t>
            </a:r>
            <a:r>
              <a:rPr dirty="0" lang="en-US"/>
              <a:t>[</a:t>
            </a:r>
            <a:r>
              <a:rPr dirty="0" i="1" lang="en-US"/>
              <a:t>i </a:t>
            </a:r>
            <a:r>
              <a:rPr dirty="0" lang="en-US"/>
              <a:t>] </a:t>
            </a:r>
            <a:r>
              <a:rPr dirty="0" i="1" lang="en-US"/>
              <a:t>&gt; </a:t>
            </a:r>
            <a:r>
              <a:rPr dirty="0" i="1" lang="en-US" smtClean="0"/>
              <a:t>key</a:t>
            </a:r>
          </a:p>
          <a:p>
            <a:pPr indent="-514350" marL="514350">
              <a:buFont typeface="+mj-lt"/>
              <a:buAutoNum type="arabicPeriod"/>
            </a:pPr>
            <a:r>
              <a:rPr dirty="0" i="1" lang="pt-BR" smtClean="0"/>
              <a:t>      A</a:t>
            </a:r>
            <a:r>
              <a:rPr dirty="0" lang="pt-BR" smtClean="0"/>
              <a:t>[</a:t>
            </a:r>
            <a:r>
              <a:rPr dirty="0" i="1" lang="pt-BR" smtClean="0"/>
              <a:t>i </a:t>
            </a:r>
            <a:r>
              <a:rPr dirty="0" lang="pt-BR"/>
              <a:t>+ 1] </a:t>
            </a:r>
            <a:r>
              <a:rPr dirty="0" lang="pt-BR" smtClean="0"/>
              <a:t>= </a:t>
            </a:r>
            <a:r>
              <a:rPr dirty="0" i="1" lang="pt-BR"/>
              <a:t>A</a:t>
            </a:r>
            <a:r>
              <a:rPr dirty="0" lang="pt-BR"/>
              <a:t>[</a:t>
            </a:r>
            <a:r>
              <a:rPr dirty="0" i="1" lang="pt-BR"/>
              <a:t>i </a:t>
            </a:r>
            <a:r>
              <a:rPr dirty="0" lang="pt-BR" smtClean="0"/>
              <a:t>]</a:t>
            </a:r>
          </a:p>
          <a:p>
            <a:pPr indent="-514350" marL="514350">
              <a:buFont typeface="+mj-lt"/>
              <a:buAutoNum type="arabicPeriod"/>
            </a:pPr>
            <a:r>
              <a:rPr dirty="0" i="1" lang="en-US" smtClean="0"/>
              <a:t>      i </a:t>
            </a:r>
            <a:r>
              <a:rPr dirty="0" lang="en-US" smtClean="0"/>
              <a:t>= </a:t>
            </a:r>
            <a:r>
              <a:rPr dirty="0" i="1" lang="en-US" smtClean="0"/>
              <a:t>i </a:t>
            </a:r>
            <a:r>
              <a:rPr dirty="0" lang="en-US"/>
              <a:t>− </a:t>
            </a:r>
            <a:r>
              <a:rPr dirty="0" lang="en-US" smtClean="0"/>
              <a:t>1</a:t>
            </a:r>
          </a:p>
          <a:p>
            <a:pPr indent="-514350" marL="514350">
              <a:buFont typeface="+mj-lt"/>
              <a:buAutoNum type="arabicPeriod"/>
            </a:pPr>
            <a:r>
              <a:rPr dirty="0" i="1" lang="en-US" smtClean="0"/>
              <a:t>A</a:t>
            </a:r>
            <a:r>
              <a:rPr dirty="0" lang="en-US" smtClean="0"/>
              <a:t>[</a:t>
            </a:r>
            <a:r>
              <a:rPr dirty="0" i="1" lang="en-US" smtClean="0"/>
              <a:t>i </a:t>
            </a:r>
            <a:r>
              <a:rPr dirty="0" lang="en-US"/>
              <a:t>+ 1] </a:t>
            </a:r>
            <a:r>
              <a:rPr dirty="0" lang="en-US" smtClean="0"/>
              <a:t>= </a:t>
            </a:r>
            <a:r>
              <a:rPr dirty="0" i="1" lang="en-US"/>
              <a:t>key</a:t>
            </a: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 fontScale="90000"/>
          </a:bodyPr>
          <a:p>
            <a:pPr algn="ctr"/>
            <a:r>
              <a:rPr b="1" dirty="0" lang="en-US"/>
              <a:t>Loop </a:t>
            </a:r>
            <a:r>
              <a:rPr b="1" dirty="0" lang="en-US" smtClean="0"/>
              <a:t>Invariants </a:t>
            </a:r>
            <a:r>
              <a:rPr b="1" dirty="0" lang="en-US"/>
              <a:t>and </a:t>
            </a:r>
            <a:r>
              <a:rPr b="1" dirty="0" lang="en-US" smtClean="0"/>
              <a:t>The </a:t>
            </a:r>
            <a:r>
              <a:rPr b="1" dirty="0" lang="en-US"/>
              <a:t>C</a:t>
            </a:r>
            <a:r>
              <a:rPr b="1" dirty="0" lang="en-US" smtClean="0"/>
              <a:t>orrectness </a:t>
            </a:r>
            <a:r>
              <a:rPr b="1" dirty="0" lang="en-US"/>
              <a:t>of </a:t>
            </a:r>
            <a:r>
              <a:rPr b="1" dirty="0" lang="en-US" smtClean="0"/>
              <a:t>Insertion </a:t>
            </a:r>
            <a:r>
              <a:rPr b="1" dirty="0" lang="en-US"/>
              <a:t>S</a:t>
            </a:r>
            <a:r>
              <a:rPr b="1" dirty="0" lang="en-US" smtClean="0"/>
              <a:t>ort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308" lnSpcReduction="10000"/>
          </a:bodyPr>
          <a:p>
            <a:pPr algn="just"/>
            <a:r>
              <a:rPr dirty="0" lang="en-US" smtClean="0"/>
              <a:t>The Figure </a:t>
            </a:r>
            <a:r>
              <a:rPr dirty="0" lang="en-US"/>
              <a:t>shows how this algorithm works for </a:t>
            </a:r>
            <a:r>
              <a:rPr dirty="0" i="1" lang="en-US"/>
              <a:t>A </a:t>
            </a:r>
            <a:r>
              <a:rPr dirty="0" lang="en-US"/>
              <a:t>= </a:t>
            </a:r>
            <a:r>
              <a:rPr dirty="0" lang="en-US" smtClean="0"/>
              <a:t>(5</a:t>
            </a:r>
            <a:r>
              <a:rPr dirty="0" i="1" lang="en-US"/>
              <a:t>, </a:t>
            </a:r>
            <a:r>
              <a:rPr dirty="0" lang="en-US"/>
              <a:t>2</a:t>
            </a:r>
            <a:r>
              <a:rPr dirty="0" i="1" lang="en-US"/>
              <a:t>, </a:t>
            </a:r>
            <a:r>
              <a:rPr dirty="0" lang="en-US"/>
              <a:t>4</a:t>
            </a:r>
            <a:r>
              <a:rPr dirty="0" i="1" lang="en-US"/>
              <a:t>, </a:t>
            </a:r>
            <a:r>
              <a:rPr dirty="0" lang="en-US"/>
              <a:t>6</a:t>
            </a:r>
            <a:r>
              <a:rPr dirty="0" i="1" lang="en-US"/>
              <a:t>, </a:t>
            </a:r>
            <a:r>
              <a:rPr dirty="0" lang="en-US"/>
              <a:t>1</a:t>
            </a:r>
            <a:r>
              <a:rPr dirty="0" i="1" lang="en-US"/>
              <a:t>, </a:t>
            </a:r>
            <a:r>
              <a:rPr dirty="0" lang="en-US" smtClean="0"/>
              <a:t>3). </a:t>
            </a:r>
            <a:r>
              <a:rPr dirty="0" lang="en-US"/>
              <a:t>The </a:t>
            </a:r>
            <a:r>
              <a:rPr dirty="0" lang="en-US" smtClean="0"/>
              <a:t>index </a:t>
            </a:r>
            <a:r>
              <a:rPr dirty="0" i="1" lang="en-US" smtClean="0"/>
              <a:t>j </a:t>
            </a:r>
            <a:r>
              <a:rPr dirty="0" lang="en-US"/>
              <a:t>indicates the “current card” being inserted into the hand. At the </a:t>
            </a:r>
            <a:r>
              <a:rPr dirty="0" lang="en-US" smtClean="0"/>
              <a:t>beginning of </a:t>
            </a:r>
            <a:r>
              <a:rPr dirty="0" lang="en-US"/>
              <a:t>each iteration of the “outer” </a:t>
            </a:r>
            <a:r>
              <a:rPr b="1" dirty="0" lang="en-US"/>
              <a:t>for </a:t>
            </a:r>
            <a:r>
              <a:rPr dirty="0" lang="en-US"/>
              <a:t>loop, which is indexed by </a:t>
            </a:r>
            <a:r>
              <a:rPr dirty="0" i="1" lang="en-US"/>
              <a:t>j </a:t>
            </a:r>
            <a:r>
              <a:rPr dirty="0" lang="en-US"/>
              <a:t>, the </a:t>
            </a:r>
            <a:r>
              <a:rPr dirty="0" lang="en-US" err="1"/>
              <a:t>subarray</a:t>
            </a:r>
            <a:r>
              <a:rPr dirty="0" lang="en-US"/>
              <a:t> </a:t>
            </a:r>
            <a:r>
              <a:rPr dirty="0" lang="en-US" smtClean="0"/>
              <a:t>consisting of </a:t>
            </a:r>
            <a:r>
              <a:rPr dirty="0" lang="en-US"/>
              <a:t>elements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 </a:t>
            </a:r>
            <a:r>
              <a:rPr dirty="0" lang="en-US"/>
              <a:t>−1] constitute the currently sorted hand, and </a:t>
            </a:r>
            <a:r>
              <a:rPr dirty="0" lang="en-US" smtClean="0"/>
              <a:t>elements </a:t>
            </a:r>
            <a:r>
              <a:rPr dirty="0" i="1" lang="en-US" smtClean="0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+ 1 </a:t>
            </a:r>
            <a:r>
              <a:rPr dirty="0" i="1" lang="en-US"/>
              <a:t>. . n</a:t>
            </a:r>
            <a:r>
              <a:rPr dirty="0" lang="en-US"/>
              <a:t>] correspond to the pile of cards still on the table. In fact, </a:t>
            </a:r>
            <a:r>
              <a:rPr dirty="0" lang="en-US" smtClean="0"/>
              <a:t>elements </a:t>
            </a:r>
            <a:r>
              <a:rPr dirty="0" i="1" lang="en-US" smtClean="0"/>
              <a:t>A</a:t>
            </a:r>
            <a:r>
              <a:rPr dirty="0" lang="en-US" smtClean="0"/>
              <a:t>[1 </a:t>
            </a:r>
            <a:r>
              <a:rPr dirty="0" i="1" lang="en-US"/>
              <a:t>. . j </a:t>
            </a:r>
            <a:r>
              <a:rPr dirty="0" lang="en-US"/>
              <a:t>− 1] are the elements </a:t>
            </a:r>
            <a:r>
              <a:rPr dirty="0" i="1" lang="en-US"/>
              <a:t>originally </a:t>
            </a:r>
            <a:r>
              <a:rPr dirty="0" lang="en-US"/>
              <a:t>in positions 1 through </a:t>
            </a:r>
            <a:r>
              <a:rPr dirty="0" i="1" lang="en-US"/>
              <a:t>j </a:t>
            </a:r>
            <a:r>
              <a:rPr dirty="0" lang="en-US"/>
              <a:t>− 1, but now </a:t>
            </a:r>
            <a:r>
              <a:rPr dirty="0" lang="en-US" smtClean="0"/>
              <a:t>in sorted </a:t>
            </a:r>
            <a:r>
              <a:rPr dirty="0" lang="en-US"/>
              <a:t>order. We state these properties of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</a:t>
            </a:r>
            <a:r>
              <a:rPr dirty="0" lang="en-US"/>
              <a:t>−1] formally as a </a:t>
            </a:r>
            <a:r>
              <a:rPr b="1" dirty="0" i="1" lang="en-US"/>
              <a:t>loop invariant</a:t>
            </a:r>
            <a:r>
              <a:rPr dirty="0" lang="en-US"/>
              <a:t>:</a:t>
            </a:r>
          </a:p>
          <a:p>
            <a:pPr algn="just"/>
            <a:r>
              <a:rPr dirty="0" lang="en-US"/>
              <a:t>At the start of each iteration of the </a:t>
            </a:r>
            <a:r>
              <a:rPr b="1" dirty="0" lang="en-US"/>
              <a:t>for </a:t>
            </a:r>
            <a:r>
              <a:rPr dirty="0" lang="en-US"/>
              <a:t>loop of lines 1–8, the </a:t>
            </a:r>
            <a:r>
              <a:rPr dirty="0" lang="en-US" err="1"/>
              <a:t>subarray</a:t>
            </a:r>
            <a:endParaRPr dirty="0" lang="en-US"/>
          </a:p>
          <a:p>
            <a:pPr algn="just"/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 </a:t>
            </a:r>
            <a:r>
              <a:rPr dirty="0" lang="en-US"/>
              <a:t>−1] consists of the elements originally in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 </a:t>
            </a:r>
            <a:r>
              <a:rPr dirty="0" lang="en-US"/>
              <a:t>−1] but in </a:t>
            </a:r>
            <a:r>
              <a:rPr dirty="0" lang="en-US" smtClean="0"/>
              <a:t>sorted order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95400"/>
          </a:xfrm>
        </p:spPr>
        <p:txBody>
          <a:bodyPr>
            <a:noAutofit/>
          </a:bodyPr>
          <a:p>
            <a:pPr algn="ctr"/>
            <a:r>
              <a:rPr b="1" dirty="0" sz="4000" lang="en-US"/>
              <a:t>Loop Invariants and The Correctness of Insertion </a:t>
            </a:r>
            <a:r>
              <a:rPr b="1" dirty="0" sz="4000" lang="en-US" smtClean="0"/>
              <a:t>Sort (</a:t>
            </a:r>
            <a:r>
              <a:rPr b="1" dirty="0" sz="4000" lang="en-US" err="1" smtClean="0"/>
              <a:t>Con’t</a:t>
            </a:r>
            <a:r>
              <a:rPr b="1" dirty="0" sz="4000" lang="en-US" smtClean="0"/>
              <a:t>)</a:t>
            </a:r>
            <a:endParaRPr dirty="0" sz="400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648200"/>
          </a:xfrm>
        </p:spPr>
        <p:txBody>
          <a:bodyPr>
            <a:normAutofit/>
          </a:bodyPr>
          <a:p>
            <a:pPr algn="just"/>
            <a:r>
              <a:rPr dirty="0" lang="en-US"/>
              <a:t>We use loop invariants to help us understand why an algorithm is correct. </a:t>
            </a:r>
            <a:r>
              <a:rPr dirty="0" lang="en-US" smtClean="0"/>
              <a:t>We must </a:t>
            </a:r>
            <a:r>
              <a:rPr dirty="0" lang="en-US"/>
              <a:t>show three things about a loop invariant</a:t>
            </a:r>
            <a:r>
              <a:rPr dirty="0" lang="en-US" smtClean="0"/>
              <a:t>:</a:t>
            </a:r>
          </a:p>
          <a:p>
            <a:pPr algn="just"/>
            <a:r>
              <a:rPr b="1" dirty="0" lang="en-US"/>
              <a:t>Initialization: </a:t>
            </a:r>
            <a:r>
              <a:rPr dirty="0" lang="en-US"/>
              <a:t>It is true prior to the first iteration of the loop.</a:t>
            </a:r>
          </a:p>
          <a:p>
            <a:pPr algn="just"/>
            <a:r>
              <a:rPr b="1" dirty="0" lang="en-US"/>
              <a:t>Maintenance: </a:t>
            </a:r>
            <a:r>
              <a:rPr dirty="0" lang="en-US"/>
              <a:t>If it is true before an iteration of the loop, it remains true before </a:t>
            </a:r>
            <a:r>
              <a:rPr dirty="0" lang="en-US" smtClean="0"/>
              <a:t>the next </a:t>
            </a:r>
            <a:r>
              <a:rPr dirty="0" lang="en-US"/>
              <a:t>iteration.</a:t>
            </a:r>
          </a:p>
          <a:p>
            <a:pPr algn="just"/>
            <a:r>
              <a:rPr b="1" dirty="0" lang="en-US"/>
              <a:t>Termination: </a:t>
            </a:r>
            <a:r>
              <a:rPr dirty="0" lang="en-US"/>
              <a:t>When the loop terminates, the invariant gives us a useful </a:t>
            </a:r>
            <a:r>
              <a:rPr dirty="0" lang="en-US" smtClean="0"/>
              <a:t>property that </a:t>
            </a:r>
            <a:r>
              <a:rPr dirty="0" lang="en-US"/>
              <a:t>helps show that the algorithm is correct.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Autofit/>
          </a:bodyPr>
          <a:p>
            <a:pPr algn="ctr"/>
            <a:r>
              <a:rPr b="1" dirty="0" sz="4000" lang="en-US"/>
              <a:t>Loop Invariants and The Correctness of Insertion Sort (</a:t>
            </a:r>
            <a:r>
              <a:rPr b="1" dirty="0" sz="4000" lang="en-US" err="1"/>
              <a:t>Con’t</a:t>
            </a:r>
            <a:r>
              <a:rPr b="1" dirty="0" sz="4000" lang="en-US"/>
              <a:t>)</a:t>
            </a:r>
            <a:endParaRPr dirty="0" sz="3600" lang="en-US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92308" lnSpcReduction="10000"/>
          </a:bodyPr>
          <a:p>
            <a:pPr algn="just" indent="0" marL="0">
              <a:buNone/>
            </a:pPr>
            <a:r>
              <a:rPr dirty="0" lang="en-US"/>
              <a:t>Let us see how these properties hold for insertion sort.</a:t>
            </a:r>
          </a:p>
          <a:p>
            <a:pPr algn="just"/>
            <a:r>
              <a:rPr b="1" dirty="0" lang="en-US"/>
              <a:t>Initialization: </a:t>
            </a:r>
            <a:r>
              <a:rPr dirty="0" lang="en-US"/>
              <a:t>We start by showing that the loop invariant holds before the </a:t>
            </a:r>
            <a:r>
              <a:rPr dirty="0" lang="en-US" smtClean="0"/>
              <a:t>first loop </a:t>
            </a:r>
            <a:r>
              <a:rPr dirty="0" lang="en-US"/>
              <a:t>iteration, when </a:t>
            </a:r>
            <a:r>
              <a:rPr dirty="0" i="1" lang="en-US"/>
              <a:t>j </a:t>
            </a:r>
            <a:r>
              <a:rPr dirty="0" lang="en-US"/>
              <a:t>= </a:t>
            </a:r>
            <a:r>
              <a:rPr dirty="0" lang="en-US" smtClean="0"/>
              <a:t>2</a:t>
            </a:r>
            <a:r>
              <a:rPr dirty="0" lang="en-US"/>
              <a:t>.</a:t>
            </a:r>
            <a:r>
              <a:rPr dirty="0" lang="en-US" smtClean="0"/>
              <a:t> </a:t>
            </a:r>
            <a:r>
              <a:rPr dirty="0" lang="en-US"/>
              <a:t>The </a:t>
            </a:r>
            <a:r>
              <a:rPr dirty="0" lang="en-US" err="1"/>
              <a:t>subarray</a:t>
            </a:r>
            <a:r>
              <a:rPr dirty="0" lang="en-US"/>
              <a:t> </a:t>
            </a:r>
            <a:r>
              <a:rPr dirty="0" i="1" lang="en-US"/>
              <a:t>A</a:t>
            </a:r>
            <a:r>
              <a:rPr dirty="0" lang="en-US"/>
              <a:t>[1 </a:t>
            </a:r>
            <a:r>
              <a:rPr dirty="0" i="1" lang="en-US"/>
              <a:t>. . j </a:t>
            </a:r>
            <a:r>
              <a:rPr dirty="0" lang="en-US"/>
              <a:t>− 1], therefore, </a:t>
            </a:r>
            <a:r>
              <a:rPr dirty="0" lang="en-US" smtClean="0"/>
              <a:t>consists of </a:t>
            </a:r>
            <a:r>
              <a:rPr dirty="0" lang="en-US"/>
              <a:t>just the single element </a:t>
            </a:r>
            <a:r>
              <a:rPr dirty="0" i="1" lang="en-US"/>
              <a:t>A</a:t>
            </a:r>
            <a:r>
              <a:rPr dirty="0" lang="en-US"/>
              <a:t>[1], which is in fact the original element in </a:t>
            </a:r>
            <a:r>
              <a:rPr dirty="0" i="1" lang="en-US"/>
              <a:t>A</a:t>
            </a:r>
            <a:r>
              <a:rPr dirty="0" lang="en-US"/>
              <a:t>[1</a:t>
            </a:r>
            <a:r>
              <a:rPr dirty="0" lang="en-US" smtClean="0"/>
              <a:t>]. Moreover</a:t>
            </a:r>
            <a:r>
              <a:rPr dirty="0" lang="en-US"/>
              <a:t>, this </a:t>
            </a:r>
            <a:r>
              <a:rPr dirty="0" lang="en-US" err="1"/>
              <a:t>subarray</a:t>
            </a:r>
            <a:r>
              <a:rPr dirty="0" lang="en-US"/>
              <a:t> is sorted (trivially, of course), which shows that </a:t>
            </a:r>
            <a:r>
              <a:rPr dirty="0" lang="en-US" smtClean="0"/>
              <a:t>the loop </a:t>
            </a:r>
            <a:r>
              <a:rPr dirty="0" lang="en-US"/>
              <a:t>invariant holds prior to the first iteration of the loop.</a:t>
            </a:r>
          </a:p>
          <a:p>
            <a:pPr algn="just"/>
            <a:r>
              <a:rPr b="1" dirty="0" lang="en-US"/>
              <a:t>Maintenance: </a:t>
            </a:r>
            <a:r>
              <a:rPr dirty="0" lang="en-US"/>
              <a:t>Next, we tackle the second property: showing that each </a:t>
            </a:r>
            <a:r>
              <a:rPr dirty="0" lang="en-US" smtClean="0"/>
              <a:t>iteration maintains </a:t>
            </a:r>
            <a:r>
              <a:rPr dirty="0" lang="en-US"/>
              <a:t>the loop invariant. Informally, the body of the outer </a:t>
            </a:r>
            <a:r>
              <a:rPr b="1" dirty="0" lang="en-US"/>
              <a:t>for </a:t>
            </a:r>
            <a:r>
              <a:rPr dirty="0" lang="en-US"/>
              <a:t>loop </a:t>
            </a:r>
            <a:r>
              <a:rPr dirty="0" lang="en-US" smtClean="0"/>
              <a:t>works by </a:t>
            </a:r>
            <a:r>
              <a:rPr dirty="0" lang="en-US"/>
              <a:t>moving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−1],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−2],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−3], and so on by one position to the </a:t>
            </a:r>
            <a:r>
              <a:rPr dirty="0" lang="en-US" smtClean="0"/>
              <a:t>right until </a:t>
            </a:r>
            <a:r>
              <a:rPr dirty="0" lang="en-US"/>
              <a:t>the proper position for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] is found (lines 4–7), at which point the </a:t>
            </a:r>
            <a:r>
              <a:rPr dirty="0" lang="en-US" smtClean="0"/>
              <a:t>value of </a:t>
            </a:r>
            <a:r>
              <a:rPr dirty="0" i="1" lang="en-US"/>
              <a:t>A</a:t>
            </a:r>
            <a:r>
              <a:rPr dirty="0" lang="en-US"/>
              <a:t>[ </a:t>
            </a:r>
            <a:r>
              <a:rPr dirty="0" i="1" lang="en-US"/>
              <a:t>j </a:t>
            </a:r>
            <a:r>
              <a:rPr dirty="0" lang="en-US"/>
              <a:t>] is inserted (line 8).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cp:lastModifiedBy>User</cp:lastModifiedBy>
  <dcterms:created xsi:type="dcterms:W3CDTF">2015-02-15T06:59:50Z</dcterms:created>
  <dcterms:modified xsi:type="dcterms:W3CDTF">2016-09-28T10:26:27Z</dcterms:modified>
</cp:coreProperties>
</file>