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Override1.xml" ContentType="application/vnd.openxmlformats-officedocument.themeOverride+xml"/>
  <Override PartName="/ppt/slides/slide2.xml" ContentType="application/vnd.openxmlformats-officedocument.presentationml.slide+xml"/>
  <Override PartName="/ppt/theme/themeOverride2.xml" ContentType="application/vnd.openxmlformats-officedocument.themeOverride+xml"/>
  <Override PartName="/ppt/slides/slide3.xml" ContentType="application/vnd.openxmlformats-officedocument.presentationml.slide+xml"/>
  <Override PartName="/ppt/theme/themeOverride3.xml" ContentType="application/vnd.openxmlformats-officedocument.themeOverride+xml"/>
  <Override PartName="/ppt/slides/slide4.xml" ContentType="application/vnd.openxmlformats-officedocument.presentationml.slide+xml"/>
  <Override PartName="/ppt/theme/themeOverride4.xml" ContentType="application/vnd.openxmlformats-officedocument.themeOverride+xml"/>
  <Override PartName="/ppt/slides/slide5.xml" ContentType="application/vnd.openxmlformats-officedocument.presentationml.slide+xml"/>
  <Override PartName="/ppt/theme/themeOverride5.xml" ContentType="application/vnd.openxmlformats-officedocument.themeOverride+xml"/>
  <Override PartName="/ppt/slides/slide6.xml" ContentType="application/vnd.openxmlformats-officedocument.presentationml.slide+xml"/>
  <Override PartName="/ppt/theme/themeOverride6.xml" ContentType="application/vnd.openxmlformats-officedocument.themeOverride+xml"/>
  <Override PartName="/ppt/slides/slide7.xml" ContentType="application/vnd.openxmlformats-officedocument.presentationml.slide+xml"/>
  <Override PartName="/ppt/theme/themeOverride7.xml" ContentType="application/vnd.openxmlformats-officedocument.themeOverride+xml"/>
  <Override PartName="/ppt/slides/slide8.xml" ContentType="application/vnd.openxmlformats-officedocument.presentationml.slide+xml"/>
  <Override PartName="/ppt/theme/themeOverride8.xml" ContentType="application/vnd.openxmlformats-officedocument.themeOverr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type="screen4x3" cy="6858000" cx="9144000"/>
  <p:notesSz cx="6997700" cy="9283700"/>
  <p:defaultTextStyle>
    <a:defPPr>
      <a:defRPr lang="en-US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charset="0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charset="0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charset="0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8080"/>
    <a:srgbClr val="CC0000"/>
    <a:srgbClr val="006699"/>
    <a:srgbClr val="996633"/>
    <a:srgbClr val="663300"/>
    <a:srgbClr val="990000"/>
    <a:srgbClr val="000099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114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6703" compatLnSpc="1" lIns="93406" numCol="1" rIns="93406" tIns="46703" vert="horz" wrap="square">
            <a:prstTxWarp prst="textNoShape"/>
          </a:bodyPr>
          <a:lstStyle>
            <a:lvl1pPr defTabSz="933450">
              <a:defRPr sz="1200"/>
            </a:lvl1pPr>
          </a:lstStyle>
          <a:p>
            <a:endParaRPr lang="en-US"/>
          </a:p>
        </p:txBody>
      </p:sp>
      <p:sp>
        <p:nvSpPr>
          <p:cNvPr id="104869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6703" compatLnSpc="1" lIns="93406" numCol="1" rIns="93406" tIns="46703" vert="horz" wrap="square">
            <a:prstTxWarp prst="textNoShape"/>
          </a:bodyPr>
          <a:lstStyle>
            <a:lvl1pPr algn="r" defTabSz="933450">
              <a:defRPr sz="1200"/>
            </a:lvl1pPr>
          </a:lstStyle>
          <a:p>
            <a:endParaRPr lang="en-US"/>
          </a:p>
        </p:txBody>
      </p:sp>
      <p:sp>
        <p:nvSpPr>
          <p:cNvPr id="1048697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703" compatLnSpc="1" lIns="93406" numCol="1" rIns="93406" tIns="46703" vert="horz" wrap="square">
            <a:prstTxWarp prst="textNoShape"/>
          </a:bodyPr>
          <a:lstStyle>
            <a:lvl1pPr defTabSz="933450">
              <a:defRPr sz="1200"/>
            </a:lvl1pPr>
          </a:lstStyle>
          <a:p>
            <a:endParaRPr lang="en-US"/>
          </a:p>
        </p:txBody>
      </p:sp>
      <p:sp>
        <p:nvSpPr>
          <p:cNvPr id="1048698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703" compatLnSpc="1" lIns="93406" numCol="1" rIns="93406" tIns="46703" vert="horz" wrap="square">
            <a:prstTxWarp prst="textNoShape"/>
          </a:bodyPr>
          <a:lstStyle>
            <a:lvl1pPr algn="r" defTabSz="933450">
              <a:defRPr sz="1200"/>
            </a:lvl1pPr>
          </a:lstStyle>
          <a:p>
            <a:fld id="{DAC4815A-40C9-4ED7-9EF9-A97E5FDBFAD1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6703" compatLnSpc="1" lIns="93406" numCol="1" rIns="93406" tIns="46703" vert="horz" wrap="square">
            <a:prstTxWarp prst="textNoShape"/>
          </a:bodyPr>
          <a:lstStyle>
            <a:lvl1pPr defTabSz="933450">
              <a:defRPr sz="1200"/>
            </a:lvl1pPr>
          </a:lstStyle>
          <a:p>
            <a:endParaRPr lang="en-US"/>
          </a:p>
        </p:txBody>
      </p:sp>
      <p:sp>
        <p:nvSpPr>
          <p:cNvPr id="104869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6703" compatLnSpc="1" lIns="93406" numCol="1" rIns="93406" tIns="46703" vert="horz" wrap="square">
            <a:prstTxWarp prst="textNoShape"/>
          </a:bodyPr>
          <a:lstStyle>
            <a:lvl1pPr algn="r" defTabSz="933450">
              <a:defRPr sz="1200"/>
            </a:lvl1pPr>
          </a:lstStyle>
          <a:p>
            <a:endParaRPr lang="en-US"/>
          </a:p>
        </p:txBody>
      </p:sp>
      <p:sp>
        <p:nvSpPr>
          <p:cNvPr id="1048691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9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6703" compatLnSpc="1" lIns="93406" numCol="1" rIns="93406" tIns="46703" vert="horz" wrap="square">
            <a:prstTxWarp prst="textNoShape"/>
          </a:bodyPr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4869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703" compatLnSpc="1" lIns="93406" numCol="1" rIns="93406" tIns="46703" vert="horz" wrap="square">
            <a:prstTxWarp prst="textNoShape"/>
          </a:bodyPr>
          <a:lstStyle>
            <a:lvl1pPr defTabSz="933450">
              <a:defRPr sz="1200"/>
            </a:lvl1pPr>
          </a:lstStyle>
          <a:p>
            <a:endParaRPr lang="en-US"/>
          </a:p>
        </p:txBody>
      </p:sp>
      <p:sp>
        <p:nvSpPr>
          <p:cNvPr id="10486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6703" compatLnSpc="1" lIns="93406" numCol="1" rIns="93406" tIns="46703" vert="horz" wrap="square">
            <a:prstTxWarp prst="textNoShape"/>
          </a:bodyPr>
          <a:lstStyle>
            <a:lvl1pPr algn="r" defTabSz="933450">
              <a:defRPr sz="1200"/>
            </a:lvl1pPr>
          </a:lstStyle>
          <a:p>
            <a:fld id="{BDE738C5-82F6-4DFD-849D-5C4F9722682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1. Items are indivisible: you either take an item or not. Solved with </a:t>
            </a:r>
            <a:r>
              <a:rPr dirty="0" i="1" lang="en-PH" smtClean="0"/>
              <a:t>dynamic programming</a:t>
            </a:r>
          </a:p>
          <a:p>
            <a:r>
              <a:rPr dirty="0" lang="en-PH" smtClean="0"/>
              <a:t>2.</a:t>
            </a:r>
            <a:r>
              <a:rPr baseline="0" dirty="0" lang="en-PH" smtClean="0"/>
              <a:t> </a:t>
            </a:r>
            <a:r>
              <a:rPr dirty="0" lang="en-PH" smtClean="0"/>
              <a:t>Items are divisible: you can take any fraction of an item. Solved with a </a:t>
            </a:r>
            <a:r>
              <a:rPr dirty="0" i="1" lang="en-PH" smtClean="0"/>
              <a:t>greedy algorithm</a:t>
            </a:r>
            <a:endParaRPr dirty="0" lang="en-PH" smtClean="0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PH" smtClean="0"/>
              <a:t>1. Items are indivisible: you either take an item or not. Solved with </a:t>
            </a:r>
            <a:r>
              <a:rPr dirty="0" i="1" lang="en-PH" smtClean="0"/>
              <a:t>dynamic programming</a:t>
            </a:r>
          </a:p>
          <a:p>
            <a:r>
              <a:rPr dirty="0" lang="en-PH" smtClean="0"/>
              <a:t>2.</a:t>
            </a:r>
            <a:r>
              <a:rPr baseline="0" dirty="0" lang="en-PH" smtClean="0"/>
              <a:t> </a:t>
            </a:r>
            <a:r>
              <a:rPr dirty="0" lang="en-PH" smtClean="0"/>
              <a:t>Items are divisible: you can take any fraction of an item. Solved with a </a:t>
            </a:r>
            <a:r>
              <a:rPr dirty="0" i="1" lang="en-PH" smtClean="0"/>
              <a:t>greedy algorithm</a:t>
            </a:r>
            <a:endParaRPr dirty="0" lang="en-PH" smtClean="0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491BA08-28B0-44A9-86C9-BA0CC78F6EE8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5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FontTx/>
              <a:buNone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endParaRPr lang="en-US"/>
          </a:p>
        </p:txBody>
      </p:sp>
      <p:sp>
        <p:nvSpPr>
          <p:cNvPr id="104858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endParaRPr lang="en-US"/>
          </a:p>
        </p:txBody>
      </p:sp>
      <p:sp>
        <p:nvSpPr>
          <p:cNvPr id="104858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p>
            <a:fld id="{0AC18F26-4183-4DF8-9CE2-88D6188CFDD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BB8EAB42-FB5F-46E4-B705-8C486C4E393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7A3CDD1F-2C1B-4A9C-930D-B66AC350E9C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bl">
  <p:cSld name="Title and Table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p>
            <a:pPr lvl="0"/>
            <a:endParaRPr lang="en-US" noProof="0" smtClean="0"/>
          </a:p>
        </p:txBody>
      </p:sp>
      <p:sp>
        <p:nvSpPr>
          <p:cNvPr id="104866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AE615CEE-37EC-49B6-B5FF-AF5751BB4A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B799C400-461E-4E94-A5AD-491A983C1C4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BA1AF9C8-81AF-4597-8DA8-E74CC0F9CE3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D75B4F26-5D8C-4F6F-9ADD-7B61E7631D1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05974BAC-DC24-40F2-B375-E2021D8C4B2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D638BD44-3C3C-488F-9463-36F02C663BB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D28C6427-BBB1-485C-8B14-EEBDAD51617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7A767067-0FD9-4490-8CAB-653CEF34367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EA68EDC8-B1E2-4FA2-99EC-95893BAC18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5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>
              <a:defRPr sz="1400"/>
            </a:lvl1pPr>
          </a:lstStyle>
          <a:p>
            <a:fld id="{48D0DF47-02FB-470F-A323-FF31105B7B56}" type="slidenum">
              <a:rPr lang="en-US"/>
            </a:fld>
            <a:endParaRPr lang="en-US"/>
          </a:p>
        </p:txBody>
      </p:sp>
      <p:sp>
        <p:nvSpPr>
          <p:cNvPr id="1048581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1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000">
          <a:solidFill>
            <a:srgbClr val="996633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000">
          <a:solidFill>
            <a:srgbClr val="990000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p>
            <a:pPr eaLnBrk="1" hangingPunct="1"/>
            <a:r>
              <a:rPr b="1" dirty="0" sz="4400" lang="en-US" smtClean="0"/>
              <a:t>Greedy Algorithms</a:t>
            </a:r>
            <a:br>
              <a:rPr b="1" dirty="0" sz="4400" lang="en-US" smtClean="0"/>
            </a:br>
            <a:endParaRPr b="1" dirty="0" sz="4400" lang="en-US" smtClean="0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72400" cy="1295400"/>
          </a:xfrm>
        </p:spPr>
        <p:txBody>
          <a:bodyPr/>
          <a:p>
            <a:r>
              <a:rPr altLang="zh-CN" dirty="0" lang="en-US">
                <a:ea typeface="SimSun" panose="02010600030101010101" pitchFamily="2" charset="-122"/>
              </a:rPr>
              <a:t>Knapsack problem 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06286"/>
            <a:ext cx="7772400" cy="4767943"/>
          </a:xfrm>
        </p:spPr>
        <p:txBody>
          <a:bodyPr>
            <a:noAutofit/>
          </a:bodyPr>
          <a:p>
            <a:endParaRPr dirty="0" sz="3600" lang="en-GB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sz="3600" lang="en-GB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dirty="0" sz="3600" lang="en-GB">
                <a:latin typeface="Times New Roman" pitchFamily="18" charset="0"/>
                <a:cs typeface="Times New Roman" pitchFamily="18" charset="0"/>
              </a:rPr>
              <a:t>1998 study of the Stony Brook University Algorithm Repository showed that, out of 75 algorithmic problems, the knapsack problem was the 18th most popular and the 4th most needed after </a:t>
            </a:r>
            <a:r>
              <a:rPr dirty="0" sz="3600" lang="en-GB" err="1">
                <a:latin typeface="Times New Roman" pitchFamily="18" charset="0"/>
                <a:cs typeface="Times New Roman" pitchFamily="18" charset="0"/>
              </a:rPr>
              <a:t>kd</a:t>
            </a:r>
            <a:r>
              <a:rPr dirty="0" sz="3600" lang="en-GB">
                <a:latin typeface="Times New Roman" pitchFamily="18" charset="0"/>
                <a:cs typeface="Times New Roman" pitchFamily="18" charset="0"/>
              </a:rPr>
              <a:t>-trees, suffix trees, and the bin packing problem</a:t>
            </a:r>
          </a:p>
          <a:p>
            <a:endParaRPr dirty="0" sz="36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Knapsack Problem</a:t>
            </a:r>
            <a:endParaRPr dirty="0" lang="en-PH"/>
          </a:p>
        </p:txBody>
      </p:sp>
      <p:sp>
        <p:nvSpPr>
          <p:cNvPr id="1048631" name="Content Placeholder 17"/>
          <p:cNvSpPr>
            <a:spLocks noGrp="1"/>
          </p:cNvSpPr>
          <p:nvPr>
            <p:ph idx="1"/>
          </p:nvPr>
        </p:nvSpPr>
        <p:spPr>
          <a:xfrm>
            <a:off x="457200" y="1632858"/>
            <a:ext cx="8229600" cy="4493306"/>
          </a:xfrm>
        </p:spPr>
        <p:txBody>
          <a:bodyPr>
            <a:noAutofit/>
          </a:bodyPr>
          <a:p>
            <a:pPr algn="just">
              <a:buFont typeface="Wingdings" pitchFamily="2" charset="2"/>
              <a:buChar char="Ø"/>
            </a:pPr>
            <a:r>
              <a:rPr dirty="0" sz="3200" lang="en-GB">
                <a:latin typeface="Times New Roman" pitchFamily="18" charset="0"/>
                <a:cs typeface="Times New Roman" pitchFamily="18" charset="0"/>
              </a:rPr>
              <a:t>Given a set of items, each with a mass and a value, determine the number of each item to include in a collection so that the total weight is less than or equal to a given limit and the total value is as large as possible.</a:t>
            </a:r>
          </a:p>
          <a:p>
            <a:pPr algn="just">
              <a:buFont typeface="Wingdings" pitchFamily="2" charset="2"/>
              <a:buChar char="Ø"/>
            </a:pPr>
            <a:r>
              <a:rPr dirty="0" sz="3200" lang="en-GB">
                <a:latin typeface="Times New Roman" pitchFamily="18" charset="0"/>
                <a:cs typeface="Times New Roman" pitchFamily="18" charset="0"/>
              </a:rPr>
              <a:t>  It derives its name from the problem faced by someone who is constrained by a fixed-size knapsack and must fill it with the most valuable items.</a:t>
            </a:r>
          </a:p>
          <a:p>
            <a:pPr indent="0" marL="0">
              <a:buNone/>
            </a:pPr>
            <a:endParaRPr dirty="0" lang="en-PH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u" isContent="1"/>
      </p:transition>
    </mc:Choice>
    <mc:Fallback>
      <p:transition spd="slow">
        <p:fade/>
      </p:transition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PH" smtClean="0"/>
              <a:t>Fractional/ Partial Knapsack Problem</a:t>
            </a:r>
            <a:endParaRPr dirty="0" sz="3600" lang="en-US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799C400-461E-4E94-A5AD-491A983C1C4C}" type="slidenum">
              <a:rPr lang="en-US" smtClean="0"/>
              <a:t>12</a:t>
            </a:fld>
            <a:endParaRPr lang="en-US"/>
          </a:p>
        </p:txBody>
      </p:sp>
      <p:pic>
        <p:nvPicPr>
          <p:cNvPr id="2097152" name="Picture 2" descr="C:\Users\karthik\Desktop\250px-Knapsack.svg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19348" y="1079351"/>
            <a:ext cx="6172200" cy="35814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37" name="Subtitle 1"/>
          <p:cNvSpPr txBox="1"/>
          <p:nvPr/>
        </p:nvSpPr>
        <p:spPr bwMode="auto">
          <a:xfrm>
            <a:off x="1332412" y="4587240"/>
            <a:ext cx="6400800" cy="227076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ern="0" kumimoji="0" lang="en-GB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which boxes should be chosen to maximize the amount of money while still keeping the overall weight under or equal to 15 kg?</a:t>
            </a:r>
            <a:r>
              <a:rPr baseline="0" b="0" cap="none" dirty="0" sz="2400" i="0" kern="0" kumimoji="0" lang="en-GB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ern="0" kumimoji="0" lang="en-GB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Answer: </a:t>
            </a:r>
            <a:r>
              <a:rPr baseline="0" b="1" cap="none" dirty="0" sz="2400" i="0" kern="0" kumimoji="0" lang="en-GB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 yellow boxes </a:t>
            </a:r>
            <a:r>
              <a:rPr baseline="0" b="0" cap="none" dirty="0" sz="2400" i="0" kern="0" kumimoji="0" lang="en-GB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and </a:t>
            </a:r>
            <a:r>
              <a:rPr baseline="0" b="1" cap="none" dirty="0" sz="2400" i="0" kern="0" kumimoji="0" lang="en-GB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 grey boxes</a:t>
            </a:r>
            <a:endParaRPr baseline="0" b="0" cap="none" dirty="0" sz="2400" i="0" kern="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Knapsack Problem</a:t>
            </a:r>
            <a:endParaRPr dirty="0" lang="en-PH"/>
          </a:p>
        </p:txBody>
      </p:sp>
      <p:sp>
        <p:nvSpPr>
          <p:cNvPr id="1048639" name="Content Placeholder 17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828801"/>
            <a:ext cx="8229600" cy="2743200"/>
          </a:xfrm>
          <a:blipFill rotWithShape="1">
            <a:blip xmlns:r="http://schemas.openxmlformats.org/officeDocument/2006/relationships" r:embed="rId1"/>
            <a:stretch>
              <a:fillRect l="-1630" t="-2889" r="-2815" b="-3577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1524000" y="4511040"/>
          <a:ext cx="6096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p>
                      <a:pPr algn="ctr"/>
                      <a:r>
                        <a:rPr b="1" dirty="0" sz="3000" lang="en-PH" smtClean="0">
                          <a:solidFill>
                            <a:schemeClr val="tx2"/>
                          </a:solidFill>
                          <a:latin typeface="+mj-lt"/>
                        </a:rPr>
                        <a:t>Item #</a:t>
                      </a:r>
                      <a:endParaRPr b="1" dirty="0" sz="3000" lang="en-PH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sz="3000" lang="en-PH" smtClean="0">
                          <a:solidFill>
                            <a:schemeClr val="tx2"/>
                          </a:solidFill>
                          <a:latin typeface="+mj-lt"/>
                        </a:rPr>
                        <a:t>Size</a:t>
                      </a:r>
                      <a:endParaRPr b="1" dirty="0" sz="3000" lang="en-PH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b="1" dirty="0" sz="3000" lang="en-PH" smtClean="0">
                          <a:solidFill>
                            <a:schemeClr val="tx2"/>
                          </a:solidFill>
                          <a:latin typeface="+mj-lt"/>
                        </a:rPr>
                        <a:t>Value</a:t>
                      </a:r>
                      <a:endParaRPr b="1" dirty="0" sz="3000" lang="en-PH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1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1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8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2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3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6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3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5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dirty="0" sz="3000" lang="en-PH" smtClean="0">
                          <a:latin typeface="+mj-lt"/>
                        </a:rPr>
                        <a:t>5</a:t>
                      </a:r>
                      <a:endParaRPr dirty="0" sz="3000" lang="en-PH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r"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PH" smtClean="0"/>
              <a:t>Knapsack Problem</a:t>
            </a:r>
            <a:endParaRPr dirty="0" lang="en-PH"/>
          </a:p>
        </p:txBody>
      </p:sp>
      <p:sp>
        <p:nvSpPr>
          <p:cNvPr id="1048641" name="Content Placeholder 17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sz="3200" lang="en-PH" smtClean="0"/>
              <a:t>There are two versions of the problem:</a:t>
            </a:r>
          </a:p>
          <a:p>
            <a:pPr indent="-514350" marL="971550">
              <a:buFont typeface="+mj-lt"/>
              <a:buAutoNum type="arabicPeriod"/>
            </a:pPr>
            <a:r>
              <a:rPr dirty="0" sz="3200" lang="en-PH" smtClean="0"/>
              <a:t>0-1 Knapsack Problem</a:t>
            </a:r>
            <a:endParaRPr dirty="0" sz="3200" lang="en-PH"/>
          </a:p>
          <a:p>
            <a:pPr indent="-514350" marL="971550">
              <a:buFont typeface="+mj-lt"/>
              <a:buAutoNum type="arabicPeriod"/>
            </a:pPr>
            <a:r>
              <a:rPr dirty="0" sz="3200" lang="en-PH" smtClean="0"/>
              <a:t>Fractional Knapsack Problem</a:t>
            </a:r>
          </a:p>
          <a:p>
            <a:pPr indent="-514350" lvl="1" marL="1371600">
              <a:buFont typeface="+mj-lt"/>
              <a:buAutoNum type="romanLcPeriod"/>
            </a:pPr>
            <a:r>
              <a:rPr dirty="0" sz="3200" lang="en-PH" smtClean="0"/>
              <a:t>Bounded Knapsack Problem</a:t>
            </a:r>
          </a:p>
          <a:p>
            <a:pPr indent="-514350" lvl="1" marL="1371600">
              <a:buFont typeface="+mj-lt"/>
              <a:buAutoNum type="romanLcPeriod"/>
            </a:pPr>
            <a:r>
              <a:rPr dirty="0" sz="3200" lang="en-PH" smtClean="0"/>
              <a:t>Unbounded Knapsack Problem</a:t>
            </a:r>
            <a:endParaRPr dirty="0" sz="3200" lang="en-PH"/>
          </a:p>
          <a:p>
            <a:pPr indent="0" marL="0">
              <a:buNone/>
            </a:pPr>
            <a:endParaRPr dirty="0" lang="en-PH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1048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2"/>
                                        <p:tgtEl>
                                          <p:spTgt spid="10486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567FCC79-CD00-41E4-8586-C0BFA37CA807}" type="slidenum">
              <a:rPr lang="en-US" smtClean="0"/>
              <a:t>2</a:t>
            </a:fld>
            <a:endParaRPr lang="en-US" smtClean="0"/>
          </a:p>
        </p:txBody>
      </p:sp>
      <p:sp>
        <p:nvSpPr>
          <p:cNvPr id="1048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en-US" smtClean="0"/>
              <a:t>Greedy Algorithm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/>
            <a:r>
              <a:rPr lang="en-US" smtClean="0"/>
              <a:t>Greedy algorithms make the choice that looks best at the moment.  </a:t>
            </a:r>
          </a:p>
          <a:p>
            <a:pPr eaLnBrk="1" hangingPunct="1"/>
            <a:r>
              <a:rPr lang="en-US" smtClean="0"/>
              <a:t>This </a:t>
            </a:r>
            <a:r>
              <a:rPr lang="en-US" smtClean="0">
                <a:solidFill>
                  <a:srgbClr val="CC0000"/>
                </a:solidFill>
              </a:rPr>
              <a:t>locally optimal</a:t>
            </a:r>
            <a:r>
              <a:rPr lang="en-US" smtClean="0"/>
              <a:t> choice may lead to a globally optimal solution (i.e. an optimal solution to the entire problem).</a:t>
            </a: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7ADDEDFD-D631-465D-9E80-A93E9F7F00CA}" type="slidenum">
              <a:rPr lang="en-US" smtClean="0"/>
              <a:t>3</a:t>
            </a:fld>
            <a:endParaRPr lang="en-US" smtClean="0"/>
          </a:p>
        </p:txBody>
      </p:sp>
      <p:sp>
        <p:nvSpPr>
          <p:cNvPr id="1048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sz="3600" lang="en-US" smtClean="0"/>
              <a:t>When can we use Greedy algorithms?</a:t>
            </a:r>
          </a:p>
        </p:txBody>
      </p:sp>
      <p:sp>
        <p:nvSpPr>
          <p:cNvPr id="1048603" name="Text Box 3"/>
          <p:cNvSpPr txBox="1">
            <a:spLocks noChangeArrowheads="1"/>
          </p:cNvSpPr>
          <p:nvPr/>
        </p:nvSpPr>
        <p:spPr bwMode="auto">
          <a:xfrm>
            <a:off x="441325" y="1641475"/>
            <a:ext cx="8321675" cy="2936240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p>
            <a:pPr eaLnBrk="0" hangingPunct="0" indent="-457200" marL="457200"/>
            <a:r>
              <a:rPr sz="2400" lang="en-US">
                <a:latin typeface="Times New Roman" pitchFamily="18" charset="0"/>
              </a:rPr>
              <a:t>We can use a greedy algorithm when the following are true:</a:t>
            </a:r>
          </a:p>
          <a:p>
            <a:pPr eaLnBrk="0" hangingPunct="0" indent="-457200" marL="457200"/>
            <a:endParaRPr sz="2400" lang="en-US">
              <a:latin typeface="Times New Roman" pitchFamily="18" charset="0"/>
            </a:endParaRPr>
          </a:p>
          <a:p>
            <a:pPr eaLnBrk="0" hangingPunct="0" indent="-457200" marL="457200">
              <a:buFont typeface="Times" pitchFamily="18" charset="0"/>
              <a:buAutoNum type="arabicParenR"/>
            </a:pPr>
            <a:r>
              <a:rPr b="1" sz="2400" lang="en-US">
                <a:latin typeface="Times New Roman" pitchFamily="18" charset="0"/>
              </a:rPr>
              <a:t>The greedy choice property: </a:t>
            </a:r>
            <a:r>
              <a:rPr sz="2400" lang="en-US">
                <a:latin typeface="Times New Roman" pitchFamily="18" charset="0"/>
              </a:rPr>
              <a:t> A globally optimal solution can be arrived at by making a locally optimal (greedy) choice.</a:t>
            </a:r>
          </a:p>
          <a:p>
            <a:pPr eaLnBrk="0" hangingPunct="0" indent="-457200" marL="457200">
              <a:buFont typeface="Times" pitchFamily="18" charset="0"/>
              <a:buAutoNum type="arabicParenR"/>
            </a:pPr>
            <a:endParaRPr sz="2400" lang="en-US">
              <a:latin typeface="Times New Roman" pitchFamily="18" charset="0"/>
            </a:endParaRPr>
          </a:p>
          <a:p>
            <a:pPr eaLnBrk="0" hangingPunct="0" indent="-457200" marL="457200">
              <a:buFont typeface="Times" pitchFamily="18" charset="0"/>
              <a:buAutoNum type="arabicParenR"/>
            </a:pPr>
            <a:r>
              <a:rPr b="1" sz="2400" lang="en-US">
                <a:latin typeface="Times New Roman" pitchFamily="18" charset="0"/>
              </a:rPr>
              <a:t>The optimal substructure property:</a:t>
            </a:r>
            <a:r>
              <a:rPr sz="2400" lang="en-US">
                <a:latin typeface="Times New Roman" pitchFamily="18" charset="0"/>
              </a:rPr>
              <a:t>  The optimal solution contains within </a:t>
            </a:r>
            <a:r>
              <a:rPr sz="2400" lang="en-US">
                <a:solidFill>
                  <a:srgbClr val="CC0000"/>
                </a:solidFill>
                <a:latin typeface="Times New Roman" pitchFamily="18" charset="0"/>
              </a:rPr>
              <a:t>its optimal solutions to subproblems</a:t>
            </a:r>
            <a:r>
              <a:rPr sz="2400" lang="en-US">
                <a:latin typeface="Times New Roman" pitchFamily="18" charset="0"/>
              </a:rPr>
              <a:t>.</a:t>
            </a: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984C5FF0-E1E7-4EC6-9DDA-29503DFF39EB}" type="slidenum">
              <a:rPr lang="en-US" smtClean="0"/>
              <a:t>4</a:t>
            </a:fld>
            <a:endParaRPr lang="en-US" smtClean="0"/>
          </a:p>
        </p:txBody>
      </p:sp>
      <p:sp>
        <p:nvSpPr>
          <p:cNvPr id="1048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en-US" smtClean="0"/>
              <a:t>Designing Greedy Algorithms</a:t>
            </a:r>
          </a:p>
        </p:txBody>
      </p:sp>
      <p:sp>
        <p:nvSpPr>
          <p:cNvPr id="1048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00150"/>
            <a:ext cx="8793162" cy="5348288"/>
          </a:xfrm>
        </p:spPr>
        <p:txBody>
          <a:bodyPr/>
          <a:p>
            <a:pPr eaLnBrk="1" hangingPunct="1" indent="-533400" marL="533400">
              <a:lnSpc>
                <a:spcPct val="120000"/>
              </a:lnSpc>
              <a:buFontTx/>
              <a:buAutoNum type="arabicPeriod"/>
            </a:pPr>
            <a:r>
              <a:rPr lang="en-US" smtClean="0"/>
              <a:t>Cast the optimization problem as one for which:</a:t>
            </a:r>
          </a:p>
          <a:p>
            <a:pPr eaLnBrk="1" hangingPunct="1" indent="-457200" lvl="1" marL="914400">
              <a:lnSpc>
                <a:spcPct val="120000"/>
              </a:lnSpc>
              <a:buFontTx/>
              <a:buChar char="•"/>
            </a:pPr>
            <a:r>
              <a:rPr lang="en-US" smtClean="0"/>
              <a:t>we make a choice and are left with only one subproblem to solve</a:t>
            </a:r>
          </a:p>
          <a:p>
            <a:pPr eaLnBrk="1" hangingPunct="1" indent="-533400" marL="533400">
              <a:lnSpc>
                <a:spcPct val="120000"/>
              </a:lnSpc>
              <a:buFontTx/>
              <a:buAutoNum type="arabicPeriod" startAt="2"/>
            </a:pPr>
            <a:r>
              <a:rPr lang="en-US" smtClean="0"/>
              <a:t>Prove the </a:t>
            </a:r>
            <a:r>
              <a:rPr lang="en-US" smtClean="0">
                <a:solidFill>
                  <a:srgbClr val="CC0000"/>
                </a:solidFill>
              </a:rPr>
              <a:t>GREEDY CHOICE</a:t>
            </a:r>
          </a:p>
          <a:p>
            <a:pPr eaLnBrk="1" hangingPunct="1" indent="-457200" lvl="1" marL="914400">
              <a:lnSpc>
                <a:spcPct val="120000"/>
              </a:lnSpc>
              <a:buFontTx/>
              <a:buChar char="•"/>
            </a:pPr>
            <a:r>
              <a:rPr lang="en-US" smtClean="0"/>
              <a:t>that there is always an optimal solution to the original problem that makes the greedy choice</a:t>
            </a:r>
          </a:p>
          <a:p>
            <a:pPr eaLnBrk="1" hangingPunct="1" indent="-533400" marL="533400">
              <a:lnSpc>
                <a:spcPct val="120000"/>
              </a:lnSpc>
              <a:buFontTx/>
              <a:buAutoNum type="arabicPeriod" startAt="2"/>
            </a:pPr>
            <a:r>
              <a:rPr lang="en-US" smtClean="0"/>
              <a:t>Prove the </a:t>
            </a:r>
            <a:r>
              <a:rPr lang="en-US" smtClean="0">
                <a:solidFill>
                  <a:srgbClr val="CC0000"/>
                </a:solidFill>
              </a:rPr>
              <a:t>OPTIMAL SUBSTRUCTURE</a:t>
            </a:r>
            <a:r>
              <a:rPr lang="en-US" smtClean="0"/>
              <a:t>:</a:t>
            </a:r>
          </a:p>
          <a:p>
            <a:pPr eaLnBrk="1" hangingPunct="1" indent="-457200" lvl="1" marL="914400">
              <a:lnSpc>
                <a:spcPct val="120000"/>
              </a:lnSpc>
              <a:buFontTx/>
              <a:buChar char="•"/>
            </a:pPr>
            <a:r>
              <a:rPr lang="en-US" smtClean="0"/>
              <a:t>the greedy choice + an optimal solution to the resulting subproblem leads to an optimal solution</a:t>
            </a: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4EA0C31D-171B-409A-BFF5-E0D7F5EF5ABC}" type="slidenum">
              <a:rPr lang="en-US" smtClean="0"/>
              <a:t>5</a:t>
            </a:fld>
            <a:endParaRPr lang="en-US" smtClean="0"/>
          </a:p>
        </p:txBody>
      </p:sp>
      <p:sp>
        <p:nvSpPr>
          <p:cNvPr id="10486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Example: Making Change</a:t>
            </a:r>
          </a:p>
        </p:txBody>
      </p:sp>
      <p:sp>
        <p:nvSpPr>
          <p:cNvPr id="10486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/>
            <a:r>
              <a:rPr dirty="0" lang="en-US" smtClean="0"/>
              <a:t>Instance: amount (in cents) to return to customer</a:t>
            </a:r>
          </a:p>
          <a:p>
            <a:pPr eaLnBrk="1" hangingPunct="1"/>
            <a:r>
              <a:rPr dirty="0" lang="en-US" smtClean="0"/>
              <a:t>Problem: do this using fewest number of coins</a:t>
            </a:r>
          </a:p>
          <a:p>
            <a:pPr eaLnBrk="1" hangingPunct="1"/>
            <a:r>
              <a:rPr dirty="0" lang="en-US" smtClean="0"/>
              <a:t>Example:</a:t>
            </a:r>
          </a:p>
          <a:p>
            <a:pPr eaLnBrk="1" hangingPunct="1" lvl="1"/>
            <a:r>
              <a:rPr dirty="0" lang="en-US" smtClean="0"/>
              <a:t>Assume that we have an unlimited number of coins of various denominations:</a:t>
            </a:r>
          </a:p>
          <a:p>
            <a:pPr eaLnBrk="1" hangingPunct="1" lvl="3"/>
            <a:r>
              <a:rPr dirty="0" sz="1800" lang="en-US" smtClean="0">
                <a:solidFill>
                  <a:srgbClr val="CC0000"/>
                </a:solidFill>
              </a:rPr>
              <a:t>1c (pennies), 5c (nickels), 10c (dimes), 25c (quarters), 1$ (loonies</a:t>
            </a:r>
            <a:r>
              <a:rPr dirty="0" sz="1800" lang="en-US" smtClean="0">
                <a:solidFill>
                  <a:srgbClr val="CC0000"/>
                </a:solidFill>
              </a:rPr>
              <a:t>), </a:t>
            </a:r>
            <a:r>
              <a:rPr dirty="0" sz="1800" lang="en-US" smtClean="0">
                <a:solidFill>
                  <a:srgbClr val="CC0000"/>
                </a:solidFill>
              </a:rPr>
              <a:t>2$ (loonies)</a:t>
            </a:r>
            <a:endParaRPr dirty="0" sz="1800" lang="en-US" smtClean="0">
              <a:solidFill>
                <a:srgbClr val="CC0000"/>
              </a:solidFill>
            </a:endParaRPr>
          </a:p>
          <a:p>
            <a:pPr eaLnBrk="1" hangingPunct="1" lvl="1"/>
            <a:r>
              <a:rPr dirty="0" lang="en-US" smtClean="0"/>
              <a:t>Objective: Pay out a given sum $5.64 with the smallest number of coins possible.</a:t>
            </a: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E16EBB35-4427-464F-865F-5EB562DD4FF2}" type="slidenum">
              <a:rPr lang="en-US" smtClean="0"/>
              <a:t>6</a:t>
            </a:fld>
            <a:endParaRPr lang="en-US" smtClean="0"/>
          </a:p>
        </p:txBody>
      </p:sp>
      <p:sp>
        <p:nvSpPr>
          <p:cNvPr id="104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57213"/>
          </a:xfrm>
        </p:spPr>
        <p:txBody>
          <a:bodyPr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The Coin Changing Problem</a:t>
            </a:r>
            <a:endParaRPr lang="en-CA" smtClean="0">
              <a:solidFill>
                <a:schemeClr val="tx1"/>
              </a:solidFill>
            </a:endParaRPr>
          </a:p>
        </p:txBody>
      </p:sp>
      <p:sp>
        <p:nvSpPr>
          <p:cNvPr id="104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327650"/>
          </a:xfrm>
        </p:spPr>
        <p:txBody>
          <a:bodyPr/>
          <a:p>
            <a:pPr eaLnBrk="1" hangingPunct="1">
              <a:lnSpc>
                <a:spcPct val="90000"/>
              </a:lnSpc>
            </a:pPr>
            <a:r>
              <a:rPr sz="2400" lang="en-US" smtClean="0"/>
              <a:t>Assume that we have an unlimited number of coins of various denominations:</a:t>
            </a:r>
          </a:p>
          <a:p>
            <a:pPr eaLnBrk="1" hangingPunct="1" lvl="2">
              <a:lnSpc>
                <a:spcPct val="90000"/>
              </a:lnSpc>
            </a:pPr>
            <a:r>
              <a:rPr lang="en-US" smtClean="0">
                <a:solidFill>
                  <a:srgbClr val="CC0000"/>
                </a:solidFill>
              </a:rPr>
              <a:t>1c (pennies), 5c (nickels), 10c (dimes), 25c (quarters), 1$ (loonies), 2$ (loonies)</a:t>
            </a:r>
          </a:p>
          <a:p>
            <a:pPr eaLnBrk="1" hangingPunct="1">
              <a:lnSpc>
                <a:spcPct val="90000"/>
              </a:lnSpc>
            </a:pPr>
            <a:r>
              <a:rPr sz="2400" lang="en-US" smtClean="0"/>
              <a:t>Objective: Pay out a given sum </a:t>
            </a:r>
            <a:r>
              <a:rPr sz="2400" i="1" lang="en-US" smtClean="0">
                <a:latin typeface="Times New Roman" pitchFamily="18" charset="0"/>
              </a:rPr>
              <a:t>S</a:t>
            </a:r>
            <a:r>
              <a:rPr sz="2400" lang="en-US" smtClean="0"/>
              <a:t> with the smallest number of coins possible.</a:t>
            </a:r>
          </a:p>
          <a:p>
            <a:pPr eaLnBrk="1" hangingPunct="1">
              <a:lnSpc>
                <a:spcPct val="90000"/>
              </a:lnSpc>
            </a:pPr>
            <a:endParaRPr sz="2400" lang="en-US" smtClean="0"/>
          </a:p>
          <a:p>
            <a:pPr eaLnBrk="1" hangingPunct="1">
              <a:lnSpc>
                <a:spcPct val="90000"/>
              </a:lnSpc>
            </a:pPr>
            <a:r>
              <a:rPr sz="2400" lang="en-US" u="sng" smtClean="0"/>
              <a:t>The greedy coin changing algorithm</a:t>
            </a:r>
            <a:r>
              <a:rPr sz="2400" lang="en-US" smtClean="0"/>
              <a:t>:</a:t>
            </a:r>
          </a:p>
          <a:p>
            <a:pPr eaLnBrk="1" hangingPunct="1" lvl="2">
              <a:lnSpc>
                <a:spcPct val="90000"/>
              </a:lnSpc>
            </a:pPr>
            <a:r>
              <a:rPr sz="1800" lang="en-US" smtClean="0"/>
              <a:t>This is a </a:t>
            </a:r>
            <a:r>
              <a:rPr sz="1800" lang="en-US" smtClean="0">
                <a:sym typeface="Symbol" pitchFamily="18" charset="2"/>
              </a:rPr>
              <a:t></a:t>
            </a:r>
            <a:r>
              <a:rPr sz="1800" lang="en-US" smtClean="0"/>
              <a:t>(</a:t>
            </a:r>
            <a:r>
              <a:rPr sz="1800" i="1" lang="en-US" smtClean="0">
                <a:latin typeface="Times New Roman" pitchFamily="18" charset="0"/>
              </a:rPr>
              <a:t>m</a:t>
            </a:r>
            <a:r>
              <a:rPr sz="1800" lang="en-US" smtClean="0"/>
              <a:t>) algorithm where </a:t>
            </a:r>
            <a:r>
              <a:rPr sz="1800" i="1" lang="en-US" smtClean="0">
                <a:latin typeface="Times New Roman" pitchFamily="18" charset="0"/>
              </a:rPr>
              <a:t>m</a:t>
            </a:r>
            <a:r>
              <a:rPr sz="1800" lang="en-US" smtClean="0"/>
              <a:t> = number of denominations.</a:t>
            </a:r>
          </a:p>
          <a:p>
            <a:pPr eaLnBrk="1" hangingPunct="1" lvl="2">
              <a:lnSpc>
                <a:spcPct val="90000"/>
              </a:lnSpc>
            </a:pPr>
            <a:endParaRPr sz="1800" lang="en-US" smtClean="0"/>
          </a:p>
          <a:p>
            <a:pPr eaLnBrk="1" hangingPunct="1" lvl="1">
              <a:lnSpc>
                <a:spcPct val="90000"/>
              </a:lnSpc>
              <a:buFontTx/>
              <a:buNone/>
            </a:pPr>
            <a:r>
              <a:rPr b="1" sz="2000" lang="en-US" smtClean="0">
                <a:latin typeface="Courier New" pitchFamily="49" charset="0"/>
              </a:rPr>
              <a:t>while S &gt; 0 do</a:t>
            </a:r>
          </a:p>
          <a:p>
            <a:pPr eaLnBrk="1" hangingPunct="1" lvl="1">
              <a:lnSpc>
                <a:spcPct val="90000"/>
              </a:lnSpc>
              <a:buFontTx/>
              <a:buNone/>
            </a:pPr>
            <a:r>
              <a:rPr b="1" sz="2000" lang="en-US" smtClean="0">
                <a:latin typeface="Courier New" pitchFamily="49" charset="0"/>
              </a:rPr>
              <a:t>   c := value of the largest coin no larger than S;</a:t>
            </a:r>
          </a:p>
          <a:p>
            <a:pPr eaLnBrk="1" hangingPunct="1" lvl="1">
              <a:lnSpc>
                <a:spcPct val="90000"/>
              </a:lnSpc>
              <a:buFontTx/>
              <a:buNone/>
            </a:pPr>
            <a:r>
              <a:rPr b="1" sz="2000" lang="en-US" smtClean="0">
                <a:latin typeface="Courier New" pitchFamily="49" charset="0"/>
              </a:rPr>
              <a:t>   num := S / c;</a:t>
            </a:r>
          </a:p>
          <a:p>
            <a:pPr eaLnBrk="1" hangingPunct="1" lvl="1">
              <a:lnSpc>
                <a:spcPct val="90000"/>
              </a:lnSpc>
              <a:buFontTx/>
              <a:buNone/>
            </a:pPr>
            <a:r>
              <a:rPr b="1" sz="2000" lang="en-US" smtClean="0">
                <a:latin typeface="Courier New" pitchFamily="49" charset="0"/>
              </a:rPr>
              <a:t>   pay out num coins of value c;</a:t>
            </a:r>
          </a:p>
          <a:p>
            <a:pPr eaLnBrk="1" hangingPunct="1" lvl="1">
              <a:lnSpc>
                <a:spcPct val="90000"/>
              </a:lnSpc>
              <a:buFontTx/>
              <a:buNone/>
            </a:pPr>
            <a:r>
              <a:rPr b="1" sz="2000" lang="en-US" smtClean="0">
                <a:latin typeface="Courier New" pitchFamily="49" charset="0"/>
              </a:rPr>
              <a:t>   S := S - num*c;</a:t>
            </a: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68720197-28D4-4B31-A6DB-22DED82B3A97}" type="slidenum">
              <a:rPr lang="en-US" smtClean="0"/>
              <a:t>7</a:t>
            </a:fld>
            <a:endParaRPr lang="en-US" smtClean="0"/>
          </a:p>
        </p:txBody>
      </p:sp>
      <p:sp>
        <p:nvSpPr>
          <p:cNvPr id="10486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Example: Making Change</a:t>
            </a:r>
          </a:p>
        </p:txBody>
      </p:sp>
      <p:sp>
        <p:nvSpPr>
          <p:cNvPr id="10486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610600" cy="5284787"/>
          </a:xfrm>
        </p:spPr>
        <p:txBody>
          <a:bodyPr/>
          <a:p>
            <a:pPr eaLnBrk="1" hangingPunct="1"/>
            <a:r>
              <a:rPr lang="en-US" smtClean="0"/>
              <a:t>E.g.: </a:t>
            </a:r>
          </a:p>
          <a:p>
            <a:pPr eaLnBrk="1" hangingPunct="1">
              <a:buFontTx/>
              <a:buNone/>
            </a:pPr>
            <a:r>
              <a:rPr lang="en-US" smtClean="0"/>
              <a:t>	$5.64 = 	  $2 +$2 + $1 + </a:t>
            </a:r>
            <a:br>
              <a:rPr lang="en-US" smtClean="0"/>
            </a:br>
            <a:r>
              <a:rPr lang="en-US" smtClean="0"/>
              <a:t>              .25 + .25 + .10 + </a:t>
            </a:r>
            <a:br>
              <a:rPr lang="en-US" smtClean="0"/>
            </a:br>
            <a:r>
              <a:rPr lang="en-US" smtClean="0"/>
              <a:t>              .01 + .01 + .01 +.01</a:t>
            </a:r>
            <a:br>
              <a:rPr lang="en-US" smtClean="0"/>
            </a:br>
            <a:endParaRPr lang="en-US" smtClean="0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7AE200C4-3B4A-4632-ACA4-B4FC8E1D5910}" type="slidenum">
              <a:rPr lang="en-US" smtClean="0"/>
              <a:t>8</a:t>
            </a:fld>
            <a:endParaRPr lang="en-US" smtClean="0"/>
          </a:p>
        </p:txBody>
      </p:sp>
      <p:sp>
        <p:nvSpPr>
          <p:cNvPr id="1048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en-US" smtClean="0"/>
              <a:t>Making Change – A big problem</a:t>
            </a:r>
          </a:p>
        </p:txBody>
      </p:sp>
      <p:sp>
        <p:nvSpPr>
          <p:cNvPr id="10486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/>
            <a:r>
              <a:rPr lang="en-US" smtClean="0">
                <a:solidFill>
                  <a:schemeClr val="tx2"/>
                </a:solidFill>
              </a:rPr>
              <a:t>Example 2:</a:t>
            </a:r>
            <a:r>
              <a:rPr lang="en-US" smtClean="0"/>
              <a:t> Coins are valued $.30, $.20, $.05, $.01</a:t>
            </a:r>
          </a:p>
          <a:p>
            <a:pPr eaLnBrk="1" hangingPunct="1" lvl="1"/>
            <a:r>
              <a:rPr lang="en-US" smtClean="0"/>
              <a:t>Does not have greedy-choice property, since $.40 is best made with two $.20’s, but the greedy solution will pick three coins (which ones?)</a:t>
            </a: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8"/>
          <p:cNvSpPr>
            <a:spLocks noGrp="1"/>
          </p:cNvSpPr>
          <p:nvPr>
            <p:ph type="title"/>
          </p:nvPr>
        </p:nvSpPr>
        <p:spPr>
          <a:xfrm>
            <a:off x="591684" y="2604226"/>
            <a:ext cx="7772400" cy="1362075"/>
          </a:xfrm>
        </p:spPr>
        <p:txBody>
          <a:bodyPr/>
          <a:p>
            <a:r>
              <a:rPr dirty="0" sz="5400" lang="en-PH" smtClean="0"/>
              <a:t>Knapsack Problem</a:t>
            </a:r>
            <a:endParaRPr dirty="0" sz="5400" lang="en-PH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600">
        <p14:prism dir="d" isContent="1"/>
      </p:transition>
    </mc:Choice>
    <mc:Fallback>
      <p:transition spd="slow">
        <p:fade/>
      </p:transition>
    </mc:Fallback>
  </mc:AlternateContent>
  <p:timing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>
  <Application>Microsoft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Greedy Algorithm</dc:title>
  <dc:creator>Syed Monowar Hossain</dc:creator>
  <cp:lastModifiedBy>su</cp:lastModifiedBy>
  <dcterms:created xsi:type="dcterms:W3CDTF">2003-07-25T12:47:08Z</dcterms:created>
  <dcterms:modified xsi:type="dcterms:W3CDTF">2016-10-18T14:47:44Z</dcterms:modified>
</cp:coreProperties>
</file>