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3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1317" autoAdjust="0"/>
    <p:restoredTop sz="94434" autoAdjust="0"/>
  </p:normalViewPr>
  <p:slideViewPr>
    <p:cSldViewPr>
      <p:cViewPr varScale="1">
        <p:scale>
          <a:sx n="70" d="100"/>
          <a:sy n="70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104888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5E19069-052C-40F7-8143-66D35ED86934}" type="datetimeFigureOut">
              <a:rPr lang="en-PH" smtClean="0"/>
            </a:fld>
            <a:endParaRPr lang="en-PH"/>
          </a:p>
        </p:txBody>
      </p:sp>
      <p:sp>
        <p:nvSpPr>
          <p:cNvPr id="104888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PH"/>
          </a:p>
        </p:txBody>
      </p:sp>
      <p:sp>
        <p:nvSpPr>
          <p:cNvPr id="104888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104888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104888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1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3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2</a:t>
            </a:r>
          </a:p>
          <a:p>
            <a:r>
              <a:rPr baseline="0" dirty="0" lang="en-PH" smtClean="0"/>
              <a:t>s = 1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-1</a:t>
            </a:r>
            <a:endParaRPr dirty="0" lang="en-PH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1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3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2</a:t>
            </a:r>
          </a:p>
          <a:p>
            <a:r>
              <a:rPr baseline="0" dirty="0" lang="en-PH" smtClean="0"/>
              <a:t>s = 2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0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1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3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2</a:t>
            </a:r>
          </a:p>
          <a:p>
            <a:r>
              <a:rPr baseline="0" dirty="0" lang="en-PH" smtClean="0"/>
              <a:t>s = 3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1</a:t>
            </a:r>
            <a:endParaRPr dirty="0" lang="en-PH" smtClean="0"/>
          </a:p>
          <a:p>
            <a:endParaRPr dirty="0" lang="en-PH" smtClean="0"/>
          </a:p>
          <a:p>
            <a:endParaRPr dirty="0" lang="en-PH"/>
          </a:p>
        </p:txBody>
      </p:sp>
      <p:sp>
        <p:nvSpPr>
          <p:cNvPr id="10486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1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3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2</a:t>
            </a:r>
          </a:p>
          <a:p>
            <a:r>
              <a:rPr baseline="0" dirty="0" lang="en-PH" smtClean="0"/>
              <a:t>s = 4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2</a:t>
            </a:r>
            <a:endParaRPr dirty="0" lang="en-PH" smtClean="0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1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3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2</a:t>
            </a:r>
          </a:p>
          <a:p>
            <a:r>
              <a:rPr baseline="0" dirty="0" lang="en-PH" smtClean="0"/>
              <a:t>s = 5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3</a:t>
            </a:r>
            <a:endParaRPr dirty="0" lang="en-PH" smtClean="0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2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4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3</a:t>
            </a:r>
          </a:p>
          <a:p>
            <a:r>
              <a:rPr baseline="0" dirty="0" lang="en-PH" smtClean="0"/>
              <a:t>s = 1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-2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2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4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3</a:t>
            </a:r>
          </a:p>
          <a:p>
            <a:r>
              <a:rPr baseline="0" dirty="0" lang="en-PH" smtClean="0"/>
              <a:t>s = 2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-1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2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4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3</a:t>
            </a:r>
          </a:p>
          <a:p>
            <a:r>
              <a:rPr baseline="0" dirty="0" lang="en-PH" smtClean="0"/>
              <a:t>s = 3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0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2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4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3</a:t>
            </a:r>
          </a:p>
          <a:p>
            <a:r>
              <a:rPr baseline="0" dirty="0" lang="en-PH" smtClean="0"/>
              <a:t>s = 4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1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dirty="0" lang="en-PH" smtClean="0"/>
              <a:t>1. Items are indivisible: you either take an item or not. Solved with </a:t>
            </a:r>
            <a:r>
              <a:rPr dirty="0" i="1" lang="en-PH" smtClean="0"/>
              <a:t>dynamic programming</a:t>
            </a:r>
          </a:p>
          <a:p>
            <a:pPr indent="0" marL="0">
              <a:buNone/>
            </a:pPr>
            <a:r>
              <a:rPr dirty="0" lang="en-PH" smtClean="0"/>
              <a:t>2.</a:t>
            </a:r>
            <a:r>
              <a:rPr baseline="0" dirty="0" lang="en-PH" smtClean="0"/>
              <a:t> </a:t>
            </a:r>
            <a:r>
              <a:rPr dirty="0" lang="en-PH" smtClean="0"/>
              <a:t>Items are divisible: you can take any fraction of an item. Solved with a </a:t>
            </a:r>
            <a:r>
              <a:rPr dirty="0" i="1" lang="en-PH" smtClean="0"/>
              <a:t>greedy algorithm</a:t>
            </a:r>
            <a:endParaRPr dirty="0" lang="en-PH" smtClean="0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2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4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3</a:t>
            </a:r>
          </a:p>
          <a:p>
            <a:r>
              <a:rPr baseline="0" dirty="0" lang="en-PH" smtClean="0"/>
              <a:t>s = 5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2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3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5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4</a:t>
            </a:r>
          </a:p>
          <a:p>
            <a:r>
              <a:rPr baseline="0" dirty="0" lang="en-PH" smtClean="0"/>
              <a:t>s = 1…3</a:t>
            </a:r>
          </a:p>
        </p:txBody>
      </p:sp>
      <p:sp>
        <p:nvSpPr>
          <p:cNvPr id="1048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3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5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4</a:t>
            </a:r>
          </a:p>
          <a:p>
            <a:r>
              <a:rPr baseline="0" dirty="0" lang="en-PH" smtClean="0"/>
              <a:t>s = 4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0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3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5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4</a:t>
            </a:r>
          </a:p>
          <a:p>
            <a:r>
              <a:rPr baseline="0" dirty="0" lang="en-PH" smtClean="0"/>
              <a:t>s = 5</a:t>
            </a:r>
          </a:p>
          <a:p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1</a:t>
            </a:r>
            <a:endParaRPr dirty="0" lang="en-PH" smtClean="0"/>
          </a:p>
          <a:p>
            <a:endParaRPr dirty="0" lang="en-PH"/>
          </a:p>
        </p:txBody>
      </p:sp>
      <p:sp>
        <p:nvSpPr>
          <p:cNvPr id="10487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4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6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5</a:t>
            </a:r>
          </a:p>
          <a:p>
            <a:r>
              <a:rPr baseline="0" dirty="0" lang="en-PH" smtClean="0"/>
              <a:t>s = 1…4</a:t>
            </a:r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i = 4</a:t>
            </a:r>
          </a:p>
          <a:p>
            <a:r>
              <a:rPr baseline="0" dirty="0" sz="1200" i="1" lang="en-PH" smtClean="0"/>
              <a:t>v</a:t>
            </a:r>
            <a:r>
              <a:rPr baseline="-25000" dirty="0" sz="1200" i="1" lang="en-PH" smtClean="0"/>
              <a:t>i</a:t>
            </a:r>
            <a:r>
              <a:rPr dirty="0" lang="en-PH" smtClean="0"/>
              <a:t> = 6</a:t>
            </a:r>
          </a:p>
          <a:p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dirty="0" lang="en-PH" smtClean="0"/>
              <a:t> = 5</a:t>
            </a:r>
          </a:p>
          <a:p>
            <a:r>
              <a:rPr baseline="0" dirty="0" lang="en-PH" smtClean="0"/>
              <a:t>s = 5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dirty="0" lang="en-PH" smtClean="0"/>
              <a:t>s - </a:t>
            </a:r>
            <a:r>
              <a:rPr dirty="0" sz="1200" i="1" lang="en-PH" err="1" smtClean="0"/>
              <a:t>s</a:t>
            </a:r>
            <a:r>
              <a:rPr baseline="-25000" dirty="0" sz="1200" i="1" lang="en-PH" err="1" smtClean="0"/>
              <a:t>i</a:t>
            </a:r>
            <a:r>
              <a:rPr baseline="0" dirty="0" lang="en-PH" smtClean="0"/>
              <a:t> = 0</a:t>
            </a:r>
            <a:endParaRPr dirty="0" lang="en-PH" smtClean="0"/>
          </a:p>
          <a:p>
            <a:endParaRPr baseline="0" dirty="0" lang="en-PH" smtClean="0"/>
          </a:p>
        </p:txBody>
      </p:sp>
      <p:sp>
        <p:nvSpPr>
          <p:cNvPr id="10487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dirty="0" lang="en-PH" smtClean="0"/>
              <a:t>1. Items are indivisible: you either take an item or not. Solved with </a:t>
            </a:r>
            <a:r>
              <a:rPr dirty="0" i="1" lang="en-PH" smtClean="0"/>
              <a:t>dynamic programming</a:t>
            </a:r>
          </a:p>
          <a:p>
            <a:pPr indent="0" marL="0">
              <a:buNone/>
            </a:pPr>
            <a:r>
              <a:rPr dirty="0" lang="en-PH" smtClean="0"/>
              <a:t>2.</a:t>
            </a:r>
            <a:r>
              <a:rPr baseline="0" dirty="0" lang="en-PH" smtClean="0"/>
              <a:t> </a:t>
            </a:r>
            <a:r>
              <a:rPr dirty="0" lang="en-PH" smtClean="0"/>
              <a:t>Items are divisible: you can take any fraction of an item. Solved with a </a:t>
            </a:r>
            <a:r>
              <a:rPr dirty="0" i="1" lang="en-PH" smtClean="0"/>
              <a:t>greedy algorithm</a:t>
            </a:r>
            <a:endParaRPr dirty="0" lang="en-PH" smtClean="0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dirty="0" lang="en-PH" smtClean="0"/>
              <a:t>1. Items are indivisible: you either take an item or not. Solved with </a:t>
            </a:r>
            <a:r>
              <a:rPr dirty="0" i="1" lang="en-PH" smtClean="0"/>
              <a:t>dynamic programming</a:t>
            </a:r>
          </a:p>
          <a:p>
            <a:pPr indent="0" marL="0">
              <a:buNone/>
            </a:pPr>
            <a:r>
              <a:rPr dirty="0" lang="en-PH" smtClean="0"/>
              <a:t>2.</a:t>
            </a:r>
            <a:r>
              <a:rPr baseline="0" dirty="0" lang="en-PH" smtClean="0"/>
              <a:t> </a:t>
            </a:r>
            <a:r>
              <a:rPr dirty="0" lang="en-PH" smtClean="0"/>
              <a:t>Items are divisible: you can take any fraction of an item. Solved with a </a:t>
            </a:r>
            <a:r>
              <a:rPr dirty="0" i="1" lang="en-PH" smtClean="0"/>
              <a:t>greedy algorithm</a:t>
            </a:r>
            <a:endParaRPr dirty="0" lang="en-PH" smtClean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0" dirty="0" sz="3200" lang="en-PH" smtClean="0"/>
              <a:t>Legend:</a:t>
            </a:r>
          </a:p>
          <a:p>
            <a:pPr indent="0" marL="0">
              <a:buNone/>
            </a:pPr>
            <a:endParaRPr b="0" dirty="0" sz="3200" lang="en-PH" smtClean="0"/>
          </a:p>
          <a:p>
            <a:pPr indent="0" marL="0">
              <a:buNone/>
            </a:pPr>
            <a:r>
              <a:rPr b="0" dirty="0" sz="3200" lang="en-PH" smtClean="0">
                <a:solidFill>
                  <a:srgbClr val="FF0000"/>
                </a:solidFill>
              </a:rPr>
              <a:t>Red</a:t>
            </a:r>
            <a:r>
              <a:rPr baseline="0" b="0" dirty="0" sz="3200" lang="en-PH" smtClean="0">
                <a:solidFill>
                  <a:srgbClr val="FF0000"/>
                </a:solidFill>
              </a:rPr>
              <a:t> – </a:t>
            </a:r>
            <a:r>
              <a:rPr baseline="0" b="0" dirty="0" sz="3200" lang="en-PH" err="1" smtClean="0">
                <a:solidFill>
                  <a:srgbClr val="FF0000"/>
                </a:solidFill>
              </a:rPr>
              <a:t>wala</a:t>
            </a:r>
            <a:r>
              <a:rPr baseline="0" b="0" dirty="0" sz="3200" lang="en-PH" smtClean="0">
                <a:solidFill>
                  <a:srgbClr val="FF0000"/>
                </a:solidFill>
              </a:rPr>
              <a:t> </a:t>
            </a:r>
            <a:r>
              <a:rPr baseline="0" b="0" dirty="0" sz="3200" lang="en-PH" err="1" smtClean="0">
                <a:solidFill>
                  <a:srgbClr val="FF0000"/>
                </a:solidFill>
              </a:rPr>
              <a:t>pud</a:t>
            </a:r>
            <a:r>
              <a:rPr baseline="0" b="0" dirty="0" sz="3200" lang="en-PH" smtClean="0">
                <a:solidFill>
                  <a:srgbClr val="FF0000"/>
                </a:solidFill>
              </a:rPr>
              <a:t> </a:t>
            </a:r>
            <a:r>
              <a:rPr baseline="0" b="0" dirty="0" sz="3200" lang="en-PH" err="1" smtClean="0">
                <a:solidFill>
                  <a:srgbClr val="FF0000"/>
                </a:solidFill>
              </a:rPr>
              <a:t>ko</a:t>
            </a:r>
            <a:r>
              <a:rPr baseline="0" b="0" dirty="0" sz="3200" lang="en-PH" smtClean="0">
                <a:solidFill>
                  <a:srgbClr val="FF0000"/>
                </a:solidFill>
              </a:rPr>
              <a:t> </a:t>
            </a:r>
            <a:r>
              <a:rPr baseline="0" b="0" dirty="0" sz="3200" lang="en-PH" err="1" smtClean="0">
                <a:solidFill>
                  <a:srgbClr val="FF0000"/>
                </a:solidFill>
              </a:rPr>
              <a:t>kasabot</a:t>
            </a:r>
            <a:endParaRPr b="0" dirty="0" sz="3200" lang="en-PH" smtClean="0">
              <a:solidFill>
                <a:srgbClr val="FF0000"/>
              </a:solidFill>
            </a:endParaRPr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0" dirty="0" sz="3200" lang="en-PH" smtClean="0"/>
              <a:t>Solution is </a:t>
            </a:r>
          </a:p>
          <a:p>
            <a:pPr indent="0" marL="0">
              <a:buNone/>
            </a:pPr>
            <a:r>
              <a:rPr b="0" dirty="0" sz="3200" lang="en-PH" smtClean="0"/>
              <a:t>1 </a:t>
            </a:r>
            <a:r>
              <a:rPr b="0" dirty="0" sz="3200" lang="en-PH" err="1" smtClean="0"/>
              <a:t>pds</a:t>
            </a:r>
            <a:r>
              <a:rPr b="0" dirty="0" sz="3200" lang="en-PH" smtClean="0"/>
              <a:t> A</a:t>
            </a:r>
          </a:p>
          <a:p>
            <a:pPr indent="0" marL="0">
              <a:buNone/>
            </a:pPr>
            <a:r>
              <a:rPr b="0" dirty="0" sz="3200" lang="en-PH" smtClean="0"/>
              <a:t>3 </a:t>
            </a:r>
            <a:r>
              <a:rPr b="0" dirty="0" sz="3200" lang="en-PH" err="1" smtClean="0"/>
              <a:t>pds</a:t>
            </a:r>
            <a:r>
              <a:rPr b="0" dirty="0" sz="3200" lang="en-PH" smtClean="0"/>
              <a:t> B</a:t>
            </a:r>
          </a:p>
          <a:p>
            <a:pPr indent="0" marL="0">
              <a:buNone/>
            </a:pPr>
            <a:r>
              <a:rPr b="0" dirty="0" sz="3200" lang="en-PH" smtClean="0"/>
              <a:t>1 </a:t>
            </a:r>
            <a:r>
              <a:rPr b="0" dirty="0" sz="3200" lang="en-PH" err="1" smtClean="0"/>
              <a:t>pd</a:t>
            </a:r>
            <a:r>
              <a:rPr baseline="0" b="0" dirty="0" sz="3200" lang="en-PH" smtClean="0"/>
              <a:t> C</a:t>
            </a:r>
            <a:endParaRPr dirty="0" lang="en-PH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PH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6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  <p:sp>
        <p:nvSpPr>
          <p:cNvPr id="1048611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9pPr>
              <a:buFont typeface="Arial" pitchFamily="34" charset="0"/>
              <a:buChar char="•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dirty="0" sz="4800" kern="1200" lang="en-US" smtClean="0">
                <a:solidFill>
                  <a:schemeClr val="tx2"/>
                </a:solidFill>
                <a:effectLst>
                  <a:outerShdw algn="t" blurRad="63500" dir="5400000" dist="38100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  <p:sp>
        <p:nvSpPr>
          <p:cNvPr id="1048588" name="Oval 6"/>
          <p:cNvSpPr/>
          <p:nvPr/>
        </p:nvSpPr>
        <p:spPr>
          <a:xfrm>
            <a:off x="4495800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9" name="Oval 7"/>
          <p:cNvSpPr/>
          <p:nvPr/>
        </p:nvSpPr>
        <p:spPr>
          <a:xfrm>
            <a:off x="4695825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Oval 8"/>
          <p:cNvSpPr/>
          <p:nvPr/>
        </p:nvSpPr>
        <p:spPr>
          <a:xfrm>
            <a:off x="4296728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8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  <p:sp>
        <p:nvSpPr>
          <p:cNvPr id="1048844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  <p:sp>
        <p:nvSpPr>
          <p:cNvPr id="104885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52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5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>
                <a:effectLst>
                  <a:outerShdw algn="t" blurRad="50800" dir="5400000" dist="254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algn="ctr" indent="0" marL="0">
              <a:lnSpc>
                <a:spcPct val="125000"/>
              </a:lnSpc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66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algn="ctr" blurRad="88900" dir="5400000" dist="50800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8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8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PH"/>
          </a:p>
        </p:txBody>
      </p:sp>
      <p:sp>
        <p:nvSpPr>
          <p:cNvPr id="10488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8353667-DE9F-4828-8506-2126204EE4E1}" type="slidenum">
              <a:rPr lang="en-PH" smtClean="0"/>
            </a:fld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/>
        </p:spPr>
        <p:txBody>
          <a:bodyPr anchor="b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9B91C72-18A5-4EFF-8C38-A60D942E0B05}" type="datetimeFigureOut">
              <a:rPr lang="en-PH" smtClean="0"/>
            </a:fld>
            <a:endParaRPr lang="en-PH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PH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/>
        </p:spPr>
        <p:txBody>
          <a:bodyPr anchor="ctr" bIns="45720" lIns="27432" rIns="4572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353667-DE9F-4828-8506-2126204EE4E1}" type="slidenum">
              <a:rPr lang="en-PH" smtClean="0"/>
            </a:fld>
            <a:endParaRPr lang="en-PH"/>
          </a:p>
        </p:txBody>
      </p:sp>
      <p:sp>
        <p:nvSpPr>
          <p:cNvPr id="1048581" name="Oval 6"/>
          <p:cNvSpPr/>
          <p:nvPr/>
        </p:nvSpPr>
        <p:spPr>
          <a:xfrm>
            <a:off x="8457760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2" name="Oval 7"/>
          <p:cNvSpPr/>
          <p:nvPr/>
        </p:nvSpPr>
        <p:spPr>
          <a:xfrm>
            <a:off x="569119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xStyles>
    <p:titleStyle>
      <a:lvl1pPr algn="ctr" defTabSz="914400" eaLnBrk="1" hangingPunct="1" latinLnBrk="0" rtl="0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algn="t" blurRad="63500" dir="5400000" dist="38100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" Target="slide11.xm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" Target="slide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" Target="slide9.xml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" Target="slide1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6000" lang="en-PH" smtClean="0"/>
              <a:t>Knapsack Problem</a:t>
            </a:r>
            <a:endParaRPr dirty="0" sz="6000"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Greedy Algorithm</a:t>
            </a:r>
            <a:endParaRPr dirty="0" lang="en-PH"/>
          </a:p>
        </p:txBody>
      </p:sp>
      <p:sp>
        <p:nvSpPr>
          <p:cNvPr id="1048636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4114800" cy="4297363"/>
          </a:xfrm>
          <a:blipFill rotWithShape="1">
            <a:blip xmlns:r="http://schemas.openxmlformats.org/officeDocument/2006/relationships" r:embed="rId1"/>
            <a:stretch>
              <a:fillRect l="-3704" t="-1844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609600" y="2895600"/>
          <a:ext cx="5486399" cy="23164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815079"/>
                <a:gridCol w="917830"/>
                <a:gridCol w="917830"/>
                <a:gridCol w="917830"/>
                <a:gridCol w="917830"/>
              </a:tblGrid>
              <a:tr h="370840">
                <a:tc>
                  <a:txBody>
                    <a:bodyPr/>
                    <a:p>
                      <a:pPr algn="ctr"/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200" lang="en-PH" smtClean="0">
                          <a:latin typeface="+mj-lt"/>
                        </a:rPr>
                        <a:t>A</a:t>
                      </a:r>
                      <a:endParaRPr b="1"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200" lang="en-PH" smtClean="0">
                          <a:latin typeface="+mj-lt"/>
                        </a:rPr>
                        <a:t>B</a:t>
                      </a:r>
                      <a:endParaRPr b="1"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200" lang="en-PH" smtClean="0">
                          <a:latin typeface="+mj-lt"/>
                        </a:rPr>
                        <a:t>C</a:t>
                      </a:r>
                      <a:endParaRPr b="1"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200" lang="en-PH" smtClean="0">
                          <a:latin typeface="+mj-lt"/>
                        </a:rPr>
                        <a:t>D</a:t>
                      </a:r>
                      <a:endParaRPr b="1" dirty="0" sz="32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cost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200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240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140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150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weight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1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3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2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5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value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200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80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70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200" lang="en-PH" smtClean="0">
                          <a:latin typeface="+mj-lt"/>
                        </a:rPr>
                        <a:t>30</a:t>
                      </a:r>
                      <a:endParaRPr dirty="0" sz="3200" lang="en-PH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637" name="Left Arrow 6">
            <a:hlinkClick r:id="rId2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8" name="Content Placeholder 17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86400" y="1828800"/>
            <a:ext cx="4114800" cy="4297363"/>
          </a:xfrm>
          <a:prstGeom prst="rect"/>
          <a:blipFill rotWithShape="1">
            <a:blip xmlns:r="http://schemas.openxmlformats.org/officeDocument/2006/relationships" r:embed="rId3"/>
            <a:stretch>
              <a:fillRect l="-3704" t="-1844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Greedy Algorithm</a:t>
            </a:r>
            <a:endParaRPr dirty="0" lang="en-PH"/>
          </a:p>
        </p:txBody>
      </p:sp>
      <p:sp>
        <p:nvSpPr>
          <p:cNvPr id="1048643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p>
            <a:pPr indent="-695325" marL="695325">
              <a:buFont typeface="Wingdings" pitchFamily="2" charset="2"/>
              <a:buChar char="v"/>
            </a:pPr>
            <a:r>
              <a:rPr dirty="0" sz="3200" lang="en-PH" smtClean="0"/>
              <a:t>The optimal solution to the fractional knapsack</a:t>
            </a:r>
          </a:p>
          <a:p>
            <a:pPr indent="-695325" marL="695325">
              <a:buFont typeface="Wingdings" pitchFamily="2" charset="2"/>
              <a:buChar char="v"/>
            </a:pPr>
            <a:r>
              <a:rPr dirty="0" sz="3200" lang="en-PH" smtClean="0"/>
              <a:t>Not an optimal solution to the 0-1 knapsack</a:t>
            </a:r>
            <a:endParaRPr dirty="0" sz="3200" lang="en-PH"/>
          </a:p>
        </p:txBody>
      </p:sp>
      <p:sp>
        <p:nvSpPr>
          <p:cNvPr id="1048644" name="Left Arrow 4">
            <a:hlinkClick r:id="rId1" action="ppaction://hlinksldjump"/>
          </p:cNvPr>
          <p:cNvSpPr/>
          <p:nvPr/>
        </p:nvSpPr>
        <p:spPr>
          <a:xfrm>
            <a:off x="8153400" y="5867400"/>
            <a:ext cx="381000" cy="30480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/>
              <a:t>Dynamic Programming</a:t>
            </a:r>
          </a:p>
        </p:txBody>
      </p:sp>
      <p:sp>
        <p:nvSpPr>
          <p:cNvPr id="104864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1844" r="-7333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/>
              <a:t>Dynamic Programming</a:t>
            </a:r>
          </a:p>
        </p:txBody>
      </p:sp>
      <p:sp>
        <p:nvSpPr>
          <p:cNvPr id="1048654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1844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/>
              <a:t>Dynamic Programming</a:t>
            </a:r>
          </a:p>
        </p:txBody>
      </p:sp>
      <p:sp>
        <p:nvSpPr>
          <p:cNvPr id="104865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1844" b="-13475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4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2"/>
                                        <p:tgtEl>
                                          <p:spTgt spid="104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7"/>
                                        <p:tgtEl>
                                          <p:spTgt spid="104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64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1844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06" name="Content Placeholder 2"/>
          <p:cNvGraphicFramePr>
            <a:graphicFrameLocks/>
          </p:cNvGraphicFramePr>
          <p:nvPr/>
        </p:nvGraphicFramePr>
        <p:xfrm>
          <a:off x="380998" y="1676400"/>
          <a:ext cx="8305801" cy="4343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7239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67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1"/>
            <a:ext cx="8229600" cy="1371600"/>
          </a:xfrm>
          <a:blipFill rotWithShape="1">
            <a:blip xmlns:r="http://schemas.openxmlformats.org/officeDocument/2006/relationships" r:embed="rId1"/>
            <a:stretch>
              <a:fillRect l="-1852" t="-5778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07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6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1"/>
            <a:ext cx="8229600" cy="1371600"/>
          </a:xfrm>
          <a:blipFill rotWithShape="1">
            <a:blip xmlns:r="http://schemas.openxmlformats.org/officeDocument/2006/relationships" r:embed="rId1"/>
            <a:stretch>
              <a:fillRect l="-1852" t="-5778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08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71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6172200" cy="2057399"/>
          </a:xfrm>
          <a:blipFill rotWithShape="1">
            <a:blip xmlns:r="http://schemas.openxmlformats.org/officeDocument/2006/relationships" r:embed="rId1"/>
            <a:stretch>
              <a:fillRect l="-2468" t="-890" b="-11573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09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28" name="Straight Arrow Connector 8"/>
          <p:cNvCxnSpPr>
            <a:cxnSpLocks/>
          </p:cNvCxnSpPr>
          <p:nvPr/>
        </p:nvCxnSpPr>
        <p:spPr>
          <a:xfrm>
            <a:off x="3048000" y="44958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672" name="Rectangle 13"/>
            <p:cNvSpPr/>
            <p:nvPr/>
          </p:nvSpPr>
          <p:spPr>
            <a:xfrm>
              <a:off x="6858000" y="1219199"/>
              <a:ext cx="1132114" cy="495301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673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295400"/>
          </a:xfrm>
        </p:spPr>
        <p:txBody>
          <a:bodyPr/>
          <a:p>
            <a:r>
              <a:rPr altLang="zh-CN" dirty="0" lang="en-US">
                <a:ea typeface="SimSun" panose="02010600030101010101" pitchFamily="2" charset="-122"/>
              </a:rPr>
              <a:t>Knapsack problem </a:t>
            </a:r>
            <a:endParaRPr dirty="0" lang="en-US"/>
          </a:p>
        </p:txBody>
      </p:sp>
      <p:sp>
        <p:nvSpPr>
          <p:cNvPr id="104859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05001"/>
            <a:ext cx="7772400" cy="3295650"/>
          </a:xfrm>
        </p:spPr>
        <p:txBody>
          <a:bodyPr>
            <a:noAutofit/>
          </a:bodyPr>
          <a:p>
            <a:r>
              <a:rPr dirty="0" sz="3600" lang="en-GB">
                <a:latin typeface="Times New Roman" pitchFamily="18" charset="0"/>
                <a:cs typeface="Times New Roman" pitchFamily="18" charset="0"/>
              </a:rPr>
              <a:t>A 1998 study of the Stony Brook University Algorithm Repository showed that, out of 75 algorithmic problems, the knapsack problem was the 18th most popular and the 4th most needed after </a:t>
            </a:r>
            <a:r>
              <a:rPr dirty="0" sz="3600" lang="en-GB" err="1">
                <a:latin typeface="Times New Roman" pitchFamily="18" charset="0"/>
                <a:cs typeface="Times New Roman" pitchFamily="18" charset="0"/>
              </a:rPr>
              <a:t>kd</a:t>
            </a:r>
            <a:r>
              <a:rPr dirty="0" sz="3600" lang="en-GB">
                <a:latin typeface="Times New Roman" pitchFamily="18" charset="0"/>
                <a:cs typeface="Times New Roman" pitchFamily="18" charset="0"/>
              </a:rPr>
              <a:t>-trees, suffix trees, and the bin packing problem</a:t>
            </a:r>
          </a:p>
          <a:p>
            <a:endParaRPr dirty="0" sz="3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78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0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29" name="Straight Arrow Connector 10"/>
          <p:cNvCxnSpPr>
            <a:cxnSpLocks/>
          </p:cNvCxnSpPr>
          <p:nvPr/>
        </p:nvCxnSpPr>
        <p:spPr>
          <a:xfrm>
            <a:off x="2590800" y="4562755"/>
            <a:ext cx="1676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679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680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85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1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0" name="Straight Arrow Connector 10"/>
          <p:cNvCxnSpPr>
            <a:cxnSpLocks/>
          </p:cNvCxnSpPr>
          <p:nvPr/>
        </p:nvCxnSpPr>
        <p:spPr>
          <a:xfrm>
            <a:off x="3657600" y="4562755"/>
            <a:ext cx="1676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686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687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92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2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1" name="Straight Arrow Connector 10"/>
          <p:cNvCxnSpPr>
            <a:cxnSpLocks/>
          </p:cNvCxnSpPr>
          <p:nvPr/>
        </p:nvCxnSpPr>
        <p:spPr>
          <a:xfrm>
            <a:off x="4953000" y="4562755"/>
            <a:ext cx="1676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693" name="Rectangle 9"/>
            <p:cNvSpPr/>
            <p:nvPr/>
          </p:nvSpPr>
          <p:spPr>
            <a:xfrm>
              <a:off x="6858000" y="1219199"/>
              <a:ext cx="1132114" cy="495301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694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9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3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2" name="Straight Arrow Connector 7"/>
          <p:cNvCxnSpPr>
            <a:cxnSpLocks/>
          </p:cNvCxnSpPr>
          <p:nvPr/>
        </p:nvCxnSpPr>
        <p:spPr>
          <a:xfrm>
            <a:off x="6096000" y="4562755"/>
            <a:ext cx="1676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00" name="Rectangle 12"/>
            <p:cNvSpPr/>
            <p:nvPr/>
          </p:nvSpPr>
          <p:spPr>
            <a:xfrm>
              <a:off x="6858000" y="1219199"/>
              <a:ext cx="1132114" cy="495301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01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06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2296" t="-4451" b="-1097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4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3" name="Straight Arrow Connector 6"/>
          <p:cNvCxnSpPr>
            <a:cxnSpLocks/>
          </p:cNvCxnSpPr>
          <p:nvPr/>
        </p:nvCxnSpPr>
        <p:spPr>
          <a:xfrm>
            <a:off x="3048000" y="49530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07" name="Rectangle 12"/>
            <p:cNvSpPr/>
            <p:nvPr/>
          </p:nvSpPr>
          <p:spPr>
            <a:xfrm>
              <a:off x="6858000" y="1219199"/>
              <a:ext cx="1132114" cy="9906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08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13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2296" t="-4451" b="-1097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5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b="1" dirty="0" sz="2400" lang="en-PH" smtClean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4" name="Straight Arrow Connector 6"/>
          <p:cNvCxnSpPr>
            <a:cxnSpLocks/>
          </p:cNvCxnSpPr>
          <p:nvPr/>
        </p:nvCxnSpPr>
        <p:spPr>
          <a:xfrm>
            <a:off x="4191000" y="49530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14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15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20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6172200" cy="2057399"/>
          </a:xfrm>
          <a:blipFill rotWithShape="1">
            <a:blip xmlns:r="http://schemas.openxmlformats.org/officeDocument/2006/relationships" r:embed="rId1"/>
            <a:stretch>
              <a:fillRect l="-888" t="-4451" r="-3356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6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5" name="Straight Arrow Connector 7"/>
          <p:cNvCxnSpPr>
            <a:cxnSpLocks/>
          </p:cNvCxnSpPr>
          <p:nvPr/>
        </p:nvCxnSpPr>
        <p:spPr>
          <a:xfrm>
            <a:off x="2514600" y="5010710"/>
            <a:ext cx="2819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21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22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17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727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400"/>
          </a:xfrm>
          <a:blipFill rotWithShape="1">
            <a:blip xmlns:r="http://schemas.openxmlformats.org/officeDocument/2006/relationships" r:embed="rId1"/>
            <a:stretch>
              <a:fillRect l="-667" t="-4438" b="-592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cxnSp>
        <p:nvCxnSpPr>
          <p:cNvPr id="3145736" name="Straight Arrow Connector 9"/>
          <p:cNvCxnSpPr>
            <a:cxnSpLocks/>
          </p:cNvCxnSpPr>
          <p:nvPr/>
        </p:nvCxnSpPr>
        <p:spPr>
          <a:xfrm>
            <a:off x="3810000" y="5029200"/>
            <a:ext cx="2819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5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28" name="Rectangle 17"/>
            <p:cNvSpPr/>
            <p:nvPr/>
          </p:nvSpPr>
          <p:spPr>
            <a:xfrm>
              <a:off x="6858000" y="1219199"/>
              <a:ext cx="1132114" cy="9906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29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34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8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7" name="Straight Arrow Connector 7"/>
          <p:cNvCxnSpPr>
            <a:cxnSpLocks/>
          </p:cNvCxnSpPr>
          <p:nvPr/>
        </p:nvCxnSpPr>
        <p:spPr>
          <a:xfrm>
            <a:off x="4953000" y="5010710"/>
            <a:ext cx="2819400" cy="3232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35" name="Rectangle 15"/>
            <p:cNvSpPr/>
            <p:nvPr/>
          </p:nvSpPr>
          <p:spPr>
            <a:xfrm>
              <a:off x="6858000" y="1219199"/>
              <a:ext cx="1132114" cy="9906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36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41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2296" t="-4451" b="-1097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19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38" name="Straight Arrow Connector 6"/>
          <p:cNvCxnSpPr>
            <a:cxnSpLocks/>
          </p:cNvCxnSpPr>
          <p:nvPr/>
        </p:nvCxnSpPr>
        <p:spPr>
          <a:xfrm>
            <a:off x="30480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Arrow Connector 7"/>
          <p:cNvCxnSpPr>
            <a:cxnSpLocks/>
          </p:cNvCxnSpPr>
          <p:nvPr/>
        </p:nvCxnSpPr>
        <p:spPr>
          <a:xfrm>
            <a:off x="41910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Arrow Connector 8"/>
          <p:cNvCxnSpPr>
            <a:cxnSpLocks/>
          </p:cNvCxnSpPr>
          <p:nvPr/>
        </p:nvCxnSpPr>
        <p:spPr>
          <a:xfrm>
            <a:off x="53340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42" name="Rectangle 23"/>
            <p:cNvSpPr/>
            <p:nvPr/>
          </p:nvSpPr>
          <p:spPr>
            <a:xfrm>
              <a:off x="6858000" y="1219199"/>
              <a:ext cx="1132114" cy="14478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43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03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p>
            <a:pPr algn="just">
              <a:buFont typeface="Wingdings" pitchFamily="2" charset="2"/>
              <a:buChar char="Ø"/>
            </a:pPr>
            <a:r>
              <a:rPr dirty="0" sz="3200" lang="en-GB">
                <a:latin typeface="Times New Roman" pitchFamily="18" charset="0"/>
                <a:cs typeface="Times New Roman" pitchFamily="18" charset="0"/>
              </a:rPr>
              <a:t>Given a set of items, each with a mass and a value, determine the number of each item to include in a collection so that the total weight is less than or equal to a given limit and the total value is as large as possible.</a:t>
            </a:r>
          </a:p>
          <a:p>
            <a:pPr algn="just">
              <a:buFont typeface="Wingdings" pitchFamily="2" charset="2"/>
              <a:buChar char="Ø"/>
            </a:pPr>
            <a:r>
              <a:rPr dirty="0" sz="3200" lang="en-GB">
                <a:latin typeface="Times New Roman" pitchFamily="18" charset="0"/>
                <a:cs typeface="Times New Roman" pitchFamily="18" charset="0"/>
              </a:rPr>
              <a:t>  It derives its name from the problem faced by someone who is constrained by a fixed-size knapsack and must fill it with the most valuable items.</a:t>
            </a:r>
          </a:p>
          <a:p>
            <a:pPr indent="0" marL="0">
              <a:buNone/>
            </a:pPr>
            <a:endParaRPr dirty="0" lang="en-PH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u" isContent="1"/>
      </p:transition>
    </mc:Choice>
    <mc:Fallback>
      <p:transition spd="slow">
        <p:fade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48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20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5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0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49" name="Rectangle 23"/>
            <p:cNvSpPr/>
            <p:nvPr/>
          </p:nvSpPr>
          <p:spPr>
            <a:xfrm>
              <a:off x="6858000" y="1219199"/>
              <a:ext cx="1132114" cy="14478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50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  <p:cxnSp>
        <p:nvCxnSpPr>
          <p:cNvPr id="3145741" name="Straight Arrow Connector 8"/>
          <p:cNvCxnSpPr>
            <a:cxnSpLocks/>
          </p:cNvCxnSpPr>
          <p:nvPr/>
        </p:nvCxnSpPr>
        <p:spPr>
          <a:xfrm>
            <a:off x="2514600" y="5410200"/>
            <a:ext cx="4241042" cy="39949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55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444" t="-2077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21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42" name="Straight Arrow Connector 8"/>
          <p:cNvCxnSpPr>
            <a:cxnSpLocks/>
          </p:cNvCxnSpPr>
          <p:nvPr/>
        </p:nvCxnSpPr>
        <p:spPr>
          <a:xfrm>
            <a:off x="76200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5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56" name="Rectangle 18"/>
            <p:cNvSpPr/>
            <p:nvPr/>
          </p:nvSpPr>
          <p:spPr>
            <a:xfrm>
              <a:off x="6858000" y="1219199"/>
              <a:ext cx="1132114" cy="14478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57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762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2296" t="-4451" b="-1097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aphicFrame>
        <p:nvGraphicFramePr>
          <p:cNvPr id="4194322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b="1" dirty="0" sz="2400" lang="en-PH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dirty="0" sz="2400" lang="en-PH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43" name="Straight Arrow Connector 8"/>
          <p:cNvCxnSpPr>
            <a:cxnSpLocks/>
          </p:cNvCxnSpPr>
          <p:nvPr/>
        </p:nvCxnSpPr>
        <p:spPr>
          <a:xfrm>
            <a:off x="30480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Arrow Connector 9"/>
          <p:cNvCxnSpPr>
            <a:cxnSpLocks/>
          </p:cNvCxnSpPr>
          <p:nvPr/>
        </p:nvCxnSpPr>
        <p:spPr>
          <a:xfrm>
            <a:off x="41910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Arrow Connector 10"/>
          <p:cNvCxnSpPr>
            <a:cxnSpLocks/>
          </p:cNvCxnSpPr>
          <p:nvPr/>
        </p:nvCxnSpPr>
        <p:spPr>
          <a:xfrm>
            <a:off x="53340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6" name="Straight Arrow Connector 12"/>
          <p:cNvCxnSpPr>
            <a:cxnSpLocks/>
          </p:cNvCxnSpPr>
          <p:nvPr/>
        </p:nvCxnSpPr>
        <p:spPr>
          <a:xfrm>
            <a:off x="64770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29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63" name="Rectangle 30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64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3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PH" smtClean="0">
                          <a:solidFill>
                            <a:schemeClr val="accent5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45747" name="Straight Arrow Connector 13"/>
          <p:cNvCxnSpPr>
            <a:cxnSpLocks/>
          </p:cNvCxnSpPr>
          <p:nvPr/>
        </p:nvCxnSpPr>
        <p:spPr>
          <a:xfrm>
            <a:off x="76200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6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2296" t="-4451" b="-1097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pSp>
        <p:nvGrpSpPr>
          <p:cNvPr id="152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70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71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4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776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2967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pSp>
        <p:nvGrpSpPr>
          <p:cNvPr id="156" name="Group 17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77" name="Rectangle 18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78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5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783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5638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784" name="Oval 1"/>
          <p:cNvSpPr/>
          <p:nvPr/>
        </p:nvSpPr>
        <p:spPr>
          <a:xfrm>
            <a:off x="7848600" y="56388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48" name="Straight Arrow Connector 27"/>
          <p:cNvCxnSpPr>
            <a:cxnSpLocks/>
          </p:cNvCxnSpPr>
          <p:nvPr/>
        </p:nvCxnSpPr>
        <p:spPr>
          <a:xfrm flipV="1">
            <a:off x="85344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7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85" name="Rectangle 18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86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6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791" name="Oval 1"/>
          <p:cNvSpPr/>
          <p:nvPr/>
        </p:nvSpPr>
        <p:spPr>
          <a:xfrm>
            <a:off x="7848600" y="51816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49" name="Straight Arrow Connector 27"/>
          <p:cNvCxnSpPr>
            <a:cxnSpLocks/>
          </p:cNvCxnSpPr>
          <p:nvPr/>
        </p:nvCxnSpPr>
        <p:spPr>
          <a:xfrm flipV="1">
            <a:off x="85344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2" name="Content Placeholder 17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57200" y="1676400"/>
            <a:ext cx="8229600" cy="2057399"/>
          </a:xfrm>
          <a:prstGeom prst="rect"/>
          <a:blipFill rotWithShape="1">
            <a:blip xmlns:r="http://schemas.openxmlformats.org/officeDocument/2006/relationships" r:embed="rId1"/>
            <a:stretch>
              <a:fillRect l="-667" t="-4451" b="-5638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grpSp>
        <p:nvGrpSpPr>
          <p:cNvPr id="164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793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794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7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79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800" name="Oval 1"/>
          <p:cNvSpPr/>
          <p:nvPr/>
        </p:nvSpPr>
        <p:spPr>
          <a:xfrm>
            <a:off x="7848600" y="47244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01" name="Oval 2"/>
          <p:cNvSpPr/>
          <p:nvPr/>
        </p:nvSpPr>
        <p:spPr>
          <a:xfrm>
            <a:off x="838200" y="51816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50" name="Straight Arrow Connector 13"/>
          <p:cNvCxnSpPr>
            <a:cxnSpLocks/>
          </p:cNvCxnSpPr>
          <p:nvPr/>
        </p:nvCxnSpPr>
        <p:spPr>
          <a:xfrm flipH="1" flipV="1">
            <a:off x="4867555" y="5029201"/>
            <a:ext cx="2825714" cy="228599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8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802" name="Rectangle 22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803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8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808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4451" b="-89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809" name="Oval 1"/>
          <p:cNvSpPr/>
          <p:nvPr/>
        </p:nvSpPr>
        <p:spPr>
          <a:xfrm>
            <a:off x="4343400" y="42672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10" name="Oval 2"/>
          <p:cNvSpPr/>
          <p:nvPr/>
        </p:nvSpPr>
        <p:spPr>
          <a:xfrm>
            <a:off x="838200" y="51816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11" name="Oval 13"/>
          <p:cNvSpPr/>
          <p:nvPr/>
        </p:nvSpPr>
        <p:spPr>
          <a:xfrm>
            <a:off x="838200" y="47244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grpSp>
        <p:nvGrpSpPr>
          <p:cNvPr id="172" name="Group 22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812" name="Rectangle 23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813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  <p:cxnSp>
        <p:nvCxnSpPr>
          <p:cNvPr id="3145751" name="Straight Arrow Connector 11"/>
          <p:cNvCxnSpPr>
            <a:cxnSpLocks/>
          </p:cNvCxnSpPr>
          <p:nvPr/>
        </p:nvCxnSpPr>
        <p:spPr>
          <a:xfrm flipH="1" flipV="1">
            <a:off x="1981200" y="4533901"/>
            <a:ext cx="2362200" cy="4191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29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818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676400"/>
            <a:ext cx="8229600" cy="2057399"/>
          </a:xfrm>
          <a:blipFill rotWithShape="1">
            <a:blip xmlns:r="http://schemas.openxmlformats.org/officeDocument/2006/relationships" r:embed="rId1"/>
            <a:stretch>
              <a:fillRect l="-667" t="-2967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819" name="Oval 2"/>
          <p:cNvSpPr/>
          <p:nvPr/>
        </p:nvSpPr>
        <p:spPr>
          <a:xfrm>
            <a:off x="838200" y="51816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20" name="Oval 13"/>
          <p:cNvSpPr/>
          <p:nvPr/>
        </p:nvSpPr>
        <p:spPr>
          <a:xfrm>
            <a:off x="838200" y="47244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grpSp>
        <p:nvGrpSpPr>
          <p:cNvPr id="176" name="Group 14"/>
          <p:cNvGrpSpPr/>
          <p:nvPr/>
        </p:nvGrpSpPr>
        <p:grpSpPr>
          <a:xfrm>
            <a:off x="6781800" y="990599"/>
            <a:ext cx="2667000" cy="2667001"/>
            <a:chOff x="6858000" y="685800"/>
            <a:chExt cx="1981200" cy="2667001"/>
          </a:xfrm>
        </p:grpSpPr>
        <p:sp>
          <p:nvSpPr>
            <p:cNvPr id="1048821" name="Rectangle 15"/>
            <p:cNvSpPr/>
            <p:nvPr/>
          </p:nvSpPr>
          <p:spPr>
            <a:xfrm>
              <a:off x="6858000" y="1219199"/>
              <a:ext cx="1132114" cy="1905002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822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858000" y="685800"/>
              <a:ext cx="1981200" cy="2667001"/>
            </a:xfrm>
            <a:prstGeom prst="rect"/>
            <a:blipFill rotWithShape="1">
              <a:blip xmlns:r="http://schemas.openxmlformats.org/officeDocument/2006/relationships" r:embed="rId2"/>
              <a:stretch>
                <a:fillRect l="-5492" t="-4338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 spd="slow">
    <p:wipe dir="d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6"/>
          <p:cNvSpPr>
            <a:spLocks noGrp="1"/>
          </p:cNvSpPr>
          <p:nvPr>
            <p:ph type="ctrTitle"/>
          </p:nvPr>
        </p:nvSpPr>
        <p:spPr>
          <a:xfrm>
            <a:off x="533400" y="266700"/>
            <a:ext cx="7924800" cy="685799"/>
          </a:xfrm>
        </p:spPr>
        <p:txBody>
          <a:bodyPr/>
          <a:p>
            <a:r>
              <a:rPr dirty="0" sz="4400" lang="en-PH" smtClean="0"/>
              <a:t>Knapsack Problem</a:t>
            </a:r>
            <a:endParaRPr dirty="0" sz="4400" lang="en-PH"/>
          </a:p>
        </p:txBody>
      </p:sp>
      <p:sp>
        <p:nvSpPr>
          <p:cNvPr id="1048613" name="Subtitle 1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76400"/>
          </a:xfrm>
        </p:spPr>
        <p:txBody>
          <a:bodyPr/>
          <a:p>
            <a:r>
              <a:rPr dirty="0" lang="en-GB">
                <a:latin typeface="Times New Roman" pitchFamily="18" charset="0"/>
                <a:cs typeface="Times New Roman" pitchFamily="18" charset="0"/>
              </a:rPr>
              <a:t>which boxes should be chosen to maximize the amount of money while still keeping the overall weight under or equal to 15 kg?</a:t>
            </a:r>
            <a:r>
              <a:rPr dirty="0" lang="en-GB"/>
              <a:t> </a:t>
            </a:r>
          </a:p>
          <a:p>
            <a:r>
              <a:rPr dirty="0" lang="en-GB">
                <a:latin typeface="Times New Roman" pitchFamily="18" charset="0"/>
                <a:cs typeface="Times New Roman" pitchFamily="18" charset="0"/>
              </a:rPr>
              <a:t>Answer: </a:t>
            </a:r>
            <a:r>
              <a:rPr b="1" dirty="0" lang="en-GB">
                <a:latin typeface="Times New Roman" pitchFamily="18" charset="0"/>
                <a:cs typeface="Times New Roman" pitchFamily="18" charset="0"/>
              </a:rPr>
              <a:t>3 yellow boxes </a:t>
            </a:r>
            <a:r>
              <a:rPr dirty="0" lang="en-GB">
                <a:latin typeface="Times New Roman" pitchFamily="18" charset="0"/>
                <a:cs typeface="Times New Roman" pitchFamily="18" charset="0"/>
              </a:rPr>
              <a:t>and </a:t>
            </a:r>
            <a:r>
              <a:rPr b="1" dirty="0" lang="en-GB">
                <a:latin typeface="Times New Roman" pitchFamily="18" charset="0"/>
                <a:cs typeface="Times New Roman" pitchFamily="18" charset="0"/>
              </a:rPr>
              <a:t>3 grey boxes</a:t>
            </a:r>
            <a:endParaRPr dirty="0" lang="en-US"/>
          </a:p>
        </p:txBody>
      </p:sp>
      <p:pic>
        <p:nvPicPr>
          <p:cNvPr id="2097152" name="Picture 2" descr="C:\Users\karthik\Desktop\250px-Knapsack.svg.png"/>
          <p:cNvPicPr>
            <a:picLocks noChangeAspect="1" noGrp="1" noChangeArrowheads="1"/>
          </p:cNvPicPr>
          <p:nvPr>
            <p:ph idx="4294967295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353671"/>
            <a:ext cx="6172200" cy="3581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u" isContent="1"/>
      </p:transition>
    </mc:Choice>
    <mc:Fallback>
      <p:transition spd="slow">
        <p:fade/>
      </p:transition>
    </mc:Fallback>
  </mc:AlternateContent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graphicFrame>
        <p:nvGraphicFramePr>
          <p:cNvPr id="4194330" name="Content Placeholder 2"/>
          <p:cNvGraphicFramePr>
            <a:graphicFrameLocks/>
          </p:cNvGraphicFramePr>
          <p:nvPr/>
        </p:nvGraphicFramePr>
        <p:xfrm>
          <a:off x="457200" y="3810000"/>
          <a:ext cx="8229599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57200"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i\s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1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2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3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4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5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0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1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2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3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b="1" dirty="0" sz="2400" lang="en-PH" smtClean="0"/>
                        <a:t>4</a:t>
                      </a:r>
                      <a:endParaRPr b="1"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400" lang="en-PH" smtClean="0"/>
                        <a:t>0</a:t>
                      </a:r>
                      <a:endParaRPr dirty="0" sz="2400" lang="en-PH"/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b="0" dirty="0" sz="2400" lang="en-PH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2400" lang="en-PH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827" name="Content Placeholder 17"/>
          <p:cNvSpPr>
            <a:spLocks noGrp="1"/>
          </p:cNvSpPr>
          <p:nvPr>
            <p:ph idx="1"/>
          </p:nvPr>
        </p:nvSpPr>
        <p:spPr>
          <a:xfrm>
            <a:off x="457200" y="1676400"/>
            <a:ext cx="6096000" cy="205739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3200" lang="en-PH" smtClean="0"/>
              <a:t>The optimal knapsack should contain {1,2}</a:t>
            </a:r>
            <a:r>
              <a:rPr dirty="0" sz="3200" lang="en-PH"/>
              <a:t> </a:t>
            </a:r>
            <a:r>
              <a:rPr dirty="0" sz="3200" lang="en-PH" smtClean="0"/>
              <a:t>= 7</a:t>
            </a:r>
          </a:p>
        </p:txBody>
      </p:sp>
      <p:sp>
        <p:nvSpPr>
          <p:cNvPr id="1048828" name="Oval 1"/>
          <p:cNvSpPr/>
          <p:nvPr/>
        </p:nvSpPr>
        <p:spPr>
          <a:xfrm>
            <a:off x="4343400" y="42672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29" name="Oval 2"/>
          <p:cNvSpPr/>
          <p:nvPr/>
        </p:nvSpPr>
        <p:spPr>
          <a:xfrm>
            <a:off x="838200" y="51816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30" name="Oval 13"/>
          <p:cNvSpPr/>
          <p:nvPr/>
        </p:nvSpPr>
        <p:spPr>
          <a:xfrm>
            <a:off x="838200" y="4724400"/>
            <a:ext cx="381000" cy="457200"/>
          </a:xfrm>
          <a:prstGeom prst="ellipse"/>
          <a:noFill/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sp>
        <p:nvSpPr>
          <p:cNvPr id="1048831" name="Oval 15"/>
          <p:cNvSpPr/>
          <p:nvPr/>
        </p:nvSpPr>
        <p:spPr>
          <a:xfrm>
            <a:off x="7848600" y="47244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52" name="Straight Arrow Connector 17"/>
          <p:cNvCxnSpPr>
            <a:cxnSpLocks/>
          </p:cNvCxnSpPr>
          <p:nvPr/>
        </p:nvCxnSpPr>
        <p:spPr>
          <a:xfrm flipH="1" flipV="1">
            <a:off x="4867555" y="5029201"/>
            <a:ext cx="2825714" cy="228599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32" name="Oval 18"/>
          <p:cNvSpPr/>
          <p:nvPr/>
        </p:nvSpPr>
        <p:spPr>
          <a:xfrm>
            <a:off x="7848600" y="51816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53" name="Straight Arrow Connector 22"/>
          <p:cNvCxnSpPr>
            <a:cxnSpLocks/>
          </p:cNvCxnSpPr>
          <p:nvPr/>
        </p:nvCxnSpPr>
        <p:spPr>
          <a:xfrm flipV="1">
            <a:off x="8534400" y="54102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33" name="Oval 23"/>
          <p:cNvSpPr/>
          <p:nvPr/>
        </p:nvSpPr>
        <p:spPr>
          <a:xfrm>
            <a:off x="7848600" y="5638800"/>
            <a:ext cx="451338" cy="914400"/>
          </a:xfrm>
          <a:prstGeom prst="ellipse"/>
          <a:noFill/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PH"/>
          </a:p>
        </p:txBody>
      </p:sp>
      <p:cxnSp>
        <p:nvCxnSpPr>
          <p:cNvPr id="3145754" name="Straight Arrow Connector 24"/>
          <p:cNvCxnSpPr>
            <a:cxnSpLocks/>
          </p:cNvCxnSpPr>
          <p:nvPr/>
        </p:nvCxnSpPr>
        <p:spPr>
          <a:xfrm flipV="1">
            <a:off x="8534400" y="5867400"/>
            <a:ext cx="0" cy="4572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25"/>
          <p:cNvGrpSpPr/>
          <p:nvPr/>
        </p:nvGrpSpPr>
        <p:grpSpPr>
          <a:xfrm>
            <a:off x="6781800" y="990599"/>
            <a:ext cx="2590800" cy="2667001"/>
            <a:chOff x="6791960" y="685800"/>
            <a:chExt cx="1981200" cy="2667001"/>
          </a:xfrm>
        </p:grpSpPr>
        <p:sp>
          <p:nvSpPr>
            <p:cNvPr id="1048834" name="Rectangle 26"/>
            <p:cNvSpPr/>
            <p:nvPr/>
          </p:nvSpPr>
          <p:spPr>
            <a:xfrm>
              <a:off x="6858001" y="1219200"/>
              <a:ext cx="1094889" cy="990600"/>
            </a:xfrm>
            <a:prstGeom prst="rect"/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PH"/>
            </a:p>
          </p:txBody>
        </p:sp>
        <p:sp>
          <p:nvSpPr>
            <p:cNvPr id="1048835" name="Content Placeholder 1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791960" y="685800"/>
              <a:ext cx="1981200" cy="2667001"/>
            </a:xfrm>
            <a:prstGeom prst="rect"/>
            <a:blipFill rotWithShape="1">
              <a:blip xmlns:r="http://schemas.openxmlformats.org/officeDocument/2006/relationships" r:embed="rId1"/>
              <a:stretch>
                <a:fillRect l="-5647" t="-4338" r="-235" b="-1370"/>
              </a:stretch>
            </a:blipFill>
          </p:spPr>
          <p:txBody>
            <a:bodyPr/>
            <a:p>
              <a:r>
                <a:rPr lang="en-PH">
                  <a:noFill/>
                </a:rPr>
                <a:t> </a:t>
              </a:r>
            </a:p>
          </p:txBody>
        </p:sp>
      </p:grpSp>
      <p:cxnSp>
        <p:nvCxnSpPr>
          <p:cNvPr id="3145755" name="Straight Arrow Connector 19"/>
          <p:cNvCxnSpPr>
            <a:cxnSpLocks/>
          </p:cNvCxnSpPr>
          <p:nvPr/>
        </p:nvCxnSpPr>
        <p:spPr>
          <a:xfrm flipH="1" flipV="1">
            <a:off x="1981200" y="4533901"/>
            <a:ext cx="2362200" cy="419100"/>
          </a:xfrm>
          <a:prstGeom prst="straightConnector1"/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18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1"/>
            <a:ext cx="8229600" cy="2743200"/>
          </a:xfrm>
          <a:blipFill rotWithShape="1">
            <a:blip xmlns:r="http://schemas.openxmlformats.org/officeDocument/2006/relationships" r:embed="rId1"/>
            <a:stretch>
              <a:fillRect l="-1630" t="-2889" r="-2815" b="-3577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524000" y="4511040"/>
          <a:ext cx="6096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Item #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Size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Value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1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1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8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2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3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6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3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5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5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20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3200" lang="en-PH" smtClean="0"/>
              <a:t>There are two versions of the problem:</a:t>
            </a:r>
          </a:p>
          <a:p>
            <a:pPr indent="-514350" marL="971550">
              <a:buFont typeface="+mj-lt"/>
              <a:buAutoNum type="arabicPeriod"/>
            </a:pPr>
            <a:r>
              <a:rPr dirty="0" sz="3200" lang="en-PH" smtClean="0"/>
              <a:t>0-1 Knapsack Problem</a:t>
            </a:r>
            <a:endParaRPr dirty="0" sz="3200" lang="en-PH"/>
          </a:p>
          <a:p>
            <a:pPr indent="-514350" marL="971550">
              <a:buFont typeface="+mj-lt"/>
              <a:buAutoNum type="arabicPeriod"/>
            </a:pPr>
            <a:r>
              <a:rPr dirty="0" sz="3200" lang="en-PH" smtClean="0"/>
              <a:t>Fractional Knapsack Problem</a:t>
            </a:r>
          </a:p>
          <a:p>
            <a:pPr indent="-514350" lvl="1" marL="1371600">
              <a:buFont typeface="+mj-lt"/>
              <a:buAutoNum type="romanLcPeriod"/>
            </a:pPr>
            <a:r>
              <a:rPr dirty="0" sz="3200" lang="en-PH" smtClean="0"/>
              <a:t>Bounded Knapsack Problem</a:t>
            </a:r>
          </a:p>
          <a:p>
            <a:pPr indent="-514350" lvl="1" marL="1371600">
              <a:buFont typeface="+mj-lt"/>
              <a:buAutoNum type="romanLcPeriod"/>
            </a:pPr>
            <a:r>
              <a:rPr dirty="0" sz="3200" lang="en-PH" smtClean="0"/>
              <a:t>Unbounded Knapsack Problem</a:t>
            </a:r>
            <a:endParaRPr dirty="0" sz="3200" lang="en-PH"/>
          </a:p>
          <a:p>
            <a:pPr indent="0" marL="0">
              <a:buNone/>
            </a:pPr>
            <a:endParaRPr dirty="0" lang="en-PH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Solutions to Knapsack Problems</a:t>
            </a:r>
            <a:endParaRPr dirty="0" lang="en-PH"/>
          </a:p>
        </p:txBody>
      </p:sp>
      <p:sp>
        <p:nvSpPr>
          <p:cNvPr id="1048625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630" t="-1844" r="-2370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Example</a:t>
            </a:r>
            <a:endParaRPr dirty="0" lang="en-PH"/>
          </a:p>
        </p:txBody>
      </p:sp>
      <p:sp>
        <p:nvSpPr>
          <p:cNvPr id="1048627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1844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628" name="Left Arrow 3">
            <a:hlinkClick r:id="rId2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Greedy Algorithm</a:t>
            </a:r>
            <a:endParaRPr dirty="0" lang="en-PH"/>
          </a:p>
        </p:txBody>
      </p:sp>
      <p:sp>
        <p:nvSpPr>
          <p:cNvPr id="1048630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0"/>
            <a:ext cx="8229600" cy="4297363"/>
          </a:xfrm>
          <a:blipFill rotWithShape="1">
            <a:blip xmlns:r="http://schemas.openxmlformats.org/officeDocument/2006/relationships" r:embed="rId1"/>
            <a:stretch>
              <a:fillRect l="-1852" t="-709"/>
            </a:stretch>
          </a:blipFill>
        </p:spPr>
        <p:txBody>
          <a:bodyPr/>
          <a:p>
            <a:r>
              <a:rPr lang="en-PH">
                <a:noFill/>
              </a:rPr>
              <a:t> </a:t>
            </a:r>
          </a:p>
        </p:txBody>
      </p:sp>
      <p:sp>
        <p:nvSpPr>
          <p:cNvPr id="1048631" name="Left Arrow 4">
            <a:hlinkClick r:id="rId2" action="ppaction://hlinksldjump"/>
          </p:cNvPr>
          <p:cNvSpPr/>
          <p:nvPr/>
        </p:nvSpPr>
        <p:spPr>
          <a:xfrm flipH="1">
            <a:off x="8229600" y="5867400"/>
            <a:ext cx="381000" cy="30480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6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animBg="1"/>
    </p:bld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Jenny G</dc:creator>
  <cp:lastModifiedBy>User</cp:lastModifiedBy>
  <dcterms:created xsi:type="dcterms:W3CDTF">2012-02-12T17:05:54Z</dcterms:created>
  <dcterms:modified xsi:type="dcterms:W3CDTF">2016-10-25T11:42:00Z</dcterms:modified>
</cp:coreProperties>
</file>