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type="screen4x3" cy="6858000" cx="9144000"/>
  <p:notesSz cx="6781800" cy="9918700"/>
  <p:defaultTextStyle>
    <a:lvl1pPr algn="ctr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accent1"/>
        </a:solidFill>
        <a:latin typeface="Times New Roman" pitchFamily="18" charset="0"/>
        <a:sym typeface="Times New Roman" pitchFamily="18" charset="0"/>
      </a:defRPr>
    </a:lvl1pPr>
    <a:lvl2pPr algn="ctr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accent1"/>
        </a:solidFill>
        <a:latin typeface="Times New Roman" pitchFamily="18" charset="0"/>
        <a:sym typeface="Times New Roman" pitchFamily="18" charset="0"/>
      </a:defRPr>
    </a:lvl2pPr>
    <a:lvl3pPr algn="ctr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accent1"/>
        </a:solidFill>
        <a:latin typeface="Times New Roman" pitchFamily="18" charset="0"/>
        <a:sym typeface="Times New Roman" pitchFamily="18" charset="0"/>
      </a:defRPr>
    </a:lvl3pPr>
    <a:lvl4pPr algn="ctr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accent1"/>
        </a:solidFill>
        <a:latin typeface="Times New Roman" pitchFamily="18" charset="0"/>
        <a:sym typeface="Times New Roman" pitchFamily="18" charset="0"/>
      </a:defRPr>
    </a:lvl4pPr>
    <a:lvl5pPr algn="ctr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4000" i="0" u="none">
        <a:solidFill>
          <a:schemeClr val="accent1"/>
        </a:solidFill>
        <a:latin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87879" autoAdjust="0"/>
  </p:normalViewPr>
  <p:slideViewPr>
    <p:cSldViewPr showGuides="0" snapToGrid="1" snapToObjects="0">
      <p:cViewPr varScale="1">
        <p:scale>
          <a:sx n="65" d="100"/>
          <a:sy n="65" d="100"/>
        </p:scale>
        <p:origin x="1536" y="6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tableStyles" Target="tableStyles.xml"/><Relationship Id="rId46" Type="http://schemas.openxmlformats.org/officeDocument/2006/relationships/presProps" Target="presProps.xml"/><Relationship Id="rId4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820" name=""/>
          <p:cNvSpPr/>
          <p:nvPr>
            <p:ph type="hdr" sz="quarter" idx="0"/>
          </p:nvPr>
        </p:nvSpPr>
        <p:spPr>
          <a:xfrm rot="0">
            <a:off x="0" y="0"/>
            <a:ext cx="2938462" cy="4953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algn="l" eaLnBrk="1" hangingPunct="1" latinLnBrk="1" lvl="0"/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9821" name=""/>
          <p:cNvSpPr/>
          <p:nvPr>
            <p:ph type="dt" sz="full" idx="1"/>
          </p:nvPr>
        </p:nvSpPr>
        <p:spPr>
          <a:xfrm rot="0">
            <a:off x="3841750" y="0"/>
            <a:ext cx="2938462" cy="4953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algn="r" eaLnBrk="1" hangingPunct="1" latinLnBrk="1" lvl="0"/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9822" name=""/>
          <p:cNvSpPr/>
          <p:nvPr>
            <p:ph type="sldImg" sz="full" idx="2"/>
          </p:nvPr>
        </p:nvSpPr>
        <p:spPr>
          <a:xfrm rot="0">
            <a:off x="911225" y="744537"/>
            <a:ext cx="4959350" cy="3719512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9823" name=""/>
          <p:cNvSpPr/>
          <p:nvPr>
            <p:ph type="body" sz="quarter" idx="3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9824" name=""/>
          <p:cNvSpPr/>
          <p:nvPr>
            <p:ph type="ftr" sz="quarter" idx="4"/>
          </p:nvPr>
        </p:nvSpPr>
        <p:spPr>
          <a:xfrm rot="0">
            <a:off x="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l" eaLnBrk="1" hangingPunct="1" latinLnBrk="1" lvl="0"/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9825" name=""/>
          <p:cNvSpPr/>
          <p:nvPr>
            <p:ph type="sldNum" sz="quarter" idx="5"/>
          </p:nvPr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Times New Roman" pitchFamily="18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593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594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4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945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946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9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950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951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4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955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956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9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960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961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5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966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967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0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971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972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08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9009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9010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93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9794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</p:spPr>
        <p:txBody>
          <a:bodyPr anchor="t" bIns="45720" lIns="91440" rIns="91440" tIns="45720"/>
          <a:p>
            <a:endParaRPr altLang="en-US" lang="zh-CN"/>
          </a:p>
        </p:txBody>
      </p:sp>
      <p:sp>
        <p:nvSpPr>
          <p:cNvPr id="1049795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611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12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617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18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630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31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643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44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648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49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655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56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3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814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815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8" name=""/>
          <p:cNvSpPr txBox="1"/>
          <p:nvPr/>
        </p:nvSpPr>
        <p:spPr>
          <a:xfrm rot="0">
            <a:off x="3841750" y="9421812"/>
            <a:ext cx="2938462" cy="4953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 lang="zh-CN">
                <a:solidFill>
                  <a:schemeClr val="dk1"/>
                </a:solidFill>
                <a:latin typeface="Arial" pitchFamily="0" charset="0"/>
              </a:rPr>
              <a:pPr algn="r" eaLnBrk="1" hangingPunct="1" latinLnBrk="1" lvl="0"/>
            </a:fld>
            <a:endParaRPr altLang="en-US" sz="1200" lang="zh-CN">
              <a:solidFill>
                <a:schemeClr val="dk1"/>
              </a:solidFill>
              <a:latin typeface="Arial" pitchFamily="0" charset="0"/>
            </a:endParaRPr>
          </a:p>
        </p:txBody>
      </p:sp>
      <p:sp>
        <p:nvSpPr>
          <p:cNvPr id="1048939" name=""/>
          <p:cNvSpPr/>
          <p:nvPr>
            <p:ph type="sldImg" sz="full" idx="0"/>
          </p:nvPr>
        </p:nvSpPr>
        <p:spPr>
          <a:xfrm rot="0">
            <a:off x="911225" y="744537"/>
            <a:ext cx="4959350" cy="3719512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940" name=""/>
          <p:cNvSpPr/>
          <p:nvPr>
            <p:ph type="body" sz="full" idx="1"/>
          </p:nvPr>
        </p:nvSpPr>
        <p:spPr>
          <a:xfrm rot="0">
            <a:off x="677862" y="4711700"/>
            <a:ext cx="5426075" cy="44624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chemeClr val="dk2">
                <a:alpha val="100000"/>
              </a:schemeClr>
            </a:gs>
            <a:gs pos="100000">
              <a:schemeClr val="lt1">
                <a:alpha val="100000"/>
              </a:schemeClr>
            </a:gs>
          </a:gsLst>
          <a:lin ang="5400000" scaled="1"/>
        </a:gra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 rot="0">
            <a:off x="4762" y="3276600"/>
            <a:ext cx="9137650" cy="152400"/>
            <a:chOff x="3" y="2064"/>
            <a:chExt cx="5756" cy="96"/>
          </a:xfrm>
        </p:grpSpPr>
        <p:sp>
          <p:nvSpPr>
            <p:cNvPr id="1048582" name=""/>
            <p:cNvSpPr/>
            <p:nvPr/>
          </p:nvSpPr>
          <p:spPr bwMode="black">
            <a:xfrm rot="0">
              <a:off x="3" y="2064"/>
              <a:ext cx="5756" cy="47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50000">
                  <a:schemeClr val="lt2">
                    <a:alpha val="100000"/>
                  </a:scheme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ctr" bIns="45720" lIns="91440" rIns="91440" tIns="45720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endParaRPr altLang="en-US" lang="zh-CN"/>
            </a:p>
          </p:txBody>
        </p:sp>
        <p:sp>
          <p:nvSpPr>
            <p:cNvPr id="1048583" name=""/>
            <p:cNvSpPr/>
            <p:nvPr/>
          </p:nvSpPr>
          <p:spPr bwMode="black">
            <a:xfrm rot="0">
              <a:off x="3" y="2136"/>
              <a:ext cx="5756" cy="24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50000">
                  <a:schemeClr val="folHlink">
                    <a:alpha val="100000"/>
                  </a:scheme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ctr" bIns="45720" lIns="91440" rIns="91440" tIns="45720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endParaRPr altLang="en-US" lang="zh-CN"/>
            </a:p>
          </p:txBody>
        </p:sp>
      </p:grpSp>
      <p:sp>
        <p:nvSpPr>
          <p:cNvPr id="1048586" name=""/>
          <p:cNvSpPr/>
          <p:nvPr>
            <p:ph type="dt" sz="quarter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87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88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90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algn="ctr" indent="0" marL="0">
              <a:buFont typeface="Monotype Sorts" pitchFamily="2" charset="2"/>
              <a:buNone/>
            </a:lvl1pPr>
          </a:lstStyle>
          <a:p>
            <a:r>
              <a:rPr altLang="zh-TW" lang="en-US"/>
              <a:t>Click to edit Master subtitle style</a:t>
            </a:r>
          </a:p>
        </p:txBody>
      </p:sp>
      <p:sp>
        <p:nvSpPr>
          <p:cNvPr id="1048589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p>
            <a:r>
              <a:rPr altLang="zh-TW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8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5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248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8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248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8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2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25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8481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8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8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8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8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80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80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80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6038" compatLnSpc="1" lIns="92075" numCol="1" rIns="92075" tIns="4603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8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dk2">
                <a:alpha val="100000"/>
              </a:schemeClr>
            </a:gs>
            <a:gs pos="100000">
              <a:schemeClr val="lt1">
                <a:alpha val="100000"/>
              </a:schemeClr>
            </a:gs>
          </a:gsLst>
          <a:lin ang="5400000" scaled="1"/>
        </a:gra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p>
            <a:pPr lvl="0"/>
            <a:r>
              <a:rPr altLang="zh-TW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p>
            <a:pPr lvl="0"/>
            <a:r>
              <a:rPr altLang="zh-TW" lang="en-US"/>
              <a:t>Click to edit Master text styles</a:t>
            </a:r>
          </a:p>
          <a:p>
            <a:pPr lvl="1"/>
            <a:r>
              <a:rPr altLang="zh-TW" lang="en-US"/>
              <a:t>Second Level</a:t>
            </a:r>
          </a:p>
          <a:p>
            <a:pPr lvl="2"/>
            <a:r>
              <a:rPr altLang="zh-TW" lang="en-US"/>
              <a:t>Third Level</a:t>
            </a:r>
          </a:p>
          <a:p>
            <a:pPr lvl="3"/>
            <a:r>
              <a:rPr altLang="zh-TW" lang="en-US"/>
              <a:t>Fourth Level</a:t>
            </a:r>
          </a:p>
          <a:p>
            <a:pPr lvl="4"/>
            <a:r>
              <a:rPr altLang="zh-TW" lang="en-US"/>
              <a:t>Fifth Level</a:t>
            </a:r>
          </a:p>
        </p:txBody>
      </p:sp>
      <p:sp>
        <p:nvSpPr>
          <p:cNvPr id="1048578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7772400" y="6248400"/>
            <a:ext cx="1217612" cy="5334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400" lang="zh-TW">
                <a:solidFill>
                  <a:schemeClr val="dk1"/>
                </a:solidFill>
                <a:latin typeface="Arial" pitchFamily="0" charset="0"/>
                <a:ea typeface="PMingLiU" pitchFamily="18" charset="-120"/>
              </a:rPr>
              <a:pPr algn="r" lvl="0"/>
            </a:fld>
            <a:endParaRPr altLang="en-US" sz="1400" lang="zh-TW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80" name=""/>
          <p:cNvSpPr/>
          <p:nvPr/>
        </p:nvSpPr>
        <p:spPr>
          <a:xfrm rot="0">
            <a:off x="76200" y="76200"/>
            <a:ext cx="2514600" cy="3810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r>
              <a:rPr altLang="zh-TW" sz="1200" lang="en-US">
                <a:solidFill>
                  <a:schemeClr val="folHlink"/>
                </a:solidFill>
                <a:latin typeface="Arial" pitchFamily="0" charset="0"/>
                <a:ea typeface="PMingLiU" pitchFamily="18" charset="-120"/>
              </a:rPr>
              <a:t>Graph &amp; BFS / Slide </a:t>
            </a:r>
            <a:fld id="{566ABCEB-ACFC-4714-9973-3DA970169C29}" type="slidenum">
              <a:rPr altLang="zh-TW" sz="1200" lang="en-US">
                <a:solidFill>
                  <a:schemeClr val="folHlink"/>
                </a:solidFill>
                <a:latin typeface="Arial" pitchFamily="0" charset="0"/>
                <a:ea typeface="PMingLiU" pitchFamily="18" charset="-120"/>
              </a:rPr>
              <a:pPr algn="l" lvl="0"/>
            </a:fld>
            <a:endParaRPr altLang="zh-TW" sz="1200" lang="en-US">
              <a:solidFill>
                <a:schemeClr val="folHlink"/>
              </a:solidFill>
              <a:latin typeface="Arial" pitchFamily="0" charset="0"/>
              <a:ea typeface="PMingLiU" pitchFamily="18" charset="-120"/>
            </a:endParaRPr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l" lvl="0"/>
            <a:endParaRPr altLang="zh-TW" sz="1400" lang="en-US">
              <a:solidFill>
                <a:schemeClr val="dk1"/>
              </a:solidFill>
              <a:latin typeface="Arial" pitchFamily="0" charset="0"/>
              <a:ea typeface="PMingLiU" pitchFamily="18" charset="-12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5pPr>
      <a:lvl6pPr algn="ctr" eaLnBrk="0" fontAlgn="base" hangingPunct="0" marL="4572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6pPr>
      <a:lvl7pPr algn="ctr" eaLnBrk="0" fontAlgn="base" hangingPunct="0" marL="9144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7pPr>
      <a:lvl8pPr algn="ctr" eaLnBrk="0" fontAlgn="base" hangingPunct="0" marL="13716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8pPr>
      <a:lvl9pPr algn="ctr" eaLnBrk="0" fontAlgn="base" hangingPunct="0" marL="18288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pitchFamily="18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1"/>
        <a:defRPr sz="2000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algn="l" eaLnBrk="0" fontAlgn="base" hangingPunct="0" indent="-228600" marL="2514600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algn="l" eaLnBrk="0" fontAlgn="base" hangingPunct="0" indent="-228600" marL="2971800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algn="l" eaLnBrk="0" fontAlgn="base" hangingPunct="0" indent="-228600" marL="3429000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algn="l" eaLnBrk="0" fontAlgn="base" hangingPunct="0" indent="-228600" marL="3886200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ctrTitle" sz="full" idx="4294967295"/>
          </p:nvPr>
        </p:nvSpPr>
        <p:spPr>
          <a:xfrm rot="0">
            <a:off x="685800" y="2057400"/>
            <a:ext cx="7772400" cy="11430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>
              <a:defRPr sz="4400"/>
            </a:lvl1pPr>
          </a:lstStyle>
          <a:p>
            <a:r>
              <a:rPr altLang="en-US" lang="zh-CN"/>
              <a:t>Graph &amp; BFS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"/>
          <p:cNvSpPr/>
          <p:nvPr>
            <p:ph type="title" sz="full" idx="0"/>
          </p:nvPr>
        </p:nvSpPr>
        <p:spPr>
          <a:xfrm rot="0">
            <a:off x="609600" y="-1524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Adjacency Matrix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990600"/>
            <a:ext cx="6069012" cy="2800350"/>
          </a:xfrm>
          <a:prstGeom prst="rect"/>
          <a:noFill/>
          <a:ln>
            <a:noFill/>
          </a:ln>
        </p:spPr>
      </p:pic>
      <p:sp>
        <p:nvSpPr>
          <p:cNvPr id="1048646" name=""/>
          <p:cNvSpPr/>
          <p:nvPr>
            <p:ph type="body" sz="full" idx="1"/>
          </p:nvPr>
        </p:nvSpPr>
        <p:spPr>
          <a:xfrm rot="0">
            <a:off x="609600" y="3962400"/>
            <a:ext cx="7848600" cy="28956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2D array A[0..n-1, 0..n-1]</a:t>
            </a:r>
            <a:r>
              <a:rPr altLang="zh-CN" sz="2000" lang="en-US">
                <a:ea typeface="宋体" pitchFamily="2" charset="-122"/>
              </a:rPr>
              <a:t>, where </a:t>
            </a:r>
            <a:r>
              <a:rPr altLang="zh-CN" b="1" sz="2000" i="1" lang="en-US">
                <a:ea typeface="宋体" pitchFamily="2" charset="-122"/>
              </a:rPr>
              <a:t>n</a:t>
            </a:r>
            <a:r>
              <a:rPr altLang="zh-CN" sz="2000" lang="en-US">
                <a:ea typeface="宋体" pitchFamily="2" charset="-122"/>
              </a:rPr>
              <a:t> is the number of vertices in the graph</a:t>
            </a:r>
          </a:p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Each row and column is indexed by the vertex id</a:t>
            </a:r>
          </a:p>
          <a:p>
            <a:pPr lvl="1">
              <a:lnSpc>
                <a:spcPct val="80000"/>
              </a:lnSpc>
            </a:pPr>
            <a:r>
              <a:rPr altLang="zh-CN" sz="1800" lang="en-US">
                <a:ea typeface="宋体" pitchFamily="2" charset="-122"/>
              </a:rPr>
              <a:t>e,g a=0, b=1, c=2, d=3, e=4</a:t>
            </a:r>
          </a:p>
          <a:p>
            <a:pPr lvl="0">
              <a:lnSpc>
                <a:spcPct val="80000"/>
              </a:lnSpc>
            </a:pPr>
            <a:r>
              <a:rPr altLang="zh-CN" sz="2000" i="1" lang="en-US">
                <a:ea typeface="宋体" pitchFamily="2" charset="-122"/>
              </a:rPr>
              <a:t>A[i][j]=1</a:t>
            </a:r>
            <a:r>
              <a:rPr altLang="zh-CN" sz="2000" lang="en-US">
                <a:ea typeface="宋体" pitchFamily="2" charset="-122"/>
              </a:rPr>
              <a:t> if there is an edge connecting vertices </a:t>
            </a:r>
            <a:r>
              <a:rPr altLang="zh-CN" sz="2000" i="1" lang="en-US">
                <a:ea typeface="宋体" pitchFamily="2" charset="-122"/>
              </a:rPr>
              <a:t>i</a:t>
            </a:r>
            <a:r>
              <a:rPr altLang="zh-CN" sz="2000" lang="en-US">
                <a:ea typeface="宋体" pitchFamily="2" charset="-122"/>
              </a:rPr>
              <a:t> and </a:t>
            </a:r>
            <a:r>
              <a:rPr altLang="zh-CN" sz="2000" i="1" lang="en-US">
                <a:ea typeface="宋体" pitchFamily="2" charset="-122"/>
              </a:rPr>
              <a:t>j</a:t>
            </a:r>
            <a:r>
              <a:rPr altLang="zh-CN" sz="2000" lang="en-US">
                <a:ea typeface="宋体" pitchFamily="2" charset="-122"/>
              </a:rPr>
              <a:t>; otherwise, </a:t>
            </a:r>
            <a:r>
              <a:rPr altLang="zh-CN" sz="2000" i="1" lang="en-US">
                <a:ea typeface="宋体" pitchFamily="2" charset="-122"/>
              </a:rPr>
              <a:t>A[i][j]=0</a:t>
            </a:r>
          </a:p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The 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storage</a:t>
            </a:r>
            <a:r>
              <a:rPr altLang="zh-CN" sz="2000" lang="en-US">
                <a:ea typeface="宋体" pitchFamily="2" charset="-122"/>
              </a:rPr>
              <a:t> requirement is </a:t>
            </a:r>
            <a:r>
              <a:rPr altLang="en-US" sz="2000" lang="zh-CN">
                <a:solidFill>
                  <a:srgbClr val="00FF00"/>
                </a:solidFill>
              </a:rPr>
              <a:t>Θ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(n</a:t>
            </a:r>
            <a:r>
              <a:rPr altLang="zh-CN" baseline="30000" sz="2000" lang="en-US">
                <a:solidFill>
                  <a:srgbClr val="00FF00"/>
                </a:solidFill>
                <a:ea typeface="宋体" pitchFamily="2" charset="-122"/>
              </a:rPr>
              <a:t>2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).</a:t>
            </a:r>
            <a:r>
              <a:rPr altLang="zh-CN" sz="2000" lang="en-US">
                <a:ea typeface="宋体" pitchFamily="2" charset="-122"/>
              </a:rPr>
              <a:t> It is not efficient if the graph has few edges. An </a:t>
            </a: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adjacency matrix</a:t>
            </a:r>
            <a:r>
              <a:rPr altLang="zh-CN" sz="2000" lang="en-US">
                <a:ea typeface="宋体" pitchFamily="2" charset="-122"/>
              </a:rPr>
              <a:t> is an </a:t>
            </a: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appropriate</a:t>
            </a:r>
            <a:r>
              <a:rPr altLang="zh-CN" sz="2000" lang="en-US">
                <a:ea typeface="宋体" pitchFamily="2" charset="-122"/>
              </a:rPr>
              <a:t> representation if the graph is </a:t>
            </a: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dense</a:t>
            </a:r>
            <a:r>
              <a:rPr altLang="zh-CN" sz="2000" lang="en-US">
                <a:ea typeface="宋体" pitchFamily="2" charset="-122"/>
              </a:rPr>
              <a:t>: |E|=</a:t>
            </a:r>
            <a:r>
              <a:rPr altLang="zh-CN" sz="2000" lang="en-US">
                <a:ea typeface="Arial" pitchFamily="0" charset="0"/>
              </a:rPr>
              <a:t>Θ</a:t>
            </a:r>
            <a:r>
              <a:rPr altLang="zh-CN" sz="2000" lang="en-US">
                <a:ea typeface="宋体" pitchFamily="2" charset="-122"/>
              </a:rPr>
              <a:t>(|V|</a:t>
            </a:r>
            <a:r>
              <a:rPr altLang="zh-CN" baseline="30000" sz="2000" lang="en-US">
                <a:ea typeface="宋体" pitchFamily="2" charset="-122"/>
              </a:rPr>
              <a:t>2</a:t>
            </a:r>
            <a:r>
              <a:rPr altLang="zh-CN" sz="2000" lang="en-US">
                <a:ea typeface="宋体" pitchFamily="2" charset="-122"/>
              </a:rPr>
              <a:t>)</a:t>
            </a:r>
          </a:p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We can detect in O(1) time whether two vertices are connected.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charRg st="7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charRg st="12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charRg st="15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charRg st="231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charRg st="401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0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sz="3600" lang="zh-CN"/>
              <a:t>Simple Questions on Adjacency Matrix</a:t>
            </a:r>
          </a:p>
        </p:txBody>
      </p:sp>
      <p:sp>
        <p:nvSpPr>
          <p:cNvPr id="1048651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zh-CN"/>
              <a:t>Is there a direct link between A and B?</a:t>
            </a:r>
          </a:p>
          <a:p>
            <a:pPr lvl="0">
              <a:lnSpc>
                <a:spcPct val="90000"/>
              </a:lnSpc>
            </a:pPr>
            <a:r>
              <a:rPr altLang="en-US" lang="zh-CN"/>
              <a:t>What is the indegree and outdegree for a vertex A?</a:t>
            </a:r>
          </a:p>
          <a:p>
            <a:pPr lvl="0">
              <a:lnSpc>
                <a:spcPct val="90000"/>
              </a:lnSpc>
            </a:pPr>
            <a:r>
              <a:rPr altLang="en-US" lang="zh-CN"/>
              <a:t>How many nodes are directly connected to vertex A?</a:t>
            </a:r>
          </a:p>
          <a:p>
            <a:pPr lvl="0">
              <a:lnSpc>
                <a:spcPct val="90000"/>
              </a:lnSpc>
            </a:pPr>
            <a:r>
              <a:rPr altLang="en-US" lang="zh-CN"/>
              <a:t>Is it an undirected graph or directed graph?</a:t>
            </a:r>
          </a:p>
          <a:p>
            <a:pPr lvl="0">
              <a:lnSpc>
                <a:spcPct val="90000"/>
              </a:lnSpc>
            </a:pPr>
            <a:r>
              <a:rPr altLang="en-US" lang="zh-CN"/>
              <a:t>Suppose ADJ is an NxN matrix. What will be the result if we create another matrix ADJ2 where ADJ2=ADJxADJ?</a:t>
            </a:r>
          </a:p>
          <a:p>
            <a:pPr lvl="0">
              <a:lnSpc>
                <a:spcPct val="90000"/>
              </a:lnSpc>
            </a:pPr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4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9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14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charRg st="18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"/>
          <p:cNvSpPr/>
          <p:nvPr>
            <p:ph type="title" sz="full" idx="0"/>
          </p:nvPr>
        </p:nvSpPr>
        <p:spPr>
          <a:xfrm rot="0">
            <a:off x="609600" y="1524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Adjacency List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1295400"/>
            <a:ext cx="6075362" cy="2859087"/>
          </a:xfrm>
          <a:prstGeom prst="rect"/>
          <a:noFill/>
          <a:ln>
            <a:noFill/>
          </a:ln>
        </p:spPr>
      </p:pic>
      <p:sp>
        <p:nvSpPr>
          <p:cNvPr id="1048653" name=""/>
          <p:cNvSpPr/>
          <p:nvPr>
            <p:ph type="body" sz="full" idx="1"/>
          </p:nvPr>
        </p:nvSpPr>
        <p:spPr>
          <a:xfrm rot="0">
            <a:off x="609600" y="4267200"/>
            <a:ext cx="7848600" cy="2362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If the graph is not dense, in other words, </a:t>
            </a:r>
            <a:r>
              <a:rPr altLang="zh-CN" sz="2400" lang="en-US">
                <a:solidFill>
                  <a:srgbClr val="00FF00"/>
                </a:solidFill>
                <a:ea typeface="宋体" pitchFamily="2" charset="-122"/>
              </a:rPr>
              <a:t>sparse</a:t>
            </a:r>
            <a:r>
              <a:rPr altLang="zh-CN" sz="2400" lang="en-US">
                <a:ea typeface="宋体" pitchFamily="2" charset="-122"/>
              </a:rPr>
              <a:t>, a better solution is an adjacency list</a:t>
            </a:r>
          </a:p>
          <a:p>
            <a:pPr lvl="0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The adjacency list is </a:t>
            </a:r>
            <a:r>
              <a:rPr altLang="zh-CN" sz="2400" lang="en-US">
                <a:solidFill>
                  <a:srgbClr val="FFFF00"/>
                </a:solidFill>
                <a:ea typeface="宋体" pitchFamily="2" charset="-122"/>
              </a:rPr>
              <a:t>an array A[0..n-1] of lists</a:t>
            </a:r>
            <a:r>
              <a:rPr altLang="zh-CN" sz="2400" lang="en-US">
                <a:ea typeface="宋体" pitchFamily="2" charset="-122"/>
              </a:rPr>
              <a:t>, where n is the number of vertices in the graph.</a:t>
            </a:r>
          </a:p>
          <a:p>
            <a:pPr lvl="0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Each array entry is indexed by the vertex id</a:t>
            </a:r>
          </a:p>
          <a:p>
            <a:pPr lvl="0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Each </a:t>
            </a:r>
            <a:r>
              <a:rPr altLang="zh-CN" sz="2400" lang="en-US">
                <a:solidFill>
                  <a:srgbClr val="00FF00"/>
                </a:solidFill>
                <a:ea typeface="宋体" pitchFamily="2" charset="-122"/>
              </a:rPr>
              <a:t>list </a:t>
            </a:r>
            <a:r>
              <a:rPr altLang="zh-CN" sz="2400" i="1" lang="en-US">
                <a:solidFill>
                  <a:srgbClr val="00FF00"/>
                </a:solidFill>
                <a:ea typeface="宋体" pitchFamily="2" charset="-122"/>
              </a:rPr>
              <a:t>A[i]</a:t>
            </a:r>
            <a:r>
              <a:rPr altLang="zh-CN" sz="2400" lang="en-US">
                <a:ea typeface="宋体" pitchFamily="2" charset="-122"/>
              </a:rPr>
              <a:t> stores the </a:t>
            </a:r>
            <a:r>
              <a:rPr altLang="zh-CN" sz="2400" lang="en-US">
                <a:solidFill>
                  <a:srgbClr val="00FF00"/>
                </a:solidFill>
                <a:ea typeface="宋体" pitchFamily="2" charset="-122"/>
              </a:rPr>
              <a:t>ids of the vertices adjacent to vertex </a:t>
            </a:r>
            <a:r>
              <a:rPr altLang="zh-CN" sz="2400" i="1" lang="en-US">
                <a:solidFill>
                  <a:srgbClr val="00FF00"/>
                </a:solidFill>
                <a:ea typeface="宋体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charRg st="9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charRg st="189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charRg st="23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Adjacency Matrix Example</a:t>
            </a:r>
          </a:p>
        </p:txBody>
      </p:sp>
      <p:grpSp>
        <p:nvGrpSpPr>
          <p:cNvPr id="89" name=""/>
          <p:cNvGrpSpPr/>
          <p:nvPr/>
        </p:nvGrpSpPr>
        <p:grpSpPr>
          <a:xfrm rot="0">
            <a:off x="685800" y="1981200"/>
            <a:ext cx="3733800" cy="2895600"/>
            <a:chOff x="192" y="816"/>
            <a:chExt cx="2976" cy="2208"/>
          </a:xfrm>
        </p:grpSpPr>
        <p:sp>
          <p:nvSpPr>
            <p:cNvPr id="1048658" name=""/>
            <p:cNvSpPr/>
            <p:nvPr/>
          </p:nvSpPr>
          <p:spPr>
            <a:xfrm rot="0">
              <a:off x="624" y="1632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2</a:t>
              </a:r>
            </a:p>
          </p:txBody>
        </p:sp>
        <p:sp>
          <p:nvSpPr>
            <p:cNvPr id="1048659" name=""/>
            <p:cNvSpPr/>
            <p:nvPr/>
          </p:nvSpPr>
          <p:spPr>
            <a:xfrm rot="0">
              <a:off x="192" y="264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4</a:t>
              </a:r>
            </a:p>
          </p:txBody>
        </p:sp>
        <p:sp>
          <p:nvSpPr>
            <p:cNvPr id="1048660" name=""/>
            <p:cNvSpPr/>
            <p:nvPr/>
          </p:nvSpPr>
          <p:spPr>
            <a:xfrm rot="0">
              <a:off x="816" y="2304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3</a:t>
              </a:r>
            </a:p>
          </p:txBody>
        </p:sp>
        <p:sp>
          <p:nvSpPr>
            <p:cNvPr id="1048661" name=""/>
            <p:cNvSpPr/>
            <p:nvPr/>
          </p:nvSpPr>
          <p:spPr>
            <a:xfrm rot="0">
              <a:off x="1296" y="273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5</a:t>
              </a:r>
            </a:p>
          </p:txBody>
        </p:sp>
        <p:sp>
          <p:nvSpPr>
            <p:cNvPr id="1048662" name=""/>
            <p:cNvSpPr/>
            <p:nvPr/>
          </p:nvSpPr>
          <p:spPr>
            <a:xfrm rot="0">
              <a:off x="1392" y="192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1</a:t>
              </a:r>
            </a:p>
          </p:txBody>
        </p:sp>
        <p:sp>
          <p:nvSpPr>
            <p:cNvPr id="1048663" name=""/>
            <p:cNvSpPr/>
            <p:nvPr/>
          </p:nvSpPr>
          <p:spPr>
            <a:xfrm rot="0">
              <a:off x="1920" y="225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7</a:t>
              </a:r>
            </a:p>
          </p:txBody>
        </p:sp>
        <p:sp>
          <p:nvSpPr>
            <p:cNvPr id="1048664" name=""/>
            <p:cNvSpPr/>
            <p:nvPr/>
          </p:nvSpPr>
          <p:spPr>
            <a:xfrm rot="0">
              <a:off x="2880" y="249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6</a:t>
              </a:r>
            </a:p>
          </p:txBody>
        </p:sp>
        <p:sp>
          <p:nvSpPr>
            <p:cNvPr id="1048665" name=""/>
            <p:cNvSpPr/>
            <p:nvPr/>
          </p:nvSpPr>
          <p:spPr>
            <a:xfrm rot="0">
              <a:off x="2208" y="168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9</a:t>
              </a:r>
            </a:p>
          </p:txBody>
        </p:sp>
        <p:sp>
          <p:nvSpPr>
            <p:cNvPr id="1048666" name=""/>
            <p:cNvSpPr/>
            <p:nvPr/>
          </p:nvSpPr>
          <p:spPr>
            <a:xfrm rot="0">
              <a:off x="1728" y="1152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8</a:t>
              </a:r>
            </a:p>
          </p:txBody>
        </p:sp>
        <p:sp>
          <p:nvSpPr>
            <p:cNvPr id="1048667" name=""/>
            <p:cNvSpPr/>
            <p:nvPr/>
          </p:nvSpPr>
          <p:spPr>
            <a:xfrm rot="0">
              <a:off x="720" y="81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0</a:t>
              </a:r>
            </a:p>
          </p:txBody>
        </p:sp>
        <p:cxnSp>
          <p:nvCxnSpPr>
            <p:cNvPr id="3145736" name=""/>
            <p:cNvCxnSpPr>
              <a:cxnSpLocks/>
            </p:cNvCxnSpPr>
            <p:nvPr/>
          </p:nvCxnSpPr>
          <p:spPr>
            <a:xfrm rot="0">
              <a:off x="1008" y="960"/>
              <a:ext cx="762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37" name=""/>
            <p:cNvCxnSpPr>
              <a:cxnSpLocks/>
            </p:cNvCxnSpPr>
            <p:nvPr/>
          </p:nvCxnSpPr>
          <p:spPr>
            <a:xfrm rot="0">
              <a:off x="1974" y="1398"/>
              <a:ext cx="276" cy="32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38" name=""/>
            <p:cNvCxnSpPr>
              <a:cxnSpLocks/>
            </p:cNvCxnSpPr>
            <p:nvPr/>
          </p:nvCxnSpPr>
          <p:spPr>
            <a:xfrm rot="0" flipH="1">
              <a:off x="1638" y="1824"/>
              <a:ext cx="570" cy="13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39" name=""/>
            <p:cNvCxnSpPr>
              <a:cxnSpLocks/>
            </p:cNvCxnSpPr>
            <p:nvPr/>
          </p:nvCxnSpPr>
          <p:spPr>
            <a:xfrm rot="0" flipH="1">
              <a:off x="912" y="1398"/>
              <a:ext cx="858" cy="37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0" name=""/>
            <p:cNvCxnSpPr>
              <a:cxnSpLocks/>
            </p:cNvCxnSpPr>
            <p:nvPr/>
          </p:nvCxnSpPr>
          <p:spPr>
            <a:xfrm rot="0">
              <a:off x="912" y="1776"/>
              <a:ext cx="522" cy="186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1" name=""/>
            <p:cNvCxnSpPr>
              <a:cxnSpLocks/>
            </p:cNvCxnSpPr>
            <p:nvPr/>
          </p:nvCxnSpPr>
          <p:spPr>
            <a:xfrm rot="0" flipH="1">
              <a:off x="336" y="1878"/>
              <a:ext cx="330" cy="762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2" name=""/>
            <p:cNvCxnSpPr>
              <a:cxnSpLocks/>
            </p:cNvCxnSpPr>
            <p:nvPr/>
          </p:nvCxnSpPr>
          <p:spPr>
            <a:xfrm rot="0" flipV="1">
              <a:off x="480" y="2550"/>
              <a:ext cx="378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3" name=""/>
            <p:cNvCxnSpPr>
              <a:cxnSpLocks/>
            </p:cNvCxnSpPr>
            <p:nvPr/>
          </p:nvCxnSpPr>
          <p:spPr>
            <a:xfrm rot="0" flipV="1">
              <a:off x="1062" y="2166"/>
              <a:ext cx="372" cy="180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4" name=""/>
            <p:cNvCxnSpPr>
              <a:cxnSpLocks/>
            </p:cNvCxnSpPr>
            <p:nvPr/>
          </p:nvCxnSpPr>
          <p:spPr>
            <a:xfrm rot="0">
              <a:off x="1062" y="2550"/>
              <a:ext cx="276" cy="22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5" name=""/>
            <p:cNvCxnSpPr>
              <a:cxnSpLocks/>
            </p:cNvCxnSpPr>
            <p:nvPr/>
          </p:nvCxnSpPr>
          <p:spPr>
            <a:xfrm rot="0" flipV="1">
              <a:off x="1584" y="2640"/>
              <a:ext cx="1296" cy="240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6" name=""/>
            <p:cNvCxnSpPr>
              <a:cxnSpLocks/>
            </p:cNvCxnSpPr>
            <p:nvPr/>
          </p:nvCxnSpPr>
          <p:spPr>
            <a:xfrm rot="0">
              <a:off x="1680" y="2064"/>
              <a:ext cx="282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7" name=""/>
            <p:cNvCxnSpPr>
              <a:cxnSpLocks/>
            </p:cNvCxnSpPr>
            <p:nvPr/>
          </p:nvCxnSpPr>
          <p:spPr>
            <a:xfrm rot="0">
              <a:off x="2208" y="2400"/>
              <a:ext cx="714" cy="13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</p:grp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4953000" y="1905000"/>
          <a:ext cx="3702050" cy="4035425"/>
        </p:xfrm>
        <a:graphic>
          <a:graphicData uri="http://schemas.openxmlformats.org/drawingml/2006/table">
            <a:tbl>
              <a:tblPr/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altLang="en-US" sz="1600" lang="zh-CN">
                        <a:solidFill>
                          <a:schemeClr val="dk1"/>
                        </a:solidFill>
                        <a:latin typeface="Arial" pitchFamily="0" charset="0"/>
                        <a:ea typeface="宋体" pitchFamily="2" charset="-122"/>
                      </a:endParaRP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6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Adjacency List Example</a:t>
            </a:r>
          </a:p>
        </p:txBody>
      </p:sp>
      <p:grpSp>
        <p:nvGrpSpPr>
          <p:cNvPr id="94" name=""/>
          <p:cNvGrpSpPr/>
          <p:nvPr/>
        </p:nvGrpSpPr>
        <p:grpSpPr>
          <a:xfrm rot="0">
            <a:off x="685800" y="1981200"/>
            <a:ext cx="3733800" cy="2895600"/>
            <a:chOff x="192" y="816"/>
            <a:chExt cx="2976" cy="2208"/>
          </a:xfrm>
        </p:grpSpPr>
        <p:sp>
          <p:nvSpPr>
            <p:cNvPr id="1048817" name=""/>
            <p:cNvSpPr/>
            <p:nvPr/>
          </p:nvSpPr>
          <p:spPr>
            <a:xfrm rot="0">
              <a:off x="624" y="1632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2</a:t>
              </a:r>
            </a:p>
          </p:txBody>
        </p:sp>
        <p:sp>
          <p:nvSpPr>
            <p:cNvPr id="1048818" name=""/>
            <p:cNvSpPr/>
            <p:nvPr/>
          </p:nvSpPr>
          <p:spPr>
            <a:xfrm rot="0">
              <a:off x="192" y="264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4</a:t>
              </a:r>
            </a:p>
          </p:txBody>
        </p:sp>
        <p:sp>
          <p:nvSpPr>
            <p:cNvPr id="1048819" name=""/>
            <p:cNvSpPr/>
            <p:nvPr/>
          </p:nvSpPr>
          <p:spPr>
            <a:xfrm rot="0">
              <a:off x="816" y="2304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3</a:t>
              </a:r>
            </a:p>
          </p:txBody>
        </p:sp>
        <p:sp>
          <p:nvSpPr>
            <p:cNvPr id="1048820" name=""/>
            <p:cNvSpPr/>
            <p:nvPr/>
          </p:nvSpPr>
          <p:spPr>
            <a:xfrm rot="0">
              <a:off x="1296" y="273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5</a:t>
              </a:r>
            </a:p>
          </p:txBody>
        </p:sp>
        <p:sp>
          <p:nvSpPr>
            <p:cNvPr id="1048821" name=""/>
            <p:cNvSpPr/>
            <p:nvPr/>
          </p:nvSpPr>
          <p:spPr>
            <a:xfrm rot="0">
              <a:off x="1392" y="192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1</a:t>
              </a:r>
            </a:p>
          </p:txBody>
        </p:sp>
        <p:sp>
          <p:nvSpPr>
            <p:cNvPr id="1048822" name=""/>
            <p:cNvSpPr/>
            <p:nvPr/>
          </p:nvSpPr>
          <p:spPr>
            <a:xfrm rot="0">
              <a:off x="1920" y="225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7</a:t>
              </a:r>
            </a:p>
          </p:txBody>
        </p:sp>
        <p:sp>
          <p:nvSpPr>
            <p:cNvPr id="1048823" name=""/>
            <p:cNvSpPr/>
            <p:nvPr/>
          </p:nvSpPr>
          <p:spPr>
            <a:xfrm rot="0">
              <a:off x="2880" y="249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6</a:t>
              </a:r>
            </a:p>
          </p:txBody>
        </p:sp>
        <p:sp>
          <p:nvSpPr>
            <p:cNvPr id="1048824" name=""/>
            <p:cNvSpPr/>
            <p:nvPr/>
          </p:nvSpPr>
          <p:spPr>
            <a:xfrm rot="0">
              <a:off x="2208" y="168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9</a:t>
              </a:r>
            </a:p>
          </p:txBody>
        </p:sp>
        <p:sp>
          <p:nvSpPr>
            <p:cNvPr id="1048825" name=""/>
            <p:cNvSpPr/>
            <p:nvPr/>
          </p:nvSpPr>
          <p:spPr>
            <a:xfrm rot="0">
              <a:off x="1728" y="1152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8</a:t>
              </a:r>
            </a:p>
          </p:txBody>
        </p:sp>
        <p:sp>
          <p:nvSpPr>
            <p:cNvPr id="1048826" name=""/>
            <p:cNvSpPr/>
            <p:nvPr/>
          </p:nvSpPr>
          <p:spPr>
            <a:xfrm rot="0">
              <a:off x="720" y="81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0</a:t>
              </a:r>
            </a:p>
          </p:txBody>
        </p:sp>
        <p:cxnSp>
          <p:nvCxnSpPr>
            <p:cNvPr id="3145748" name=""/>
            <p:cNvCxnSpPr>
              <a:cxnSpLocks/>
            </p:cNvCxnSpPr>
            <p:nvPr/>
          </p:nvCxnSpPr>
          <p:spPr>
            <a:xfrm rot="0">
              <a:off x="1008" y="960"/>
              <a:ext cx="762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49" name=""/>
            <p:cNvCxnSpPr>
              <a:cxnSpLocks/>
            </p:cNvCxnSpPr>
            <p:nvPr/>
          </p:nvCxnSpPr>
          <p:spPr>
            <a:xfrm rot="0">
              <a:off x="1974" y="1398"/>
              <a:ext cx="276" cy="32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0" name=""/>
            <p:cNvCxnSpPr>
              <a:cxnSpLocks/>
            </p:cNvCxnSpPr>
            <p:nvPr/>
          </p:nvCxnSpPr>
          <p:spPr>
            <a:xfrm rot="0" flipH="1">
              <a:off x="1638" y="1824"/>
              <a:ext cx="570" cy="13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1" name=""/>
            <p:cNvCxnSpPr>
              <a:cxnSpLocks/>
            </p:cNvCxnSpPr>
            <p:nvPr/>
          </p:nvCxnSpPr>
          <p:spPr>
            <a:xfrm rot="0" flipH="1">
              <a:off x="912" y="1398"/>
              <a:ext cx="858" cy="37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2" name=""/>
            <p:cNvCxnSpPr>
              <a:cxnSpLocks/>
            </p:cNvCxnSpPr>
            <p:nvPr/>
          </p:nvCxnSpPr>
          <p:spPr>
            <a:xfrm rot="0">
              <a:off x="912" y="1776"/>
              <a:ext cx="522" cy="186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3" name=""/>
            <p:cNvCxnSpPr>
              <a:cxnSpLocks/>
            </p:cNvCxnSpPr>
            <p:nvPr/>
          </p:nvCxnSpPr>
          <p:spPr>
            <a:xfrm rot="0" flipH="1">
              <a:off x="336" y="1878"/>
              <a:ext cx="330" cy="762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4" name=""/>
            <p:cNvCxnSpPr>
              <a:cxnSpLocks/>
            </p:cNvCxnSpPr>
            <p:nvPr/>
          </p:nvCxnSpPr>
          <p:spPr>
            <a:xfrm rot="0" flipV="1">
              <a:off x="480" y="2550"/>
              <a:ext cx="378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5" name=""/>
            <p:cNvCxnSpPr>
              <a:cxnSpLocks/>
            </p:cNvCxnSpPr>
            <p:nvPr/>
          </p:nvCxnSpPr>
          <p:spPr>
            <a:xfrm rot="0" flipV="1">
              <a:off x="1062" y="2166"/>
              <a:ext cx="372" cy="180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6" name=""/>
            <p:cNvCxnSpPr>
              <a:cxnSpLocks/>
            </p:cNvCxnSpPr>
            <p:nvPr/>
          </p:nvCxnSpPr>
          <p:spPr>
            <a:xfrm rot="0">
              <a:off x="1062" y="2550"/>
              <a:ext cx="276" cy="22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7" name=""/>
            <p:cNvCxnSpPr>
              <a:cxnSpLocks/>
            </p:cNvCxnSpPr>
            <p:nvPr/>
          </p:nvCxnSpPr>
          <p:spPr>
            <a:xfrm rot="0" flipV="1">
              <a:off x="1584" y="2640"/>
              <a:ext cx="1296" cy="240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8" name=""/>
            <p:cNvCxnSpPr>
              <a:cxnSpLocks/>
            </p:cNvCxnSpPr>
            <p:nvPr/>
          </p:nvCxnSpPr>
          <p:spPr>
            <a:xfrm rot="0">
              <a:off x="1680" y="2064"/>
              <a:ext cx="282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59" name=""/>
            <p:cNvCxnSpPr>
              <a:cxnSpLocks/>
            </p:cNvCxnSpPr>
            <p:nvPr/>
          </p:nvCxnSpPr>
          <p:spPr>
            <a:xfrm rot="0">
              <a:off x="2208" y="2400"/>
              <a:ext cx="714" cy="13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</p:grp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5181600" y="1905000"/>
          <a:ext cx="336550" cy="3657600"/>
        </p:xfrm>
        <a:graphic>
          <a:graphicData uri="http://schemas.openxmlformats.org/drawingml/2006/table">
            <a:tbl>
              <a:tblPr/>
              <a:tblGrid>
                <a:gridCol w="336550"/>
              </a:tblGrid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671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1" sz="18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40" marR="91440" marT="45720" marB="45720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850" name=""/>
          <p:cNvSpPr/>
          <p:nvPr/>
        </p:nvSpPr>
        <p:spPr>
          <a:xfrm rot="0">
            <a:off x="5562600" y="20574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1" name=""/>
          <p:cNvSpPr/>
          <p:nvPr/>
        </p:nvSpPr>
        <p:spPr>
          <a:xfrm rot="0">
            <a:off x="5562600" y="24384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2" name=""/>
          <p:cNvSpPr/>
          <p:nvPr/>
        </p:nvSpPr>
        <p:spPr>
          <a:xfrm rot="0">
            <a:off x="5562600" y="28194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3" name=""/>
          <p:cNvSpPr/>
          <p:nvPr/>
        </p:nvSpPr>
        <p:spPr>
          <a:xfrm rot="0">
            <a:off x="5562600" y="32004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4" name=""/>
          <p:cNvSpPr/>
          <p:nvPr/>
        </p:nvSpPr>
        <p:spPr>
          <a:xfrm rot="0">
            <a:off x="5562600" y="35052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5" name=""/>
          <p:cNvSpPr/>
          <p:nvPr/>
        </p:nvSpPr>
        <p:spPr>
          <a:xfrm rot="0">
            <a:off x="5562600" y="38862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6" name=""/>
          <p:cNvSpPr/>
          <p:nvPr/>
        </p:nvSpPr>
        <p:spPr>
          <a:xfrm rot="0">
            <a:off x="5562600" y="42672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7" name=""/>
          <p:cNvSpPr/>
          <p:nvPr/>
        </p:nvSpPr>
        <p:spPr>
          <a:xfrm rot="0">
            <a:off x="5562600" y="46482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8" name=""/>
          <p:cNvSpPr/>
          <p:nvPr/>
        </p:nvSpPr>
        <p:spPr>
          <a:xfrm rot="0">
            <a:off x="5562600" y="50292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59" name=""/>
          <p:cNvSpPr/>
          <p:nvPr/>
        </p:nvSpPr>
        <p:spPr>
          <a:xfrm rot="0">
            <a:off x="5562600" y="5410200"/>
            <a:ext cx="304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5867400" y="2255837"/>
          <a:ext cx="1157287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  <a:gridCol w="288924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0" marR="91440" marT="45622" marB="45622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07" name=""/>
          <p:cNvGraphicFramePr>
            <a:graphicFrameLocks/>
          </p:cNvGraphicFramePr>
          <p:nvPr/>
        </p:nvGraphicFramePr>
        <p:xfrm rot="0">
          <a:off x="5867400" y="1874837"/>
          <a:ext cx="290512" cy="334962"/>
        </p:xfrm>
        <a:graphic>
          <a:graphicData uri="http://schemas.openxmlformats.org/drawingml/2006/table">
            <a:tbl>
              <a:tblPr/>
              <a:tblGrid>
                <a:gridCol w="290512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40" marR="91440" marT="45622" marB="45622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08" name=""/>
          <p:cNvGraphicFramePr>
            <a:graphicFrameLocks/>
          </p:cNvGraphicFramePr>
          <p:nvPr/>
        </p:nvGraphicFramePr>
        <p:xfrm rot="0">
          <a:off x="5867400" y="2667000"/>
          <a:ext cx="868362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623" marB="45623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40" marR="91440" marT="45623" marB="45623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40" marR="91440" marT="45623" marB="45623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09" name=""/>
          <p:cNvGraphicFramePr>
            <a:graphicFrameLocks/>
          </p:cNvGraphicFramePr>
          <p:nvPr/>
        </p:nvGraphicFramePr>
        <p:xfrm rot="0">
          <a:off x="5867400" y="3048000"/>
          <a:ext cx="868362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623" marB="45623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40" marR="91440" marT="45623" marB="45623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40" marR="91440" marT="45623" marB="45623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0" name=""/>
          <p:cNvGraphicFramePr>
            <a:graphicFrameLocks/>
          </p:cNvGraphicFramePr>
          <p:nvPr/>
        </p:nvGraphicFramePr>
        <p:xfrm rot="0">
          <a:off x="5867400" y="3398837"/>
          <a:ext cx="579437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0" marR="91440" marT="45622" marB="45622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1" name=""/>
          <p:cNvGraphicFramePr>
            <a:graphicFrameLocks/>
          </p:cNvGraphicFramePr>
          <p:nvPr/>
        </p:nvGraphicFramePr>
        <p:xfrm rot="0">
          <a:off x="5867400" y="3733800"/>
          <a:ext cx="579437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0" marR="91440" marT="45623" marB="45623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40" marR="91440" marT="45623" marB="45623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2" name=""/>
          <p:cNvGraphicFramePr>
            <a:graphicFrameLocks/>
          </p:cNvGraphicFramePr>
          <p:nvPr/>
        </p:nvGraphicFramePr>
        <p:xfrm rot="0">
          <a:off x="5867400" y="4084637"/>
          <a:ext cx="579437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40" marR="91440" marT="45622" marB="45622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3" name=""/>
          <p:cNvGraphicFramePr>
            <a:graphicFrameLocks/>
          </p:cNvGraphicFramePr>
          <p:nvPr/>
        </p:nvGraphicFramePr>
        <p:xfrm rot="0">
          <a:off x="5867400" y="4465637"/>
          <a:ext cx="579437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622" marB="45622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4" name=""/>
          <p:cNvGraphicFramePr>
            <a:graphicFrameLocks/>
          </p:cNvGraphicFramePr>
          <p:nvPr/>
        </p:nvGraphicFramePr>
        <p:xfrm rot="0">
          <a:off x="5867400" y="4846637"/>
          <a:ext cx="868362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0" marR="91440" marT="45622" marB="45622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5" name=""/>
          <p:cNvGraphicFramePr>
            <a:graphicFrameLocks/>
          </p:cNvGraphicFramePr>
          <p:nvPr/>
        </p:nvGraphicFramePr>
        <p:xfrm rot="0">
          <a:off x="5867400" y="5227637"/>
          <a:ext cx="579437" cy="334962"/>
        </p:xfrm>
        <a:graphic>
          <a:graphicData uri="http://schemas.openxmlformats.org/drawingml/2006/table">
            <a:tbl>
              <a:tblPr/>
              <a:tblGrid>
                <a:gridCol w="290512"/>
                <a:gridCol w="288924"/>
              </a:tblGrid>
              <a:tr h="334962"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0" marR="91440" marT="45622" marB="45622" anchor="t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lv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altLang="zh-CN" b="0" sz="1600" lang="en-US">
                          <a:solidFill>
                            <a:schemeClr val="dk1"/>
                          </a:solidFill>
                          <a:latin typeface="Arial" pitchFamily="0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40" marR="91440" marT="45622" marB="45622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1" name=""/>
          <p:cNvSpPr/>
          <p:nvPr>
            <p:ph type="body" sz="full" idx="1"/>
          </p:nvPr>
        </p:nvSpPr>
        <p:spPr>
          <a:xfrm rot="0">
            <a:off x="609600" y="1143000"/>
            <a:ext cx="7848600" cy="5334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The array takes up </a:t>
            </a:r>
            <a:r>
              <a:rPr altLang="en-US" sz="2000" lang="en-US">
                <a:solidFill>
                  <a:srgbClr val="00FF00"/>
                </a:solidFill>
                <a:ea typeface="Arial" pitchFamily="0" charset="0"/>
              </a:rPr>
              <a:t>Θ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(n) space</a:t>
            </a:r>
          </a:p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Define 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degree </a:t>
            </a:r>
            <a:r>
              <a:rPr altLang="zh-CN" sz="2000" lang="en-US">
                <a:ea typeface="宋体" pitchFamily="2" charset="-122"/>
              </a:rPr>
              <a:t>of </a:t>
            </a:r>
            <a:r>
              <a:rPr altLang="zh-CN" sz="2000" i="1" lang="en-US">
                <a:ea typeface="宋体" pitchFamily="2" charset="-122"/>
              </a:rPr>
              <a:t>v</a:t>
            </a:r>
            <a:r>
              <a:rPr altLang="zh-CN" sz="2000" lang="en-US">
                <a:ea typeface="宋体" pitchFamily="2" charset="-122"/>
              </a:rPr>
              <a:t>, deg(</a:t>
            </a:r>
            <a:r>
              <a:rPr altLang="zh-CN" sz="2000" i="1" lang="en-US">
                <a:ea typeface="宋体" pitchFamily="2" charset="-122"/>
              </a:rPr>
              <a:t>v</a:t>
            </a:r>
            <a:r>
              <a:rPr altLang="zh-CN" sz="2000" lang="en-US">
                <a:ea typeface="宋体" pitchFamily="2" charset="-122"/>
              </a:rPr>
              <a:t>), to be the number of edges incident to </a:t>
            </a:r>
            <a:r>
              <a:rPr altLang="zh-CN" sz="2000" i="1" lang="en-US">
                <a:ea typeface="宋体" pitchFamily="2" charset="-122"/>
              </a:rPr>
              <a:t>v</a:t>
            </a:r>
            <a:r>
              <a:rPr altLang="zh-CN" sz="2000" lang="en-US">
                <a:ea typeface="宋体" pitchFamily="2" charset="-122"/>
              </a:rPr>
              <a:t>.  Then, the total space to store the graph is proportional to:</a:t>
            </a:r>
          </a:p>
          <a:p>
            <a:pPr lvl="0">
              <a:lnSpc>
                <a:spcPct val="80000"/>
              </a:lnSpc>
            </a:pPr>
            <a:endParaRPr altLang="zh-CN" sz="2000" lang="en-US">
              <a:ea typeface="宋体" pitchFamily="2" charset="-122"/>
            </a:endParaRPr>
          </a:p>
          <a:p>
            <a:pPr lvl="0">
              <a:lnSpc>
                <a:spcPct val="80000"/>
              </a:lnSpc>
            </a:pPr>
            <a:endParaRPr altLang="zh-CN" sz="2000" lang="en-US">
              <a:ea typeface="宋体" pitchFamily="2" charset="-122"/>
            </a:endParaRPr>
          </a:p>
          <a:p>
            <a:pPr lvl="0">
              <a:lnSpc>
                <a:spcPct val="80000"/>
              </a:lnSpc>
              <a:buNone/>
            </a:pPr>
            <a:br/>
            <a:endParaRPr altLang="zh-CN" sz="2000" lang="en-US">
              <a:ea typeface="宋体" pitchFamily="2" charset="-122"/>
            </a:endParaRPr>
          </a:p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An edge </a:t>
            </a:r>
            <a:r>
              <a:rPr altLang="zh-CN" sz="2000" i="1" lang="en-US">
                <a:ea typeface="宋体" pitchFamily="2" charset="-122"/>
              </a:rPr>
              <a:t>e={u,v}</a:t>
            </a:r>
            <a:r>
              <a:rPr altLang="zh-CN" sz="2000" lang="en-US">
                <a:ea typeface="宋体" pitchFamily="2" charset="-122"/>
              </a:rPr>
              <a:t> of the graph contributes a count of 1 to deg(</a:t>
            </a:r>
            <a:r>
              <a:rPr altLang="zh-CN" sz="2000" i="1" lang="en-US">
                <a:ea typeface="宋体" pitchFamily="2" charset="-122"/>
              </a:rPr>
              <a:t>u</a:t>
            </a:r>
            <a:r>
              <a:rPr altLang="zh-CN" sz="2000" lang="en-US">
                <a:ea typeface="宋体" pitchFamily="2" charset="-122"/>
              </a:rPr>
              <a:t>) and contributes a count 1 to deg(</a:t>
            </a:r>
            <a:r>
              <a:rPr altLang="zh-CN" sz="2000" i="1" lang="en-US">
                <a:ea typeface="宋体" pitchFamily="2" charset="-122"/>
              </a:rPr>
              <a:t>v</a:t>
            </a:r>
            <a:r>
              <a:rPr altLang="zh-CN" sz="2000" lang="en-US">
                <a:ea typeface="宋体" pitchFamily="2" charset="-122"/>
              </a:rPr>
              <a:t>)</a:t>
            </a:r>
          </a:p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Therefore, </a:t>
            </a:r>
            <a:r>
              <a:rPr altLang="en-US" sz="2000" lang="en-US">
                <a:solidFill>
                  <a:srgbClr val="00FF00"/>
                </a:solidFill>
                <a:ea typeface="Arial" pitchFamily="0" charset="0"/>
              </a:rPr>
              <a:t>Σ</a:t>
            </a:r>
            <a:r>
              <a:rPr altLang="zh-CN" baseline="-25000" sz="2000" lang="en-US">
                <a:solidFill>
                  <a:srgbClr val="00FF00"/>
                </a:solidFill>
                <a:ea typeface="宋体" pitchFamily="2" charset="-122"/>
              </a:rPr>
              <a:t>vertex </a:t>
            </a:r>
            <a:r>
              <a:rPr altLang="zh-CN" baseline="-25000" sz="2000" i="1" lang="en-US">
                <a:solidFill>
                  <a:srgbClr val="00FF00"/>
                </a:solidFill>
                <a:ea typeface="宋体" pitchFamily="2" charset="-122"/>
              </a:rPr>
              <a:t>v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deg</a:t>
            </a:r>
            <a:r>
              <a:rPr altLang="zh-CN" sz="2000" i="1" lang="en-US">
                <a:solidFill>
                  <a:srgbClr val="00FF00"/>
                </a:solidFill>
                <a:ea typeface="宋体" pitchFamily="2" charset="-122"/>
              </a:rPr>
              <a:t>(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v</a:t>
            </a:r>
            <a:r>
              <a:rPr altLang="zh-CN" sz="2000" i="1" lang="en-US">
                <a:solidFill>
                  <a:srgbClr val="00FF00"/>
                </a:solidFill>
                <a:ea typeface="宋体" pitchFamily="2" charset="-122"/>
              </a:rPr>
              <a:t>) = 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2m,</a:t>
            </a:r>
            <a:r>
              <a:rPr altLang="zh-CN" sz="2000" lang="en-US">
                <a:ea typeface="宋体" pitchFamily="2" charset="-122"/>
              </a:rPr>
              <a:t> where </a:t>
            </a:r>
            <a:r>
              <a:rPr altLang="zh-CN" sz="2000" i="1" lang="en-US">
                <a:ea typeface="宋体" pitchFamily="2" charset="-122"/>
              </a:rPr>
              <a:t>m</a:t>
            </a:r>
            <a:r>
              <a:rPr altLang="zh-CN" sz="2000" lang="en-US">
                <a:ea typeface="宋体" pitchFamily="2" charset="-122"/>
              </a:rPr>
              <a:t> is the total number of edges</a:t>
            </a:r>
          </a:p>
          <a:p>
            <a:pPr lvl="0">
              <a:lnSpc>
                <a:spcPct val="80000"/>
              </a:lnSpc>
            </a:pPr>
            <a:r>
              <a:rPr altLang="zh-CN" sz="2000" lang="en-US">
                <a:ea typeface="宋体" pitchFamily="2" charset="-122"/>
              </a:rPr>
              <a:t>In all, the </a:t>
            </a: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adjacency list takes up </a:t>
            </a:r>
            <a:r>
              <a:rPr altLang="en-US" sz="2000" lang="en-US">
                <a:solidFill>
                  <a:srgbClr val="FFFF00"/>
                </a:solidFill>
                <a:ea typeface="Arial" pitchFamily="0" charset="0"/>
              </a:rPr>
              <a:t>Θ</a:t>
            </a: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(</a:t>
            </a:r>
            <a:r>
              <a:rPr altLang="zh-CN" sz="2000" i="1" lang="en-US">
                <a:solidFill>
                  <a:srgbClr val="FFFF00"/>
                </a:solidFill>
                <a:ea typeface="宋体" pitchFamily="2" charset="-122"/>
              </a:rPr>
              <a:t>n+m</a:t>
            </a: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) space</a:t>
            </a:r>
          </a:p>
          <a:p>
            <a:pPr lvl="1">
              <a:lnSpc>
                <a:spcPct val="80000"/>
              </a:lnSpc>
            </a:pPr>
            <a:r>
              <a:rPr altLang="zh-CN" sz="1800" lang="en-US">
                <a:ea typeface="宋体" pitchFamily="2" charset="-122"/>
              </a:rPr>
              <a:t>If m = O(n</a:t>
            </a:r>
            <a:r>
              <a:rPr altLang="zh-CN" baseline="30000" sz="1800" lang="en-US">
                <a:ea typeface="宋体" pitchFamily="2" charset="-122"/>
              </a:rPr>
              <a:t>2</a:t>
            </a:r>
            <a:r>
              <a:rPr altLang="zh-CN" sz="1800" lang="en-US">
                <a:ea typeface="宋体" pitchFamily="2" charset="-122"/>
              </a:rPr>
              <a:t>) (i.e. dense graphs), both adjacent matrix and adjacent lists use </a:t>
            </a:r>
            <a:r>
              <a:rPr altLang="en-US" sz="1800" lang="en-US">
                <a:ea typeface="Arial" pitchFamily="0" charset="0"/>
              </a:rPr>
              <a:t>Θ</a:t>
            </a:r>
            <a:r>
              <a:rPr altLang="zh-CN" sz="1800" lang="en-US">
                <a:ea typeface="宋体" pitchFamily="2" charset="-122"/>
              </a:rPr>
              <a:t>(n</a:t>
            </a:r>
            <a:r>
              <a:rPr altLang="zh-CN" baseline="30000" sz="1800" lang="en-US">
                <a:ea typeface="宋体" pitchFamily="2" charset="-122"/>
              </a:rPr>
              <a:t>2</a:t>
            </a:r>
            <a:r>
              <a:rPr altLang="zh-CN" sz="1800" lang="en-US">
                <a:ea typeface="宋体" pitchFamily="2" charset="-122"/>
              </a:rPr>
              <a:t>) space.</a:t>
            </a:r>
          </a:p>
          <a:p>
            <a:pPr lvl="1">
              <a:lnSpc>
                <a:spcPct val="80000"/>
              </a:lnSpc>
            </a:pPr>
            <a:r>
              <a:rPr altLang="zh-CN" sz="1800" lang="en-US">
                <a:ea typeface="宋体" pitchFamily="2" charset="-122"/>
              </a:rPr>
              <a:t>If m = O(n), adjacent list outperform adjacent matrix</a:t>
            </a:r>
          </a:p>
          <a:p>
            <a:pPr lvl="0">
              <a:lnSpc>
                <a:spcPct val="80000"/>
              </a:lnSpc>
            </a:pPr>
            <a:endParaRPr altLang="zh-CN" sz="2000" lang="en-US">
              <a:ea typeface="宋体" pitchFamily="2" charset="-122"/>
            </a:endParaRPr>
          </a:p>
          <a:p>
            <a:pPr lvl="0">
              <a:lnSpc>
                <a:spcPct val="80000"/>
              </a:lnSpc>
            </a:pPr>
            <a:r>
              <a:rPr altLang="zh-CN" sz="2000" lang="en-US">
                <a:solidFill>
                  <a:schemeClr val="folHlink"/>
                </a:solidFill>
                <a:ea typeface="宋体" pitchFamily="2" charset="-122"/>
              </a:rPr>
              <a:t>However, one cannot tell in O(1) time whether two vertices are connected</a:t>
            </a:r>
          </a:p>
        </p:txBody>
      </p:sp>
      <p:sp>
        <p:nvSpPr>
          <p:cNvPr id="1048942" name=""/>
          <p:cNvSpPr/>
          <p:nvPr/>
        </p:nvSpPr>
        <p:spPr>
          <a:xfrm rot="0">
            <a:off x="3581400" y="2209800"/>
            <a:ext cx="1676400" cy="838200"/>
          </a:xfrm>
          <a:prstGeom prst="rect"/>
          <a:solidFill>
            <a:schemeClr val="dk1"/>
          </a:solidFill>
          <a:ln w="317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endParaRPr altLang="en-US" sz="400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943" name=""/>
          <p:cNvSpPr/>
          <p:nvPr>
            <p:ph type="title" sz="full" idx="0"/>
          </p:nvPr>
        </p:nvSpPr>
        <p:spPr>
          <a:xfrm rot="0">
            <a:off x="609600" y="762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Storage of Adjacency List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733800" y="2286000"/>
            <a:ext cx="1419225" cy="7096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charRg st="3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charRg st="165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charRg st="26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charRg st="335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charRg st="384" end="4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charRg st="475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charRg st="530" end="6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2" grpId="0" uiExpand="0" build="whol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7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Adjacency List vs. Matrix</a:t>
            </a:r>
          </a:p>
        </p:txBody>
      </p:sp>
      <p:sp>
        <p:nvSpPr>
          <p:cNvPr id="1048948" name=""/>
          <p:cNvSpPr/>
          <p:nvPr>
            <p:ph type="body" sz="full" idx="1"/>
          </p:nvPr>
        </p:nvSpPr>
        <p:spPr>
          <a:xfrm rot="0">
            <a:off x="304800" y="1524000"/>
            <a:ext cx="8610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zh-CN" b="1" sz="2800" lang="en-US">
                <a:solidFill>
                  <a:srgbClr val="FFFF00"/>
                </a:solidFill>
                <a:ea typeface="宋体" pitchFamily="2" charset="-122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More compact than adjacency matrices if graph has few edges</a:t>
            </a:r>
          </a:p>
          <a:p>
            <a:pPr lvl="1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Requires more time to find if an edge exists</a:t>
            </a:r>
          </a:p>
          <a:p>
            <a:pPr lvl="0">
              <a:lnSpc>
                <a:spcPct val="80000"/>
              </a:lnSpc>
            </a:pPr>
            <a:endParaRPr altLang="zh-CN" sz="2400" lang="en-US">
              <a:ea typeface="宋体" pitchFamily="2" charset="-122"/>
            </a:endParaRPr>
          </a:p>
          <a:p>
            <a:pPr lvl="0">
              <a:lnSpc>
                <a:spcPct val="80000"/>
              </a:lnSpc>
            </a:pPr>
            <a:endParaRPr altLang="zh-CN" sz="2400" lang="en-US">
              <a:ea typeface="宋体" pitchFamily="2" charset="-122"/>
            </a:endParaRPr>
          </a:p>
          <a:p>
            <a:pPr lvl="0">
              <a:lnSpc>
                <a:spcPct val="80000"/>
              </a:lnSpc>
            </a:pPr>
            <a:r>
              <a:rPr altLang="zh-CN" b="1" sz="2800" lang="en-US">
                <a:solidFill>
                  <a:srgbClr val="FFFF00"/>
                </a:solidFill>
                <a:ea typeface="宋体" pitchFamily="2" charset="-122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Always require n</a:t>
            </a:r>
            <a:r>
              <a:rPr altLang="zh-CN" baseline="30000" sz="2400" lang="en-US">
                <a:ea typeface="宋体" pitchFamily="2" charset="-122"/>
              </a:rPr>
              <a:t>2</a:t>
            </a:r>
            <a:r>
              <a:rPr altLang="zh-CN" sz="2400" lang="en-US">
                <a:ea typeface="宋体" pitchFamily="2" charset="-122"/>
              </a:rPr>
              <a:t> space</a:t>
            </a:r>
          </a:p>
          <a:p>
            <a:pPr lvl="2">
              <a:lnSpc>
                <a:spcPct val="80000"/>
              </a:lnSpc>
            </a:pPr>
            <a:r>
              <a:rPr altLang="zh-CN" lang="en-US">
                <a:ea typeface="宋体" pitchFamily="2" charset="-122"/>
              </a:rPr>
              <a:t>This can waste a lot of space if the number of edges are sparse</a:t>
            </a:r>
          </a:p>
          <a:p>
            <a:pPr lvl="1">
              <a:lnSpc>
                <a:spcPct val="80000"/>
              </a:lnSpc>
            </a:pPr>
            <a:r>
              <a:rPr altLang="zh-CN" sz="2400" lang="en-US">
                <a:ea typeface="宋体" pitchFamily="2" charset="-122"/>
              </a:rPr>
              <a:t>Can quickly find if an edge exists</a:t>
            </a:r>
          </a:p>
          <a:p>
            <a:pPr lvl="1">
              <a:lnSpc>
                <a:spcPct val="80000"/>
              </a:lnSpc>
            </a:pPr>
            <a:endParaRPr altLang="zh-CN" sz="2400" lang="en-US">
              <a:ea typeface="宋体" pitchFamily="2" charset="-122"/>
            </a:endParaRPr>
          </a:p>
          <a:p>
            <a:pPr lvl="0">
              <a:lnSpc>
                <a:spcPct val="80000"/>
              </a:lnSpc>
              <a:buNone/>
            </a:pPr>
            <a:endParaRPr altLang="zh-CN" sz="2400" lang="en-US">
              <a:ea typeface="宋体" pitchFamily="2" charset="-122"/>
            </a:endParaRPr>
          </a:p>
          <a:p>
            <a:pPr lvl="0">
              <a:lnSpc>
                <a:spcPct val="80000"/>
              </a:lnSpc>
            </a:pPr>
            <a:endParaRPr altLang="zh-CN" sz="2800" lang="en-US"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2" name=""/>
          <p:cNvSpPr/>
          <p:nvPr>
            <p:ph type="title" sz="full" idx="0"/>
          </p:nvPr>
        </p:nvSpPr>
        <p:spPr>
          <a:xfrm rot="0">
            <a:off x="609600" y="762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Path between Vertices</a:t>
            </a:r>
          </a:p>
        </p:txBody>
      </p:sp>
      <p:sp>
        <p:nvSpPr>
          <p:cNvPr id="1048953" name=""/>
          <p:cNvSpPr/>
          <p:nvPr>
            <p:ph type="body" sz="full" idx="1"/>
          </p:nvPr>
        </p:nvSpPr>
        <p:spPr>
          <a:xfrm rot="0">
            <a:off x="609600" y="12192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zh-CN" lang="en-US">
                <a:ea typeface="宋体" pitchFamily="2" charset="-122"/>
              </a:rPr>
              <a:t>A </a:t>
            </a:r>
            <a:r>
              <a:rPr altLang="zh-CN" lang="en-US">
                <a:solidFill>
                  <a:srgbClr val="00FF00"/>
                </a:solidFill>
                <a:ea typeface="宋体" pitchFamily="2" charset="-122"/>
              </a:rPr>
              <a:t>path</a:t>
            </a:r>
            <a:r>
              <a:rPr altLang="zh-CN" lang="en-US">
                <a:ea typeface="宋体" pitchFamily="2" charset="-122"/>
              </a:rPr>
              <a:t> is a sequence of vertices (v</a:t>
            </a:r>
            <a:r>
              <a:rPr altLang="zh-CN" baseline="-25000" lang="en-US">
                <a:ea typeface="宋体" pitchFamily="2" charset="-122"/>
              </a:rPr>
              <a:t>0</a:t>
            </a:r>
            <a:r>
              <a:rPr altLang="zh-CN" lang="en-US">
                <a:ea typeface="宋体" pitchFamily="2" charset="-122"/>
              </a:rPr>
              <a:t>, v</a:t>
            </a:r>
            <a:r>
              <a:rPr altLang="zh-CN" baseline="-25000" lang="en-US">
                <a:ea typeface="宋体" pitchFamily="2" charset="-122"/>
              </a:rPr>
              <a:t>1</a:t>
            </a:r>
            <a:r>
              <a:rPr altLang="zh-CN" lang="en-US">
                <a:ea typeface="宋体" pitchFamily="2" charset="-122"/>
              </a:rPr>
              <a:t>, v</a:t>
            </a:r>
            <a:r>
              <a:rPr altLang="zh-CN" baseline="-25000" lang="en-US">
                <a:ea typeface="宋体" pitchFamily="2" charset="-122"/>
              </a:rPr>
              <a:t>2</a:t>
            </a:r>
            <a:r>
              <a:rPr altLang="zh-CN" lang="en-US">
                <a:ea typeface="宋体" pitchFamily="2" charset="-122"/>
              </a:rPr>
              <a:t>,… v</a:t>
            </a:r>
            <a:r>
              <a:rPr altLang="zh-CN" baseline="-25000" lang="en-US">
                <a:ea typeface="宋体" pitchFamily="2" charset="-122"/>
              </a:rPr>
              <a:t>k</a:t>
            </a:r>
            <a:r>
              <a:rPr altLang="zh-CN" lang="en-US">
                <a:ea typeface="宋体" pitchFamily="2" charset="-122"/>
              </a:rPr>
              <a:t>) such that:</a:t>
            </a:r>
          </a:p>
          <a:p>
            <a:pPr lvl="1">
              <a:lnSpc>
                <a:spcPct val="90000"/>
              </a:lnSpc>
            </a:pPr>
            <a:r>
              <a:rPr altLang="zh-CN" lang="en-US">
                <a:ea typeface="宋体" pitchFamily="2" charset="-122"/>
              </a:rPr>
              <a:t>For </a:t>
            </a:r>
            <a:r>
              <a:rPr altLang="zh-CN" i="1" lang="en-US">
                <a:ea typeface="宋体" pitchFamily="2" charset="-122"/>
              </a:rPr>
              <a:t>0 </a:t>
            </a:r>
            <a:r>
              <a:rPr altLang="zh-CN" i="1" lang="en-US">
                <a:ea typeface="宋体" pitchFamily="2" charset="-122"/>
              </a:rPr>
              <a:t>≤ i &lt; k,  {v</a:t>
            </a:r>
            <a:r>
              <a:rPr altLang="zh-CN" baseline="-25000" i="1" lang="en-US">
                <a:ea typeface="宋体" pitchFamily="2" charset="-122"/>
              </a:rPr>
              <a:t>i</a:t>
            </a:r>
            <a:r>
              <a:rPr altLang="zh-CN" i="1" lang="en-US">
                <a:ea typeface="宋体" pitchFamily="2" charset="-122"/>
              </a:rPr>
              <a:t>, v</a:t>
            </a:r>
            <a:r>
              <a:rPr altLang="zh-CN" baseline="-25000" i="1" lang="en-US">
                <a:ea typeface="宋体" pitchFamily="2" charset="-122"/>
              </a:rPr>
              <a:t>i+1</a:t>
            </a:r>
            <a:r>
              <a:rPr altLang="zh-CN" i="1" lang="en-US">
                <a:ea typeface="宋体" pitchFamily="2" charset="-122"/>
              </a:rPr>
              <a:t>}</a:t>
            </a:r>
            <a:r>
              <a:rPr altLang="zh-CN" lang="en-US">
                <a:ea typeface="宋体" pitchFamily="2" charset="-122"/>
              </a:rPr>
              <a:t> is an edge</a:t>
            </a:r>
          </a:p>
          <a:p>
            <a:pPr lvl="2">
              <a:lnSpc>
                <a:spcPct val="90000"/>
              </a:lnSpc>
              <a:buNone/>
            </a:pPr>
            <a:endParaRPr altLang="zh-CN" i="1" lang="en-US">
              <a:ea typeface="宋体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altLang="zh-CN" sz="2000" i="1" lang="en-US">
                <a:ea typeface="宋体" pitchFamily="2" charset="-122"/>
              </a:rPr>
              <a:t>Note: a path is allowed to go through the same vertex or the same edge any number of times!</a:t>
            </a:r>
          </a:p>
          <a:p>
            <a:pPr lvl="1">
              <a:lnSpc>
                <a:spcPct val="90000"/>
              </a:lnSpc>
              <a:buNone/>
            </a:pPr>
            <a:endParaRPr altLang="zh-CN" sz="2000" i="1" lang="en-US">
              <a:ea typeface="宋体" pitchFamily="2" charset="-122"/>
            </a:endParaRPr>
          </a:p>
          <a:p>
            <a:pPr lvl="0">
              <a:lnSpc>
                <a:spcPct val="90000"/>
              </a:lnSpc>
            </a:pPr>
            <a:r>
              <a:rPr altLang="zh-CN" lang="en-US">
                <a:ea typeface="宋体" pitchFamily="2" charset="-122"/>
              </a:rPr>
              <a:t>The </a:t>
            </a:r>
            <a:r>
              <a:rPr altLang="zh-CN" lang="en-US">
                <a:solidFill>
                  <a:srgbClr val="00FF00"/>
                </a:solidFill>
                <a:ea typeface="宋体" pitchFamily="2" charset="-122"/>
              </a:rPr>
              <a:t>length</a:t>
            </a:r>
            <a:r>
              <a:rPr altLang="zh-CN" lang="en-US">
                <a:ea typeface="宋体" pitchFamily="2" charset="-122"/>
              </a:rPr>
              <a:t> of a path is the number of edges on the path</a:t>
            </a:r>
          </a:p>
          <a:p>
            <a:pPr lvl="2">
              <a:lnSpc>
                <a:spcPct val="90000"/>
              </a:lnSpc>
              <a:buNone/>
            </a:pPr>
            <a:endParaRPr altLang="en-US" sz="1800" i="1" lang="zh-CN">
              <a:ea typeface="宋体" pitchFamily="2" charset="-122"/>
            </a:endParaRP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7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Types of paths</a:t>
            </a:r>
          </a:p>
        </p:txBody>
      </p:sp>
      <p:sp>
        <p:nvSpPr>
          <p:cNvPr id="1048958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zh-CN" sz="3600" lang="en-US">
                <a:ea typeface="宋体" pitchFamily="2" charset="-122"/>
              </a:rPr>
              <a:t>A path is </a:t>
            </a:r>
            <a:r>
              <a:rPr altLang="zh-CN" sz="3600" lang="en-US">
                <a:solidFill>
                  <a:srgbClr val="00FF00"/>
                </a:solidFill>
                <a:ea typeface="宋体" pitchFamily="2" charset="-122"/>
              </a:rPr>
              <a:t>simple</a:t>
            </a:r>
            <a:r>
              <a:rPr altLang="zh-CN" sz="3600" lang="en-US">
                <a:ea typeface="宋体" pitchFamily="2" charset="-122"/>
              </a:rPr>
              <a:t> if and only if it does not contain a vertex more than once.</a:t>
            </a:r>
          </a:p>
          <a:p>
            <a:pPr lvl="0"/>
            <a:r>
              <a:rPr altLang="zh-CN" sz="3600" lang="en-US">
                <a:ea typeface="宋体" pitchFamily="2" charset="-122"/>
              </a:rPr>
              <a:t>A path is a </a:t>
            </a:r>
            <a:r>
              <a:rPr altLang="zh-CN" sz="3600" lang="en-US">
                <a:solidFill>
                  <a:srgbClr val="00FF00"/>
                </a:solidFill>
                <a:ea typeface="宋体" pitchFamily="2" charset="-122"/>
              </a:rPr>
              <a:t>cycle</a:t>
            </a:r>
            <a:r>
              <a:rPr altLang="zh-CN" sz="3600" lang="en-US">
                <a:ea typeface="宋体" pitchFamily="2" charset="-122"/>
              </a:rPr>
              <a:t> if and only if </a:t>
            </a:r>
            <a:r>
              <a:rPr altLang="zh-CN" lang="en-US">
                <a:ea typeface="宋体" pitchFamily="2" charset="-122"/>
              </a:rPr>
              <a:t>v</a:t>
            </a:r>
            <a:r>
              <a:rPr altLang="zh-CN" baseline="-25000" lang="en-US">
                <a:ea typeface="宋体" pitchFamily="2" charset="-122"/>
              </a:rPr>
              <a:t>0</a:t>
            </a:r>
            <a:r>
              <a:rPr altLang="zh-CN" lang="en-US">
                <a:ea typeface="宋体" pitchFamily="2" charset="-122"/>
              </a:rPr>
              <a:t>= v</a:t>
            </a:r>
            <a:r>
              <a:rPr altLang="zh-CN" baseline="-25000" lang="en-US">
                <a:ea typeface="宋体" pitchFamily="2" charset="-122"/>
              </a:rPr>
              <a:t>k</a:t>
            </a:r>
          </a:p>
          <a:p>
            <a:pPr lvl="2"/>
            <a:r>
              <a:rPr altLang="zh-CN" lang="en-US">
                <a:ea typeface="宋体" pitchFamily="2" charset="-122"/>
              </a:rPr>
              <a:t>The beginning and end are the same vertex!</a:t>
            </a:r>
          </a:p>
          <a:p>
            <a:pPr lvl="0"/>
            <a:r>
              <a:rPr altLang="zh-CN" lang="en-US">
                <a:ea typeface="宋体" pitchFamily="2" charset="-122"/>
              </a:rPr>
              <a:t>A path contains a cycle as its sub-path if some vertex appears twice or more</a:t>
            </a:r>
          </a:p>
          <a:p>
            <a:pPr lvl="2"/>
            <a:endParaRPr altLang="zh-CN" lang="en-US">
              <a:ea typeface="宋体" pitchFamily="2" charset="-122"/>
            </a:endParaRPr>
          </a:p>
        </p:txBody>
      </p:sp>
      <p:pic>
        <p:nvPicPr>
          <p:cNvPr id="2097157" name="" descr="MCj02508940000[1]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421562" y="228600"/>
            <a:ext cx="1430337" cy="14478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>
                                            <p:txEl>
                                              <p:charRg st="7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>
                                            <p:txEl>
                                              <p:charRg st="11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>
                                            <p:txEl>
                                              <p:charRg st="16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8" grpId="0" uiExpand="0" build="p" bldLvl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2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algn="l" lvl="0"/>
            <a:r>
              <a:rPr altLang="zh-CN" lang="en-US">
                <a:ea typeface="宋体" pitchFamily="2" charset="-122"/>
              </a:rPr>
              <a:t>Path Examples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1981200"/>
            <a:ext cx="3514725" cy="3054350"/>
          </a:xfrm>
          <a:prstGeom prst="rect"/>
          <a:noFill/>
          <a:ln>
            <a:noFill/>
          </a:ln>
        </p:spPr>
      </p:pic>
      <p:sp>
        <p:nvSpPr>
          <p:cNvPr id="1048963" name=""/>
          <p:cNvSpPr txBox="1"/>
          <p:nvPr/>
        </p:nvSpPr>
        <p:spPr>
          <a:xfrm rot="0">
            <a:off x="5486400" y="3135312"/>
            <a:ext cx="2495550" cy="2563812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r>
              <a:rPr altLang="zh-CN" sz="1800" lang="en-US">
                <a:ea typeface="宋体" pitchFamily="2" charset="-122"/>
              </a:rPr>
              <a:t>{a,c,f,e}</a:t>
            </a:r>
          </a:p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endParaRPr altLang="zh-CN" sz="1800" lang="en-US">
              <a:ea typeface="宋体" pitchFamily="2" charset="-122"/>
            </a:endParaRPr>
          </a:p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r>
              <a:rPr altLang="zh-CN" sz="1800" lang="en-US">
                <a:ea typeface="宋体" pitchFamily="2" charset="-122"/>
              </a:rPr>
              <a:t>{a,b,d,c,f,e}</a:t>
            </a:r>
          </a:p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endParaRPr altLang="zh-CN" sz="1800" lang="en-US">
              <a:ea typeface="宋体" pitchFamily="2" charset="-122"/>
            </a:endParaRPr>
          </a:p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r>
              <a:rPr altLang="zh-CN" sz="1800" lang="en-US">
                <a:ea typeface="宋体" pitchFamily="2" charset="-122"/>
              </a:rPr>
              <a:t>{a, c, d, b, d, c, f, e}</a:t>
            </a:r>
            <a:br/>
            <a:endParaRPr altLang="zh-CN" sz="1800" lang="en-US">
              <a:ea typeface="宋体" pitchFamily="2" charset="-122"/>
            </a:endParaRPr>
          </a:p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r>
              <a:rPr altLang="zh-CN" sz="1800" lang="en-US">
                <a:ea typeface="宋体" pitchFamily="2" charset="-122"/>
              </a:rPr>
              <a:t>{a,c,d,b,a}</a:t>
            </a:r>
          </a:p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endParaRPr altLang="zh-CN" sz="1800" lang="en-US">
              <a:ea typeface="宋体" pitchFamily="2" charset="-122"/>
            </a:endParaRPr>
          </a:p>
          <a:p>
            <a:pPr eaLnBrk="1" hangingPunct="1" indent="-342900" latinLnBrk="1" lvl="0" marL="342900">
              <a:spcBef>
                <a:spcPct val="0"/>
              </a:spcBef>
              <a:buSzPct val="100000"/>
              <a:buFontTx/>
              <a:buAutoNum type="arabicPeriod" startAt="1"/>
            </a:pPr>
            <a:r>
              <a:rPr altLang="zh-CN" sz="1800" lang="en-US">
                <a:ea typeface="宋体" pitchFamily="2" charset="-122"/>
              </a:rPr>
              <a:t>{a,c,f,e,b,d,c,a}</a:t>
            </a:r>
          </a:p>
        </p:txBody>
      </p:sp>
      <p:sp>
        <p:nvSpPr>
          <p:cNvPr id="1048964" name=""/>
          <p:cNvSpPr txBox="1"/>
          <p:nvPr/>
        </p:nvSpPr>
        <p:spPr>
          <a:xfrm rot="0">
            <a:off x="4864100" y="877887"/>
            <a:ext cx="2832100" cy="1484312"/>
          </a:xfrm>
          <a:prstGeom prst="rect"/>
          <a:solidFill>
            <a:schemeClr val="accent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Are these paths?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endParaRPr altLang="zh-CN" sz="1800" lang="en-US">
              <a:ea typeface="宋体" pitchFamily="2" charset="-122"/>
            </a:endParaRP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Any cycles?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endParaRPr altLang="zh-CN" sz="1800" lang="en-US">
              <a:ea typeface="宋体" pitchFamily="2" charset="-122"/>
            </a:endParaRP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What is the path’s length?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Graphs</a:t>
            </a:r>
          </a:p>
        </p:txBody>
      </p:sp>
      <p:sp>
        <p:nvSpPr>
          <p:cNvPr id="1048596" name=""/>
          <p:cNvSpPr/>
          <p:nvPr>
            <p:ph type="body" sz="full" idx="1"/>
          </p:nvPr>
        </p:nvSpPr>
        <p:spPr>
          <a:xfrm rot="0">
            <a:off x="304800" y="1524000"/>
            <a:ext cx="8610600" cy="46863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zh-CN" lang="en-US">
                <a:ea typeface="宋体" pitchFamily="2" charset="-122"/>
              </a:rPr>
              <a:t>Extremely useful tool in modeling problems</a:t>
            </a:r>
          </a:p>
          <a:p>
            <a:pPr lvl="0"/>
            <a:r>
              <a:rPr altLang="zh-CN" lang="en-US">
                <a:ea typeface="宋体" pitchFamily="2" charset="-122"/>
              </a:rPr>
              <a:t>Consist of:</a:t>
            </a:r>
          </a:p>
          <a:p>
            <a:pPr lvl="1"/>
            <a:r>
              <a:rPr altLang="zh-CN" lang="en-US">
                <a:solidFill>
                  <a:srgbClr val="FFFF00"/>
                </a:solidFill>
                <a:ea typeface="宋体" pitchFamily="2" charset="-122"/>
              </a:rPr>
              <a:t>Vertices</a:t>
            </a:r>
          </a:p>
          <a:p>
            <a:pPr lvl="1"/>
            <a:r>
              <a:rPr altLang="zh-CN" lang="en-US">
                <a:solidFill>
                  <a:srgbClr val="FFFF00"/>
                </a:solidFill>
                <a:ea typeface="宋体" pitchFamily="2" charset="-122"/>
              </a:rPr>
              <a:t>Edges</a:t>
            </a:r>
          </a:p>
        </p:txBody>
      </p:sp>
      <p:sp>
        <p:nvSpPr>
          <p:cNvPr id="1048597" name=""/>
          <p:cNvSpPr/>
          <p:nvPr/>
        </p:nvSpPr>
        <p:spPr>
          <a:xfrm rot="0">
            <a:off x="4114800" y="3352800"/>
            <a:ext cx="381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D</a:t>
            </a:r>
          </a:p>
        </p:txBody>
      </p:sp>
      <p:sp>
        <p:nvSpPr>
          <p:cNvPr id="1048598" name=""/>
          <p:cNvSpPr/>
          <p:nvPr/>
        </p:nvSpPr>
        <p:spPr>
          <a:xfrm rot="0">
            <a:off x="5562600" y="3657600"/>
            <a:ext cx="381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E</a:t>
            </a:r>
          </a:p>
        </p:txBody>
      </p:sp>
      <p:sp>
        <p:nvSpPr>
          <p:cNvPr id="1048599" name=""/>
          <p:cNvSpPr/>
          <p:nvPr/>
        </p:nvSpPr>
        <p:spPr>
          <a:xfrm rot="0">
            <a:off x="2743200" y="4419600"/>
            <a:ext cx="381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A</a:t>
            </a:r>
          </a:p>
        </p:txBody>
      </p:sp>
      <p:sp>
        <p:nvSpPr>
          <p:cNvPr id="1048600" name=""/>
          <p:cNvSpPr/>
          <p:nvPr/>
        </p:nvSpPr>
        <p:spPr>
          <a:xfrm rot="0">
            <a:off x="4343400" y="4114800"/>
            <a:ext cx="381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C</a:t>
            </a:r>
          </a:p>
        </p:txBody>
      </p:sp>
      <p:sp>
        <p:nvSpPr>
          <p:cNvPr id="1048601" name=""/>
          <p:cNvSpPr/>
          <p:nvPr/>
        </p:nvSpPr>
        <p:spPr>
          <a:xfrm rot="0">
            <a:off x="5638800" y="4800600"/>
            <a:ext cx="381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F</a:t>
            </a:r>
          </a:p>
        </p:txBody>
      </p:sp>
      <p:sp>
        <p:nvSpPr>
          <p:cNvPr id="1048602" name=""/>
          <p:cNvSpPr/>
          <p:nvPr/>
        </p:nvSpPr>
        <p:spPr>
          <a:xfrm rot="0">
            <a:off x="3962400" y="5029200"/>
            <a:ext cx="381000" cy="3810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B</a:t>
            </a: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0">
            <a:off x="3068637" y="4745037"/>
            <a:ext cx="949325" cy="339725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29" name=""/>
          <p:cNvCxnSpPr>
            <a:cxnSpLocks/>
          </p:cNvCxnSpPr>
          <p:nvPr/>
        </p:nvCxnSpPr>
        <p:spPr>
          <a:xfrm rot="0" flipV="1">
            <a:off x="3068637" y="4305300"/>
            <a:ext cx="1274762" cy="169862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0" name=""/>
          <p:cNvCxnSpPr>
            <a:cxnSpLocks/>
          </p:cNvCxnSpPr>
          <p:nvPr/>
        </p:nvCxnSpPr>
        <p:spPr>
          <a:xfrm rot="0" flipH="1">
            <a:off x="2933700" y="3543300"/>
            <a:ext cx="1181100" cy="87630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1" name=""/>
          <p:cNvCxnSpPr>
            <a:cxnSpLocks/>
          </p:cNvCxnSpPr>
          <p:nvPr/>
        </p:nvCxnSpPr>
        <p:spPr>
          <a:xfrm rot="0">
            <a:off x="4305300" y="3733800"/>
            <a:ext cx="228600" cy="38100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2" name=""/>
          <p:cNvCxnSpPr>
            <a:cxnSpLocks/>
          </p:cNvCxnSpPr>
          <p:nvPr/>
        </p:nvCxnSpPr>
        <p:spPr>
          <a:xfrm rot="0">
            <a:off x="4495800" y="3543300"/>
            <a:ext cx="1122362" cy="169862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3" name=""/>
          <p:cNvCxnSpPr>
            <a:cxnSpLocks/>
          </p:cNvCxnSpPr>
          <p:nvPr/>
        </p:nvCxnSpPr>
        <p:spPr>
          <a:xfrm rot="0" flipV="1">
            <a:off x="4724400" y="3983037"/>
            <a:ext cx="893762" cy="322262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4" name=""/>
          <p:cNvCxnSpPr>
            <a:cxnSpLocks/>
          </p:cNvCxnSpPr>
          <p:nvPr/>
        </p:nvCxnSpPr>
        <p:spPr>
          <a:xfrm rot="0" flipV="1">
            <a:off x="5829300" y="3983037"/>
            <a:ext cx="58737" cy="817562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5" name=""/>
          <p:cNvCxnSpPr>
            <a:cxnSpLocks/>
          </p:cNvCxnSpPr>
          <p:nvPr/>
        </p:nvCxnSpPr>
        <p:spPr>
          <a:xfrm rot="0" flipH="1">
            <a:off x="4287837" y="4038600"/>
            <a:ext cx="1465262" cy="1046162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8603" name=""/>
          <p:cNvSpPr/>
          <p:nvPr/>
        </p:nvSpPr>
        <p:spPr>
          <a:xfrm rot="0" flipV="1">
            <a:off x="2057400" y="4724400"/>
            <a:ext cx="685800" cy="60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04" name=""/>
          <p:cNvSpPr txBox="1"/>
          <p:nvPr/>
        </p:nvSpPr>
        <p:spPr>
          <a:xfrm rot="0">
            <a:off x="1447800" y="5257800"/>
            <a:ext cx="843280" cy="35814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b="1" sz="1800" lang="en-US">
                <a:ea typeface="宋体" pitchFamily="2" charset="-122"/>
              </a:rPr>
              <a:t>Vertex</a:t>
            </a:r>
          </a:p>
        </p:txBody>
      </p:sp>
      <p:sp>
        <p:nvSpPr>
          <p:cNvPr id="1048605" name=""/>
          <p:cNvSpPr/>
          <p:nvPr/>
        </p:nvSpPr>
        <p:spPr>
          <a:xfrm rot="0" flipH="1" flipV="1">
            <a:off x="4876800" y="4724400"/>
            <a:ext cx="304800" cy="990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06" name=""/>
          <p:cNvSpPr txBox="1"/>
          <p:nvPr/>
        </p:nvSpPr>
        <p:spPr>
          <a:xfrm rot="0">
            <a:off x="5165725" y="5599112"/>
            <a:ext cx="690880" cy="358141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b="1" sz="1800" lang="en-US">
                <a:ea typeface="宋体" pitchFamily="2" charset="-122"/>
              </a:rPr>
              <a:t>Edge</a:t>
            </a:r>
          </a:p>
        </p:txBody>
      </p:sp>
      <p:sp>
        <p:nvSpPr>
          <p:cNvPr id="1048607" name=""/>
          <p:cNvSpPr txBox="1"/>
          <p:nvPr/>
        </p:nvSpPr>
        <p:spPr>
          <a:xfrm rot="0">
            <a:off x="6248400" y="2971800"/>
            <a:ext cx="2633980" cy="2225041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b="1" sz="2400" lang="en-US">
                <a:ea typeface="宋体" pitchFamily="2" charset="-122"/>
              </a:rPr>
              <a:t>Vertices</a:t>
            </a:r>
            <a:r>
              <a:rPr altLang="zh-CN" sz="2400" lang="en-US">
                <a:ea typeface="宋体" pitchFamily="2" charset="-122"/>
              </a:rPr>
              <a:t> can be</a:t>
            </a:r>
            <a:br/>
            <a:r>
              <a:rPr altLang="zh-CN" sz="2400" lang="en-US">
                <a:ea typeface="宋体" pitchFamily="2" charset="-122"/>
              </a:rPr>
              <a:t>considered “sites”</a:t>
            </a:r>
            <a:br/>
            <a:r>
              <a:rPr altLang="zh-CN" sz="2400" lang="en-US">
                <a:ea typeface="宋体" pitchFamily="2" charset="-122"/>
              </a:rPr>
              <a:t>or locations.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endParaRPr altLang="zh-CN" sz="2400" lang="en-US">
              <a:ea typeface="宋体" pitchFamily="2" charset="-122"/>
            </a:endParaRP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b="1" sz="2400" lang="en-US">
                <a:ea typeface="宋体" pitchFamily="2" charset="-122"/>
              </a:rPr>
              <a:t>Edges</a:t>
            </a:r>
            <a:r>
              <a:rPr altLang="zh-CN" sz="2400" lang="en-US">
                <a:ea typeface="宋体" pitchFamily="2" charset="-122"/>
              </a:rPr>
              <a:t> represent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2400" lang="en-US">
                <a:ea typeface="宋体" pitchFamily="2" charset="-122"/>
              </a:rPr>
              <a:t>connections.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8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Graph Traversal</a:t>
            </a:r>
          </a:p>
        </p:txBody>
      </p:sp>
      <p:sp>
        <p:nvSpPr>
          <p:cNvPr id="1048969" name=""/>
          <p:cNvSpPr/>
          <p:nvPr>
            <p:ph type="body" sz="full" idx="1"/>
          </p:nvPr>
        </p:nvSpPr>
        <p:spPr>
          <a:xfrm rot="0">
            <a:off x="457200" y="1371600"/>
            <a:ext cx="8229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zh-CN" lang="en-US">
                <a:ea typeface="宋体" pitchFamily="2" charset="-122"/>
              </a:rPr>
              <a:t> Application example</a:t>
            </a:r>
          </a:p>
          <a:p>
            <a:pPr lvl="1"/>
            <a:r>
              <a:rPr altLang="zh-CN" lang="en-US">
                <a:ea typeface="宋体" pitchFamily="2" charset="-122"/>
              </a:rPr>
              <a:t>Given a graph representation and a vertex </a:t>
            </a:r>
            <a:r>
              <a:rPr altLang="zh-CN" b="1" lang="en-US">
                <a:ea typeface="宋体" pitchFamily="2" charset="-122"/>
              </a:rPr>
              <a:t>s</a:t>
            </a:r>
            <a:r>
              <a:rPr altLang="zh-CN" lang="en-US">
                <a:ea typeface="宋体" pitchFamily="2" charset="-122"/>
              </a:rPr>
              <a:t> in the graph</a:t>
            </a:r>
          </a:p>
          <a:p>
            <a:pPr lvl="1"/>
            <a:r>
              <a:rPr altLang="zh-CN" lang="en-US">
                <a:ea typeface="宋体" pitchFamily="2" charset="-122"/>
              </a:rPr>
              <a:t>Find paths from </a:t>
            </a:r>
            <a:r>
              <a:rPr altLang="zh-CN" b="1" lang="en-US">
                <a:ea typeface="宋体" pitchFamily="2" charset="-122"/>
              </a:rPr>
              <a:t>s</a:t>
            </a:r>
            <a:r>
              <a:rPr altLang="zh-CN" lang="en-US">
                <a:ea typeface="宋体" pitchFamily="2" charset="-122"/>
              </a:rPr>
              <a:t> to other vertices</a:t>
            </a:r>
          </a:p>
          <a:p>
            <a:pPr lvl="0"/>
            <a:r>
              <a:rPr altLang="zh-CN" lang="en-US">
                <a:ea typeface="宋体" pitchFamily="2" charset="-122"/>
              </a:rPr>
              <a:t>Two common graph traversal algorithms</a:t>
            </a:r>
          </a:p>
          <a:p>
            <a:pPr lvl="2"/>
            <a:r>
              <a:rPr altLang="zh-CN" lang="en-US">
                <a:ea typeface="宋体" pitchFamily="2" charset="-122"/>
              </a:rPr>
              <a:t> </a:t>
            </a:r>
            <a:r>
              <a:rPr altLang="zh-CN" lang="en-US">
                <a:solidFill>
                  <a:srgbClr val="FFFF00"/>
                </a:solidFill>
                <a:ea typeface="宋体" pitchFamily="2" charset="-122"/>
              </a:rPr>
              <a:t>Breadth-First Search (BFS)</a:t>
            </a:r>
          </a:p>
          <a:p>
            <a:pPr lvl="3"/>
            <a:r>
              <a:rPr altLang="zh-CN" lang="en-US">
                <a:ea typeface="宋体" pitchFamily="2" charset="-122"/>
              </a:rPr>
              <a:t>Find the shortest paths in an unweighted graph</a:t>
            </a:r>
          </a:p>
          <a:p>
            <a:pPr lvl="2"/>
            <a:r>
              <a:rPr altLang="zh-CN" lang="en-US">
                <a:ea typeface="宋体" pitchFamily="2" charset="-122"/>
              </a:rPr>
              <a:t> </a:t>
            </a:r>
            <a:r>
              <a:rPr altLang="zh-CN" lang="en-US">
                <a:solidFill>
                  <a:srgbClr val="FFFF00"/>
                </a:solidFill>
                <a:ea typeface="宋体" pitchFamily="2" charset="-122"/>
              </a:rPr>
              <a:t>Depth-First Search (DFS)</a:t>
            </a:r>
          </a:p>
          <a:p>
            <a:pPr lvl="3"/>
            <a:r>
              <a:rPr altLang="zh-CN" lang="en-US">
                <a:ea typeface="宋体" pitchFamily="2" charset="-122"/>
              </a:rPr>
              <a:t>Topological sort</a:t>
            </a:r>
          </a:p>
          <a:p>
            <a:pPr lvl="3"/>
            <a:r>
              <a:rPr altLang="zh-CN" lang="en-US">
                <a:ea typeface="宋体" pitchFamily="2" charset="-122"/>
              </a:rPr>
              <a:t>Find strongly connected components</a:t>
            </a:r>
          </a:p>
          <a:p>
            <a:pPr lvl="0"/>
            <a:endParaRPr altLang="en-US" 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>
                                            <p:txEl>
                                              <p:charRg st="15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>
                                            <p:txEl>
                                              <p:charRg st="18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>
                                            <p:txEl>
                                              <p:charRg st="227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>
                                            <p:txEl>
                                              <p:charRg st="253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>
                                            <p:txEl>
                                              <p:charRg st="270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3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BFS and Shortest Path Problem</a:t>
            </a:r>
          </a:p>
        </p:txBody>
      </p:sp>
      <p:sp>
        <p:nvSpPr>
          <p:cNvPr id="1048974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zh-CN" sz="2400" lang="en-US">
                <a:ea typeface="宋体" pitchFamily="2" charset="-122"/>
              </a:rPr>
              <a:t>Given any source vertex </a:t>
            </a:r>
            <a:r>
              <a:rPr altLang="zh-CN" b="1" sz="2400" i="1" lang="en-US">
                <a:ea typeface="宋体" pitchFamily="2" charset="-122"/>
              </a:rPr>
              <a:t>s</a:t>
            </a:r>
            <a:r>
              <a:rPr altLang="zh-CN" sz="2400" lang="en-US">
                <a:ea typeface="宋体" pitchFamily="2" charset="-122"/>
              </a:rPr>
              <a:t>, BFS visits the other vertices at </a:t>
            </a:r>
            <a:r>
              <a:rPr altLang="zh-CN" sz="2400" lang="en-US">
                <a:solidFill>
                  <a:srgbClr val="00FF00"/>
                </a:solidFill>
                <a:ea typeface="宋体" pitchFamily="2" charset="-122"/>
              </a:rPr>
              <a:t>increasing distances</a:t>
            </a:r>
            <a:r>
              <a:rPr altLang="zh-CN" sz="2400" lang="en-US">
                <a:ea typeface="宋体" pitchFamily="2" charset="-122"/>
              </a:rPr>
              <a:t> away from s.  In doing so, BFS discovers paths from s to other vertices</a:t>
            </a:r>
          </a:p>
          <a:p>
            <a:pPr lvl="0"/>
            <a:r>
              <a:rPr altLang="zh-CN" sz="2400" lang="en-US">
                <a:ea typeface="宋体" pitchFamily="2" charset="-122"/>
              </a:rPr>
              <a:t>What do we mean by “</a:t>
            </a:r>
            <a:r>
              <a:rPr altLang="zh-CN" sz="2400" lang="en-US">
                <a:solidFill>
                  <a:srgbClr val="FFFF00"/>
                </a:solidFill>
                <a:ea typeface="宋体" pitchFamily="2" charset="-122"/>
              </a:rPr>
              <a:t>distance</a:t>
            </a:r>
            <a:r>
              <a:rPr altLang="zh-CN" sz="2400" lang="en-US">
                <a:ea typeface="宋体" pitchFamily="2" charset="-122"/>
              </a:rPr>
              <a:t>”?  The </a:t>
            </a:r>
            <a:r>
              <a:rPr altLang="zh-CN" sz="2400" lang="en-US">
                <a:solidFill>
                  <a:srgbClr val="FFFF00"/>
                </a:solidFill>
                <a:ea typeface="宋体" pitchFamily="2" charset="-122"/>
              </a:rPr>
              <a:t>number of edges on a path from s</a:t>
            </a:r>
          </a:p>
        </p:txBody>
      </p:sp>
      <p:grpSp>
        <p:nvGrpSpPr>
          <p:cNvPr id="127" name=""/>
          <p:cNvGrpSpPr/>
          <p:nvPr/>
        </p:nvGrpSpPr>
        <p:grpSpPr>
          <a:xfrm rot="0">
            <a:off x="990600" y="3657600"/>
            <a:ext cx="3733800" cy="2895600"/>
            <a:chOff x="192" y="816"/>
            <a:chExt cx="2976" cy="2208"/>
          </a:xfrm>
        </p:grpSpPr>
        <p:sp>
          <p:nvSpPr>
            <p:cNvPr id="1048975" name=""/>
            <p:cNvSpPr/>
            <p:nvPr/>
          </p:nvSpPr>
          <p:spPr>
            <a:xfrm rot="0">
              <a:off x="624" y="1632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2</a:t>
              </a:r>
            </a:p>
          </p:txBody>
        </p:sp>
        <p:sp>
          <p:nvSpPr>
            <p:cNvPr id="1048976" name=""/>
            <p:cNvSpPr/>
            <p:nvPr/>
          </p:nvSpPr>
          <p:spPr>
            <a:xfrm rot="0">
              <a:off x="192" y="264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4</a:t>
              </a:r>
            </a:p>
          </p:txBody>
        </p:sp>
        <p:sp>
          <p:nvSpPr>
            <p:cNvPr id="1048977" name=""/>
            <p:cNvSpPr/>
            <p:nvPr/>
          </p:nvSpPr>
          <p:spPr>
            <a:xfrm rot="0">
              <a:off x="816" y="2304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3</a:t>
              </a:r>
            </a:p>
          </p:txBody>
        </p:sp>
        <p:sp>
          <p:nvSpPr>
            <p:cNvPr id="1048978" name=""/>
            <p:cNvSpPr/>
            <p:nvPr/>
          </p:nvSpPr>
          <p:spPr>
            <a:xfrm rot="0">
              <a:off x="1296" y="273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5</a:t>
              </a:r>
            </a:p>
          </p:txBody>
        </p:sp>
        <p:sp>
          <p:nvSpPr>
            <p:cNvPr id="1048979" name=""/>
            <p:cNvSpPr/>
            <p:nvPr/>
          </p:nvSpPr>
          <p:spPr>
            <a:xfrm rot="0">
              <a:off x="1392" y="192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1</a:t>
              </a:r>
            </a:p>
          </p:txBody>
        </p:sp>
        <p:sp>
          <p:nvSpPr>
            <p:cNvPr id="1048980" name=""/>
            <p:cNvSpPr/>
            <p:nvPr/>
          </p:nvSpPr>
          <p:spPr>
            <a:xfrm rot="0">
              <a:off x="1920" y="225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7</a:t>
              </a:r>
            </a:p>
          </p:txBody>
        </p:sp>
        <p:sp>
          <p:nvSpPr>
            <p:cNvPr id="1048981" name=""/>
            <p:cNvSpPr/>
            <p:nvPr/>
          </p:nvSpPr>
          <p:spPr>
            <a:xfrm rot="0">
              <a:off x="2880" y="249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6</a:t>
              </a:r>
            </a:p>
          </p:txBody>
        </p:sp>
        <p:sp>
          <p:nvSpPr>
            <p:cNvPr id="1048982" name=""/>
            <p:cNvSpPr/>
            <p:nvPr/>
          </p:nvSpPr>
          <p:spPr>
            <a:xfrm rot="0">
              <a:off x="2208" y="1680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9</a:t>
              </a:r>
            </a:p>
          </p:txBody>
        </p:sp>
        <p:sp>
          <p:nvSpPr>
            <p:cNvPr id="1048983" name=""/>
            <p:cNvSpPr/>
            <p:nvPr/>
          </p:nvSpPr>
          <p:spPr>
            <a:xfrm rot="0">
              <a:off x="1728" y="1152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8</a:t>
              </a:r>
            </a:p>
          </p:txBody>
        </p:sp>
        <p:sp>
          <p:nvSpPr>
            <p:cNvPr id="1048984" name=""/>
            <p:cNvSpPr/>
            <p:nvPr/>
          </p:nvSpPr>
          <p:spPr>
            <a:xfrm rot="0">
              <a:off x="720" y="816"/>
              <a:ext cx="288" cy="28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0</a:t>
              </a:r>
            </a:p>
          </p:txBody>
        </p:sp>
        <p:cxnSp>
          <p:nvCxnSpPr>
            <p:cNvPr id="3145760" name=""/>
            <p:cNvCxnSpPr>
              <a:cxnSpLocks/>
            </p:cNvCxnSpPr>
            <p:nvPr/>
          </p:nvCxnSpPr>
          <p:spPr>
            <a:xfrm rot="0">
              <a:off x="1008" y="960"/>
              <a:ext cx="762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1" name=""/>
            <p:cNvCxnSpPr>
              <a:cxnSpLocks/>
            </p:cNvCxnSpPr>
            <p:nvPr/>
          </p:nvCxnSpPr>
          <p:spPr>
            <a:xfrm rot="0">
              <a:off x="1974" y="1398"/>
              <a:ext cx="276" cy="32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2" name=""/>
            <p:cNvCxnSpPr>
              <a:cxnSpLocks/>
            </p:cNvCxnSpPr>
            <p:nvPr/>
          </p:nvCxnSpPr>
          <p:spPr>
            <a:xfrm rot="0" flipH="1">
              <a:off x="1638" y="1824"/>
              <a:ext cx="570" cy="13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3" name=""/>
            <p:cNvCxnSpPr>
              <a:cxnSpLocks/>
            </p:cNvCxnSpPr>
            <p:nvPr/>
          </p:nvCxnSpPr>
          <p:spPr>
            <a:xfrm rot="0" flipH="1">
              <a:off x="912" y="1398"/>
              <a:ext cx="858" cy="37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4" name=""/>
            <p:cNvCxnSpPr>
              <a:cxnSpLocks/>
            </p:cNvCxnSpPr>
            <p:nvPr/>
          </p:nvCxnSpPr>
          <p:spPr>
            <a:xfrm rot="0">
              <a:off x="912" y="1776"/>
              <a:ext cx="522" cy="186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5" name=""/>
            <p:cNvCxnSpPr>
              <a:cxnSpLocks/>
            </p:cNvCxnSpPr>
            <p:nvPr/>
          </p:nvCxnSpPr>
          <p:spPr>
            <a:xfrm rot="0" flipH="1">
              <a:off x="336" y="1878"/>
              <a:ext cx="330" cy="762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6" name=""/>
            <p:cNvCxnSpPr>
              <a:cxnSpLocks/>
            </p:cNvCxnSpPr>
            <p:nvPr/>
          </p:nvCxnSpPr>
          <p:spPr>
            <a:xfrm rot="0" flipV="1">
              <a:off x="480" y="2550"/>
              <a:ext cx="378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7" name=""/>
            <p:cNvCxnSpPr>
              <a:cxnSpLocks/>
            </p:cNvCxnSpPr>
            <p:nvPr/>
          </p:nvCxnSpPr>
          <p:spPr>
            <a:xfrm rot="0" flipV="1">
              <a:off x="1062" y="2166"/>
              <a:ext cx="372" cy="180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8" name=""/>
            <p:cNvCxnSpPr>
              <a:cxnSpLocks/>
            </p:cNvCxnSpPr>
            <p:nvPr/>
          </p:nvCxnSpPr>
          <p:spPr>
            <a:xfrm rot="0">
              <a:off x="1062" y="2550"/>
              <a:ext cx="276" cy="22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69" name=""/>
            <p:cNvCxnSpPr>
              <a:cxnSpLocks/>
            </p:cNvCxnSpPr>
            <p:nvPr/>
          </p:nvCxnSpPr>
          <p:spPr>
            <a:xfrm rot="0" flipV="1">
              <a:off x="1584" y="2640"/>
              <a:ext cx="1296" cy="240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70" name=""/>
            <p:cNvCxnSpPr>
              <a:cxnSpLocks/>
            </p:cNvCxnSpPr>
            <p:nvPr/>
          </p:nvCxnSpPr>
          <p:spPr>
            <a:xfrm rot="0">
              <a:off x="1680" y="2064"/>
              <a:ext cx="282" cy="234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  <p:cxnSp>
          <p:nvCxnSpPr>
            <p:cNvPr id="3145771" name=""/>
            <p:cNvCxnSpPr>
              <a:cxnSpLocks/>
            </p:cNvCxnSpPr>
            <p:nvPr/>
          </p:nvCxnSpPr>
          <p:spPr>
            <a:xfrm rot="0">
              <a:off x="2208" y="2400"/>
              <a:ext cx="714" cy="138"/>
            </a:xfrm>
            <a:prstGeom prst="straightConnector1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cxnSp>
      </p:grpSp>
      <p:sp>
        <p:nvSpPr>
          <p:cNvPr id="1048985" name=""/>
          <p:cNvSpPr txBox="1"/>
          <p:nvPr/>
        </p:nvSpPr>
        <p:spPr>
          <a:xfrm rot="0">
            <a:off x="5702300" y="3944937"/>
            <a:ext cx="2222500" cy="366712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Consider s=vertex 1</a:t>
            </a:r>
          </a:p>
        </p:txBody>
      </p:sp>
      <p:sp>
        <p:nvSpPr>
          <p:cNvPr id="1048986" name=""/>
          <p:cNvSpPr txBox="1"/>
          <p:nvPr/>
        </p:nvSpPr>
        <p:spPr>
          <a:xfrm rot="0">
            <a:off x="5715000" y="4540250"/>
            <a:ext cx="2330450" cy="641350"/>
          </a:xfrm>
          <a:prstGeom prst="rect"/>
          <a:noFill/>
          <a:ln>
            <a:noFill/>
          </a:ln>
        </p:spPr>
        <p:txBody>
          <a:bodyPr anchor="t" bIns="45720" lIns="91440" rIns="91440" tIns="45720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Nodes at distance 1?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    2, 3, 7, 9</a:t>
            </a:r>
          </a:p>
        </p:txBody>
      </p:sp>
      <p:grpSp>
        <p:nvGrpSpPr>
          <p:cNvPr id="128" name=""/>
          <p:cNvGrpSpPr/>
          <p:nvPr/>
        </p:nvGrpSpPr>
        <p:grpSpPr>
          <a:xfrm rot="0">
            <a:off x="1103312" y="4648200"/>
            <a:ext cx="3163887" cy="1676400"/>
            <a:chOff x="3575" y="3360"/>
            <a:chExt cx="1993" cy="1056"/>
          </a:xfrm>
        </p:grpSpPr>
        <p:sp>
          <p:nvSpPr>
            <p:cNvPr id="1048987" name=""/>
            <p:cNvSpPr/>
            <p:nvPr/>
          </p:nvSpPr>
          <p:spPr>
            <a:xfrm rot="0">
              <a:off x="3719" y="3360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ysDot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88" name=""/>
            <p:cNvSpPr/>
            <p:nvPr/>
          </p:nvSpPr>
          <p:spPr>
            <a:xfrm rot="0">
              <a:off x="3815" y="3888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ysDot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89" name=""/>
            <p:cNvSpPr/>
            <p:nvPr/>
          </p:nvSpPr>
          <p:spPr>
            <a:xfrm rot="0">
              <a:off x="4727" y="3888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ysDot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90" name=""/>
            <p:cNvSpPr/>
            <p:nvPr/>
          </p:nvSpPr>
          <p:spPr>
            <a:xfrm rot="0">
              <a:off x="4967" y="3360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ysDot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91" name=""/>
            <p:cNvSpPr txBox="1"/>
            <p:nvPr/>
          </p:nvSpPr>
          <p:spPr>
            <a:xfrm rot="0">
              <a:off x="5399" y="3504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1</a:t>
              </a:r>
            </a:p>
          </p:txBody>
        </p:sp>
        <p:sp>
          <p:nvSpPr>
            <p:cNvPr id="1048992" name=""/>
            <p:cNvSpPr txBox="1"/>
            <p:nvPr/>
          </p:nvSpPr>
          <p:spPr>
            <a:xfrm rot="0">
              <a:off x="5063" y="3859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1</a:t>
              </a:r>
            </a:p>
          </p:txBody>
        </p:sp>
        <p:sp>
          <p:nvSpPr>
            <p:cNvPr id="1048993" name=""/>
            <p:cNvSpPr txBox="1"/>
            <p:nvPr/>
          </p:nvSpPr>
          <p:spPr>
            <a:xfrm rot="0">
              <a:off x="3575" y="3456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1</a:t>
              </a:r>
            </a:p>
          </p:txBody>
        </p:sp>
        <p:sp>
          <p:nvSpPr>
            <p:cNvPr id="1048994" name=""/>
            <p:cNvSpPr txBox="1"/>
            <p:nvPr/>
          </p:nvSpPr>
          <p:spPr>
            <a:xfrm rot="0">
              <a:off x="3959" y="4243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29" name=""/>
          <p:cNvGrpSpPr/>
          <p:nvPr/>
        </p:nvGrpSpPr>
        <p:grpSpPr>
          <a:xfrm rot="0">
            <a:off x="838200" y="4038600"/>
            <a:ext cx="4383087" cy="2667000"/>
            <a:chOff x="2999" y="2496"/>
            <a:chExt cx="2761" cy="1680"/>
          </a:xfrm>
        </p:grpSpPr>
        <p:sp>
          <p:nvSpPr>
            <p:cNvPr id="1048995" name=""/>
            <p:cNvSpPr/>
            <p:nvPr/>
          </p:nvSpPr>
          <p:spPr>
            <a:xfrm rot="0">
              <a:off x="4103" y="2496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96" name=""/>
            <p:cNvSpPr/>
            <p:nvPr/>
          </p:nvSpPr>
          <p:spPr>
            <a:xfrm rot="0">
              <a:off x="2999" y="3744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97" name=""/>
            <p:cNvSpPr/>
            <p:nvPr/>
          </p:nvSpPr>
          <p:spPr>
            <a:xfrm rot="0">
              <a:off x="3911" y="3792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98" name=""/>
            <p:cNvSpPr/>
            <p:nvPr/>
          </p:nvSpPr>
          <p:spPr>
            <a:xfrm rot="0">
              <a:off x="5159" y="3552"/>
              <a:ext cx="480" cy="384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8999" name=""/>
            <p:cNvSpPr txBox="1"/>
            <p:nvPr/>
          </p:nvSpPr>
          <p:spPr>
            <a:xfrm rot="0">
              <a:off x="5591" y="3696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2</a:t>
              </a:r>
            </a:p>
          </p:txBody>
        </p:sp>
        <p:sp>
          <p:nvSpPr>
            <p:cNvPr id="1049000" name=""/>
            <p:cNvSpPr txBox="1"/>
            <p:nvPr/>
          </p:nvSpPr>
          <p:spPr>
            <a:xfrm rot="0">
              <a:off x="4295" y="3984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2</a:t>
              </a:r>
            </a:p>
          </p:txBody>
        </p:sp>
        <p:sp>
          <p:nvSpPr>
            <p:cNvPr id="1049001" name=""/>
            <p:cNvSpPr txBox="1"/>
            <p:nvPr/>
          </p:nvSpPr>
          <p:spPr>
            <a:xfrm rot="0">
              <a:off x="3383" y="3984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2</a:t>
              </a:r>
            </a:p>
          </p:txBody>
        </p:sp>
        <p:sp>
          <p:nvSpPr>
            <p:cNvPr id="1049002" name=""/>
            <p:cNvSpPr txBox="1"/>
            <p:nvPr/>
          </p:nvSpPr>
          <p:spPr>
            <a:xfrm rot="0">
              <a:off x="4439" y="2784"/>
              <a:ext cx="169" cy="17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200" lang="en-US"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30" name=""/>
          <p:cNvGrpSpPr/>
          <p:nvPr/>
        </p:nvGrpSpPr>
        <p:grpSpPr>
          <a:xfrm rot="0">
            <a:off x="2438400" y="4760912"/>
            <a:ext cx="587375" cy="801687"/>
            <a:chOff x="1536" y="2903"/>
            <a:chExt cx="370" cy="505"/>
          </a:xfrm>
        </p:grpSpPr>
        <p:sp>
          <p:nvSpPr>
            <p:cNvPr id="1049003" name=""/>
            <p:cNvSpPr/>
            <p:nvPr/>
          </p:nvSpPr>
          <p:spPr>
            <a:xfrm rot="0">
              <a:off x="1536" y="3072"/>
              <a:ext cx="336" cy="336"/>
            </a:xfrm>
            <a:prstGeom prst="ellips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endParaRPr altLang="en-US" sz="4000" lang="zh-CN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049004" name=""/>
            <p:cNvSpPr txBox="1"/>
            <p:nvPr/>
          </p:nvSpPr>
          <p:spPr>
            <a:xfrm rot="0">
              <a:off x="1718" y="2903"/>
              <a:ext cx="188" cy="23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zh-CN" sz="1800" lang="en-US">
                  <a:ea typeface="宋体" pitchFamily="2" charset="-122"/>
                </a:rPr>
                <a:t>s</a:t>
              </a:r>
            </a:p>
          </p:txBody>
        </p:sp>
      </p:grpSp>
      <p:sp>
        <p:nvSpPr>
          <p:cNvPr id="1049005" name=""/>
          <p:cNvSpPr txBox="1"/>
          <p:nvPr/>
        </p:nvSpPr>
        <p:spPr>
          <a:xfrm rot="0">
            <a:off x="5715000" y="3473450"/>
            <a:ext cx="1073150" cy="366712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Example</a:t>
            </a:r>
          </a:p>
        </p:txBody>
      </p:sp>
      <p:sp>
        <p:nvSpPr>
          <p:cNvPr id="1049006" name=""/>
          <p:cNvSpPr/>
          <p:nvPr/>
        </p:nvSpPr>
        <p:spPr>
          <a:xfrm rot="0">
            <a:off x="5715000" y="5257800"/>
            <a:ext cx="2330450" cy="6413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Nodes at distance 2?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  8, 6, 5, 4</a:t>
            </a:r>
          </a:p>
        </p:txBody>
      </p:sp>
      <p:sp>
        <p:nvSpPr>
          <p:cNvPr id="1049007" name=""/>
          <p:cNvSpPr/>
          <p:nvPr/>
        </p:nvSpPr>
        <p:spPr>
          <a:xfrm rot="0">
            <a:off x="5715000" y="6064250"/>
            <a:ext cx="2330450" cy="6413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Nodes at distance 3?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1800" lang="en-US">
                <a:ea typeface="宋体" pitchFamily="2" charset="-122"/>
              </a:rPr>
              <a:t>  0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6" grpId="0" uiExpand="0" build="whole"/>
      <p:bldP spid="1049006" grpId="0" uiExpand="0" build="whole"/>
      <p:bldP spid="1049007" grpId="0" uiExpand="0" build="whol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11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zh-CN">
                <a:sym typeface="Symbol" pitchFamily="18" charset="2"/>
              </a:rPr>
              <a:t>Graph Searching</a:t>
            </a:r>
          </a:p>
        </p:txBody>
      </p:sp>
      <p:sp>
        <p:nvSpPr>
          <p:cNvPr id="1049012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zh-CN"/>
              <a:t>Given: a graph G = (V, E), directed or undirected</a:t>
            </a:r>
          </a:p>
          <a:p>
            <a:pPr lvl="0"/>
            <a:r>
              <a:rPr altLang="en-US" lang="zh-CN"/>
              <a:t>Goal: methodically explore every vertex and every edge</a:t>
            </a:r>
          </a:p>
          <a:p>
            <a:pPr lvl="0"/>
            <a:r>
              <a:rPr altLang="en-US" lang="zh-CN"/>
              <a:t>Ultimately: build a tree on the graph</a:t>
            </a:r>
          </a:p>
          <a:p>
            <a:pPr lvl="1"/>
            <a:r>
              <a:rPr altLang="en-US" lang="zh-CN"/>
              <a:t>Pick a vertex as the root</a:t>
            </a:r>
          </a:p>
          <a:p>
            <a:pPr lvl="1"/>
            <a:r>
              <a:rPr altLang="en-US" lang="zh-CN"/>
              <a:t>Choose certain edges to produce a tree</a:t>
            </a:r>
          </a:p>
          <a:p>
            <a:pPr lvl="1"/>
            <a:r>
              <a:rPr altLang="en-US" lang="zh-CN"/>
              <a:t>Note: might also build a </a:t>
            </a:r>
            <a:r>
              <a:rPr altLang="en-US" i="1" lang="zh-CN">
                <a:solidFill>
                  <a:schemeClr val="lt2"/>
                </a:solidFill>
              </a:rPr>
              <a:t>forest</a:t>
            </a:r>
            <a:r>
              <a:rPr altLang="en-US" lang="zh-CN"/>
              <a:t> if graph is not connected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>
                                            <p:txEl>
                                              <p:charRg st="105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>
                                            <p:txEl>
                                              <p:charRg st="14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>
                                            <p:txEl>
                                              <p:charRg st="16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2">
                                            <p:txEl>
                                              <p:charRg st="20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13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</a:t>
            </a:r>
          </a:p>
        </p:txBody>
      </p:sp>
      <p:sp>
        <p:nvSpPr>
          <p:cNvPr id="1049014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zh-CN"/>
              <a:t>“Explore” a graph, turning it into a</a:t>
            </a:r>
            <a:r>
              <a:rPr altLang="en-US" lang="zh-CN">
                <a:solidFill>
                  <a:srgbClr val="00CC00"/>
                </a:solidFill>
              </a:rPr>
              <a:t> tree</a:t>
            </a:r>
          </a:p>
          <a:p>
            <a:pPr lvl="1"/>
            <a:r>
              <a:rPr altLang="en-US" lang="zh-CN"/>
              <a:t>One vertex at a time</a:t>
            </a:r>
          </a:p>
          <a:p>
            <a:pPr lvl="1"/>
            <a:r>
              <a:rPr altLang="en-US" lang="zh-CN"/>
              <a:t>Expand frontier of explored vertices across the </a:t>
            </a:r>
            <a:r>
              <a:rPr altLang="en-US" i="1" lang="zh-CN"/>
              <a:t>breadth</a:t>
            </a:r>
            <a:r>
              <a:rPr altLang="en-US" lang="zh-CN"/>
              <a:t> of the frontier</a:t>
            </a:r>
          </a:p>
          <a:p>
            <a:pPr lvl="0"/>
            <a:r>
              <a:rPr altLang="en-US" lang="zh-CN"/>
              <a:t>Builds a tree over the graph</a:t>
            </a:r>
          </a:p>
          <a:p>
            <a:pPr lvl="1"/>
            <a:r>
              <a:rPr altLang="en-US" lang="zh-CN"/>
              <a:t>Pick a </a:t>
            </a:r>
            <a:r>
              <a:rPr altLang="en-US" i="1" lang="zh-CN"/>
              <a:t>source vertex</a:t>
            </a:r>
            <a:r>
              <a:rPr altLang="en-US" lang="zh-CN"/>
              <a:t> to be the root</a:t>
            </a:r>
          </a:p>
          <a:p>
            <a:pPr lvl="1"/>
            <a:r>
              <a:rPr altLang="en-US" lang="zh-CN"/>
              <a:t>Find (“discover”) its children, then their children, etc.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15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</a:t>
            </a:r>
          </a:p>
        </p:txBody>
      </p:sp>
      <p:sp>
        <p:nvSpPr>
          <p:cNvPr id="1049016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2800" lang="zh-CN"/>
              <a:t>Every vertex of a graph contains a color at every moment:</a:t>
            </a:r>
          </a:p>
          <a:p>
            <a:pPr lvl="1"/>
            <a:r>
              <a:rPr altLang="en-US" sz="2400" lang="zh-CN">
                <a:solidFill>
                  <a:srgbClr val="00CC00"/>
                </a:solidFill>
              </a:rPr>
              <a:t>White vertices</a:t>
            </a:r>
            <a:r>
              <a:rPr altLang="en-US" sz="2400" lang="zh-CN"/>
              <a:t> have not been discovered</a:t>
            </a:r>
          </a:p>
          <a:p>
            <a:pPr lvl="2"/>
            <a:r>
              <a:rPr altLang="en-US" sz="1800" lang="zh-CN"/>
              <a:t>All vertices start with white initially</a:t>
            </a:r>
          </a:p>
          <a:p>
            <a:pPr lvl="1"/>
            <a:r>
              <a:rPr altLang="en-US" sz="2400" lang="zh-CN">
                <a:solidFill>
                  <a:srgbClr val="00CC00"/>
                </a:solidFill>
              </a:rPr>
              <a:t>Gray vertices</a:t>
            </a:r>
            <a:r>
              <a:rPr altLang="en-US" sz="2400" lang="zh-CN"/>
              <a:t> are discovered but not fully explored</a:t>
            </a:r>
          </a:p>
          <a:p>
            <a:pPr lvl="2"/>
            <a:r>
              <a:rPr altLang="en-US" sz="1800" lang="zh-CN"/>
              <a:t>They may be adjacent to white vertices</a:t>
            </a:r>
          </a:p>
          <a:p>
            <a:pPr lvl="1"/>
            <a:r>
              <a:rPr altLang="en-US" sz="2400" lang="zh-CN">
                <a:solidFill>
                  <a:srgbClr val="00CC00"/>
                </a:solidFill>
              </a:rPr>
              <a:t>Black vertices</a:t>
            </a:r>
            <a:r>
              <a:rPr altLang="en-US" sz="2400" lang="zh-CN"/>
              <a:t> are discovered and fully explored</a:t>
            </a:r>
          </a:p>
          <a:p>
            <a:pPr lvl="2"/>
            <a:r>
              <a:rPr altLang="en-US" sz="1800" lang="zh-CN"/>
              <a:t>They are adjacent only to black and gray vertices</a:t>
            </a:r>
          </a:p>
          <a:p>
            <a:pPr lvl="0"/>
            <a:r>
              <a:rPr altLang="en-US" sz="2800" lang="zh-CN"/>
              <a:t>Explore vertices by scanning adjacency list of gray vertices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5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9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13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190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22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27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charRg st="32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17" name=""/>
          <p:cNvSpPr txBox="1"/>
          <p:nvPr/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1400" lang="en-US">
                <a:ea typeface="PMingLiU" pitchFamily="18" charset="-120"/>
              </a:rPr>
              <a:t>				         </a:t>
            </a:r>
            <a:fld id="{566ABCEB-ACFC-4714-9973-3DA970169C29}" type="slidenum">
              <a:rPr altLang="en-US" sz="1400" lang="en-US">
                <a:ea typeface="PMingLiU" pitchFamily="18" charset="-120"/>
              </a:rPr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t>25</a:t>
            </a:fld>
            <a:r>
              <a:rPr altLang="en-US" sz="1400" lang="en-US">
                <a:ea typeface="PMingLiU" pitchFamily="18" charset="-120"/>
              </a:rPr>
              <a:t> 				</a:t>
            </a:r>
          </a:p>
        </p:txBody>
      </p:sp>
      <p:sp>
        <p:nvSpPr>
          <p:cNvPr id="1049018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The Code</a:t>
            </a:r>
          </a:p>
        </p:txBody>
      </p:sp>
      <p:sp>
        <p:nvSpPr>
          <p:cNvPr id="1049019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*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1"/>
              <a:defRPr sz="18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Monotype Sorts" pitchFamily="2" charset="2"/>
              <a:buChar char="l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Font typeface="Times New Roman" pitchFamily="18" charset="0"/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prev[V],d[V]</a:t>
            </a:r>
          </a:p>
          <a:p>
            <a:pPr lvl="0">
              <a:buFont typeface="Times New Roman" pitchFamily="18" charset="0"/>
              <a:buNone/>
            </a:pPr>
            <a:endParaRPr altLang="en-US" b="1" sz="1800" lang="zh-CN">
              <a:latin typeface="Courier New" pitchFamily="49" charset="0"/>
            </a:endParaRP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BFS(G) // starts from here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1049020" name=""/>
          <p:cNvSpPr/>
          <p:nvPr>
            <p:ph type="body" sz="half" idx="2"/>
          </p:nvPr>
        </p:nvSpPr>
        <p:spPr>
          <a:xfrm rot="0">
            <a:off x="4610100" y="1524000"/>
            <a:ext cx="38481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*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1"/>
              <a:defRPr sz="18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Monotype Sorts" pitchFamily="2" charset="2"/>
              <a:buChar char="l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While(Q not empty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)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u = DEQUEUE(Q);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21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22" name=""/>
          <p:cNvSpPr/>
          <p:nvPr/>
        </p:nvSpPr>
        <p:spPr>
          <a:xfrm rot="0">
            <a:off x="609600" y="1524000"/>
            <a:ext cx="3886200" cy="3810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endParaRPr altLang="en-US" sz="400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5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229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14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11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14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16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18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charRg st="197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2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226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 nodeType="clickPar">
                      <p:stCondLst>
                        <p:cond delay="indefinite"/>
                      </p:stCondLst>
                      <p:childTnLst>
                        <p:par>
                          <p:cTn fill="hold" id="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4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20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6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19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9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 nodeType="clickPar">
                      <p:stCondLst>
                        <p:cond delay="indefinite"/>
                      </p:stCondLst>
                      <p:childTnLst>
                        <p:par>
                          <p:cTn fill="hold" id="8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 nodeType="clickPar">
                      <p:stCondLst>
                        <p:cond delay="indefinite"/>
                      </p:stCondLst>
                      <p:childTnLst>
                        <p:par>
                          <p:cTn fill="hold" id="8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14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16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1" nodeType="clickPar">
                      <p:stCondLst>
                        <p:cond delay="indefinite"/>
                      </p:stCondLst>
                      <p:childTnLst>
                        <p:par>
                          <p:cTn fill="hold" id="9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>
                                            <p:txEl>
                                              <p:charRg st="205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26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027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28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29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30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31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32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33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34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35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036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037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038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039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040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041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042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772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73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74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75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76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77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78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79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0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graphicFrame>
        <p:nvGraphicFramePr>
          <p:cNvPr id="4194316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4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095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96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97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098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099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00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01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02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03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104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105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106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107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108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109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110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781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2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3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4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5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6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7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8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89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111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112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17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4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165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166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67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168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169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70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71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72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173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174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175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176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177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178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179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180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790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1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2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3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4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5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6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7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98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181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182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183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184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18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36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237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238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239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240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241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242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243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244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245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246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247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248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249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250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251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252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799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0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1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2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3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4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5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6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7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253" name=""/>
          <p:cNvSpPr/>
          <p:nvPr/>
        </p:nvSpPr>
        <p:spPr>
          <a:xfrm rot="0">
            <a:off x="45720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254" name=""/>
          <p:cNvSpPr/>
          <p:nvPr/>
        </p:nvSpPr>
        <p:spPr>
          <a:xfrm rot="0">
            <a:off x="52578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255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49256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257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258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19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title" sz="full" idx="0"/>
          </p:nvPr>
        </p:nvSpPr>
        <p:spPr>
          <a:xfrm rot="0">
            <a:off x="609600" y="762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Application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71600" y="1219200"/>
            <a:ext cx="4724400" cy="2884487"/>
          </a:xfrm>
          <a:prstGeom prst="rect"/>
          <a:noFill/>
          <a:ln>
            <a:noFill/>
          </a:ln>
        </p:spPr>
      </p:pic>
      <p:sp>
        <p:nvSpPr>
          <p:cNvPr id="1048614" name=""/>
          <p:cNvSpPr txBox="1"/>
          <p:nvPr/>
        </p:nvSpPr>
        <p:spPr>
          <a:xfrm rot="0">
            <a:off x="6400800" y="1447800"/>
            <a:ext cx="2379980" cy="44704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None/>
            </a:pPr>
            <a:r>
              <a:rPr altLang="zh-CN" sz="2400" lang="en-US">
                <a:ea typeface="宋体" pitchFamily="2" charset="-122"/>
              </a:rPr>
              <a:t>Air flight system</a:t>
            </a:r>
          </a:p>
        </p:txBody>
      </p:sp>
      <p:sp>
        <p:nvSpPr>
          <p:cNvPr id="1048615" name=""/>
          <p:cNvSpPr txBox="1"/>
          <p:nvPr/>
        </p:nvSpPr>
        <p:spPr>
          <a:xfrm rot="0">
            <a:off x="533400" y="4419600"/>
            <a:ext cx="7848600" cy="1920875"/>
          </a:xfrm>
          <a:prstGeom prst="rect"/>
          <a:noFill/>
          <a:ln>
            <a:noFill/>
          </a:ln>
        </p:spPr>
        <p:txBody>
          <a:bodyPr anchor="t" bIns="45720" lIns="91440" rIns="91440" tIns="45720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Char char="•"/>
            </a:pPr>
            <a:r>
              <a:rPr altLang="zh-CN" sz="2000" lang="en-US">
                <a:ea typeface="宋体" pitchFamily="2" charset="-122"/>
              </a:rPr>
              <a:t> Each vertex represents a city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Char char="•"/>
            </a:pPr>
            <a:r>
              <a:rPr altLang="zh-CN" sz="2000" lang="en-US">
                <a:ea typeface="宋体" pitchFamily="2" charset="-122"/>
              </a:rPr>
              <a:t> Each edge represents a direct flight between two cities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Char char="•"/>
            </a:pPr>
            <a:r>
              <a:rPr altLang="zh-CN" sz="2000" lang="en-US">
                <a:ea typeface="宋体" pitchFamily="2" charset="-122"/>
              </a:rPr>
              <a:t> A query on </a:t>
            </a:r>
            <a:r>
              <a:rPr altLang="zh-CN" sz="2000" lang="en-US">
                <a:solidFill>
                  <a:srgbClr val="00B0F0"/>
                </a:solidFill>
                <a:ea typeface="宋体" pitchFamily="2" charset="-122"/>
              </a:rPr>
              <a:t>direct flights</a:t>
            </a:r>
            <a:r>
              <a:rPr altLang="zh-CN" sz="2000" lang="en-US">
                <a:ea typeface="宋体" pitchFamily="2" charset="-122"/>
              </a:rPr>
              <a:t> = a query on whether an edge exists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Char char="•"/>
            </a:pPr>
            <a:r>
              <a:rPr altLang="zh-CN" sz="2000" lang="en-US">
                <a:ea typeface="宋体" pitchFamily="2" charset="-122"/>
              </a:rPr>
              <a:t> A query on </a:t>
            </a:r>
            <a:r>
              <a:rPr altLang="zh-CN" sz="2000" lang="en-US">
                <a:solidFill>
                  <a:srgbClr val="00B0F0"/>
                </a:solidFill>
                <a:ea typeface="宋体" pitchFamily="2" charset="-122"/>
              </a:rPr>
              <a:t>how to get to a location</a:t>
            </a:r>
            <a:r>
              <a:rPr altLang="zh-CN" sz="2000" lang="en-US">
                <a:ea typeface="宋体" pitchFamily="2" charset="-122"/>
              </a:rPr>
              <a:t> = does a </a:t>
            </a:r>
            <a:r>
              <a:rPr altLang="zh-CN" sz="2000" lang="en-US">
                <a:solidFill>
                  <a:srgbClr val="FFFF00"/>
                </a:solidFill>
                <a:ea typeface="宋体" pitchFamily="2" charset="-122"/>
              </a:rPr>
              <a:t>path</a:t>
            </a:r>
            <a:r>
              <a:rPr altLang="zh-CN" sz="2000" lang="en-US">
                <a:ea typeface="宋体" pitchFamily="2" charset="-122"/>
              </a:rPr>
              <a:t> exist from A to B</a:t>
            </a:r>
          </a:p>
          <a:p>
            <a:pPr eaLnBrk="1" hangingPunct="1" indent="0" latinLnBrk="1" lvl="0" marL="0">
              <a:spcBef>
                <a:spcPct val="0"/>
              </a:spcBef>
              <a:buSzPct val="100000"/>
              <a:buFontTx/>
              <a:buChar char="•"/>
            </a:pPr>
            <a:r>
              <a:rPr altLang="zh-CN" sz="2000" lang="en-US">
                <a:ea typeface="宋体" pitchFamily="2" charset="-122"/>
              </a:rPr>
              <a:t> We can even associate costs to </a:t>
            </a:r>
            <a:r>
              <a:rPr altLang="zh-CN" sz="2000" lang="en-US">
                <a:solidFill>
                  <a:srgbClr val="00B0F0"/>
                </a:solidFill>
                <a:ea typeface="宋体" pitchFamily="2" charset="-122"/>
              </a:rPr>
              <a:t>edges</a:t>
            </a:r>
            <a:r>
              <a:rPr altLang="zh-CN" sz="2000" lang="en-US">
                <a:ea typeface="宋体" pitchFamily="2" charset="-122"/>
              </a:rPr>
              <a:t> (</a:t>
            </a:r>
            <a:r>
              <a:rPr altLang="zh-CN" sz="2000" lang="en-US">
                <a:solidFill>
                  <a:srgbClr val="00FF00"/>
                </a:solidFill>
                <a:ea typeface="宋体" pitchFamily="2" charset="-122"/>
              </a:rPr>
              <a:t>weighted graphs</a:t>
            </a:r>
            <a:r>
              <a:rPr altLang="zh-CN" sz="2000" lang="en-US">
                <a:ea typeface="宋体" pitchFamily="2" charset="-122"/>
              </a:rPr>
              <a:t>), then ask “what is the cheapest path from A to B”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3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8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151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220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10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311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312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313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314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315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316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317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318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319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320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321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322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323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324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325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326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808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09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0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1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2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3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4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5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6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327" name=""/>
          <p:cNvSpPr/>
          <p:nvPr/>
        </p:nvSpPr>
        <p:spPr>
          <a:xfrm rot="0">
            <a:off x="5943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328" name=""/>
          <p:cNvSpPr/>
          <p:nvPr/>
        </p:nvSpPr>
        <p:spPr>
          <a:xfrm rot="0">
            <a:off x="45720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329" name=""/>
          <p:cNvSpPr/>
          <p:nvPr/>
        </p:nvSpPr>
        <p:spPr>
          <a:xfrm rot="0">
            <a:off x="52578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330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49331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049332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333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20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85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386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387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388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389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390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391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392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393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049394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395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396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397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398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399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400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401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817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8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19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0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1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2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3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4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5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402" name=""/>
          <p:cNvSpPr/>
          <p:nvPr/>
        </p:nvSpPr>
        <p:spPr>
          <a:xfrm rot="0">
            <a:off x="6629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403" name=""/>
          <p:cNvSpPr/>
          <p:nvPr/>
        </p:nvSpPr>
        <p:spPr>
          <a:xfrm rot="0">
            <a:off x="5943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404" name=""/>
          <p:cNvSpPr/>
          <p:nvPr/>
        </p:nvSpPr>
        <p:spPr>
          <a:xfrm rot="0">
            <a:off x="45720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049405" name=""/>
          <p:cNvSpPr/>
          <p:nvPr/>
        </p:nvSpPr>
        <p:spPr>
          <a:xfrm rot="0">
            <a:off x="52578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406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49407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049408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409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21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61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462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463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464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465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466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467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468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469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470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471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472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473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474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475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476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477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826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7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8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29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0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1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2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3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4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478" name=""/>
          <p:cNvSpPr/>
          <p:nvPr/>
        </p:nvSpPr>
        <p:spPr>
          <a:xfrm rot="0">
            <a:off x="7315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y</a:t>
            </a:r>
          </a:p>
        </p:txBody>
      </p:sp>
      <p:sp>
        <p:nvSpPr>
          <p:cNvPr id="1049479" name=""/>
          <p:cNvSpPr/>
          <p:nvPr/>
        </p:nvSpPr>
        <p:spPr>
          <a:xfrm rot="0">
            <a:off x="6629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480" name=""/>
          <p:cNvSpPr/>
          <p:nvPr/>
        </p:nvSpPr>
        <p:spPr>
          <a:xfrm rot="0">
            <a:off x="5943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481" name=""/>
          <p:cNvSpPr/>
          <p:nvPr/>
        </p:nvSpPr>
        <p:spPr>
          <a:xfrm rot="0">
            <a:off x="45720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049482" name=""/>
          <p:cNvSpPr/>
          <p:nvPr/>
        </p:nvSpPr>
        <p:spPr>
          <a:xfrm rot="0">
            <a:off x="52578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49483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49484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049485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486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22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538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539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540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541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542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543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544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545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546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547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548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549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550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551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552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553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554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835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6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7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8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39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0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1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2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3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555" name=""/>
          <p:cNvSpPr/>
          <p:nvPr/>
        </p:nvSpPr>
        <p:spPr>
          <a:xfrm rot="0">
            <a:off x="7315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y</a:t>
            </a:r>
          </a:p>
        </p:txBody>
      </p:sp>
      <p:sp>
        <p:nvSpPr>
          <p:cNvPr id="1049556" name=""/>
          <p:cNvSpPr/>
          <p:nvPr/>
        </p:nvSpPr>
        <p:spPr>
          <a:xfrm rot="0">
            <a:off x="6629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557" name=""/>
          <p:cNvSpPr/>
          <p:nvPr/>
        </p:nvSpPr>
        <p:spPr>
          <a:xfrm rot="0">
            <a:off x="5943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049558" name=""/>
          <p:cNvSpPr/>
          <p:nvPr/>
        </p:nvSpPr>
        <p:spPr>
          <a:xfrm rot="0">
            <a:off x="45720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049559" name=""/>
          <p:cNvSpPr/>
          <p:nvPr/>
        </p:nvSpPr>
        <p:spPr>
          <a:xfrm rot="0">
            <a:off x="52578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49560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49561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049562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563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23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15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616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617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618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619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620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621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622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623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rgbClr val="808080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624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625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626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627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628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629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630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631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844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5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6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7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8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49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0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1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2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3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4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sp>
        <p:nvSpPr>
          <p:cNvPr id="1049632" name=""/>
          <p:cNvSpPr/>
          <p:nvPr/>
        </p:nvSpPr>
        <p:spPr>
          <a:xfrm rot="0">
            <a:off x="7315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latin typeface="Times New Roman" pitchFamily="18" charset="0"/>
              </a:rPr>
              <a:t>y</a:t>
            </a:r>
          </a:p>
        </p:txBody>
      </p:sp>
      <p:sp>
        <p:nvSpPr>
          <p:cNvPr id="1049633" name=""/>
          <p:cNvSpPr/>
          <p:nvPr/>
        </p:nvSpPr>
        <p:spPr>
          <a:xfrm rot="0">
            <a:off x="6629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049634" name=""/>
          <p:cNvSpPr/>
          <p:nvPr/>
        </p:nvSpPr>
        <p:spPr>
          <a:xfrm rot="0">
            <a:off x="5943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049635" name=""/>
          <p:cNvSpPr/>
          <p:nvPr/>
        </p:nvSpPr>
        <p:spPr>
          <a:xfrm rot="0">
            <a:off x="45720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049636" name=""/>
          <p:cNvSpPr/>
          <p:nvPr/>
        </p:nvSpPr>
        <p:spPr>
          <a:xfrm rot="0">
            <a:off x="52578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49637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49638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049639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640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24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G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92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Example</a:t>
            </a:r>
          </a:p>
        </p:txBody>
      </p:sp>
      <p:sp>
        <p:nvSpPr>
          <p:cNvPr id="1049693" name=""/>
          <p:cNvSpPr/>
          <p:nvPr/>
        </p:nvSpPr>
        <p:spPr>
          <a:xfrm rot="0">
            <a:off x="11430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lnSpc>
                <a:spcPct val="70000"/>
              </a:lnSpc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694" name=""/>
          <p:cNvSpPr/>
          <p:nvPr/>
        </p:nvSpPr>
        <p:spPr>
          <a:xfrm rot="0">
            <a:off x="11430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695" name=""/>
          <p:cNvSpPr/>
          <p:nvPr/>
        </p:nvSpPr>
        <p:spPr>
          <a:xfrm rot="0">
            <a:off x="32004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049696" name=""/>
          <p:cNvSpPr/>
          <p:nvPr/>
        </p:nvSpPr>
        <p:spPr>
          <a:xfrm rot="0">
            <a:off x="32004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49697" name=""/>
          <p:cNvSpPr/>
          <p:nvPr/>
        </p:nvSpPr>
        <p:spPr>
          <a:xfrm rot="0">
            <a:off x="52578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698" name=""/>
          <p:cNvSpPr/>
          <p:nvPr/>
        </p:nvSpPr>
        <p:spPr>
          <a:xfrm rot="0">
            <a:off x="52578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49699" name=""/>
          <p:cNvSpPr/>
          <p:nvPr/>
        </p:nvSpPr>
        <p:spPr>
          <a:xfrm rot="0">
            <a:off x="7315200" y="2133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700" name=""/>
          <p:cNvSpPr/>
          <p:nvPr/>
        </p:nvSpPr>
        <p:spPr>
          <a:xfrm rot="0">
            <a:off x="7315200" y="3657600"/>
            <a:ext cx="762000" cy="762000"/>
          </a:xfrm>
          <a:prstGeom prst="ellipse"/>
          <a:solidFill>
            <a:schemeClr val="dk2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4000" lang="zh-CN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49701" name=""/>
          <p:cNvSpPr txBox="1"/>
          <p:nvPr/>
        </p:nvSpPr>
        <p:spPr>
          <a:xfrm rot="0">
            <a:off x="1382712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r</a:t>
            </a:r>
          </a:p>
        </p:txBody>
      </p:sp>
      <p:sp>
        <p:nvSpPr>
          <p:cNvPr id="1049702" name=""/>
          <p:cNvSpPr txBox="1"/>
          <p:nvPr/>
        </p:nvSpPr>
        <p:spPr>
          <a:xfrm rot="0">
            <a:off x="3429000" y="1676400"/>
            <a:ext cx="282575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s</a:t>
            </a:r>
          </a:p>
        </p:txBody>
      </p:sp>
      <p:sp>
        <p:nvSpPr>
          <p:cNvPr id="1049703" name=""/>
          <p:cNvSpPr txBox="1"/>
          <p:nvPr/>
        </p:nvSpPr>
        <p:spPr>
          <a:xfrm rot="0">
            <a:off x="5489575" y="1676400"/>
            <a:ext cx="25400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t</a:t>
            </a:r>
          </a:p>
        </p:txBody>
      </p:sp>
      <p:sp>
        <p:nvSpPr>
          <p:cNvPr id="1049704" name=""/>
          <p:cNvSpPr txBox="1"/>
          <p:nvPr/>
        </p:nvSpPr>
        <p:spPr>
          <a:xfrm rot="0">
            <a:off x="7500937" y="1676400"/>
            <a:ext cx="325437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u</a:t>
            </a:r>
          </a:p>
        </p:txBody>
      </p:sp>
      <p:sp>
        <p:nvSpPr>
          <p:cNvPr id="1049705" name=""/>
          <p:cNvSpPr txBox="1"/>
          <p:nvPr/>
        </p:nvSpPr>
        <p:spPr>
          <a:xfrm rot="0">
            <a:off x="1365250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v</a:t>
            </a:r>
          </a:p>
        </p:txBody>
      </p:sp>
      <p:sp>
        <p:nvSpPr>
          <p:cNvPr id="1049706" name=""/>
          <p:cNvSpPr txBox="1"/>
          <p:nvPr/>
        </p:nvSpPr>
        <p:spPr>
          <a:xfrm rot="0">
            <a:off x="3416300" y="4419600"/>
            <a:ext cx="354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w</a:t>
            </a:r>
          </a:p>
        </p:txBody>
      </p:sp>
      <p:sp>
        <p:nvSpPr>
          <p:cNvPr id="1049707" name=""/>
          <p:cNvSpPr txBox="1"/>
          <p:nvPr/>
        </p:nvSpPr>
        <p:spPr>
          <a:xfrm rot="0">
            <a:off x="5516562" y="4419600"/>
            <a:ext cx="311150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x</a:t>
            </a:r>
          </a:p>
        </p:txBody>
      </p:sp>
      <p:sp>
        <p:nvSpPr>
          <p:cNvPr id="1049708" name=""/>
          <p:cNvSpPr txBox="1"/>
          <p:nvPr/>
        </p:nvSpPr>
        <p:spPr>
          <a:xfrm rot="0">
            <a:off x="7604125" y="4419600"/>
            <a:ext cx="29686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i="1" lang="zh-CN">
                <a:latin typeface="Times New Roman" pitchFamily="18" charset="0"/>
              </a:rPr>
              <a:t>y</a:t>
            </a:r>
          </a:p>
        </p:txBody>
      </p:sp>
      <p:cxnSp>
        <p:nvCxnSpPr>
          <p:cNvPr id="3145855" name=""/>
          <p:cNvCxnSpPr>
            <a:cxnSpLocks/>
          </p:cNvCxnSpPr>
          <p:nvPr/>
        </p:nvCxnSpPr>
        <p:spPr>
          <a:xfrm rot="0" flipV="1">
            <a:off x="15240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6" name=""/>
          <p:cNvCxnSpPr>
            <a:cxnSpLocks/>
          </p:cNvCxnSpPr>
          <p:nvPr/>
        </p:nvCxnSpPr>
        <p:spPr>
          <a:xfrm rot="0">
            <a:off x="19192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7" name=""/>
          <p:cNvCxnSpPr>
            <a:cxnSpLocks/>
          </p:cNvCxnSpPr>
          <p:nvPr/>
        </p:nvCxnSpPr>
        <p:spPr>
          <a:xfrm rot="0">
            <a:off x="3581400" y="2909887"/>
            <a:ext cx="0" cy="73342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8" name=""/>
          <p:cNvCxnSpPr>
            <a:cxnSpLocks/>
          </p:cNvCxnSpPr>
          <p:nvPr/>
        </p:nvCxnSpPr>
        <p:spPr>
          <a:xfrm rot="0" flipV="1">
            <a:off x="3851275" y="2798762"/>
            <a:ext cx="1517650" cy="955675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59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60" name=""/>
          <p:cNvCxnSpPr>
            <a:cxnSpLocks/>
          </p:cNvCxnSpPr>
          <p:nvPr/>
        </p:nvCxnSpPr>
        <p:spPr>
          <a:xfrm rot="0" flipV="1">
            <a:off x="56388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61" name=""/>
          <p:cNvCxnSpPr>
            <a:cxnSpLocks/>
          </p:cNvCxnSpPr>
          <p:nvPr/>
        </p:nvCxnSpPr>
        <p:spPr>
          <a:xfrm rot="0">
            <a:off x="6034087" y="2514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62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63" name=""/>
          <p:cNvCxnSpPr>
            <a:cxnSpLocks/>
          </p:cNvCxnSpPr>
          <p:nvPr/>
        </p:nvCxnSpPr>
        <p:spPr>
          <a:xfrm rot="0" flipV="1">
            <a:off x="7696200" y="2909887"/>
            <a:ext cx="0" cy="7334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864" name=""/>
          <p:cNvCxnSpPr>
            <a:cxnSpLocks/>
          </p:cNvCxnSpPr>
          <p:nvPr/>
        </p:nvCxnSpPr>
        <p:spPr>
          <a:xfrm rot="0">
            <a:off x="39766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5865" name=""/>
          <p:cNvCxnSpPr>
            <a:cxnSpLocks/>
          </p:cNvCxnSpPr>
          <p:nvPr/>
        </p:nvCxnSpPr>
        <p:spPr>
          <a:xfrm rot="0">
            <a:off x="6034087" y="4038600"/>
            <a:ext cx="1266825" cy="0"/>
          </a:xfrm>
          <a:prstGeom prst="straightConnector1"/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sp>
        <p:nvSpPr>
          <p:cNvPr id="1049709" name=""/>
          <p:cNvSpPr/>
          <p:nvPr/>
        </p:nvSpPr>
        <p:spPr>
          <a:xfrm rot="0">
            <a:off x="7315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rgbClr val="FF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049710" name=""/>
          <p:cNvSpPr/>
          <p:nvPr/>
        </p:nvSpPr>
        <p:spPr>
          <a:xfrm rot="0">
            <a:off x="6629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049711" name=""/>
          <p:cNvSpPr/>
          <p:nvPr/>
        </p:nvSpPr>
        <p:spPr>
          <a:xfrm rot="0">
            <a:off x="5943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049712" name=""/>
          <p:cNvSpPr/>
          <p:nvPr/>
        </p:nvSpPr>
        <p:spPr>
          <a:xfrm rot="0">
            <a:off x="45720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049713" name=""/>
          <p:cNvSpPr/>
          <p:nvPr/>
        </p:nvSpPr>
        <p:spPr>
          <a:xfrm rot="0">
            <a:off x="52578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49714" name=""/>
          <p:cNvSpPr/>
          <p:nvPr/>
        </p:nvSpPr>
        <p:spPr>
          <a:xfrm rot="0">
            <a:off x="32004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49715" name=""/>
          <p:cNvSpPr/>
          <p:nvPr/>
        </p:nvSpPr>
        <p:spPr>
          <a:xfrm rot="0">
            <a:off x="38862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049716" name=""/>
          <p:cNvSpPr/>
          <p:nvPr/>
        </p:nvSpPr>
        <p:spPr>
          <a:xfrm rot="0">
            <a:off x="2514600" y="4648200"/>
            <a:ext cx="685800" cy="609600"/>
          </a:xfrm>
          <a:prstGeom prst="rect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800" i="1" lang="zh-CN">
                <a:solidFill>
                  <a:schemeClr val="dk2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049717" name=""/>
          <p:cNvSpPr/>
          <p:nvPr/>
        </p:nvSpPr>
        <p:spPr>
          <a:xfrm rot="0">
            <a:off x="1828800" y="4648200"/>
            <a:ext cx="685800" cy="609600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i="1" lang="zh-CN">
                <a:latin typeface="Times New Roman" pitchFamily="18" charset="0"/>
              </a:rPr>
              <a:t>Q:</a:t>
            </a:r>
          </a:p>
        </p:txBody>
      </p:sp>
      <p:graphicFrame>
        <p:nvGraphicFramePr>
          <p:cNvPr id="4194325" name=""/>
          <p:cNvGraphicFramePr>
            <a:graphicFrameLocks/>
          </p:cNvGraphicFramePr>
          <p:nvPr/>
        </p:nvGraphicFramePr>
        <p:xfrm rot="0">
          <a:off x="4464050" y="5375275"/>
          <a:ext cx="4679950" cy="1482725"/>
        </p:xfrm>
        <a:graphic>
          <a:graphicData uri="http://schemas.openxmlformats.org/drawingml/2006/table">
            <a:tbl>
              <a:tblPr/>
              <a:tblGrid>
                <a:gridCol w="881062"/>
                <a:gridCol w="474662"/>
                <a:gridCol w="474662"/>
                <a:gridCol w="474662"/>
                <a:gridCol w="474662"/>
                <a:gridCol w="474662"/>
                <a:gridCol w="476250"/>
                <a:gridCol w="474662"/>
                <a:gridCol w="474662"/>
              </a:tblGrid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vertex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u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FFFFFF"/>
                          </a:solidFill>
                          <a:latin typeface="Arial" pitchFamily="0" charset="0"/>
                        </a:rPr>
                        <a:t>y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Color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B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  <a:tr h="369887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d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8E7EE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00000"/>
                          </a:solidFill>
                          <a:latin typeface="Arial" pitchFamily="0" charset="0"/>
                        </a:rPr>
                        <a:t>prev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nil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t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r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s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0" sz="1600" lang="zh-CN">
                          <a:solidFill>
                            <a:schemeClr val="dk2"/>
                          </a:solidFill>
                          <a:latin typeface="Arial" pitchFamily="0" charset="0"/>
                        </a:rPr>
                        <a:t>w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p>
                      <a:pPr algn="ctr" eaLnBrk="1" hangingPunct="1" latinLnBrk="1" lvl="0"/>
                      <a:r>
                        <a:rPr altLang="en-US" b="1" sz="1600" lang="zh-CN">
                          <a:solidFill>
                            <a:srgbClr val="07017D"/>
                          </a:solidFill>
                          <a:latin typeface="Arial" pitchFamily="0" charset="0"/>
                        </a:rPr>
                        <a:t>x</a:t>
                      </a:r>
                    </a:p>
                  </a:txBody>
                  <a:tcPr marL="91432" marR="91432" marT="45700" marB="45700" anchor="t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69" name=""/>
          <p:cNvSpPr txBox="1"/>
          <p:nvPr/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1400" lang="en-US">
                <a:ea typeface="PMingLiU" pitchFamily="18" charset="-120"/>
              </a:rPr>
              <a:t>				         </a:t>
            </a:r>
            <a:fld id="{566ABCEB-ACFC-4714-9973-3DA970169C29}" type="slidenum">
              <a:rPr altLang="en-US" sz="1400" lang="en-US">
                <a:ea typeface="PMingLiU" pitchFamily="18" charset="-120"/>
              </a:rPr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t>36</a:t>
            </a:fld>
            <a:r>
              <a:rPr altLang="en-US" sz="1400" lang="en-US">
                <a:ea typeface="PMingLiU" pitchFamily="18" charset="-120"/>
              </a:rPr>
              <a:t> 				</a:t>
            </a:r>
          </a:p>
        </p:txBody>
      </p:sp>
      <p:sp>
        <p:nvSpPr>
          <p:cNvPr id="1049770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BFS: The Code (again)</a:t>
            </a:r>
          </a:p>
        </p:txBody>
      </p:sp>
      <p:sp>
        <p:nvSpPr>
          <p:cNvPr id="1049771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*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1"/>
              <a:defRPr sz="18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Monotype Sorts" pitchFamily="2" charset="2"/>
              <a:buChar char="l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Font typeface="Times New Roman" pitchFamily="18" charset="0"/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prev[V],d[V]</a:t>
            </a:r>
          </a:p>
          <a:p>
            <a:pPr lvl="0">
              <a:buFont typeface="Times New Roman" pitchFamily="18" charset="0"/>
              <a:buNone/>
            </a:pPr>
            <a:endParaRPr altLang="en-US" b="1" sz="1800" lang="zh-CN">
              <a:latin typeface="Courier New" pitchFamily="49" charset="0"/>
            </a:endParaRP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BFS(G) // starts from here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1049772" name=""/>
          <p:cNvSpPr/>
          <p:nvPr>
            <p:ph type="body" sz="half" idx="2"/>
          </p:nvPr>
        </p:nvSpPr>
        <p:spPr>
          <a:xfrm rot="0">
            <a:off x="4610100" y="1524000"/>
            <a:ext cx="38481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*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1"/>
              <a:defRPr sz="18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Monotype Sorts" pitchFamily="2" charset="2"/>
              <a:buChar char="l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While(Q not empty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)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u = DEQUEUE(Q);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773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774" name=""/>
          <p:cNvSpPr/>
          <p:nvPr/>
        </p:nvSpPr>
        <p:spPr>
          <a:xfrm rot="0">
            <a:off x="609600" y="1524000"/>
            <a:ext cx="3886200" cy="3810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endParaRPr altLang="en-US" sz="400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5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229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14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11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14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16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18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1">
                                            <p:txEl>
                                              <p:charRg st="197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2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226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 nodeType="clickPar">
                      <p:stCondLst>
                        <p:cond delay="indefinite"/>
                      </p:stCondLst>
                      <p:childTnLst>
                        <p:par>
                          <p:cTn fill="hold" id="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4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20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6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19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9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 nodeType="clickPar">
                      <p:stCondLst>
                        <p:cond delay="indefinite"/>
                      </p:stCondLst>
                      <p:childTnLst>
                        <p:par>
                          <p:cTn fill="hold" id="8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 nodeType="clickPar">
                      <p:stCondLst>
                        <p:cond delay="indefinite"/>
                      </p:stCondLst>
                      <p:childTnLst>
                        <p:par>
                          <p:cTn fill="hold" id="8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14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16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1" nodeType="clickPar">
                      <p:stCondLst>
                        <p:cond delay="indefinite"/>
                      </p:stCondLst>
                      <p:childTnLst>
                        <p:par>
                          <p:cTn fill="hold" id="9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72">
                                            <p:txEl>
                                              <p:charRg st="205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75" name=""/>
          <p:cNvSpPr txBox="1"/>
          <p:nvPr/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1400" lang="en-US">
                <a:ea typeface="PMingLiU" pitchFamily="18" charset="-120"/>
              </a:rPr>
              <a:t>				         </a:t>
            </a:r>
            <a:fld id="{566ABCEB-ACFC-4714-9973-3DA970169C29}" type="slidenum">
              <a:rPr altLang="en-US" sz="1400" lang="en-US">
                <a:ea typeface="PMingLiU" pitchFamily="18" charset="-120"/>
              </a:rPr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t>37</a:t>
            </a:fld>
            <a:r>
              <a:rPr altLang="en-US" sz="1400" lang="en-US">
                <a:ea typeface="PMingLiU" pitchFamily="18" charset="-120"/>
              </a:rPr>
              <a:t> 				</a:t>
            </a:r>
          </a:p>
        </p:txBody>
      </p:sp>
      <p:sp>
        <p:nvSpPr>
          <p:cNvPr id="1049776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Print Path</a:t>
            </a:r>
          </a:p>
        </p:txBody>
      </p:sp>
      <p:sp>
        <p:nvSpPr>
          <p:cNvPr id="1049777" name=""/>
          <p:cNvSpPr/>
          <p:nvPr>
            <p:ph type="body" sz="half" idx="1"/>
          </p:nvPr>
        </p:nvSpPr>
        <p:spPr>
          <a:xfrm rot="0">
            <a:off x="533400" y="1524000"/>
            <a:ext cx="784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*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1"/>
              <a:defRPr sz="18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Monotype Sorts" pitchFamily="2" charset="2"/>
              <a:buChar char="l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Times New Roman" pitchFamily="18" charset="0"/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prev[V],d[V]</a:t>
            </a:r>
          </a:p>
          <a:p>
            <a:pPr lvl="0">
              <a:buFont typeface="Times New Roman" pitchFamily="18" charset="0"/>
              <a:buNone/>
            </a:pPr>
            <a:endParaRPr altLang="en-US" b="1" sz="1800" lang="zh-CN">
              <a:latin typeface="Courier New" pitchFamily="49" charset="0"/>
            </a:endParaRP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Print-Path(G, s, v)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	if(v==s)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		print(s)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  else if(prev[v]==NIL)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		print(No path);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	else{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		Print-Path(G,s,prev[v]);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		print(v);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	}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}</a:t>
            </a:r>
          </a:p>
        </p:txBody>
      </p:sp>
      <p:sp>
        <p:nvSpPr>
          <p:cNvPr id="1049778" name=""/>
          <p:cNvSpPr/>
          <p:nvPr/>
        </p:nvSpPr>
        <p:spPr>
          <a:xfrm rot="0">
            <a:off x="609600" y="1524000"/>
            <a:ext cx="3886200" cy="3810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endParaRPr altLang="en-US" sz="400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79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Amortized Analysis</a:t>
            </a:r>
          </a:p>
        </p:txBody>
      </p:sp>
      <p:sp>
        <p:nvSpPr>
          <p:cNvPr id="1049780" name=""/>
          <p:cNvSpPr/>
          <p:nvPr>
            <p:ph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zh-CN"/>
              <a:t>Stack with 3 operations:</a:t>
            </a:r>
          </a:p>
          <a:p>
            <a:pPr lvl="1"/>
            <a:r>
              <a:rPr altLang="en-US" lang="zh-CN"/>
              <a:t>Push, Pop, Multi-pop</a:t>
            </a:r>
          </a:p>
          <a:p>
            <a:pPr lvl="0"/>
            <a:r>
              <a:rPr altLang="en-US" lang="zh-CN"/>
              <a:t>What will be the complexity if “n” operations are performed?</a:t>
            </a:r>
          </a:p>
          <a:p>
            <a:pPr lvl="0"/>
            <a:endParaRPr altLang="en-US" lang="zh-CN"/>
          </a:p>
        </p:txBody>
      </p:sp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81" name=""/>
          <p:cNvSpPr txBox="1"/>
          <p:nvPr/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sz="1400" lang="en-US">
                <a:ea typeface="PMingLiU" pitchFamily="18" charset="-120"/>
              </a:rPr>
              <a:t>				         </a:t>
            </a:r>
            <a:fld id="{566ABCEB-ACFC-4714-9973-3DA970169C29}" type="slidenum">
              <a:rPr altLang="en-US" sz="1400" lang="en-US">
                <a:ea typeface="PMingLiU" pitchFamily="18" charset="-120"/>
              </a:rPr>
              <a:pPr algn="ctr" indent="0" lvl="0" marL="0">
                <a:spcBef>
                  <a:spcPct val="0"/>
                </a:spcBef>
                <a:buSzPct val="100000"/>
                <a:buFontTx/>
                <a:buNone/>
              </a:pPr>
              <a:t>39</a:t>
            </a:fld>
            <a:r>
              <a:rPr altLang="en-US" sz="1400" lang="en-US">
                <a:ea typeface="PMingLiU" pitchFamily="18" charset="-120"/>
              </a:rPr>
              <a:t> 				</a:t>
            </a:r>
          </a:p>
        </p:txBody>
      </p:sp>
      <p:sp>
        <p:nvSpPr>
          <p:cNvPr id="1049782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BFS: Complexity</a:t>
            </a:r>
          </a:p>
        </p:txBody>
      </p:sp>
      <p:sp>
        <p:nvSpPr>
          <p:cNvPr id="1049783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*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1"/>
              <a:defRPr sz="18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Monotype Sorts" pitchFamily="2" charset="2"/>
              <a:buChar char="l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Font typeface="Times New Roman" pitchFamily="18" charset="0"/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prev[V],d[V]</a:t>
            </a:r>
          </a:p>
          <a:p>
            <a:pPr lvl="0">
              <a:buFont typeface="Times New Roman" pitchFamily="18" charset="0"/>
              <a:buNone/>
            </a:pPr>
            <a:endParaRPr altLang="en-US" b="1" sz="1800" lang="zh-CN">
              <a:latin typeface="Courier New" pitchFamily="49" charset="0"/>
            </a:endParaRP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BFS(G) // starts from here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1049784" name=""/>
          <p:cNvSpPr/>
          <p:nvPr>
            <p:ph type="body" sz="half" idx="2"/>
          </p:nvPr>
        </p:nvSpPr>
        <p:spPr>
          <a:xfrm rot="0">
            <a:off x="4610100" y="1524000"/>
            <a:ext cx="38481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*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1"/>
              <a:defRPr sz="18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Monotype Sorts" pitchFamily="2" charset="2"/>
              <a:buChar char="l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Monotype Sorts" pitchFamily="2" charset="2"/>
              <a:buChar char="n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While(Q not empty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)</a:t>
            </a:r>
          </a:p>
          <a:p>
            <a:pPr lvl="0">
              <a:buFont typeface="Times New Roman" pitchFamily="18" charset="0"/>
              <a:buNone/>
            </a:pPr>
            <a:r>
              <a:rPr altLang="en-US" b="1" sz="1800" lang="zh-CN">
                <a:latin typeface="Courier New" pitchFamily="49" charset="0"/>
              </a:rPr>
              <a:t>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u = DEQUEUE(Q);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if(color[v]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785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786" name=""/>
          <p:cNvSpPr/>
          <p:nvPr/>
        </p:nvSpPr>
        <p:spPr>
          <a:xfrm rot="0">
            <a:off x="609600" y="1524000"/>
            <a:ext cx="3886200" cy="3810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endParaRPr altLang="en-US" sz="400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3145866" name=""/>
          <p:cNvCxnSpPr>
            <a:cxnSpLocks/>
          </p:cNvCxnSpPr>
          <p:nvPr/>
        </p:nvCxnSpPr>
        <p:spPr>
          <a:xfrm rot="5400000">
            <a:off x="3658393" y="3809207"/>
            <a:ext cx="1524000" cy="1587"/>
          </a:xfrm>
          <a:prstGeom prst="straightConnector1"/>
          <a:noFill/>
          <a:ln w="38100" cap="flat" cmpd="sng">
            <a:solidFill>
              <a:schemeClr val="lt2"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49787" name=""/>
          <p:cNvSpPr txBox="1"/>
          <p:nvPr/>
        </p:nvSpPr>
        <p:spPr>
          <a:xfrm rot="0">
            <a:off x="3679825" y="3657600"/>
            <a:ext cx="739775" cy="4000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lang="zh-CN">
                <a:solidFill>
                  <a:schemeClr val="lt2"/>
                </a:solidFill>
                <a:latin typeface="Times New Roman" pitchFamily="18" charset="0"/>
              </a:rPr>
              <a:t>O(V)</a:t>
            </a:r>
          </a:p>
        </p:txBody>
      </p:sp>
      <p:cxnSp>
        <p:nvCxnSpPr>
          <p:cNvPr id="3145867" name=""/>
          <p:cNvCxnSpPr>
            <a:cxnSpLocks/>
          </p:cNvCxnSpPr>
          <p:nvPr/>
        </p:nvCxnSpPr>
        <p:spPr>
          <a:xfrm rot="5400000">
            <a:off x="7812087" y="3617913"/>
            <a:ext cx="1905000" cy="3175"/>
          </a:xfrm>
          <a:prstGeom prst="straightConnector1"/>
          <a:noFill/>
          <a:ln w="38100" cap="flat" cmpd="sng">
            <a:solidFill>
              <a:schemeClr val="lt2"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49788" name=""/>
          <p:cNvSpPr txBox="1"/>
          <p:nvPr/>
        </p:nvSpPr>
        <p:spPr>
          <a:xfrm rot="0">
            <a:off x="8008937" y="3124200"/>
            <a:ext cx="723900" cy="4000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000" lang="zh-CN">
                <a:solidFill>
                  <a:schemeClr val="lt2"/>
                </a:solidFill>
                <a:latin typeface="Times New Roman" pitchFamily="18" charset="0"/>
              </a:rPr>
              <a:t>O(E)</a:t>
            </a:r>
          </a:p>
        </p:txBody>
      </p:sp>
      <p:grpSp>
        <p:nvGrpSpPr>
          <p:cNvPr id="162" name=""/>
          <p:cNvGrpSpPr/>
          <p:nvPr/>
        </p:nvGrpSpPr>
        <p:grpSpPr>
          <a:xfrm rot="0">
            <a:off x="6019800" y="1752600"/>
            <a:ext cx="3197225" cy="646112"/>
            <a:chOff x="2920" y="1772"/>
            <a:chExt cx="3160" cy="544"/>
          </a:xfrm>
        </p:grpSpPr>
        <p:sp>
          <p:nvSpPr>
            <p:cNvPr id="1049789" name=""/>
            <p:cNvSpPr txBox="1"/>
            <p:nvPr/>
          </p:nvSpPr>
          <p:spPr>
            <a:xfrm rot="0">
              <a:off x="3024" y="1772"/>
              <a:ext cx="3056" cy="54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*"/>
                <a:defRPr baseline="0" b="0" sz="32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8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1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lt2"/>
                </a:buClr>
                <a:buSzPct val="65000"/>
                <a:buFont typeface="Monotype Sorts" pitchFamily="2" charset="2"/>
                <a:buChar char="l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baseline="0" b="0" sz="2000" i="0" u="none">
                  <a:solidFill>
                    <a:schemeClr val="dk1"/>
                  </a:solidFill>
                  <a:latin typeface="Arial" pitchFamily="0" charset="0"/>
                  <a:sym typeface="Times New Roman" pitchFamily="18" charset="0"/>
                </a:defRPr>
              </a:lvl5pPr>
            </a:lstStyle>
            <a:p>
              <a:pPr indent="0" lvl="0" marL="0">
                <a:spcBef>
                  <a:spcPct val="0"/>
                </a:spcBef>
                <a:buSzPct val="100000"/>
                <a:buFontTx/>
                <a:buNone/>
              </a:pPr>
              <a:r>
                <a:rPr altLang="en-US" b="1" sz="1800" i="1" lang="zh-CN">
                  <a:solidFill>
                    <a:schemeClr val="lt2"/>
                  </a:solidFill>
                  <a:latin typeface="Times New Roman" pitchFamily="18" charset="0"/>
                </a:rPr>
                <a:t>u = every vertex, but only once</a:t>
              </a:r>
              <a:br/>
              <a:r>
                <a:rPr altLang="en-US" b="1" sz="1800" i="1" lang="zh-CN">
                  <a:solidFill>
                    <a:schemeClr val="lt2"/>
                  </a:solidFill>
                  <a:latin typeface="Times New Roman" pitchFamily="18" charset="0"/>
                </a:rPr>
                <a:t>                                  (</a:t>
              </a:r>
              <a:r>
                <a:rPr altLang="en-US" b="1" sz="1800" i="1" lang="zh-CN">
                  <a:solidFill>
                    <a:schemeClr val="accent1"/>
                  </a:solidFill>
                  <a:latin typeface="Times New Roman" pitchFamily="18" charset="0"/>
                </a:rPr>
                <a:t>Why?</a:t>
              </a:r>
              <a:r>
                <a:rPr altLang="en-US" b="1" sz="1800" i="1" lang="zh-CN">
                  <a:solidFill>
                    <a:schemeClr val="l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049790" name=""/>
            <p:cNvSpPr/>
            <p:nvPr/>
          </p:nvSpPr>
          <p:spPr>
            <a:xfrm rot="0" flipH="1">
              <a:off x="2920" y="1920"/>
              <a:ext cx="103" cy="301"/>
            </a:xfrm>
            <a:prstGeom prst="line"/>
            <a:noFill/>
            <a:ln w="28575" cap="flat" cmpd="sng">
              <a:solidFill>
                <a:schemeClr val="l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9791" name=""/>
          <p:cNvSpPr txBox="1"/>
          <p:nvPr/>
        </p:nvSpPr>
        <p:spPr>
          <a:xfrm rot="0">
            <a:off x="5118100" y="5943600"/>
            <a:ext cx="410210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400" i="1" lang="zh-CN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  <p:sp>
        <p:nvSpPr>
          <p:cNvPr id="1049792" name=""/>
          <p:cNvSpPr txBox="1"/>
          <p:nvPr/>
        </p:nvSpPr>
        <p:spPr>
          <a:xfrm rot="0">
            <a:off x="5118100" y="6324600"/>
            <a:ext cx="3870325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SzPct val="100000"/>
              <a:buFontTx/>
              <a:buNone/>
            </a:pPr>
            <a:r>
              <a:rPr altLang="en-US" b="1" sz="2400" lang="zh-CN">
                <a:latin typeface="Times New Roman" pitchFamily="18" charset="0"/>
              </a:rPr>
              <a:t>Total running time: O(V+E)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87" grpId="0" uiExpand="0" build="whole"/>
      <p:bldP spid="1049788" grpId="0" uiExpand="0" build="whole"/>
      <p:bldP spid="1049791" grpId="0" uiExpand="0" build="whole"/>
      <p:bldP spid="1049792" grpId="0" uiExpand="0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type="title" sz="full" idx="0"/>
          </p:nvPr>
        </p:nvSpPr>
        <p:spPr>
          <a:xfrm rot="0">
            <a:off x="609600" y="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Definition</a:t>
            </a:r>
          </a:p>
        </p:txBody>
      </p:sp>
      <p:sp>
        <p:nvSpPr>
          <p:cNvPr id="1048620" name=""/>
          <p:cNvSpPr/>
          <p:nvPr>
            <p:ph type="body" sz="full" idx="1"/>
          </p:nvPr>
        </p:nvSpPr>
        <p:spPr>
          <a:xfrm rot="0">
            <a:off x="457200" y="990600"/>
            <a:ext cx="8229600" cy="1981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zh-CN" sz="2400" lang="en-US">
                <a:ea typeface="宋体" pitchFamily="2" charset="-122"/>
              </a:rPr>
              <a:t>A </a:t>
            </a:r>
            <a:r>
              <a:rPr altLang="zh-CN" sz="2400" lang="en-US">
                <a:solidFill>
                  <a:srgbClr val="FFFF00"/>
                </a:solidFill>
                <a:ea typeface="宋体" pitchFamily="2" charset="-122"/>
              </a:rPr>
              <a:t>graph G=(V, E)</a:t>
            </a:r>
            <a:r>
              <a:rPr altLang="zh-CN" sz="2400" lang="en-US">
                <a:ea typeface="宋体" pitchFamily="2" charset="-122"/>
              </a:rPr>
              <a:t> consists a set of </a:t>
            </a:r>
            <a:r>
              <a:rPr altLang="zh-CN" sz="2400" lang="en-US">
                <a:solidFill>
                  <a:srgbClr val="00FF00"/>
                </a:solidFill>
                <a:ea typeface="宋体" pitchFamily="2" charset="-122"/>
              </a:rPr>
              <a:t>vertices</a:t>
            </a:r>
            <a:r>
              <a:rPr altLang="zh-CN" sz="2400" lang="en-US">
                <a:ea typeface="宋体" pitchFamily="2" charset="-122"/>
              </a:rPr>
              <a:t>, V, and a set of </a:t>
            </a:r>
            <a:r>
              <a:rPr altLang="zh-CN" sz="2400" lang="en-US">
                <a:solidFill>
                  <a:srgbClr val="00FF00"/>
                </a:solidFill>
                <a:ea typeface="宋体" pitchFamily="2" charset="-122"/>
              </a:rPr>
              <a:t>edges</a:t>
            </a:r>
            <a:r>
              <a:rPr altLang="zh-CN" sz="2400" lang="en-US">
                <a:ea typeface="宋体" pitchFamily="2" charset="-122"/>
              </a:rPr>
              <a:t>, E.</a:t>
            </a:r>
          </a:p>
          <a:p>
            <a:pPr lvl="0"/>
            <a:r>
              <a:rPr altLang="zh-CN" sz="2400" lang="en-US">
                <a:ea typeface="宋体" pitchFamily="2" charset="-122"/>
              </a:rPr>
              <a:t>Each edge is a pair of </a:t>
            </a:r>
            <a:r>
              <a:rPr altLang="zh-CN" sz="2400" i="1" lang="en-US">
                <a:ea typeface="宋体" pitchFamily="2" charset="-122"/>
              </a:rPr>
              <a:t>(v, w)</a:t>
            </a:r>
            <a:r>
              <a:rPr altLang="zh-CN" sz="2400" lang="en-US">
                <a:ea typeface="宋体" pitchFamily="2" charset="-122"/>
              </a:rPr>
              <a:t>, where v, w belongs to V</a:t>
            </a:r>
          </a:p>
          <a:p>
            <a:pPr lvl="0"/>
            <a:r>
              <a:rPr altLang="zh-CN" sz="2400" lang="en-US">
                <a:ea typeface="宋体" pitchFamily="2" charset="-122"/>
              </a:rPr>
              <a:t>If the pair is unordered, the graph is </a:t>
            </a:r>
            <a:r>
              <a:rPr altLang="zh-CN" sz="2400" lang="en-US">
                <a:solidFill>
                  <a:schemeClr val="hlink"/>
                </a:solidFill>
                <a:ea typeface="宋体" pitchFamily="2" charset="-122"/>
              </a:rPr>
              <a:t>undirected</a:t>
            </a:r>
            <a:r>
              <a:rPr altLang="zh-CN" sz="2400" lang="en-US">
                <a:ea typeface="宋体" pitchFamily="2" charset="-122"/>
              </a:rPr>
              <a:t>; otherwise it is </a:t>
            </a:r>
            <a:r>
              <a:rPr altLang="zh-CN" sz="2400" lang="en-US">
                <a:solidFill>
                  <a:schemeClr val="hlink"/>
                </a:solidFill>
                <a:ea typeface="宋体" pitchFamily="2" charset="-122"/>
              </a:rPr>
              <a:t>directed</a:t>
            </a:r>
          </a:p>
        </p:txBody>
      </p:sp>
      <p:grpSp>
        <p:nvGrpSpPr>
          <p:cNvPr id="70" name=""/>
          <p:cNvGrpSpPr/>
          <p:nvPr/>
        </p:nvGrpSpPr>
        <p:grpSpPr>
          <a:xfrm rot="0">
            <a:off x="2362200" y="3200400"/>
            <a:ext cx="4419600" cy="3200400"/>
            <a:chOff x="1296" y="1945"/>
            <a:chExt cx="3120" cy="2327"/>
          </a:xfrm>
        </p:grpSpPr>
        <p:pic>
          <p:nvPicPr>
            <p:cNvPr id="2097153" name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1296" y="1945"/>
              <a:ext cx="3120" cy="2327"/>
            </a:xfrm>
            <a:prstGeom prst="rect"/>
            <a:noFill/>
            <a:ln>
              <a:noFill/>
            </a:ln>
          </p:spPr>
        </p:pic>
        <p:grpSp>
          <p:nvGrpSpPr>
            <p:cNvPr id="71" name=""/>
            <p:cNvGrpSpPr/>
            <p:nvPr/>
          </p:nvGrpSpPr>
          <p:grpSpPr>
            <a:xfrm rot="0"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1048621" name=""/>
              <p:cNvSpPr txBox="1"/>
              <p:nvPr/>
            </p:nvSpPr>
            <p:spPr>
              <a:xfrm rot="0">
                <a:off x="3398" y="2551"/>
                <a:ext cx="345" cy="2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buChar char="*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1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lt2"/>
                  </a:buClr>
                  <a:buSzPct val="65000"/>
                  <a:buFont typeface="Monotype Sorts" pitchFamily="2" charset="2"/>
                  <a:buChar char="l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SzPct val="100000"/>
                  <a:buFontTx/>
                  <a:buNone/>
                </a:pPr>
                <a:r>
                  <a:rPr altLang="zh-CN" sz="1400" lang="en-US">
                    <a:solidFill>
                      <a:schemeClr val="dk2"/>
                    </a:solidFill>
                    <a:ea typeface="宋体" pitchFamily="2" charset="-122"/>
                  </a:rPr>
                  <a:t>{c,f}</a:t>
                </a:r>
              </a:p>
            </p:txBody>
          </p:sp>
          <p:sp>
            <p:nvSpPr>
              <p:cNvPr id="1048622" name=""/>
              <p:cNvSpPr txBox="1"/>
              <p:nvPr/>
            </p:nvSpPr>
            <p:spPr>
              <a:xfrm rot="0">
                <a:off x="3120" y="1728"/>
                <a:ext cx="380" cy="2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buChar char="*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1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lt2"/>
                  </a:buClr>
                  <a:buSzPct val="65000"/>
                  <a:buFont typeface="Monotype Sorts" pitchFamily="2" charset="2"/>
                  <a:buChar char="l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SzPct val="100000"/>
                  <a:buFontTx/>
                  <a:buNone/>
                </a:pPr>
                <a:r>
                  <a:rPr altLang="zh-CN" sz="1400" lang="en-US">
                    <a:solidFill>
                      <a:schemeClr val="dk2"/>
                    </a:solidFill>
                    <a:ea typeface="宋体" pitchFamily="2" charset="-122"/>
                  </a:rPr>
                  <a:t>{a,c}</a:t>
                </a:r>
              </a:p>
            </p:txBody>
          </p:sp>
          <p:sp>
            <p:nvSpPr>
              <p:cNvPr id="1048623" name=""/>
              <p:cNvSpPr txBox="1"/>
              <p:nvPr/>
            </p:nvSpPr>
            <p:spPr>
              <a:xfrm rot="0">
                <a:off x="2304" y="1728"/>
                <a:ext cx="387" cy="2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buChar char="*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1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lt2"/>
                  </a:buClr>
                  <a:buSzPct val="65000"/>
                  <a:buFont typeface="Monotype Sorts" pitchFamily="2" charset="2"/>
                  <a:buChar char="l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SzPct val="100000"/>
                  <a:buFontTx/>
                  <a:buNone/>
                </a:pPr>
                <a:r>
                  <a:rPr altLang="zh-CN" sz="1400" lang="en-US">
                    <a:solidFill>
                      <a:schemeClr val="dk2"/>
                    </a:solidFill>
                    <a:ea typeface="宋体" pitchFamily="2" charset="-122"/>
                  </a:rPr>
                  <a:t>{a,b}</a:t>
                </a:r>
              </a:p>
            </p:txBody>
          </p:sp>
          <p:sp>
            <p:nvSpPr>
              <p:cNvPr id="1048624" name=""/>
              <p:cNvSpPr txBox="1"/>
              <p:nvPr/>
            </p:nvSpPr>
            <p:spPr>
              <a:xfrm rot="0">
                <a:off x="2400" y="2160"/>
                <a:ext cx="387" cy="2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buChar char="*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1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lt2"/>
                  </a:buClr>
                  <a:buSzPct val="65000"/>
                  <a:buFont typeface="Monotype Sorts" pitchFamily="2" charset="2"/>
                  <a:buChar char="l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SzPct val="100000"/>
                  <a:buFontTx/>
                  <a:buNone/>
                </a:pPr>
                <a:r>
                  <a:rPr altLang="zh-CN" sz="1400" lang="en-US">
                    <a:solidFill>
                      <a:schemeClr val="dk2"/>
                    </a:solidFill>
                    <a:ea typeface="宋体" pitchFamily="2" charset="-122"/>
                  </a:rPr>
                  <a:t>{b,d}</a:t>
                </a:r>
              </a:p>
            </p:txBody>
          </p:sp>
          <p:sp>
            <p:nvSpPr>
              <p:cNvPr id="1048625" name=""/>
              <p:cNvSpPr txBox="1"/>
              <p:nvPr/>
            </p:nvSpPr>
            <p:spPr>
              <a:xfrm rot="0">
                <a:off x="2928" y="2208"/>
                <a:ext cx="380" cy="2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buChar char="*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1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lt2"/>
                  </a:buClr>
                  <a:buSzPct val="65000"/>
                  <a:buFont typeface="Monotype Sorts" pitchFamily="2" charset="2"/>
                  <a:buChar char="l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SzPct val="100000"/>
                  <a:buFontTx/>
                  <a:buNone/>
                </a:pPr>
                <a:r>
                  <a:rPr altLang="zh-CN" sz="1400" lang="en-US">
                    <a:solidFill>
                      <a:schemeClr val="dk2"/>
                    </a:solidFill>
                    <a:ea typeface="宋体" pitchFamily="2" charset="-122"/>
                  </a:rPr>
                  <a:t>{c,d}</a:t>
                </a:r>
              </a:p>
            </p:txBody>
          </p:sp>
          <p:sp>
            <p:nvSpPr>
              <p:cNvPr id="1048626" name=""/>
              <p:cNvSpPr txBox="1"/>
              <p:nvPr/>
            </p:nvSpPr>
            <p:spPr>
              <a:xfrm rot="0">
                <a:off x="2640" y="2880"/>
                <a:ext cx="352" cy="2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buChar char="*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1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lt2"/>
                  </a:buClr>
                  <a:buSzPct val="65000"/>
                  <a:buFont typeface="Monotype Sorts" pitchFamily="2" charset="2"/>
                  <a:buChar char="l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SzPct val="100000"/>
                  <a:buFontTx/>
                  <a:buNone/>
                </a:pPr>
                <a:r>
                  <a:rPr altLang="zh-CN" sz="1400" lang="en-US">
                    <a:solidFill>
                      <a:schemeClr val="dk2"/>
                    </a:solidFill>
                    <a:ea typeface="宋体" pitchFamily="2" charset="-122"/>
                  </a:rPr>
                  <a:t>{e,f}</a:t>
                </a:r>
              </a:p>
            </p:txBody>
          </p:sp>
          <p:sp>
            <p:nvSpPr>
              <p:cNvPr id="1048627" name=""/>
              <p:cNvSpPr txBox="1"/>
              <p:nvPr/>
            </p:nvSpPr>
            <p:spPr>
              <a:xfrm rot="0">
                <a:off x="2016" y="2496"/>
                <a:ext cx="387" cy="22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buChar char="*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1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lt2"/>
                  </a:buClr>
                  <a:buSzPct val="65000"/>
                  <a:buFont typeface="Monotype Sorts" pitchFamily="2" charset="2"/>
                  <a:buChar char="l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sym typeface="Times New Roman" pitchFamily="18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SzPct val="100000"/>
                  <a:buFontTx/>
                  <a:buNone/>
                </a:pPr>
                <a:r>
                  <a:rPr altLang="zh-CN" sz="1400" lang="en-US">
                    <a:solidFill>
                      <a:schemeClr val="dk2"/>
                    </a:solidFill>
                    <a:ea typeface="宋体" pitchFamily="2" charset="-122"/>
                  </a:rPr>
                  <a:t>{b,e}</a:t>
                </a:r>
              </a:p>
            </p:txBody>
          </p:sp>
        </p:grpSp>
      </p:grpSp>
      <p:sp>
        <p:nvSpPr>
          <p:cNvPr id="1048628" name=""/>
          <p:cNvSpPr txBox="1"/>
          <p:nvPr/>
        </p:nvSpPr>
        <p:spPr>
          <a:xfrm rot="0">
            <a:off x="3352800" y="6461125"/>
            <a:ext cx="2468880" cy="39624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buClr>
                <a:schemeClr val="lt2"/>
              </a:buClr>
              <a:buNone/>
            </a:pPr>
            <a:r>
              <a:rPr altLang="en-US" b="1" sz="2000" lang="zh-CN"/>
              <a:t>An undirected graph</a:t>
            </a: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96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Breadth-First Search: Properties</a:t>
            </a:r>
          </a:p>
        </p:txBody>
      </p:sp>
      <p:sp>
        <p:nvSpPr>
          <p:cNvPr id="1049797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2800" lang="zh-CN"/>
              <a:t>BFS calculates the </a:t>
            </a:r>
            <a:r>
              <a:rPr altLang="en-US" sz="2800" i="1" lang="zh-CN">
                <a:solidFill>
                  <a:schemeClr val="lt2"/>
                </a:solidFill>
              </a:rPr>
              <a:t>shortest-path distance</a:t>
            </a:r>
            <a:r>
              <a:rPr altLang="en-US" sz="2800" lang="zh-CN"/>
              <a:t> to the source node</a:t>
            </a:r>
          </a:p>
          <a:p>
            <a:pPr lvl="1"/>
            <a:r>
              <a:rPr altLang="en-US" sz="2400" lang="zh-CN"/>
              <a:t>Shortest-path distance </a:t>
            </a:r>
            <a:r>
              <a:rPr altLang="en-US" sz="2400" lang="zh-CN">
                <a:sym typeface="Symbol" pitchFamily="18" charset="2"/>
              </a:rPr>
              <a:t>(s,v) </a:t>
            </a:r>
            <a:r>
              <a:rPr altLang="en-US" sz="2400" lang="zh-CN"/>
              <a:t>= minimum number of edges from s to v, or </a:t>
            </a:r>
            <a:r>
              <a:rPr altLang="en-US" sz="2400" lang="zh-CN">
                <a:sym typeface="Symbol" pitchFamily="18" charset="2"/>
              </a:rPr>
              <a:t> if v not reachable from s</a:t>
            </a:r>
          </a:p>
          <a:p>
            <a:pPr lvl="1"/>
            <a:r>
              <a:rPr altLang="en-US" sz="2400" lang="zh-CN"/>
              <a:t>Proof given in the book (p. 472-5)</a:t>
            </a:r>
          </a:p>
          <a:p>
            <a:pPr lvl="0"/>
            <a:r>
              <a:rPr altLang="en-US" sz="2800" lang="zh-CN">
                <a:sym typeface="Symbol" pitchFamily="18" charset="2"/>
              </a:rPr>
              <a:t>BFS builds </a:t>
            </a:r>
            <a:r>
              <a:rPr altLang="en-US" sz="2800" i="1" lang="zh-CN">
                <a:solidFill>
                  <a:schemeClr val="lt2"/>
                </a:solidFill>
                <a:sym typeface="Symbol" pitchFamily="18" charset="2"/>
              </a:rPr>
              <a:t>breadth-first tree</a:t>
            </a:r>
            <a:r>
              <a:rPr altLang="en-US" sz="2800" lang="zh-CN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altLang="en-US" sz="2400" lang="zh-CN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798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Application of BFS</a:t>
            </a:r>
          </a:p>
        </p:txBody>
      </p:sp>
      <p:sp>
        <p:nvSpPr>
          <p:cNvPr id="1049799" name=""/>
          <p:cNvSpPr/>
          <p:nvPr>
            <p:ph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rPr altLang="en-US" lang="zh-CN"/>
              <a:t>Find the shortest path in an undirected/directed unweighted graph.</a:t>
            </a:r>
          </a:p>
          <a:p>
            <a:r>
              <a:rPr altLang="en-US" lang="zh-CN"/>
              <a:t>Find the bipartiteness of a graph.</a:t>
            </a:r>
          </a:p>
          <a:p>
            <a:r>
              <a:rPr altLang="en-US" lang="zh-CN"/>
              <a:t>Find cycle in a graph.</a:t>
            </a:r>
          </a:p>
          <a:p>
            <a:r>
              <a:rPr altLang="en-US" lang="zh-CN"/>
              <a:t>Find the connectedness of a graph.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10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12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10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99">
                                            <p:txEl>
                                              <p:charRg st="12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800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Books</a:t>
            </a:r>
          </a:p>
        </p:txBody>
      </p:sp>
      <p:sp>
        <p:nvSpPr>
          <p:cNvPr id="1049801" name=""/>
          <p:cNvSpPr/>
          <p:nvPr>
            <p:ph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zh-CN"/>
              <a:t>Cormen – Chapter 22 – elementary Graph Algorithms</a:t>
            </a:r>
          </a:p>
          <a:p>
            <a:pPr lvl="0"/>
            <a:r>
              <a:rPr altLang="en-US" lang="zh-CN"/>
              <a:t>Exercise you have to solve:</a:t>
            </a:r>
          </a:p>
          <a:p>
            <a:pPr lvl="1"/>
            <a:r>
              <a:rPr altLang="en-US" lang="zh-CN"/>
              <a:t>22.1-5 (Square)</a:t>
            </a:r>
          </a:p>
          <a:p>
            <a:pPr lvl="1"/>
            <a:r>
              <a:rPr altLang="en-US" lang="zh-CN"/>
              <a:t>22.1-6 (Universal Sink)</a:t>
            </a:r>
          </a:p>
          <a:p>
            <a:pPr lvl="1"/>
            <a:r>
              <a:rPr altLang="en-US" lang="zh-CN"/>
              <a:t>22.2-6 (Wrestler)</a:t>
            </a:r>
          </a:p>
          <a:p>
            <a:pPr lvl="1"/>
            <a:r>
              <a:rPr altLang="en-US" lang="zh-CN"/>
              <a:t>22.2-7 (Diameter)</a:t>
            </a:r>
          </a:p>
          <a:p>
            <a:pPr lvl="1"/>
            <a:r>
              <a:rPr altLang="en-US" lang="zh-CN"/>
              <a:t>22.2-8 (Traverse)</a:t>
            </a:r>
          </a:p>
          <a:p>
            <a:pPr lvl="1"/>
            <a:endParaRPr altLang="en-US" lang="zh-CN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Definition</a:t>
            </a:r>
          </a:p>
        </p:txBody>
      </p:sp>
      <p:sp>
        <p:nvSpPr>
          <p:cNvPr id="1048633" name=""/>
          <p:cNvSpPr/>
          <p:nvPr>
            <p:ph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2800" lang="zh-CN"/>
              <a:t>Complete Graph</a:t>
            </a:r>
          </a:p>
          <a:p>
            <a:pPr lvl="1"/>
            <a:r>
              <a:rPr altLang="en-US" sz="2400" lang="zh-CN"/>
              <a:t>How many edges are there in an N-vertex complete graph?</a:t>
            </a:r>
          </a:p>
          <a:p>
            <a:pPr lvl="0"/>
            <a:r>
              <a:rPr altLang="en-US" sz="2800" lang="zh-CN"/>
              <a:t>Bipartite Graph</a:t>
            </a:r>
          </a:p>
          <a:p>
            <a:pPr lvl="1"/>
            <a:r>
              <a:rPr altLang="en-US" sz="2400" lang="zh-CN"/>
              <a:t>What is its property? How can we detect it?</a:t>
            </a:r>
          </a:p>
          <a:p>
            <a:pPr lvl="0"/>
            <a:r>
              <a:rPr altLang="en-US" sz="2800" lang="zh-CN"/>
              <a:t>Path</a:t>
            </a:r>
          </a:p>
          <a:p>
            <a:pPr lvl="0"/>
            <a:r>
              <a:rPr altLang="en-US" sz="2800" lang="zh-CN"/>
              <a:t>Tour</a:t>
            </a:r>
          </a:p>
          <a:p>
            <a:pPr lvl="0"/>
            <a:r>
              <a:rPr altLang="en-US" sz="2800" lang="zh-CN"/>
              <a:t>Degree of a vertices</a:t>
            </a:r>
          </a:p>
          <a:p>
            <a:pPr lvl="1"/>
            <a:r>
              <a:rPr altLang="en-US" sz="2400" lang="zh-CN"/>
              <a:t>Indegree</a:t>
            </a:r>
          </a:p>
          <a:p>
            <a:pPr lvl="1"/>
            <a:r>
              <a:rPr altLang="en-US" sz="2400" lang="zh-CN"/>
              <a:t>Outdegree</a:t>
            </a:r>
          </a:p>
          <a:p>
            <a:pPr lvl="1"/>
            <a:r>
              <a:rPr altLang="en-US" sz="2400" lang="zh-CN"/>
              <a:t>Indegree+outdegree = Even (why??)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1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8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13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13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14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16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17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charRg st="18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Graph Variations</a:t>
            </a:r>
          </a:p>
        </p:txBody>
      </p:sp>
      <p:sp>
        <p:nvSpPr>
          <p:cNvPr id="1048635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zh-CN"/>
              <a:t>Variations:</a:t>
            </a:r>
          </a:p>
          <a:p>
            <a:pPr lvl="1"/>
            <a:r>
              <a:rPr altLang="en-US" lang="zh-CN"/>
              <a:t>A </a:t>
            </a:r>
            <a:r>
              <a:rPr altLang="en-US" i="1" lang="zh-CN">
                <a:solidFill>
                  <a:schemeClr val="lt2"/>
                </a:solidFill>
              </a:rPr>
              <a:t>connected graph</a:t>
            </a:r>
            <a:r>
              <a:rPr altLang="en-US" i="1" lang="zh-CN"/>
              <a:t> </a:t>
            </a:r>
            <a:r>
              <a:rPr altLang="en-US" lang="zh-CN"/>
              <a:t>has a path from every vertex to every other</a:t>
            </a:r>
          </a:p>
          <a:p>
            <a:pPr lvl="1"/>
            <a:r>
              <a:rPr altLang="en-US" lang="zh-CN"/>
              <a:t>In an </a:t>
            </a:r>
            <a:r>
              <a:rPr altLang="en-US" i="1" lang="zh-CN">
                <a:solidFill>
                  <a:schemeClr val="lt2"/>
                </a:solidFill>
              </a:rPr>
              <a:t>undirected graph:</a:t>
            </a:r>
          </a:p>
          <a:p>
            <a:pPr lvl="2"/>
            <a:r>
              <a:rPr altLang="en-US" lang="zh-CN"/>
              <a:t>Edge (u,v) = edge (v,u)</a:t>
            </a:r>
          </a:p>
          <a:p>
            <a:pPr lvl="2"/>
            <a:r>
              <a:rPr altLang="en-US" lang="zh-CN"/>
              <a:t>No self-loops</a:t>
            </a:r>
          </a:p>
          <a:p>
            <a:pPr lvl="1"/>
            <a:r>
              <a:rPr altLang="en-US" lang="zh-CN"/>
              <a:t>In a </a:t>
            </a:r>
            <a:r>
              <a:rPr altLang="en-US" i="1" lang="zh-CN">
                <a:solidFill>
                  <a:schemeClr val="lt2"/>
                </a:solidFill>
              </a:rPr>
              <a:t>directed</a:t>
            </a:r>
            <a:r>
              <a:rPr altLang="en-US" lang="zh-CN"/>
              <a:t> graph:</a:t>
            </a:r>
          </a:p>
          <a:p>
            <a:pPr lvl="2"/>
            <a:r>
              <a:rPr altLang="en-US" lang="zh-CN"/>
              <a:t>Edge (u,v) goes from vertex u to vertex v, notated u</a:t>
            </a:r>
            <a:r>
              <a:rPr altLang="en-US" lang="zh-CN">
                <a:sym typeface="Symbol" pitchFamily="18" charset="2"/>
              </a:rPr>
              <a:t>v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1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7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12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13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charRg st="157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Graph Variations</a:t>
            </a:r>
          </a:p>
        </p:txBody>
      </p:sp>
      <p:sp>
        <p:nvSpPr>
          <p:cNvPr id="1048637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zh-CN"/>
              <a:t>More variations:</a:t>
            </a:r>
          </a:p>
          <a:p>
            <a:pPr lvl="1"/>
            <a:r>
              <a:rPr altLang="en-US" lang="zh-CN"/>
              <a:t>A </a:t>
            </a:r>
            <a:r>
              <a:rPr altLang="en-US" i="1" lang="zh-CN">
                <a:solidFill>
                  <a:schemeClr val="lt2"/>
                </a:solidFill>
              </a:rPr>
              <a:t>weighted graph</a:t>
            </a:r>
            <a:r>
              <a:rPr altLang="en-US" lang="zh-CN"/>
              <a:t> associates weights with either the edges or the vertices</a:t>
            </a:r>
          </a:p>
          <a:p>
            <a:pPr lvl="2"/>
            <a:r>
              <a:rPr altLang="en-US" lang="zh-CN"/>
              <a:t>E.g., a road map: edges might be weighted w/ distance</a:t>
            </a:r>
          </a:p>
          <a:p>
            <a:pPr lvl="1"/>
            <a:r>
              <a:rPr altLang="en-US" lang="zh-CN"/>
              <a:t>A </a:t>
            </a:r>
            <a:r>
              <a:rPr altLang="en-US" i="1" lang="zh-CN">
                <a:solidFill>
                  <a:schemeClr val="lt2"/>
                </a:solidFill>
              </a:rPr>
              <a:t>multigraph</a:t>
            </a:r>
            <a:r>
              <a:rPr altLang="en-US" lang="zh-CN"/>
              <a:t> allows multiple edges between the same vertices</a:t>
            </a:r>
          </a:p>
          <a:p>
            <a:pPr lvl="2"/>
            <a:r>
              <a:rPr altLang="en-US" lang="zh-CN"/>
              <a:t>E.g., the call graph in a program (a function can get called from multiple points in another function)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7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9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4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206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r>
              <a:rPr altLang="en-US" lang="zh-CN"/>
              <a:t>Graphs</a:t>
            </a:r>
          </a:p>
        </p:txBody>
      </p:sp>
      <p:sp>
        <p:nvSpPr>
          <p:cNvPr id="1048639" name=""/>
          <p:cNvSpPr/>
          <p:nvPr>
            <p:ph type="body" sz="full" idx="1"/>
          </p:nvPr>
        </p:nvSpPr>
        <p:spPr>
          <a:xfrm rot="0">
            <a:off x="609600" y="1524000"/>
            <a:ext cx="7848600" cy="4953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zh-CN"/>
              <a:t>We will typically express running times in terms of |E| and |V| (often dropping the |’s)</a:t>
            </a:r>
          </a:p>
          <a:p>
            <a:pPr lvl="1"/>
            <a:r>
              <a:rPr altLang="en-US" lang="zh-CN"/>
              <a:t>If |E| </a:t>
            </a:r>
            <a:r>
              <a:rPr altLang="en-US" lang="zh-CN">
                <a:sym typeface="Symbol" pitchFamily="18" charset="2"/>
              </a:rPr>
              <a:t> |V|</a:t>
            </a:r>
            <a:r>
              <a:rPr altLang="en-US" baseline="30000" lang="zh-CN">
                <a:sym typeface="Symbol" pitchFamily="18" charset="2"/>
              </a:rPr>
              <a:t>2</a:t>
            </a:r>
            <a:r>
              <a:rPr altLang="en-US" lang="zh-CN">
                <a:sym typeface="Symbol" pitchFamily="18" charset="2"/>
              </a:rPr>
              <a:t> the graph is </a:t>
            </a:r>
            <a:r>
              <a:rPr altLang="en-US" i="1" lang="zh-CN">
                <a:solidFill>
                  <a:schemeClr val="lt2"/>
                </a:solidFill>
                <a:sym typeface="Symbol" pitchFamily="18" charset="2"/>
              </a:rPr>
              <a:t>dense</a:t>
            </a:r>
          </a:p>
          <a:p>
            <a:pPr lvl="1"/>
            <a:r>
              <a:rPr altLang="en-US" lang="zh-CN"/>
              <a:t>If |E| </a:t>
            </a:r>
            <a:r>
              <a:rPr altLang="en-US" lang="zh-CN">
                <a:sym typeface="Symbol" pitchFamily="18" charset="2"/>
              </a:rPr>
              <a:t> |V| the graph is </a:t>
            </a:r>
            <a:r>
              <a:rPr altLang="en-US" i="1" lang="zh-CN">
                <a:solidFill>
                  <a:schemeClr val="lt2"/>
                </a:solidFill>
                <a:sym typeface="Symbol" pitchFamily="18" charset="2"/>
              </a:rPr>
              <a:t>sparse</a:t>
            </a:r>
          </a:p>
          <a:p>
            <a:pPr lvl="0"/>
            <a:r>
              <a:rPr altLang="en-US" lang="zh-CN"/>
              <a:t>If you know you are dealing with dense or sparse graphs, different data structures may make sense</a:t>
            </a:r>
          </a:p>
          <a:p>
            <a:pPr lvl="0">
              <a:buNone/>
            </a:pPr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charRg st="8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charRg st="12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charRg st="155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"/>
          <p:cNvSpPr/>
          <p:nvPr>
            <p:ph type="title" sz="full" idx="0"/>
          </p:nvPr>
        </p:nvSpPr>
        <p:spPr>
          <a:xfrm rot="0">
            <a:off x="609600" y="228600"/>
            <a:ext cx="7848600" cy="990600"/>
          </a:xfrm>
          <a:prstGeom prst="rect"/>
          <a:noFill/>
          <a:ln>
            <a:noFill/>
          </a:ln>
        </p:spPr>
        <p:txBody>
          <a:bodyPr anchor="b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Graph Representation</a:t>
            </a:r>
          </a:p>
        </p:txBody>
      </p:sp>
      <p:sp>
        <p:nvSpPr>
          <p:cNvPr id="1048641" name=""/>
          <p:cNvSpPr/>
          <p:nvPr>
            <p:ph type="body" sz="full" idx="1"/>
          </p:nvPr>
        </p:nvSpPr>
        <p:spPr>
          <a:xfrm rot="0">
            <a:off x="457200" y="1447800"/>
            <a:ext cx="8229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1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65000"/>
              <a:buFont typeface="Monotype Sorts" pitchFamily="2" charset="2"/>
              <a:buChar char="l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-609600" lvl="0" marL="609600"/>
            <a:r>
              <a:rPr altLang="zh-CN" lang="en-US">
                <a:ea typeface="宋体" pitchFamily="2" charset="-122"/>
              </a:rPr>
              <a:t>Two popular computer representations of a graph.  Both represent the vertex set and the edge set, but in different ways.</a:t>
            </a:r>
          </a:p>
          <a:p>
            <a:pPr indent="-609600" lvl="0" marL="609600">
              <a:buFontTx/>
              <a:buAutoNum type="arabicPeriod" startAt="1"/>
            </a:pPr>
            <a:endParaRPr altLang="zh-CN" lang="en-US">
              <a:ea typeface="宋体" pitchFamily="2" charset="-122"/>
            </a:endParaRPr>
          </a:p>
          <a:p>
            <a:pPr indent="-594360" lvl="1" marL="990600">
              <a:buFontTx/>
              <a:buAutoNum type="arabicPeriod" startAt="1"/>
            </a:pPr>
            <a:r>
              <a:rPr altLang="zh-CN" lang="en-US">
                <a:solidFill>
                  <a:srgbClr val="FFFF00"/>
                </a:solidFill>
                <a:ea typeface="宋体" pitchFamily="2" charset="-122"/>
              </a:rPr>
              <a:t>Adjacency Matrix</a:t>
            </a:r>
          </a:p>
          <a:p>
            <a:pPr indent="-548640" lvl="2" marL="1371600">
              <a:buFontTx/>
              <a:buNone/>
            </a:pPr>
            <a:r>
              <a:rPr altLang="zh-CN" sz="2400" lang="en-US">
                <a:ea typeface="宋体" pitchFamily="2" charset="-122"/>
              </a:rPr>
              <a:t>Use a 2D matrix to represent the graph</a:t>
            </a:r>
          </a:p>
          <a:p>
            <a:pPr indent="-594360" lvl="1" marL="990600">
              <a:buFontTx/>
              <a:buAutoNum type="arabicPeriod" startAt="1"/>
            </a:pPr>
            <a:endParaRPr altLang="zh-CN" lang="en-US">
              <a:solidFill>
                <a:srgbClr val="FFFF00"/>
              </a:solidFill>
              <a:ea typeface="宋体" pitchFamily="2" charset="-122"/>
            </a:endParaRPr>
          </a:p>
          <a:p>
            <a:pPr indent="-594360" lvl="1" marL="990600">
              <a:buFontTx/>
              <a:buAutoNum type="arabicPeriod" startAt="1"/>
            </a:pPr>
            <a:r>
              <a:rPr altLang="zh-CN" lang="en-US">
                <a:solidFill>
                  <a:srgbClr val="FFFF00"/>
                </a:solidFill>
                <a:ea typeface="宋体" pitchFamily="2" charset="-122"/>
              </a:rPr>
              <a:t>Adjacency List</a:t>
            </a:r>
          </a:p>
          <a:p>
            <a:pPr indent="-548640" lvl="2" marL="1371600">
              <a:buNone/>
            </a:pPr>
            <a:r>
              <a:rPr altLang="zh-CN" sz="2400" lang="en-US">
                <a:ea typeface="宋体" pitchFamily="2" charset="-122"/>
              </a:rPr>
              <a:t>Use a 1D array of linked lists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12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13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charRg st="19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660066"/>
      </a:lt1>
      <a:dk2>
        <a:srgbClr val="000000"/>
      </a:dk2>
      <a:lt2>
        <a:srgbClr val="00CCCC"/>
      </a:lt2>
      <a:accent1>
        <a:srgbClr val="D60093"/>
      </a:accent1>
      <a:accent2>
        <a:srgbClr val="FFFF66"/>
      </a:accent2>
      <a:accent3>
        <a:srgbClr val="660066"/>
      </a:accent3>
      <a:accent4>
        <a:srgbClr val="FFFFFF"/>
      </a:accent4>
      <a:accent5>
        <a:srgbClr val="000000"/>
      </a:accent5>
      <a:accent6>
        <a:srgbClr val="000000"/>
      </a:accent6>
      <a:hlink>
        <a:srgbClr val="FF9933"/>
      </a:hlink>
      <a:folHlink>
        <a:srgbClr val="FFCC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990066"/>
        </a:lt1>
        <a:dk2>
          <a:srgbClr val="000000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9900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9933"/>
        </a:hlink>
        <a:folHlink>
          <a:srgbClr val="FFCCFF"/>
        </a:folHlink>
      </a:clrScheme>
    </a:extraClrScheme>
    <a:extraClrScheme>
      <a:clrScheme name="Default Color Scheme 2">
        <a:dk1>
          <a:srgbClr val="000000"/>
        </a:dk1>
        <a:lt1>
          <a:srgbClr val="FFFFCC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9933"/>
        </a:hlink>
        <a:folHlink>
          <a:srgbClr val="990066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5F5F5F"/>
        </a:hlink>
        <a:folHlink>
          <a:srgbClr val="CBCBCB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Graph and BFS</dc:title>
  <dc:creator>Syed Monowar Hossain</dc:creator>
  <cp:lastModifiedBy>su</cp:lastModifiedBy>
  <dcterms:created xsi:type="dcterms:W3CDTF">2005-09-13T08:58:53Z</dcterms:created>
  <dcterms:modified xsi:type="dcterms:W3CDTF">2016-11-24T13:04:19Z</dcterms:modified>
</cp:coreProperties>
</file>