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61" r:id="rId1"/>
  </p:sldMasterIdLst>
  <p:notesMasterIdLst>
    <p:notesMasterId r:id="rId2"/>
  </p:notesMasterIdLst>
  <p:sldIdLst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</p:sldIdLst>
  <p:sldSz type="screen4x3" cy="6858000" cx="9144000"/>
  <p:notesSz cx="6946900" cy="92329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000" i="1" u="none">
        <a:solidFill>
          <a:schemeClr val="dk1"/>
        </a:solidFill>
        <a:latin typeface="Arial" pitchFamily="0" charset="0"/>
        <a:sym typeface="Arial" pitchFamily="0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000" i="1" u="none">
        <a:solidFill>
          <a:schemeClr val="dk1"/>
        </a:solidFill>
        <a:latin typeface="Arial" pitchFamily="0" charset="0"/>
        <a:sym typeface="Arial" pitchFamily="0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000" i="1" u="none">
        <a:solidFill>
          <a:schemeClr val="dk1"/>
        </a:solidFill>
        <a:latin typeface="Arial" pitchFamily="0" charset="0"/>
        <a:sym typeface="Arial" pitchFamily="0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000" i="1" u="none">
        <a:solidFill>
          <a:schemeClr val="dk1"/>
        </a:solidFill>
        <a:latin typeface="Arial" pitchFamily="0" charset="0"/>
        <a:sym typeface="Arial" pitchFamily="0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2000" i="1" u="none">
        <a:solidFill>
          <a:schemeClr val="dk1"/>
        </a:solidFill>
        <a:latin typeface="Arial" pitchFamily="0" charset="0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1" snapVertSplitter="0" vertBarState="restored" horzBarState="restored" preferSingleView="0">
    <p:restoredLeft sz="15619" autoAdjust="0"/>
    <p:restoredTop sz="94626" autoAdjust="0"/>
  </p:normalViewPr>
  <p:slideViewPr>
    <p:cSldViewPr showGuides="0" snapToGrid="1" snapToObjects="0">
      <p:cViewPr varScale="1">
        <p:scale>
          <a:sx n="60" d="100"/>
          <a:sy n="60" d="100"/>
        </p:scale>
        <p:origin x="-1710" y="-72"/>
      </p:cViewPr>
      <p:guideLst>
        <p:guide orient="horz" pos="2908"/>
        <p:guide orient="vert" pos="2188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tableStyles" Target="tableStyles.xml"/><Relationship Id="rId56" Type="http://schemas.openxmlformats.org/officeDocument/2006/relationships/presProps" Target="presProps.xml"/><Relationship Id="rId57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53" name=""/>
          <p:cNvSpPr/>
          <p:nvPr>
            <p:ph type="hdr" sz="quarter" idx="0"/>
          </p:nvPr>
        </p:nvSpPr>
        <p:spPr>
          <a:xfrm rot="0">
            <a:off x="0" y="0"/>
            <a:ext cx="3009900" cy="461962"/>
          </a:xfrm>
          <a:prstGeom prst="rect"/>
          <a:noFill/>
          <a:ln>
            <a:noFill/>
          </a:ln>
        </p:spPr>
        <p:txBody>
          <a:bodyPr anchor="ctr" bIns="46227" lIns="92455" rIns="92455" tIns="46227" wrap="none"/>
          <a:p>
            <a:pPr lvl="0"/>
            <a:endParaRPr altLang="en-US" sz="1200" i="0" lang="zh-CN">
              <a:latin typeface="Times New Roman" pitchFamily="18" charset="0"/>
            </a:endParaRPr>
          </a:p>
        </p:txBody>
      </p:sp>
      <p:sp>
        <p:nvSpPr>
          <p:cNvPr id="1049254" name=""/>
          <p:cNvSpPr/>
          <p:nvPr>
            <p:ph type="dt" sz="full" idx="1"/>
          </p:nvPr>
        </p:nvSpPr>
        <p:spPr>
          <a:xfrm rot="0">
            <a:off x="3937000" y="0"/>
            <a:ext cx="3009900" cy="461962"/>
          </a:xfrm>
          <a:prstGeom prst="rect"/>
          <a:noFill/>
          <a:ln>
            <a:noFill/>
          </a:ln>
        </p:spPr>
        <p:txBody>
          <a:bodyPr anchor="ctr" bIns="46227" lIns="92455" rIns="92455" tIns="46227" wrap="none"/>
          <a:p>
            <a:pPr algn="r" lvl="0"/>
            <a:endParaRPr altLang="en-US" sz="1200" i="0" lang="zh-CN">
              <a:latin typeface="Times New Roman" pitchFamily="18" charset="0"/>
            </a:endParaRPr>
          </a:p>
        </p:txBody>
      </p:sp>
      <p:sp>
        <p:nvSpPr>
          <p:cNvPr id="1049255" name=""/>
          <p:cNvSpPr/>
          <p:nvPr>
            <p:ph type="sldImg" sz="full" idx="2"/>
          </p:nvPr>
        </p:nvSpPr>
        <p:spPr>
          <a:xfrm rot="0">
            <a:off x="1165225" y="692150"/>
            <a:ext cx="4616450" cy="3462337"/>
          </a:xfrm>
          <a:prstGeom prst="rect"/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wrap="none"/>
          <a:p/>
        </p:txBody>
      </p:sp>
      <p:sp>
        <p:nvSpPr>
          <p:cNvPr id="1049256" name=""/>
          <p:cNvSpPr/>
          <p:nvPr>
            <p:ph type="body" sz="quarter" idx="3"/>
          </p:nvPr>
        </p:nvSpPr>
        <p:spPr>
          <a:xfrm rot="0">
            <a:off x="925512" y="4386262"/>
            <a:ext cx="5095875" cy="4154487"/>
          </a:xfrm>
          <a:prstGeom prst="rect"/>
          <a:noFill/>
          <a:ln>
            <a:noFill/>
          </a:ln>
        </p:spPr>
        <p:txBody>
          <a:bodyPr anchor="ctr" bIns="46227" lIns="92455" rIns="92455" tIns="46227" wrap="none"/>
          <a:p>
            <a:pPr lvl="0"/>
            <a:r>
              <a:rPr altLang="en-US" lang="zh-CN"/>
              <a:t>Click to edit Master text styles</a:t>
            </a:r>
          </a:p>
          <a:p>
            <a:pPr lvl="1"/>
            <a:r>
              <a:rPr altLang="en-US" lang="zh-CN"/>
              <a:t>Second level</a:t>
            </a:r>
          </a:p>
          <a:p>
            <a:pPr lvl="2"/>
            <a:r>
              <a:rPr altLang="en-US" lang="zh-CN"/>
              <a:t>Third level</a:t>
            </a:r>
          </a:p>
          <a:p>
            <a:pPr lvl="3"/>
            <a:r>
              <a:rPr altLang="en-US" lang="zh-CN"/>
              <a:t>Fourth level</a:t>
            </a:r>
          </a:p>
          <a:p>
            <a:pPr lvl="4"/>
            <a:r>
              <a:rPr altLang="en-US" lang="zh-CN"/>
              <a:t>Fifth level</a:t>
            </a:r>
          </a:p>
        </p:txBody>
      </p:sp>
      <p:sp>
        <p:nvSpPr>
          <p:cNvPr id="1049257" name=""/>
          <p:cNvSpPr/>
          <p:nvPr>
            <p:ph type="ftr" sz="quarter" idx="4"/>
          </p:nvPr>
        </p:nvSpPr>
        <p:spPr>
          <a:xfrm rot="0">
            <a:off x="0" y="8770938"/>
            <a:ext cx="3009900" cy="461962"/>
          </a:xfrm>
          <a:prstGeom prst="rect"/>
          <a:noFill/>
          <a:ln>
            <a:noFill/>
          </a:ln>
        </p:spPr>
        <p:txBody>
          <a:bodyPr anchor="b" bIns="46227" lIns="92455" rIns="92455" tIns="46227" wrap="none"/>
          <a:p>
            <a:pPr lvl="0"/>
            <a:endParaRPr altLang="en-US" sz="1200" i="0" lang="zh-CN">
              <a:latin typeface="Times New Roman" pitchFamily="18" charset="0"/>
            </a:endParaRPr>
          </a:p>
        </p:txBody>
      </p:sp>
      <p:sp>
        <p:nvSpPr>
          <p:cNvPr id="1049258" name=""/>
          <p:cNvSpPr/>
          <p:nvPr>
            <p:ph type="sldNum" sz="quarter" idx="5"/>
          </p:nvPr>
        </p:nvSpPr>
        <p:spPr>
          <a:xfrm rot="0">
            <a:off x="3937000" y="8770938"/>
            <a:ext cx="3009900" cy="461962"/>
          </a:xfrm>
          <a:prstGeom prst="rect"/>
          <a:noFill/>
          <a:ln>
            <a:noFill/>
          </a:ln>
        </p:spPr>
        <p:txBody>
          <a:bodyPr anchor="b" bIns="46227" lIns="92455" rIns="92455" tIns="46227" wrap="none"/>
          <a:p>
            <a:pPr algn="r" lvl="0"/>
            <a:fld id="{566ABCEB-ACFC-4714-9973-3DA970169C29}" type="slidenum">
              <a:rPr altLang="en-US" sz="1200" i="0" lang="zh-CN">
                <a:latin typeface="Times New Roman" pitchFamily="18" charset="0"/>
              </a:rPr>
              <a:pPr algn="r" lvl="0"/>
            </a:fld>
            <a:endParaRPr altLang="en-US" sz="1200" i="0" lang="zh-CN">
              <a:latin typeface="Times New Roman" pitchFamily="18" charset="0"/>
            </a:endParaRP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fontAlgn="base" indent="0" latinLnBrk="1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Arial" pitchFamily="0" charset="0"/>
        <a:sym typeface="Arial" pitchFamily="0" charset="0"/>
      </a:defRPr>
    </a:lvl1pPr>
    <a:lvl2pPr algn="l" fontAlgn="base" indent="0" latinLnBrk="1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Arial" pitchFamily="0" charset="0"/>
        <a:sym typeface="Arial" pitchFamily="0" charset="0"/>
      </a:defRPr>
    </a:lvl2pPr>
    <a:lvl3pPr algn="l" fontAlgn="base" indent="0" latinLnBrk="1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Arial" pitchFamily="0" charset="0"/>
        <a:sym typeface="Arial" pitchFamily="0" charset="0"/>
      </a:defRPr>
    </a:lvl3pPr>
    <a:lvl4pPr algn="l" fontAlgn="base" indent="0" latinLnBrk="1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Arial" pitchFamily="0" charset="0"/>
        <a:sym typeface="Arial" pitchFamily="0" charset="0"/>
      </a:defRPr>
    </a:lvl4pPr>
    <a:lvl5pPr algn="l" fontAlgn="base" indent="0" latinLnBrk="1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Times New Roman" pitchFamily="18" charset="0"/>
        <a:ea typeface="Arial" pitchFamily="0" charset="0"/>
        <a:sym typeface="Arial" pitchFamily="0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40" name=""/>
          <p:cNvSpPr/>
          <p:nvPr>
            <p:ph type="sldImg" sz="full" idx="0"/>
          </p:nvPr>
        </p:nvSpPr>
        <p:spPr>
          <a:xfrm rot="0">
            <a:off x="1165225" y="692150"/>
            <a:ext cx="4616450" cy="3462337"/>
          </a:xfrm>
          <a:prstGeom prst="rect"/>
        </p:spPr>
        <p:txBody>
          <a:bodyPr anchor="ctr" bIns="45720" lIns="91440" rIns="91440" tIns="45720" wrap="none"/>
          <a:p/>
        </p:txBody>
      </p:sp>
      <p:sp>
        <p:nvSpPr>
          <p:cNvPr id="1049041" name=""/>
          <p:cNvSpPr/>
          <p:nvPr>
            <p:ph type="body" sz="full" idx="1"/>
          </p:nvPr>
        </p:nvSpPr>
        <p:spPr>
          <a:xfrm rot="0">
            <a:off x="925512" y="4386262"/>
            <a:ext cx="5095875" cy="4154487"/>
          </a:xfrm>
          <a:prstGeom prst="rect"/>
          <a:noFill/>
          <a:ln>
            <a:noFill/>
          </a:ln>
        </p:spPr>
        <p:txBody>
          <a:bodyPr anchor="ctr" bIns="46227" lIns="92455" rIns="92455" tIns="46227" wrap="none"/>
          <a:p>
            <a:endParaRPr altLang="en-US" lang="zh-CN"/>
          </a:p>
        </p:txBody>
      </p:sp>
      <p:sp>
        <p:nvSpPr>
          <p:cNvPr id="1049042" name=""/>
          <p:cNvSpPr txBox="1"/>
          <p:nvPr/>
        </p:nvSpPr>
        <p:spPr>
          <a:xfrm rot="0">
            <a:off x="3937000" y="8770938"/>
            <a:ext cx="3009900" cy="461962"/>
          </a:xfrm>
          <a:prstGeom prst="rect"/>
          <a:noFill/>
          <a:ln>
            <a:noFill/>
          </a:ln>
        </p:spPr>
        <p:txBody>
          <a:bodyPr anchor="b" bIns="46227" lIns="92455" rIns="92455" tIns="46227" wrap="none"/>
          <a:p>
            <a:pPr algn="r" lvl="0"/>
            <a:fld id="{566ABCEB-ACFC-4714-9973-3DA970169C29}" type="slidenum">
              <a:rPr altLang="en-US" sz="1200" i="0" lang="zh-CN">
                <a:latin typeface="Times New Roman" pitchFamily="18" charset="0"/>
              </a:rPr>
              <a:pPr algn="r" lvl="0"/>
            </a:fld>
            <a:endParaRPr altLang="en-US" sz="1200" i="0" lang="zh-CN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76" name=""/>
          <p:cNvSpPr/>
          <p:nvPr>
            <p:ph type="ftr" sz="quarter" idx="3"/>
          </p:nvPr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</a:fld>
            <a:r>
              <a:rPr altLang="en-US" b="1" sz="900" i="0" lang="zh-CN"/>
              <a:t> 				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5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6" name=""/>
          <p:cNvSpPr/>
          <p:nvPr>
            <p:ph type="ftr" sz="quarter" idx="3"/>
          </p:nvPr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</a:fld>
            <a:r>
              <a:rPr altLang="en-US" b="1" sz="900" i="0" lang="zh-CN"/>
              <a:t> 				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63880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63880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6" name=""/>
          <p:cNvSpPr/>
          <p:nvPr>
            <p:ph type="ftr" sz="quarter" idx="3"/>
          </p:nvPr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</a:fld>
            <a:r>
              <a:rPr altLang="en-US" b="1" sz="900" i="0" lang="zh-CN"/>
              <a:t> 				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6" name=""/>
          <p:cNvSpPr/>
          <p:nvPr>
            <p:ph type="ftr" sz="quarter" idx="3"/>
          </p:nvPr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</a:fld>
            <a:r>
              <a:rPr altLang="en-US" b="1" sz="900" i="0" lang="zh-CN"/>
              <a:t> 				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8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4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6" name=""/>
          <p:cNvSpPr/>
          <p:nvPr>
            <p:ph type="ftr" sz="quarter" idx="3"/>
          </p:nvPr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</a:fld>
            <a:r>
              <a:rPr altLang="en-US" b="1" sz="900" i="0" lang="zh-CN"/>
              <a:t> 				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6" name=""/>
          <p:cNvSpPr/>
          <p:nvPr>
            <p:ph type="ftr" sz="quarter" idx="3"/>
          </p:nvPr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</a:fld>
            <a:r>
              <a:rPr altLang="en-US" b="1" sz="900" i="0" lang="zh-CN"/>
              <a:t> 				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4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24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24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924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6" name=""/>
          <p:cNvSpPr/>
          <p:nvPr>
            <p:ph type="ftr" sz="quarter" idx="3"/>
          </p:nvPr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</a:fld>
            <a:r>
              <a:rPr altLang="en-US" b="1" sz="900" i="0" lang="zh-CN"/>
              <a:t> 				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6" name=""/>
          <p:cNvSpPr/>
          <p:nvPr>
            <p:ph type="ftr" sz="quarter" idx="3"/>
          </p:nvPr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</a:fld>
            <a:r>
              <a:rPr altLang="en-US" b="1" sz="900" i="0" lang="zh-CN"/>
              <a:t> 				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ftr" sz="quarter" idx="3"/>
          </p:nvPr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</a:fld>
            <a:r>
              <a:rPr altLang="en-US" b="1" sz="900" i="0" lang="zh-CN"/>
              <a:t> 				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3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23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6" name=""/>
          <p:cNvSpPr/>
          <p:nvPr>
            <p:ph type="ftr" sz="quarter" idx="3"/>
          </p:nvPr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</a:fld>
            <a:r>
              <a:rPr altLang="en-US" b="1" sz="900" i="0" lang="zh-CN"/>
              <a:t> 				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0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41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anchor="t" anchorCtr="0" bIns="46038" compatLnSpc="1" lIns="92075" numCol="1" rIns="92075" tIns="46038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None/>
            </a:pPr>
            <a:endParaRPr baseline="0" b="0" cap="none" sz="3200" i="0" kern="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242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576" name=""/>
          <p:cNvSpPr/>
          <p:nvPr>
            <p:ph type="ftr" sz="quarter" idx="3"/>
          </p:nvPr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</a:fld>
            <a:r>
              <a:rPr altLang="en-US" b="1" sz="900" i="0" lang="zh-CN"/>
              <a:t> 				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ftr" sz="quarter" idx="3"/>
          </p:nvPr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</a:fld>
            <a:r>
              <a:rPr altLang="en-US" b="1" sz="900" i="0" lang="zh-CN"/>
              <a:t> 				</a:t>
            </a:r>
          </a:p>
        </p:txBody>
      </p:sp>
      <p:sp>
        <p:nvSpPr>
          <p:cNvPr id="1048577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p>
            <a:pPr lvl="0"/>
            <a:r>
              <a:rPr altLang="en-US" lang="zh-CN"/>
              <a:t>Click to edit Master title style</a:t>
            </a:r>
          </a:p>
        </p:txBody>
      </p:sp>
      <p:sp>
        <p:nvSpPr>
          <p:cNvPr id="1048578" name=""/>
          <p:cNvSpPr/>
          <p:nvPr>
            <p:ph type="body" sz="full" idx="1"/>
          </p:nvPr>
        </p:nvSpPr>
        <p:spPr>
          <a:xfrm rot="0">
            <a:off x="457200" y="1524000"/>
            <a:ext cx="8229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p>
            <a:pPr lvl="0"/>
            <a:r>
              <a:rPr altLang="en-US" lang="zh-CN"/>
              <a:t>Click to edit Master text styles</a:t>
            </a:r>
          </a:p>
          <a:p>
            <a:pPr lvl="1"/>
            <a:r>
              <a:rPr altLang="en-US" lang="zh-CN"/>
              <a:t>Second level</a:t>
            </a:r>
          </a:p>
          <a:p>
            <a:pPr lvl="2"/>
            <a:r>
              <a:rPr altLang="en-US" lang="zh-CN"/>
              <a:t>Third level</a:t>
            </a:r>
          </a:p>
          <a:p>
            <a:pPr lvl="3"/>
            <a:r>
              <a:rPr altLang="en-US" lang="zh-CN"/>
              <a:t>Fourth level</a:t>
            </a:r>
          </a:p>
          <a:p>
            <a:pPr lvl="4"/>
            <a:r>
              <a:rPr altLang="en-US" lang="zh-CN"/>
              <a:t>Fifth level</a:t>
            </a:r>
          </a:p>
        </p:txBody>
      </p:sp>
      <p:sp>
        <p:nvSpPr>
          <p:cNvPr id="1048579" name=""/>
          <p:cNvSpPr/>
          <p:nvPr/>
        </p:nvSpPr>
        <p:spPr>
          <a:xfrm rot="0">
            <a:off x="0" y="1371600"/>
            <a:ext cx="4572000" cy="76200"/>
          </a:xfrm>
          <a:prstGeom prst="rect"/>
          <a:gradFill rotWithShape="0">
            <a:gsLst>
              <a:gs pos="0">
                <a:srgbClr val="FF8200">
                  <a:alpha val="100000"/>
                </a:srgbClr>
              </a:gs>
              <a:gs pos="0">
                <a:srgbClr val="FF8200">
                  <a:alpha val="100000"/>
                </a:srgbClr>
              </a:gs>
              <a:gs pos="10001">
                <a:srgbClr val="FF0000">
                  <a:alpha val="100000"/>
                </a:srgbClr>
              </a:gs>
              <a:gs pos="35001">
                <a:srgbClr val="BA0066">
                  <a:alpha val="100000"/>
                </a:srgbClr>
              </a:gs>
              <a:gs pos="70000">
                <a:srgbClr val="66008F">
                  <a:alpha val="100000"/>
                </a:srgbClr>
              </a:gs>
              <a:gs pos="100000">
                <a:srgbClr val="000082">
                  <a:alpha val="100000"/>
                </a:srgbClr>
              </a:gs>
              <a:gs pos="100000">
                <a:srgbClr val="000082">
                  <a:alpha val="100000"/>
                </a:srgb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endParaRPr altLang="en-US" lang="zh-CN"/>
          </a:p>
        </p:txBody>
      </p:sp>
      <p:sp>
        <p:nvSpPr>
          <p:cNvPr id="1048580" name=""/>
          <p:cNvSpPr/>
          <p:nvPr/>
        </p:nvSpPr>
        <p:spPr>
          <a:xfrm rot="0">
            <a:off x="4572000" y="1371600"/>
            <a:ext cx="4572000" cy="76200"/>
          </a:xfrm>
          <a:prstGeom prst="rect"/>
          <a:gradFill rotWithShape="0">
            <a:gsLst>
              <a:gs pos="0">
                <a:srgbClr val="000082">
                  <a:alpha val="100000"/>
                </a:srgbClr>
              </a:gs>
              <a:gs pos="100000">
                <a:schemeClr val="lt1">
                  <a:alpha val="100000"/>
                </a:schemeClr>
              </a:gs>
            </a:gsLst>
            <a:lin ang="0" scaled="1"/>
          </a:gradFill>
          <a:ln>
            <a:noFill/>
          </a:ln>
        </p:spPr>
        <p:txBody>
          <a:bodyPr anchor="ctr" bIns="45720" lIns="91440" rIns="91440" tIns="45720" wrap="none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endParaRPr altLang="en-US" lang="zh-CN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1" hd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algn="ctr" eaLnBrk="0" fontAlgn="base" hangingPunct="0" marL="45720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algn="ctr" eaLnBrk="0" fontAlgn="base" hangingPunct="0" marL="91440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algn="ctr" eaLnBrk="0" fontAlgn="base" hangingPunct="0" marL="137160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algn="ctr" eaLnBrk="0" fontAlgn="base" hangingPunct="0" marL="1828800" rtl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itchFamily="18" charset="0"/>
        <a:buChar char="●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Times New Roman" pitchFamily="18" charset="0"/>
        <a:buChar char="■"/>
        <a:defRPr sz="2800">
          <a:solidFill>
            <a:schemeClr val="tx1"/>
          </a:solidFill>
          <a:latin typeface="+mn-lt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itchFamily="18" charset="0"/>
        <a:buChar char="○"/>
        <a:defRPr sz="2400">
          <a:solidFill>
            <a:schemeClr val="tx1"/>
          </a:solidFill>
          <a:latin typeface="+mn-lt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algn="l" eaLnBrk="0" fontAlgn="base" hangingPunct="0" indent="-228600" marL="2514600" rtl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algn="l" eaLnBrk="0" fontAlgn="base" hangingPunct="0" indent="-228600" marL="2971800" rtl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algn="l" eaLnBrk="0" fontAlgn="base" hangingPunct="0" indent="-228600" marL="3429000" rtl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algn="l" eaLnBrk="0" fontAlgn="base" hangingPunct="0" indent="-228600" marL="3886200" rtl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1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1</a:t>
            </a:fld>
            <a:r>
              <a:rPr altLang="en-US" b="1" sz="900" i="0" lang="zh-CN"/>
              <a:t> 				</a:t>
            </a:r>
          </a:p>
        </p:txBody>
      </p:sp>
      <p:sp>
        <p:nvSpPr>
          <p:cNvPr id="1048582" name=""/>
          <p:cNvSpPr/>
          <p:nvPr>
            <p:ph type="subTitle" sz="full" idx="1"/>
          </p:nvPr>
        </p:nvSpPr>
        <p:spPr>
          <a:xfrm rot="0">
            <a:off x="914400" y="2971800"/>
            <a:ext cx="7315200" cy="28956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ctr" marL="0">
              <a:buNone/>
              <a:defRPr sz="3200">
                <a:solidFill>
                  <a:schemeClr val="dk1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FontTx/>
              <a:buNone/>
            </a:lvl5pPr>
          </a:lstStyle>
          <a:p>
            <a:pPr lvl="0"/>
            <a:r>
              <a:rPr altLang="en-US" b="1" sz="4800" lang="zh-CN"/>
              <a:t>DFS</a:t>
            </a: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6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10</a:t>
            </a:fld>
            <a:r>
              <a:rPr altLang="en-US" b="1" sz="900" i="0" lang="zh-CN"/>
              <a:t> 				</a:t>
            </a:r>
          </a:p>
        </p:txBody>
      </p:sp>
      <p:sp>
        <p:nvSpPr>
          <p:cNvPr id="1048687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Example</a:t>
            </a:r>
          </a:p>
        </p:txBody>
      </p:sp>
      <p:sp>
        <p:nvSpPr>
          <p:cNvPr id="1048688" name=""/>
          <p:cNvSpPr/>
          <p:nvPr/>
        </p:nvSpPr>
        <p:spPr>
          <a:xfrm rot="0">
            <a:off x="1524000" y="23622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048689" name=""/>
          <p:cNvSpPr/>
          <p:nvPr/>
        </p:nvSpPr>
        <p:spPr>
          <a:xfrm rot="0">
            <a:off x="4191000" y="2362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690" name=""/>
          <p:cNvSpPr/>
          <p:nvPr/>
        </p:nvSpPr>
        <p:spPr>
          <a:xfrm rot="0">
            <a:off x="6858000" y="2362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691" name=""/>
          <p:cNvSpPr/>
          <p:nvPr/>
        </p:nvSpPr>
        <p:spPr>
          <a:xfrm rot="0">
            <a:off x="6858000" y="47244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692" name=""/>
          <p:cNvSpPr/>
          <p:nvPr/>
        </p:nvSpPr>
        <p:spPr>
          <a:xfrm rot="0">
            <a:off x="4191000" y="47244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048693" name=""/>
          <p:cNvSpPr/>
          <p:nvPr/>
        </p:nvSpPr>
        <p:spPr>
          <a:xfrm rot="0">
            <a:off x="1524000" y="47244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1048694" name=""/>
          <p:cNvSpPr/>
          <p:nvPr/>
        </p:nvSpPr>
        <p:spPr>
          <a:xfrm rot="0">
            <a:off x="228600" y="3505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695" name=""/>
          <p:cNvSpPr/>
          <p:nvPr/>
        </p:nvSpPr>
        <p:spPr>
          <a:xfrm rot="0">
            <a:off x="5562600" y="3505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145742" name=""/>
          <p:cNvCxnSpPr>
            <a:cxnSpLocks/>
          </p:cNvCxnSpPr>
          <p:nvPr/>
        </p:nvCxnSpPr>
        <p:spPr>
          <a:xfrm rot="0" flipH="1">
            <a:off x="1139825" y="2962275"/>
            <a:ext cx="5397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43" name=""/>
          <p:cNvCxnSpPr>
            <a:cxnSpLocks/>
          </p:cNvCxnSpPr>
          <p:nvPr/>
        </p:nvCxnSpPr>
        <p:spPr>
          <a:xfrm rot="0">
            <a:off x="1139825" y="4105275"/>
            <a:ext cx="539750" cy="704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44" name=""/>
          <p:cNvCxnSpPr>
            <a:cxnSpLocks/>
          </p:cNvCxnSpPr>
          <p:nvPr/>
        </p:nvCxnSpPr>
        <p:spPr>
          <a:xfrm rot="0">
            <a:off x="1309687" y="3848100"/>
            <a:ext cx="3036887" cy="9620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45" name=""/>
          <p:cNvCxnSpPr>
            <a:cxnSpLocks/>
          </p:cNvCxnSpPr>
          <p:nvPr/>
        </p:nvCxnSpPr>
        <p:spPr>
          <a:xfrm rot="0" flipH="1">
            <a:off x="2605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46" name=""/>
          <p:cNvCxnSpPr>
            <a:cxnSpLocks/>
          </p:cNvCxnSpPr>
          <p:nvPr/>
        </p:nvCxnSpPr>
        <p:spPr>
          <a:xfrm rot="0" flipV="1">
            <a:off x="2057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47" name=""/>
          <p:cNvCxnSpPr>
            <a:cxnSpLocks/>
          </p:cNvCxnSpPr>
          <p:nvPr/>
        </p:nvCxnSpPr>
        <p:spPr>
          <a:xfrm rot="0">
            <a:off x="2435225" y="2962275"/>
            <a:ext cx="1911350" cy="1847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48" name=""/>
          <p:cNvCxnSpPr>
            <a:cxnSpLocks/>
          </p:cNvCxnSpPr>
          <p:nvPr/>
        </p:nvCxnSpPr>
        <p:spPr>
          <a:xfrm rot="0">
            <a:off x="4724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49" name=""/>
          <p:cNvCxnSpPr>
            <a:cxnSpLocks/>
          </p:cNvCxnSpPr>
          <p:nvPr/>
        </p:nvCxnSpPr>
        <p:spPr>
          <a:xfrm rot="0">
            <a:off x="2605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50" name=""/>
          <p:cNvCxnSpPr>
            <a:cxnSpLocks/>
          </p:cNvCxnSpPr>
          <p:nvPr/>
        </p:nvCxnSpPr>
        <p:spPr>
          <a:xfrm rot="0" flipH="1">
            <a:off x="5272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51" name=""/>
          <p:cNvCxnSpPr>
            <a:cxnSpLocks/>
          </p:cNvCxnSpPr>
          <p:nvPr/>
        </p:nvCxnSpPr>
        <p:spPr>
          <a:xfrm rot="0">
            <a:off x="5102225" y="2962275"/>
            <a:ext cx="6159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52" name=""/>
          <p:cNvCxnSpPr>
            <a:cxnSpLocks/>
          </p:cNvCxnSpPr>
          <p:nvPr/>
        </p:nvCxnSpPr>
        <p:spPr>
          <a:xfrm rot="0" flipH="1">
            <a:off x="6473825" y="2962275"/>
            <a:ext cx="5397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53" name=""/>
          <p:cNvCxnSpPr>
            <a:cxnSpLocks/>
          </p:cNvCxnSpPr>
          <p:nvPr/>
        </p:nvCxnSpPr>
        <p:spPr>
          <a:xfrm rot="0">
            <a:off x="7391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54" name=""/>
          <p:cNvCxnSpPr>
            <a:cxnSpLocks/>
          </p:cNvCxnSpPr>
          <p:nvPr/>
        </p:nvCxnSpPr>
        <p:spPr>
          <a:xfrm rot="0" flipH="1">
            <a:off x="5272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55" name=""/>
          <p:cNvCxnSpPr>
            <a:cxnSpLocks/>
          </p:cNvCxnSpPr>
          <p:nvPr/>
        </p:nvCxnSpPr>
        <p:spPr>
          <a:xfrm rot="0" flipH="1">
            <a:off x="5102225" y="4105275"/>
            <a:ext cx="615950" cy="704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8696" name=""/>
          <p:cNvSpPr/>
          <p:nvPr/>
        </p:nvSpPr>
        <p:spPr>
          <a:xfrm rot="0">
            <a:off x="457200" y="2133600"/>
            <a:ext cx="1066800" cy="381000"/>
          </a:xfrm>
          <a:prstGeom prst="line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97" name=""/>
          <p:cNvSpPr txBox="1"/>
          <p:nvPr/>
        </p:nvSpPr>
        <p:spPr>
          <a:xfrm rot="0">
            <a:off x="76200" y="1447800"/>
            <a:ext cx="874712" cy="7016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048698" name=""/>
          <p:cNvSpPr/>
          <p:nvPr/>
        </p:nvSpPr>
        <p:spPr>
          <a:xfrm rot="0">
            <a:off x="1524000" y="1828800"/>
            <a:ext cx="1066800" cy="685800"/>
          </a:xfrm>
          <a:prstGeom prst="ellipse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lang="zh-CN">
                <a:latin typeface="Times New Roman" pitchFamily="18" charset="0"/>
              </a:rPr>
              <a:t>d      f</a:t>
            </a:r>
          </a:p>
        </p:txBody>
      </p:sp>
      <p:grpSp>
        <p:nvGrpSpPr>
          <p:cNvPr id="85" name=""/>
          <p:cNvGrpSpPr/>
          <p:nvPr/>
        </p:nvGrpSpPr>
        <p:grpSpPr>
          <a:xfrm rot="0"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1048699" name=""/>
            <p:cNvSpPr/>
            <p:nvPr/>
          </p:nvSpPr>
          <p:spPr>
            <a:xfrm rot="0">
              <a:off x="1841100" y="196644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S</a:t>
              </a:r>
            </a:p>
          </p:txBody>
        </p:sp>
        <p:sp>
          <p:nvSpPr>
            <p:cNvPr id="1048700" name=""/>
            <p:cNvSpPr/>
            <p:nvPr/>
          </p:nvSpPr>
          <p:spPr>
            <a:xfrm rot="0">
              <a:off x="533400" y="32004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A</a:t>
              </a:r>
            </a:p>
          </p:txBody>
        </p:sp>
        <p:sp>
          <p:nvSpPr>
            <p:cNvPr id="1048701" name=""/>
            <p:cNvSpPr/>
            <p:nvPr/>
          </p:nvSpPr>
          <p:spPr>
            <a:xfrm rot="0">
              <a:off x="1828800" y="5410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B</a:t>
              </a:r>
            </a:p>
          </p:txBody>
        </p:sp>
        <p:sp>
          <p:nvSpPr>
            <p:cNvPr id="1048702" name=""/>
            <p:cNvSpPr/>
            <p:nvPr/>
          </p:nvSpPr>
          <p:spPr>
            <a:xfrm rot="0">
              <a:off x="4586748" y="541266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C</a:t>
              </a:r>
            </a:p>
          </p:txBody>
        </p:sp>
        <p:sp>
          <p:nvSpPr>
            <p:cNvPr id="1048703" name=""/>
            <p:cNvSpPr/>
            <p:nvPr/>
          </p:nvSpPr>
          <p:spPr>
            <a:xfrm rot="0">
              <a:off x="4495800" y="1981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D</a:t>
              </a:r>
            </a:p>
          </p:txBody>
        </p:sp>
        <p:sp>
          <p:nvSpPr>
            <p:cNvPr id="1048704" name=""/>
            <p:cNvSpPr/>
            <p:nvPr/>
          </p:nvSpPr>
          <p:spPr>
            <a:xfrm rot="0">
              <a:off x="6019800" y="4267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E</a:t>
              </a:r>
            </a:p>
          </p:txBody>
        </p:sp>
        <p:sp>
          <p:nvSpPr>
            <p:cNvPr id="1048705" name=""/>
            <p:cNvSpPr/>
            <p:nvPr/>
          </p:nvSpPr>
          <p:spPr>
            <a:xfrm rot="0">
              <a:off x="7162800" y="19050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F</a:t>
              </a:r>
            </a:p>
          </p:txBody>
        </p:sp>
        <p:sp>
          <p:nvSpPr>
            <p:cNvPr id="1048706" name=""/>
            <p:cNvSpPr/>
            <p:nvPr/>
          </p:nvSpPr>
          <p:spPr>
            <a:xfrm rot="0">
              <a:off x="7253748" y="5353668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G</a:t>
              </a:r>
            </a:p>
          </p:txBody>
        </p:sp>
      </p:grp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7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11</a:t>
            </a:fld>
            <a:r>
              <a:rPr altLang="en-US" b="1" sz="900" i="0" lang="zh-CN"/>
              <a:t> 				</a:t>
            </a:r>
          </a:p>
        </p:txBody>
      </p:sp>
      <p:sp>
        <p:nvSpPr>
          <p:cNvPr id="1048708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Example</a:t>
            </a:r>
          </a:p>
        </p:txBody>
      </p:sp>
      <p:sp>
        <p:nvSpPr>
          <p:cNvPr id="1048709" name=""/>
          <p:cNvSpPr/>
          <p:nvPr/>
        </p:nvSpPr>
        <p:spPr>
          <a:xfrm rot="0">
            <a:off x="1524000" y="23622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048710" name=""/>
          <p:cNvSpPr/>
          <p:nvPr/>
        </p:nvSpPr>
        <p:spPr>
          <a:xfrm rot="0">
            <a:off x="4191000" y="2362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711" name=""/>
          <p:cNvSpPr/>
          <p:nvPr/>
        </p:nvSpPr>
        <p:spPr>
          <a:xfrm rot="0">
            <a:off x="6858000" y="2362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712" name=""/>
          <p:cNvSpPr/>
          <p:nvPr/>
        </p:nvSpPr>
        <p:spPr>
          <a:xfrm rot="0">
            <a:off x="6858000" y="47244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713" name=""/>
          <p:cNvSpPr/>
          <p:nvPr/>
        </p:nvSpPr>
        <p:spPr>
          <a:xfrm rot="0">
            <a:off x="4191000" y="47244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048714" name=""/>
          <p:cNvSpPr/>
          <p:nvPr/>
        </p:nvSpPr>
        <p:spPr>
          <a:xfrm rot="0">
            <a:off x="1524000" y="47244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1048715" name=""/>
          <p:cNvSpPr/>
          <p:nvPr/>
        </p:nvSpPr>
        <p:spPr>
          <a:xfrm rot="0">
            <a:off x="228600" y="35052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048716" name=""/>
          <p:cNvSpPr/>
          <p:nvPr/>
        </p:nvSpPr>
        <p:spPr>
          <a:xfrm rot="0">
            <a:off x="5562600" y="3505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145756" name=""/>
          <p:cNvCxnSpPr>
            <a:cxnSpLocks/>
          </p:cNvCxnSpPr>
          <p:nvPr/>
        </p:nvCxnSpPr>
        <p:spPr>
          <a:xfrm rot="0" flipH="1">
            <a:off x="1139825" y="2962275"/>
            <a:ext cx="5397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57" name=""/>
          <p:cNvCxnSpPr>
            <a:cxnSpLocks/>
          </p:cNvCxnSpPr>
          <p:nvPr/>
        </p:nvCxnSpPr>
        <p:spPr>
          <a:xfrm rot="0">
            <a:off x="1139825" y="4105275"/>
            <a:ext cx="539750" cy="704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58" name=""/>
          <p:cNvCxnSpPr>
            <a:cxnSpLocks/>
          </p:cNvCxnSpPr>
          <p:nvPr/>
        </p:nvCxnSpPr>
        <p:spPr>
          <a:xfrm rot="0">
            <a:off x="1309687" y="3848100"/>
            <a:ext cx="3036887" cy="9620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59" name=""/>
          <p:cNvCxnSpPr>
            <a:cxnSpLocks/>
          </p:cNvCxnSpPr>
          <p:nvPr/>
        </p:nvCxnSpPr>
        <p:spPr>
          <a:xfrm rot="0" flipH="1">
            <a:off x="2605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60" name=""/>
          <p:cNvCxnSpPr>
            <a:cxnSpLocks/>
          </p:cNvCxnSpPr>
          <p:nvPr/>
        </p:nvCxnSpPr>
        <p:spPr>
          <a:xfrm rot="0" flipV="1">
            <a:off x="2057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61" name=""/>
          <p:cNvCxnSpPr>
            <a:cxnSpLocks/>
          </p:cNvCxnSpPr>
          <p:nvPr/>
        </p:nvCxnSpPr>
        <p:spPr>
          <a:xfrm rot="0">
            <a:off x="2435225" y="2962275"/>
            <a:ext cx="1911350" cy="1847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62" name=""/>
          <p:cNvCxnSpPr>
            <a:cxnSpLocks/>
          </p:cNvCxnSpPr>
          <p:nvPr/>
        </p:nvCxnSpPr>
        <p:spPr>
          <a:xfrm rot="0">
            <a:off x="4724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63" name=""/>
          <p:cNvCxnSpPr>
            <a:cxnSpLocks/>
          </p:cNvCxnSpPr>
          <p:nvPr/>
        </p:nvCxnSpPr>
        <p:spPr>
          <a:xfrm rot="0">
            <a:off x="2605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64" name=""/>
          <p:cNvCxnSpPr>
            <a:cxnSpLocks/>
          </p:cNvCxnSpPr>
          <p:nvPr/>
        </p:nvCxnSpPr>
        <p:spPr>
          <a:xfrm rot="0" flipH="1">
            <a:off x="5272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65" name=""/>
          <p:cNvCxnSpPr>
            <a:cxnSpLocks/>
          </p:cNvCxnSpPr>
          <p:nvPr/>
        </p:nvCxnSpPr>
        <p:spPr>
          <a:xfrm rot="0">
            <a:off x="5102225" y="2962275"/>
            <a:ext cx="6159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66" name=""/>
          <p:cNvCxnSpPr>
            <a:cxnSpLocks/>
          </p:cNvCxnSpPr>
          <p:nvPr/>
        </p:nvCxnSpPr>
        <p:spPr>
          <a:xfrm rot="0" flipH="1">
            <a:off x="6473825" y="2962275"/>
            <a:ext cx="5397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67" name=""/>
          <p:cNvCxnSpPr>
            <a:cxnSpLocks/>
          </p:cNvCxnSpPr>
          <p:nvPr/>
        </p:nvCxnSpPr>
        <p:spPr>
          <a:xfrm rot="0">
            <a:off x="7391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68" name=""/>
          <p:cNvCxnSpPr>
            <a:cxnSpLocks/>
          </p:cNvCxnSpPr>
          <p:nvPr/>
        </p:nvCxnSpPr>
        <p:spPr>
          <a:xfrm rot="0" flipH="1">
            <a:off x="5272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69" name=""/>
          <p:cNvCxnSpPr>
            <a:cxnSpLocks/>
          </p:cNvCxnSpPr>
          <p:nvPr/>
        </p:nvCxnSpPr>
        <p:spPr>
          <a:xfrm rot="0" flipH="1">
            <a:off x="5102225" y="4105275"/>
            <a:ext cx="615950" cy="704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8717" name=""/>
          <p:cNvSpPr/>
          <p:nvPr/>
        </p:nvSpPr>
        <p:spPr>
          <a:xfrm rot="0">
            <a:off x="457200" y="2133600"/>
            <a:ext cx="1066800" cy="381000"/>
          </a:xfrm>
          <a:prstGeom prst="line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18" name=""/>
          <p:cNvSpPr txBox="1"/>
          <p:nvPr/>
        </p:nvSpPr>
        <p:spPr>
          <a:xfrm rot="0">
            <a:off x="76200" y="1447800"/>
            <a:ext cx="874712" cy="7016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048719" name=""/>
          <p:cNvSpPr/>
          <p:nvPr/>
        </p:nvSpPr>
        <p:spPr>
          <a:xfrm rot="0">
            <a:off x="1524000" y="1828800"/>
            <a:ext cx="1066800" cy="685800"/>
          </a:xfrm>
          <a:prstGeom prst="ellipse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lang="zh-CN">
                <a:latin typeface="Times New Roman" pitchFamily="18" charset="0"/>
              </a:rPr>
              <a:t>d      f</a:t>
            </a:r>
          </a:p>
        </p:txBody>
      </p:sp>
      <p:grpSp>
        <p:nvGrpSpPr>
          <p:cNvPr id="87" name=""/>
          <p:cNvGrpSpPr/>
          <p:nvPr/>
        </p:nvGrpSpPr>
        <p:grpSpPr>
          <a:xfrm rot="0"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1048720" name=""/>
            <p:cNvSpPr/>
            <p:nvPr/>
          </p:nvSpPr>
          <p:spPr>
            <a:xfrm rot="0">
              <a:off x="1841100" y="196644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S</a:t>
              </a:r>
            </a:p>
          </p:txBody>
        </p:sp>
        <p:sp>
          <p:nvSpPr>
            <p:cNvPr id="1048721" name=""/>
            <p:cNvSpPr/>
            <p:nvPr/>
          </p:nvSpPr>
          <p:spPr>
            <a:xfrm rot="0">
              <a:off x="533400" y="32004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A</a:t>
              </a:r>
            </a:p>
          </p:txBody>
        </p:sp>
        <p:sp>
          <p:nvSpPr>
            <p:cNvPr id="1048722" name=""/>
            <p:cNvSpPr/>
            <p:nvPr/>
          </p:nvSpPr>
          <p:spPr>
            <a:xfrm rot="0">
              <a:off x="1828800" y="5410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B</a:t>
              </a:r>
            </a:p>
          </p:txBody>
        </p:sp>
        <p:sp>
          <p:nvSpPr>
            <p:cNvPr id="1048723" name=""/>
            <p:cNvSpPr/>
            <p:nvPr/>
          </p:nvSpPr>
          <p:spPr>
            <a:xfrm rot="0">
              <a:off x="4586748" y="541266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C</a:t>
              </a:r>
            </a:p>
          </p:txBody>
        </p:sp>
        <p:sp>
          <p:nvSpPr>
            <p:cNvPr id="1048724" name=""/>
            <p:cNvSpPr/>
            <p:nvPr/>
          </p:nvSpPr>
          <p:spPr>
            <a:xfrm rot="0">
              <a:off x="4495800" y="1981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D</a:t>
              </a:r>
            </a:p>
          </p:txBody>
        </p:sp>
        <p:sp>
          <p:nvSpPr>
            <p:cNvPr id="1048725" name=""/>
            <p:cNvSpPr/>
            <p:nvPr/>
          </p:nvSpPr>
          <p:spPr>
            <a:xfrm rot="0">
              <a:off x="6019800" y="4267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E</a:t>
              </a:r>
            </a:p>
          </p:txBody>
        </p:sp>
        <p:sp>
          <p:nvSpPr>
            <p:cNvPr id="1048726" name=""/>
            <p:cNvSpPr/>
            <p:nvPr/>
          </p:nvSpPr>
          <p:spPr>
            <a:xfrm rot="0">
              <a:off x="7162800" y="19050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F</a:t>
              </a:r>
            </a:p>
          </p:txBody>
        </p:sp>
        <p:sp>
          <p:nvSpPr>
            <p:cNvPr id="1048727" name=""/>
            <p:cNvSpPr/>
            <p:nvPr/>
          </p:nvSpPr>
          <p:spPr>
            <a:xfrm rot="0">
              <a:off x="7253748" y="5353668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G</a:t>
              </a:r>
            </a:p>
          </p:txBody>
        </p:sp>
      </p:grp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8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12</a:t>
            </a:fld>
            <a:r>
              <a:rPr altLang="en-US" b="1" sz="900" i="0" lang="zh-CN"/>
              <a:t> 				</a:t>
            </a:r>
          </a:p>
        </p:txBody>
      </p:sp>
      <p:sp>
        <p:nvSpPr>
          <p:cNvPr id="1048729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Example</a:t>
            </a:r>
          </a:p>
        </p:txBody>
      </p:sp>
      <p:sp>
        <p:nvSpPr>
          <p:cNvPr id="1048730" name=""/>
          <p:cNvSpPr/>
          <p:nvPr/>
        </p:nvSpPr>
        <p:spPr>
          <a:xfrm rot="0">
            <a:off x="1524000" y="23622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048731" name=""/>
          <p:cNvSpPr/>
          <p:nvPr/>
        </p:nvSpPr>
        <p:spPr>
          <a:xfrm rot="0">
            <a:off x="4191000" y="2362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732" name=""/>
          <p:cNvSpPr/>
          <p:nvPr/>
        </p:nvSpPr>
        <p:spPr>
          <a:xfrm rot="0">
            <a:off x="6858000" y="2362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733" name=""/>
          <p:cNvSpPr/>
          <p:nvPr/>
        </p:nvSpPr>
        <p:spPr>
          <a:xfrm rot="0">
            <a:off x="6858000" y="47244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734" name=""/>
          <p:cNvSpPr/>
          <p:nvPr/>
        </p:nvSpPr>
        <p:spPr>
          <a:xfrm rot="0">
            <a:off x="4191000" y="47244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048735" name=""/>
          <p:cNvSpPr/>
          <p:nvPr/>
        </p:nvSpPr>
        <p:spPr>
          <a:xfrm rot="0">
            <a:off x="1524000" y="47244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3 |  </a:t>
            </a:r>
          </a:p>
        </p:txBody>
      </p:sp>
      <p:sp>
        <p:nvSpPr>
          <p:cNvPr id="1048736" name=""/>
          <p:cNvSpPr/>
          <p:nvPr/>
        </p:nvSpPr>
        <p:spPr>
          <a:xfrm rot="0">
            <a:off x="228600" y="35052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048737" name=""/>
          <p:cNvSpPr/>
          <p:nvPr/>
        </p:nvSpPr>
        <p:spPr>
          <a:xfrm rot="0">
            <a:off x="5562600" y="3505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145770" name=""/>
          <p:cNvCxnSpPr>
            <a:cxnSpLocks/>
          </p:cNvCxnSpPr>
          <p:nvPr/>
        </p:nvCxnSpPr>
        <p:spPr>
          <a:xfrm rot="0" flipH="1">
            <a:off x="1139825" y="2962275"/>
            <a:ext cx="5397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71" name=""/>
          <p:cNvCxnSpPr>
            <a:cxnSpLocks/>
          </p:cNvCxnSpPr>
          <p:nvPr/>
        </p:nvCxnSpPr>
        <p:spPr>
          <a:xfrm rot="0">
            <a:off x="1139825" y="4105275"/>
            <a:ext cx="539750" cy="7048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72" name=""/>
          <p:cNvCxnSpPr>
            <a:cxnSpLocks/>
          </p:cNvCxnSpPr>
          <p:nvPr/>
        </p:nvCxnSpPr>
        <p:spPr>
          <a:xfrm rot="0">
            <a:off x="1309687" y="3848100"/>
            <a:ext cx="3036887" cy="9620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73" name=""/>
          <p:cNvCxnSpPr>
            <a:cxnSpLocks/>
          </p:cNvCxnSpPr>
          <p:nvPr/>
        </p:nvCxnSpPr>
        <p:spPr>
          <a:xfrm rot="0" flipH="1">
            <a:off x="2605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74" name=""/>
          <p:cNvCxnSpPr>
            <a:cxnSpLocks/>
          </p:cNvCxnSpPr>
          <p:nvPr/>
        </p:nvCxnSpPr>
        <p:spPr>
          <a:xfrm rot="0" flipV="1">
            <a:off x="2057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75" name=""/>
          <p:cNvCxnSpPr>
            <a:cxnSpLocks/>
          </p:cNvCxnSpPr>
          <p:nvPr/>
        </p:nvCxnSpPr>
        <p:spPr>
          <a:xfrm rot="0">
            <a:off x="2435225" y="2962275"/>
            <a:ext cx="1911350" cy="1847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76" name=""/>
          <p:cNvCxnSpPr>
            <a:cxnSpLocks/>
          </p:cNvCxnSpPr>
          <p:nvPr/>
        </p:nvCxnSpPr>
        <p:spPr>
          <a:xfrm rot="0">
            <a:off x="4724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77" name=""/>
          <p:cNvCxnSpPr>
            <a:cxnSpLocks/>
          </p:cNvCxnSpPr>
          <p:nvPr/>
        </p:nvCxnSpPr>
        <p:spPr>
          <a:xfrm rot="0">
            <a:off x="2605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78" name=""/>
          <p:cNvCxnSpPr>
            <a:cxnSpLocks/>
          </p:cNvCxnSpPr>
          <p:nvPr/>
        </p:nvCxnSpPr>
        <p:spPr>
          <a:xfrm rot="0" flipH="1">
            <a:off x="5272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79" name=""/>
          <p:cNvCxnSpPr>
            <a:cxnSpLocks/>
          </p:cNvCxnSpPr>
          <p:nvPr/>
        </p:nvCxnSpPr>
        <p:spPr>
          <a:xfrm rot="0">
            <a:off x="5102225" y="2962275"/>
            <a:ext cx="6159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80" name=""/>
          <p:cNvCxnSpPr>
            <a:cxnSpLocks/>
          </p:cNvCxnSpPr>
          <p:nvPr/>
        </p:nvCxnSpPr>
        <p:spPr>
          <a:xfrm rot="0" flipH="1">
            <a:off x="6473825" y="2962275"/>
            <a:ext cx="5397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81" name=""/>
          <p:cNvCxnSpPr>
            <a:cxnSpLocks/>
          </p:cNvCxnSpPr>
          <p:nvPr/>
        </p:nvCxnSpPr>
        <p:spPr>
          <a:xfrm rot="0">
            <a:off x="7391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82" name=""/>
          <p:cNvCxnSpPr>
            <a:cxnSpLocks/>
          </p:cNvCxnSpPr>
          <p:nvPr/>
        </p:nvCxnSpPr>
        <p:spPr>
          <a:xfrm rot="0" flipH="1">
            <a:off x="5272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83" name=""/>
          <p:cNvCxnSpPr>
            <a:cxnSpLocks/>
          </p:cNvCxnSpPr>
          <p:nvPr/>
        </p:nvCxnSpPr>
        <p:spPr>
          <a:xfrm rot="0" flipH="1">
            <a:off x="5102225" y="4105275"/>
            <a:ext cx="615950" cy="704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8738" name=""/>
          <p:cNvSpPr/>
          <p:nvPr/>
        </p:nvSpPr>
        <p:spPr>
          <a:xfrm rot="0">
            <a:off x="457200" y="2133600"/>
            <a:ext cx="1066800" cy="381000"/>
          </a:xfrm>
          <a:prstGeom prst="line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39" name=""/>
          <p:cNvSpPr txBox="1"/>
          <p:nvPr/>
        </p:nvSpPr>
        <p:spPr>
          <a:xfrm rot="0">
            <a:off x="76200" y="1447800"/>
            <a:ext cx="874712" cy="7016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048740" name=""/>
          <p:cNvSpPr/>
          <p:nvPr/>
        </p:nvSpPr>
        <p:spPr>
          <a:xfrm rot="0">
            <a:off x="1524000" y="1828800"/>
            <a:ext cx="1066800" cy="685800"/>
          </a:xfrm>
          <a:prstGeom prst="ellipse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lang="zh-CN">
                <a:latin typeface="Times New Roman" pitchFamily="18" charset="0"/>
              </a:rPr>
              <a:t>d      f</a:t>
            </a:r>
          </a:p>
        </p:txBody>
      </p:sp>
      <p:grpSp>
        <p:nvGrpSpPr>
          <p:cNvPr id="89" name=""/>
          <p:cNvGrpSpPr/>
          <p:nvPr/>
        </p:nvGrpSpPr>
        <p:grpSpPr>
          <a:xfrm rot="0"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1048741" name=""/>
            <p:cNvSpPr/>
            <p:nvPr/>
          </p:nvSpPr>
          <p:spPr>
            <a:xfrm rot="0">
              <a:off x="1841100" y="196644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S</a:t>
              </a:r>
            </a:p>
          </p:txBody>
        </p:sp>
        <p:sp>
          <p:nvSpPr>
            <p:cNvPr id="1048742" name=""/>
            <p:cNvSpPr/>
            <p:nvPr/>
          </p:nvSpPr>
          <p:spPr>
            <a:xfrm rot="0">
              <a:off x="533400" y="32004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A</a:t>
              </a:r>
            </a:p>
          </p:txBody>
        </p:sp>
        <p:sp>
          <p:nvSpPr>
            <p:cNvPr id="1048743" name=""/>
            <p:cNvSpPr/>
            <p:nvPr/>
          </p:nvSpPr>
          <p:spPr>
            <a:xfrm rot="0">
              <a:off x="1828800" y="5410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B</a:t>
              </a:r>
            </a:p>
          </p:txBody>
        </p:sp>
        <p:sp>
          <p:nvSpPr>
            <p:cNvPr id="1048744" name=""/>
            <p:cNvSpPr/>
            <p:nvPr/>
          </p:nvSpPr>
          <p:spPr>
            <a:xfrm rot="0">
              <a:off x="4586748" y="541266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C</a:t>
              </a:r>
            </a:p>
          </p:txBody>
        </p:sp>
        <p:sp>
          <p:nvSpPr>
            <p:cNvPr id="1048745" name=""/>
            <p:cNvSpPr/>
            <p:nvPr/>
          </p:nvSpPr>
          <p:spPr>
            <a:xfrm rot="0">
              <a:off x="4495800" y="1981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D</a:t>
              </a:r>
            </a:p>
          </p:txBody>
        </p:sp>
        <p:sp>
          <p:nvSpPr>
            <p:cNvPr id="1048746" name=""/>
            <p:cNvSpPr/>
            <p:nvPr/>
          </p:nvSpPr>
          <p:spPr>
            <a:xfrm rot="0">
              <a:off x="6019800" y="4267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E</a:t>
              </a:r>
            </a:p>
          </p:txBody>
        </p:sp>
        <p:sp>
          <p:nvSpPr>
            <p:cNvPr id="1048747" name=""/>
            <p:cNvSpPr/>
            <p:nvPr/>
          </p:nvSpPr>
          <p:spPr>
            <a:xfrm rot="0">
              <a:off x="7162800" y="19050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F</a:t>
              </a:r>
            </a:p>
          </p:txBody>
        </p:sp>
        <p:sp>
          <p:nvSpPr>
            <p:cNvPr id="1048748" name=""/>
            <p:cNvSpPr/>
            <p:nvPr/>
          </p:nvSpPr>
          <p:spPr>
            <a:xfrm rot="0">
              <a:off x="7253748" y="5353668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G</a:t>
              </a:r>
            </a:p>
          </p:txBody>
        </p:sp>
      </p:grp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49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13</a:t>
            </a:fld>
            <a:r>
              <a:rPr altLang="en-US" b="1" sz="900" i="0" lang="zh-CN"/>
              <a:t> 				</a:t>
            </a:r>
          </a:p>
        </p:txBody>
      </p:sp>
      <p:sp>
        <p:nvSpPr>
          <p:cNvPr id="1048750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Example</a:t>
            </a:r>
          </a:p>
        </p:txBody>
      </p:sp>
      <p:sp>
        <p:nvSpPr>
          <p:cNvPr id="1048751" name=""/>
          <p:cNvSpPr/>
          <p:nvPr/>
        </p:nvSpPr>
        <p:spPr>
          <a:xfrm rot="0">
            <a:off x="1524000" y="23622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048752" name=""/>
          <p:cNvSpPr/>
          <p:nvPr/>
        </p:nvSpPr>
        <p:spPr>
          <a:xfrm rot="0">
            <a:off x="4191000" y="2362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753" name=""/>
          <p:cNvSpPr/>
          <p:nvPr/>
        </p:nvSpPr>
        <p:spPr>
          <a:xfrm rot="0">
            <a:off x="6858000" y="2362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754" name=""/>
          <p:cNvSpPr/>
          <p:nvPr/>
        </p:nvSpPr>
        <p:spPr>
          <a:xfrm rot="0">
            <a:off x="6858000" y="47244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755" name=""/>
          <p:cNvSpPr/>
          <p:nvPr/>
        </p:nvSpPr>
        <p:spPr>
          <a:xfrm rot="0">
            <a:off x="4191000" y="47244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048756" name=""/>
          <p:cNvSpPr/>
          <p:nvPr/>
        </p:nvSpPr>
        <p:spPr>
          <a:xfrm rot="0">
            <a:off x="1524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048757" name=""/>
          <p:cNvSpPr/>
          <p:nvPr/>
        </p:nvSpPr>
        <p:spPr>
          <a:xfrm rot="0">
            <a:off x="228600" y="35052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048758" name=""/>
          <p:cNvSpPr/>
          <p:nvPr/>
        </p:nvSpPr>
        <p:spPr>
          <a:xfrm rot="0">
            <a:off x="5562600" y="3505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145784" name=""/>
          <p:cNvCxnSpPr>
            <a:cxnSpLocks/>
          </p:cNvCxnSpPr>
          <p:nvPr/>
        </p:nvCxnSpPr>
        <p:spPr>
          <a:xfrm rot="0" flipH="1">
            <a:off x="1139825" y="2962275"/>
            <a:ext cx="5397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85" name=""/>
          <p:cNvCxnSpPr>
            <a:cxnSpLocks/>
          </p:cNvCxnSpPr>
          <p:nvPr/>
        </p:nvCxnSpPr>
        <p:spPr>
          <a:xfrm rot="0">
            <a:off x="1139825" y="4105275"/>
            <a:ext cx="539750" cy="7048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86" name=""/>
          <p:cNvCxnSpPr>
            <a:cxnSpLocks/>
          </p:cNvCxnSpPr>
          <p:nvPr/>
        </p:nvCxnSpPr>
        <p:spPr>
          <a:xfrm rot="0">
            <a:off x="1309687" y="3848100"/>
            <a:ext cx="3036887" cy="9620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87" name=""/>
          <p:cNvCxnSpPr>
            <a:cxnSpLocks/>
          </p:cNvCxnSpPr>
          <p:nvPr/>
        </p:nvCxnSpPr>
        <p:spPr>
          <a:xfrm rot="0" flipH="1">
            <a:off x="2605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88" name=""/>
          <p:cNvCxnSpPr>
            <a:cxnSpLocks/>
          </p:cNvCxnSpPr>
          <p:nvPr/>
        </p:nvCxnSpPr>
        <p:spPr>
          <a:xfrm rot="0" flipV="1">
            <a:off x="2057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89" name=""/>
          <p:cNvCxnSpPr>
            <a:cxnSpLocks/>
          </p:cNvCxnSpPr>
          <p:nvPr/>
        </p:nvCxnSpPr>
        <p:spPr>
          <a:xfrm rot="0">
            <a:off x="2435225" y="2962275"/>
            <a:ext cx="1911350" cy="1847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90" name=""/>
          <p:cNvCxnSpPr>
            <a:cxnSpLocks/>
          </p:cNvCxnSpPr>
          <p:nvPr/>
        </p:nvCxnSpPr>
        <p:spPr>
          <a:xfrm rot="0">
            <a:off x="4724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91" name=""/>
          <p:cNvCxnSpPr>
            <a:cxnSpLocks/>
          </p:cNvCxnSpPr>
          <p:nvPr/>
        </p:nvCxnSpPr>
        <p:spPr>
          <a:xfrm rot="0">
            <a:off x="2605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92" name=""/>
          <p:cNvCxnSpPr>
            <a:cxnSpLocks/>
          </p:cNvCxnSpPr>
          <p:nvPr/>
        </p:nvCxnSpPr>
        <p:spPr>
          <a:xfrm rot="0" flipH="1">
            <a:off x="5272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93" name=""/>
          <p:cNvCxnSpPr>
            <a:cxnSpLocks/>
          </p:cNvCxnSpPr>
          <p:nvPr/>
        </p:nvCxnSpPr>
        <p:spPr>
          <a:xfrm rot="0">
            <a:off x="5102225" y="2962275"/>
            <a:ext cx="6159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94" name=""/>
          <p:cNvCxnSpPr>
            <a:cxnSpLocks/>
          </p:cNvCxnSpPr>
          <p:nvPr/>
        </p:nvCxnSpPr>
        <p:spPr>
          <a:xfrm rot="0" flipH="1">
            <a:off x="6473825" y="2962275"/>
            <a:ext cx="5397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95" name=""/>
          <p:cNvCxnSpPr>
            <a:cxnSpLocks/>
          </p:cNvCxnSpPr>
          <p:nvPr/>
        </p:nvCxnSpPr>
        <p:spPr>
          <a:xfrm rot="0">
            <a:off x="7391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96" name=""/>
          <p:cNvCxnSpPr>
            <a:cxnSpLocks/>
          </p:cNvCxnSpPr>
          <p:nvPr/>
        </p:nvCxnSpPr>
        <p:spPr>
          <a:xfrm rot="0" flipH="1">
            <a:off x="5272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97" name=""/>
          <p:cNvCxnSpPr>
            <a:cxnSpLocks/>
          </p:cNvCxnSpPr>
          <p:nvPr/>
        </p:nvCxnSpPr>
        <p:spPr>
          <a:xfrm rot="0" flipH="1">
            <a:off x="5102225" y="4105275"/>
            <a:ext cx="615950" cy="704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8759" name=""/>
          <p:cNvSpPr/>
          <p:nvPr/>
        </p:nvSpPr>
        <p:spPr>
          <a:xfrm rot="0">
            <a:off x="457200" y="2133600"/>
            <a:ext cx="1066800" cy="381000"/>
          </a:xfrm>
          <a:prstGeom prst="line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60" name=""/>
          <p:cNvSpPr txBox="1"/>
          <p:nvPr/>
        </p:nvSpPr>
        <p:spPr>
          <a:xfrm rot="0">
            <a:off x="76200" y="1447800"/>
            <a:ext cx="874712" cy="7016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048761" name=""/>
          <p:cNvSpPr/>
          <p:nvPr/>
        </p:nvSpPr>
        <p:spPr>
          <a:xfrm rot="0">
            <a:off x="1524000" y="1828800"/>
            <a:ext cx="1066800" cy="685800"/>
          </a:xfrm>
          <a:prstGeom prst="ellipse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lang="zh-CN">
                <a:latin typeface="Times New Roman" pitchFamily="18" charset="0"/>
              </a:rPr>
              <a:t>d      f</a:t>
            </a:r>
          </a:p>
        </p:txBody>
      </p:sp>
      <p:grpSp>
        <p:nvGrpSpPr>
          <p:cNvPr id="91" name=""/>
          <p:cNvGrpSpPr/>
          <p:nvPr/>
        </p:nvGrpSpPr>
        <p:grpSpPr>
          <a:xfrm rot="0"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1048762" name=""/>
            <p:cNvSpPr/>
            <p:nvPr/>
          </p:nvSpPr>
          <p:spPr>
            <a:xfrm rot="0">
              <a:off x="1841100" y="196644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S</a:t>
              </a:r>
            </a:p>
          </p:txBody>
        </p:sp>
        <p:sp>
          <p:nvSpPr>
            <p:cNvPr id="1048763" name=""/>
            <p:cNvSpPr/>
            <p:nvPr/>
          </p:nvSpPr>
          <p:spPr>
            <a:xfrm rot="0">
              <a:off x="533400" y="32004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A</a:t>
              </a:r>
            </a:p>
          </p:txBody>
        </p:sp>
        <p:sp>
          <p:nvSpPr>
            <p:cNvPr id="1048764" name=""/>
            <p:cNvSpPr/>
            <p:nvPr/>
          </p:nvSpPr>
          <p:spPr>
            <a:xfrm rot="0">
              <a:off x="1828800" y="5410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B</a:t>
              </a:r>
            </a:p>
          </p:txBody>
        </p:sp>
        <p:sp>
          <p:nvSpPr>
            <p:cNvPr id="1048765" name=""/>
            <p:cNvSpPr/>
            <p:nvPr/>
          </p:nvSpPr>
          <p:spPr>
            <a:xfrm rot="0">
              <a:off x="4586748" y="541266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C</a:t>
              </a:r>
            </a:p>
          </p:txBody>
        </p:sp>
        <p:sp>
          <p:nvSpPr>
            <p:cNvPr id="1048766" name=""/>
            <p:cNvSpPr/>
            <p:nvPr/>
          </p:nvSpPr>
          <p:spPr>
            <a:xfrm rot="0">
              <a:off x="4495800" y="1981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D</a:t>
              </a:r>
            </a:p>
          </p:txBody>
        </p:sp>
        <p:sp>
          <p:nvSpPr>
            <p:cNvPr id="1048767" name=""/>
            <p:cNvSpPr/>
            <p:nvPr/>
          </p:nvSpPr>
          <p:spPr>
            <a:xfrm rot="0">
              <a:off x="6019800" y="4267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E</a:t>
              </a:r>
            </a:p>
          </p:txBody>
        </p:sp>
        <p:sp>
          <p:nvSpPr>
            <p:cNvPr id="1048768" name=""/>
            <p:cNvSpPr/>
            <p:nvPr/>
          </p:nvSpPr>
          <p:spPr>
            <a:xfrm rot="0">
              <a:off x="7162800" y="19050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F</a:t>
              </a:r>
            </a:p>
          </p:txBody>
        </p:sp>
        <p:sp>
          <p:nvSpPr>
            <p:cNvPr id="1048769" name=""/>
            <p:cNvSpPr/>
            <p:nvPr/>
          </p:nvSpPr>
          <p:spPr>
            <a:xfrm rot="0">
              <a:off x="7253748" y="5353668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G</a:t>
              </a:r>
            </a:p>
          </p:txBody>
        </p:sp>
      </p:grp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70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14</a:t>
            </a:fld>
            <a:r>
              <a:rPr altLang="en-US" b="1" sz="900" i="0" lang="zh-CN"/>
              <a:t> 				</a:t>
            </a:r>
          </a:p>
        </p:txBody>
      </p:sp>
      <p:sp>
        <p:nvSpPr>
          <p:cNvPr id="1048771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Example</a:t>
            </a:r>
          </a:p>
        </p:txBody>
      </p:sp>
      <p:sp>
        <p:nvSpPr>
          <p:cNvPr id="1048772" name=""/>
          <p:cNvSpPr/>
          <p:nvPr/>
        </p:nvSpPr>
        <p:spPr>
          <a:xfrm rot="0">
            <a:off x="1524000" y="23622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048773" name=""/>
          <p:cNvSpPr/>
          <p:nvPr/>
        </p:nvSpPr>
        <p:spPr>
          <a:xfrm rot="0">
            <a:off x="4191000" y="2362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774" name=""/>
          <p:cNvSpPr/>
          <p:nvPr/>
        </p:nvSpPr>
        <p:spPr>
          <a:xfrm rot="0">
            <a:off x="6858000" y="2362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775" name=""/>
          <p:cNvSpPr/>
          <p:nvPr/>
        </p:nvSpPr>
        <p:spPr>
          <a:xfrm rot="0">
            <a:off x="6858000" y="47244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776" name=""/>
          <p:cNvSpPr/>
          <p:nvPr/>
        </p:nvSpPr>
        <p:spPr>
          <a:xfrm rot="0">
            <a:off x="4191000" y="47244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5 |  </a:t>
            </a:r>
          </a:p>
        </p:txBody>
      </p:sp>
      <p:sp>
        <p:nvSpPr>
          <p:cNvPr id="1048777" name=""/>
          <p:cNvSpPr/>
          <p:nvPr/>
        </p:nvSpPr>
        <p:spPr>
          <a:xfrm rot="0">
            <a:off x="1524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048778" name=""/>
          <p:cNvSpPr/>
          <p:nvPr/>
        </p:nvSpPr>
        <p:spPr>
          <a:xfrm rot="0">
            <a:off x="228600" y="35052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048779" name=""/>
          <p:cNvSpPr/>
          <p:nvPr/>
        </p:nvSpPr>
        <p:spPr>
          <a:xfrm rot="0">
            <a:off x="5562600" y="3505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145798" name=""/>
          <p:cNvCxnSpPr>
            <a:cxnSpLocks/>
          </p:cNvCxnSpPr>
          <p:nvPr/>
        </p:nvCxnSpPr>
        <p:spPr>
          <a:xfrm rot="0" flipH="1">
            <a:off x="1139825" y="2962275"/>
            <a:ext cx="5397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99" name=""/>
          <p:cNvCxnSpPr>
            <a:cxnSpLocks/>
          </p:cNvCxnSpPr>
          <p:nvPr/>
        </p:nvCxnSpPr>
        <p:spPr>
          <a:xfrm rot="0">
            <a:off x="1139825" y="4105275"/>
            <a:ext cx="539750" cy="7048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00" name=""/>
          <p:cNvCxnSpPr>
            <a:cxnSpLocks/>
          </p:cNvCxnSpPr>
          <p:nvPr/>
        </p:nvCxnSpPr>
        <p:spPr>
          <a:xfrm rot="0">
            <a:off x="1309687" y="3848100"/>
            <a:ext cx="3036887" cy="962025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01" name=""/>
          <p:cNvCxnSpPr>
            <a:cxnSpLocks/>
          </p:cNvCxnSpPr>
          <p:nvPr/>
        </p:nvCxnSpPr>
        <p:spPr>
          <a:xfrm rot="0" flipH="1">
            <a:off x="2605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02" name=""/>
          <p:cNvCxnSpPr>
            <a:cxnSpLocks/>
          </p:cNvCxnSpPr>
          <p:nvPr/>
        </p:nvCxnSpPr>
        <p:spPr>
          <a:xfrm rot="0" flipV="1">
            <a:off x="2057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03" name=""/>
          <p:cNvCxnSpPr>
            <a:cxnSpLocks/>
          </p:cNvCxnSpPr>
          <p:nvPr/>
        </p:nvCxnSpPr>
        <p:spPr>
          <a:xfrm rot="0">
            <a:off x="2435225" y="2962275"/>
            <a:ext cx="1911350" cy="1847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04" name=""/>
          <p:cNvCxnSpPr>
            <a:cxnSpLocks/>
          </p:cNvCxnSpPr>
          <p:nvPr/>
        </p:nvCxnSpPr>
        <p:spPr>
          <a:xfrm rot="0">
            <a:off x="4724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05" name=""/>
          <p:cNvCxnSpPr>
            <a:cxnSpLocks/>
          </p:cNvCxnSpPr>
          <p:nvPr/>
        </p:nvCxnSpPr>
        <p:spPr>
          <a:xfrm rot="0">
            <a:off x="2605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06" name=""/>
          <p:cNvCxnSpPr>
            <a:cxnSpLocks/>
          </p:cNvCxnSpPr>
          <p:nvPr/>
        </p:nvCxnSpPr>
        <p:spPr>
          <a:xfrm rot="0" flipH="1">
            <a:off x="5272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07" name=""/>
          <p:cNvCxnSpPr>
            <a:cxnSpLocks/>
          </p:cNvCxnSpPr>
          <p:nvPr/>
        </p:nvCxnSpPr>
        <p:spPr>
          <a:xfrm rot="0">
            <a:off x="5102225" y="2962275"/>
            <a:ext cx="6159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08" name=""/>
          <p:cNvCxnSpPr>
            <a:cxnSpLocks/>
          </p:cNvCxnSpPr>
          <p:nvPr/>
        </p:nvCxnSpPr>
        <p:spPr>
          <a:xfrm rot="0" flipH="1">
            <a:off x="6473825" y="2962275"/>
            <a:ext cx="5397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09" name=""/>
          <p:cNvCxnSpPr>
            <a:cxnSpLocks/>
          </p:cNvCxnSpPr>
          <p:nvPr/>
        </p:nvCxnSpPr>
        <p:spPr>
          <a:xfrm rot="0">
            <a:off x="7391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10" name=""/>
          <p:cNvCxnSpPr>
            <a:cxnSpLocks/>
          </p:cNvCxnSpPr>
          <p:nvPr/>
        </p:nvCxnSpPr>
        <p:spPr>
          <a:xfrm rot="0" flipH="1">
            <a:off x="5272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11" name=""/>
          <p:cNvCxnSpPr>
            <a:cxnSpLocks/>
          </p:cNvCxnSpPr>
          <p:nvPr/>
        </p:nvCxnSpPr>
        <p:spPr>
          <a:xfrm rot="0" flipH="1">
            <a:off x="5102225" y="4105275"/>
            <a:ext cx="615950" cy="704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8780" name=""/>
          <p:cNvSpPr/>
          <p:nvPr/>
        </p:nvSpPr>
        <p:spPr>
          <a:xfrm rot="0">
            <a:off x="457200" y="2133600"/>
            <a:ext cx="1066800" cy="381000"/>
          </a:xfrm>
          <a:prstGeom prst="line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781" name=""/>
          <p:cNvSpPr txBox="1"/>
          <p:nvPr/>
        </p:nvSpPr>
        <p:spPr>
          <a:xfrm rot="0">
            <a:off x="76200" y="1447800"/>
            <a:ext cx="874712" cy="7016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048782" name=""/>
          <p:cNvSpPr/>
          <p:nvPr/>
        </p:nvSpPr>
        <p:spPr>
          <a:xfrm rot="0">
            <a:off x="1524000" y="1828800"/>
            <a:ext cx="1066800" cy="685800"/>
          </a:xfrm>
          <a:prstGeom prst="ellipse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lang="zh-CN">
                <a:latin typeface="Times New Roman" pitchFamily="18" charset="0"/>
              </a:rPr>
              <a:t>d      f</a:t>
            </a:r>
          </a:p>
        </p:txBody>
      </p:sp>
      <p:grpSp>
        <p:nvGrpSpPr>
          <p:cNvPr id="93" name=""/>
          <p:cNvGrpSpPr/>
          <p:nvPr/>
        </p:nvGrpSpPr>
        <p:grpSpPr>
          <a:xfrm rot="0"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1048783" name=""/>
            <p:cNvSpPr/>
            <p:nvPr/>
          </p:nvSpPr>
          <p:spPr>
            <a:xfrm rot="0">
              <a:off x="1841100" y="196644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S</a:t>
              </a:r>
            </a:p>
          </p:txBody>
        </p:sp>
        <p:sp>
          <p:nvSpPr>
            <p:cNvPr id="1048784" name=""/>
            <p:cNvSpPr/>
            <p:nvPr/>
          </p:nvSpPr>
          <p:spPr>
            <a:xfrm rot="0">
              <a:off x="533400" y="32004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A</a:t>
              </a:r>
            </a:p>
          </p:txBody>
        </p:sp>
        <p:sp>
          <p:nvSpPr>
            <p:cNvPr id="1048785" name=""/>
            <p:cNvSpPr/>
            <p:nvPr/>
          </p:nvSpPr>
          <p:spPr>
            <a:xfrm rot="0">
              <a:off x="1828800" y="5410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B</a:t>
              </a:r>
            </a:p>
          </p:txBody>
        </p:sp>
        <p:sp>
          <p:nvSpPr>
            <p:cNvPr id="1048786" name=""/>
            <p:cNvSpPr/>
            <p:nvPr/>
          </p:nvSpPr>
          <p:spPr>
            <a:xfrm rot="0">
              <a:off x="4586748" y="541266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C</a:t>
              </a:r>
            </a:p>
          </p:txBody>
        </p:sp>
        <p:sp>
          <p:nvSpPr>
            <p:cNvPr id="1048787" name=""/>
            <p:cNvSpPr/>
            <p:nvPr/>
          </p:nvSpPr>
          <p:spPr>
            <a:xfrm rot="0">
              <a:off x="4495800" y="1981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D</a:t>
              </a:r>
            </a:p>
          </p:txBody>
        </p:sp>
        <p:sp>
          <p:nvSpPr>
            <p:cNvPr id="1048788" name=""/>
            <p:cNvSpPr/>
            <p:nvPr/>
          </p:nvSpPr>
          <p:spPr>
            <a:xfrm rot="0">
              <a:off x="6019800" y="4267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E</a:t>
              </a:r>
            </a:p>
          </p:txBody>
        </p:sp>
        <p:sp>
          <p:nvSpPr>
            <p:cNvPr id="1048789" name=""/>
            <p:cNvSpPr/>
            <p:nvPr/>
          </p:nvSpPr>
          <p:spPr>
            <a:xfrm rot="0">
              <a:off x="7162800" y="19050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F</a:t>
              </a:r>
            </a:p>
          </p:txBody>
        </p:sp>
        <p:sp>
          <p:nvSpPr>
            <p:cNvPr id="1048790" name=""/>
            <p:cNvSpPr/>
            <p:nvPr/>
          </p:nvSpPr>
          <p:spPr>
            <a:xfrm rot="0">
              <a:off x="7253748" y="5353668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G</a:t>
              </a:r>
            </a:p>
          </p:txBody>
        </p:sp>
      </p:grp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1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15</a:t>
            </a:fld>
            <a:r>
              <a:rPr altLang="en-US" b="1" sz="900" i="0" lang="zh-CN"/>
              <a:t> 				</a:t>
            </a:r>
          </a:p>
        </p:txBody>
      </p:sp>
      <p:sp>
        <p:nvSpPr>
          <p:cNvPr id="1048792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Example</a:t>
            </a:r>
          </a:p>
        </p:txBody>
      </p:sp>
      <p:sp>
        <p:nvSpPr>
          <p:cNvPr id="1048793" name=""/>
          <p:cNvSpPr/>
          <p:nvPr/>
        </p:nvSpPr>
        <p:spPr>
          <a:xfrm rot="0">
            <a:off x="1524000" y="23622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048794" name=""/>
          <p:cNvSpPr/>
          <p:nvPr/>
        </p:nvSpPr>
        <p:spPr>
          <a:xfrm rot="0">
            <a:off x="4191000" y="2362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795" name=""/>
          <p:cNvSpPr/>
          <p:nvPr/>
        </p:nvSpPr>
        <p:spPr>
          <a:xfrm rot="0">
            <a:off x="6858000" y="2362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796" name=""/>
          <p:cNvSpPr/>
          <p:nvPr/>
        </p:nvSpPr>
        <p:spPr>
          <a:xfrm rot="0">
            <a:off x="6858000" y="47244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797" name=""/>
          <p:cNvSpPr/>
          <p:nvPr/>
        </p:nvSpPr>
        <p:spPr>
          <a:xfrm rot="0">
            <a:off x="4191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048798" name=""/>
          <p:cNvSpPr/>
          <p:nvPr/>
        </p:nvSpPr>
        <p:spPr>
          <a:xfrm rot="0">
            <a:off x="1524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048799" name=""/>
          <p:cNvSpPr/>
          <p:nvPr/>
        </p:nvSpPr>
        <p:spPr>
          <a:xfrm rot="0">
            <a:off x="228600" y="35052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048800" name=""/>
          <p:cNvSpPr/>
          <p:nvPr/>
        </p:nvSpPr>
        <p:spPr>
          <a:xfrm rot="0">
            <a:off x="5562600" y="3505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145812" name=""/>
          <p:cNvCxnSpPr>
            <a:cxnSpLocks/>
          </p:cNvCxnSpPr>
          <p:nvPr/>
        </p:nvCxnSpPr>
        <p:spPr>
          <a:xfrm rot="0" flipH="1">
            <a:off x="1139825" y="2962275"/>
            <a:ext cx="5397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13" name=""/>
          <p:cNvCxnSpPr>
            <a:cxnSpLocks/>
          </p:cNvCxnSpPr>
          <p:nvPr/>
        </p:nvCxnSpPr>
        <p:spPr>
          <a:xfrm rot="0">
            <a:off x="1139825" y="4105275"/>
            <a:ext cx="539750" cy="7048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14" name=""/>
          <p:cNvCxnSpPr>
            <a:cxnSpLocks/>
          </p:cNvCxnSpPr>
          <p:nvPr/>
        </p:nvCxnSpPr>
        <p:spPr>
          <a:xfrm rot="0">
            <a:off x="1309687" y="3848100"/>
            <a:ext cx="3036887" cy="962025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15" name=""/>
          <p:cNvCxnSpPr>
            <a:cxnSpLocks/>
          </p:cNvCxnSpPr>
          <p:nvPr/>
        </p:nvCxnSpPr>
        <p:spPr>
          <a:xfrm rot="0" flipH="1">
            <a:off x="2605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16" name=""/>
          <p:cNvCxnSpPr>
            <a:cxnSpLocks/>
          </p:cNvCxnSpPr>
          <p:nvPr/>
        </p:nvCxnSpPr>
        <p:spPr>
          <a:xfrm rot="0" flipV="1">
            <a:off x="2057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17" name=""/>
          <p:cNvCxnSpPr>
            <a:cxnSpLocks/>
          </p:cNvCxnSpPr>
          <p:nvPr/>
        </p:nvCxnSpPr>
        <p:spPr>
          <a:xfrm rot="0">
            <a:off x="2435225" y="2962275"/>
            <a:ext cx="1911350" cy="1847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18" name=""/>
          <p:cNvCxnSpPr>
            <a:cxnSpLocks/>
          </p:cNvCxnSpPr>
          <p:nvPr/>
        </p:nvCxnSpPr>
        <p:spPr>
          <a:xfrm rot="0">
            <a:off x="4724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19" name=""/>
          <p:cNvCxnSpPr>
            <a:cxnSpLocks/>
          </p:cNvCxnSpPr>
          <p:nvPr/>
        </p:nvCxnSpPr>
        <p:spPr>
          <a:xfrm rot="0">
            <a:off x="2605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20" name=""/>
          <p:cNvCxnSpPr>
            <a:cxnSpLocks/>
          </p:cNvCxnSpPr>
          <p:nvPr/>
        </p:nvCxnSpPr>
        <p:spPr>
          <a:xfrm rot="0" flipH="1">
            <a:off x="5272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21" name=""/>
          <p:cNvCxnSpPr>
            <a:cxnSpLocks/>
          </p:cNvCxnSpPr>
          <p:nvPr/>
        </p:nvCxnSpPr>
        <p:spPr>
          <a:xfrm rot="0">
            <a:off x="5102225" y="2962275"/>
            <a:ext cx="6159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22" name=""/>
          <p:cNvCxnSpPr>
            <a:cxnSpLocks/>
          </p:cNvCxnSpPr>
          <p:nvPr/>
        </p:nvCxnSpPr>
        <p:spPr>
          <a:xfrm rot="0" flipH="1">
            <a:off x="6473825" y="2962275"/>
            <a:ext cx="5397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23" name=""/>
          <p:cNvCxnSpPr>
            <a:cxnSpLocks/>
          </p:cNvCxnSpPr>
          <p:nvPr/>
        </p:nvCxnSpPr>
        <p:spPr>
          <a:xfrm rot="0">
            <a:off x="7391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24" name=""/>
          <p:cNvCxnSpPr>
            <a:cxnSpLocks/>
          </p:cNvCxnSpPr>
          <p:nvPr/>
        </p:nvCxnSpPr>
        <p:spPr>
          <a:xfrm rot="0" flipH="1">
            <a:off x="5272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25" name=""/>
          <p:cNvCxnSpPr>
            <a:cxnSpLocks/>
          </p:cNvCxnSpPr>
          <p:nvPr/>
        </p:nvCxnSpPr>
        <p:spPr>
          <a:xfrm rot="0" flipH="1">
            <a:off x="5102225" y="4105275"/>
            <a:ext cx="615950" cy="704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8801" name=""/>
          <p:cNvSpPr/>
          <p:nvPr/>
        </p:nvSpPr>
        <p:spPr>
          <a:xfrm rot="0">
            <a:off x="457200" y="2133600"/>
            <a:ext cx="1066800" cy="381000"/>
          </a:xfrm>
          <a:prstGeom prst="line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02" name=""/>
          <p:cNvSpPr txBox="1"/>
          <p:nvPr/>
        </p:nvSpPr>
        <p:spPr>
          <a:xfrm rot="0">
            <a:off x="76200" y="1447800"/>
            <a:ext cx="874712" cy="7016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048803" name=""/>
          <p:cNvSpPr/>
          <p:nvPr/>
        </p:nvSpPr>
        <p:spPr>
          <a:xfrm rot="0">
            <a:off x="1524000" y="1828800"/>
            <a:ext cx="1066800" cy="685800"/>
          </a:xfrm>
          <a:prstGeom prst="ellipse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lang="zh-CN">
                <a:latin typeface="Times New Roman" pitchFamily="18" charset="0"/>
              </a:rPr>
              <a:t>d      f</a:t>
            </a:r>
          </a:p>
        </p:txBody>
      </p:sp>
      <p:grpSp>
        <p:nvGrpSpPr>
          <p:cNvPr id="95" name=""/>
          <p:cNvGrpSpPr/>
          <p:nvPr/>
        </p:nvGrpSpPr>
        <p:grpSpPr>
          <a:xfrm rot="0"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1048804" name=""/>
            <p:cNvSpPr/>
            <p:nvPr/>
          </p:nvSpPr>
          <p:spPr>
            <a:xfrm rot="0">
              <a:off x="1841100" y="196644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S</a:t>
              </a:r>
            </a:p>
          </p:txBody>
        </p:sp>
        <p:sp>
          <p:nvSpPr>
            <p:cNvPr id="1048805" name=""/>
            <p:cNvSpPr/>
            <p:nvPr/>
          </p:nvSpPr>
          <p:spPr>
            <a:xfrm rot="0">
              <a:off x="533400" y="32004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A</a:t>
              </a:r>
            </a:p>
          </p:txBody>
        </p:sp>
        <p:sp>
          <p:nvSpPr>
            <p:cNvPr id="1048806" name=""/>
            <p:cNvSpPr/>
            <p:nvPr/>
          </p:nvSpPr>
          <p:spPr>
            <a:xfrm rot="0">
              <a:off x="1828800" y="5410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B</a:t>
              </a:r>
            </a:p>
          </p:txBody>
        </p:sp>
        <p:sp>
          <p:nvSpPr>
            <p:cNvPr id="1048807" name=""/>
            <p:cNvSpPr/>
            <p:nvPr/>
          </p:nvSpPr>
          <p:spPr>
            <a:xfrm rot="0">
              <a:off x="4586748" y="541266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C</a:t>
              </a:r>
            </a:p>
          </p:txBody>
        </p:sp>
        <p:sp>
          <p:nvSpPr>
            <p:cNvPr id="1048808" name=""/>
            <p:cNvSpPr/>
            <p:nvPr/>
          </p:nvSpPr>
          <p:spPr>
            <a:xfrm rot="0">
              <a:off x="4495800" y="1981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D</a:t>
              </a:r>
            </a:p>
          </p:txBody>
        </p:sp>
        <p:sp>
          <p:nvSpPr>
            <p:cNvPr id="1048809" name=""/>
            <p:cNvSpPr/>
            <p:nvPr/>
          </p:nvSpPr>
          <p:spPr>
            <a:xfrm rot="0">
              <a:off x="6019800" y="4267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E</a:t>
              </a:r>
            </a:p>
          </p:txBody>
        </p:sp>
        <p:sp>
          <p:nvSpPr>
            <p:cNvPr id="1048810" name=""/>
            <p:cNvSpPr/>
            <p:nvPr/>
          </p:nvSpPr>
          <p:spPr>
            <a:xfrm rot="0">
              <a:off x="7162800" y="19050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F</a:t>
              </a:r>
            </a:p>
          </p:txBody>
        </p:sp>
        <p:sp>
          <p:nvSpPr>
            <p:cNvPr id="1048811" name=""/>
            <p:cNvSpPr/>
            <p:nvPr/>
          </p:nvSpPr>
          <p:spPr>
            <a:xfrm rot="0">
              <a:off x="7253748" y="5353668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G</a:t>
              </a:r>
            </a:p>
          </p:txBody>
        </p:sp>
      </p:grp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12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16</a:t>
            </a:fld>
            <a:r>
              <a:rPr altLang="en-US" b="1" sz="900" i="0" lang="zh-CN"/>
              <a:t> 				</a:t>
            </a:r>
          </a:p>
        </p:txBody>
      </p:sp>
      <p:sp>
        <p:nvSpPr>
          <p:cNvPr id="1048813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Example</a:t>
            </a:r>
          </a:p>
        </p:txBody>
      </p:sp>
      <p:sp>
        <p:nvSpPr>
          <p:cNvPr id="1048814" name=""/>
          <p:cNvSpPr/>
          <p:nvPr/>
        </p:nvSpPr>
        <p:spPr>
          <a:xfrm rot="0">
            <a:off x="1524000" y="23622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048815" name=""/>
          <p:cNvSpPr/>
          <p:nvPr/>
        </p:nvSpPr>
        <p:spPr>
          <a:xfrm rot="0">
            <a:off x="4191000" y="2362200"/>
            <a:ext cx="1066800" cy="685800"/>
          </a:xfrm>
          <a:prstGeom prst="ellipse"/>
          <a:solidFill>
            <a:schemeClr val="lt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816" name=""/>
          <p:cNvSpPr/>
          <p:nvPr/>
        </p:nvSpPr>
        <p:spPr>
          <a:xfrm rot="0">
            <a:off x="6858000" y="2362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817" name=""/>
          <p:cNvSpPr/>
          <p:nvPr/>
        </p:nvSpPr>
        <p:spPr>
          <a:xfrm rot="0">
            <a:off x="6858000" y="47244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818" name=""/>
          <p:cNvSpPr/>
          <p:nvPr/>
        </p:nvSpPr>
        <p:spPr>
          <a:xfrm rot="0">
            <a:off x="4191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048819" name=""/>
          <p:cNvSpPr/>
          <p:nvPr/>
        </p:nvSpPr>
        <p:spPr>
          <a:xfrm rot="0">
            <a:off x="1524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048820" name=""/>
          <p:cNvSpPr/>
          <p:nvPr/>
        </p:nvSpPr>
        <p:spPr>
          <a:xfrm rot="0">
            <a:off x="228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048821" name=""/>
          <p:cNvSpPr/>
          <p:nvPr/>
        </p:nvSpPr>
        <p:spPr>
          <a:xfrm rot="0">
            <a:off x="5562600" y="3505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145826" name=""/>
          <p:cNvCxnSpPr>
            <a:cxnSpLocks/>
          </p:cNvCxnSpPr>
          <p:nvPr/>
        </p:nvCxnSpPr>
        <p:spPr>
          <a:xfrm rot="0" flipH="1">
            <a:off x="1139825" y="2962275"/>
            <a:ext cx="5397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27" name=""/>
          <p:cNvCxnSpPr>
            <a:cxnSpLocks/>
          </p:cNvCxnSpPr>
          <p:nvPr/>
        </p:nvCxnSpPr>
        <p:spPr>
          <a:xfrm rot="0">
            <a:off x="1139825" y="4105275"/>
            <a:ext cx="539750" cy="7048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28" name=""/>
          <p:cNvCxnSpPr>
            <a:cxnSpLocks/>
          </p:cNvCxnSpPr>
          <p:nvPr/>
        </p:nvCxnSpPr>
        <p:spPr>
          <a:xfrm rot="0">
            <a:off x="1309687" y="3848100"/>
            <a:ext cx="3036887" cy="962025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29" name=""/>
          <p:cNvCxnSpPr>
            <a:cxnSpLocks/>
          </p:cNvCxnSpPr>
          <p:nvPr/>
        </p:nvCxnSpPr>
        <p:spPr>
          <a:xfrm rot="0" flipH="1">
            <a:off x="2605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30" name=""/>
          <p:cNvCxnSpPr>
            <a:cxnSpLocks/>
          </p:cNvCxnSpPr>
          <p:nvPr/>
        </p:nvCxnSpPr>
        <p:spPr>
          <a:xfrm rot="0" flipV="1">
            <a:off x="2057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31" name=""/>
          <p:cNvCxnSpPr>
            <a:cxnSpLocks/>
          </p:cNvCxnSpPr>
          <p:nvPr/>
        </p:nvCxnSpPr>
        <p:spPr>
          <a:xfrm rot="0">
            <a:off x="2435225" y="2962275"/>
            <a:ext cx="1911350" cy="1847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32" name=""/>
          <p:cNvCxnSpPr>
            <a:cxnSpLocks/>
          </p:cNvCxnSpPr>
          <p:nvPr/>
        </p:nvCxnSpPr>
        <p:spPr>
          <a:xfrm rot="0">
            <a:off x="4724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33" name=""/>
          <p:cNvCxnSpPr>
            <a:cxnSpLocks/>
          </p:cNvCxnSpPr>
          <p:nvPr/>
        </p:nvCxnSpPr>
        <p:spPr>
          <a:xfrm rot="0">
            <a:off x="2605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34" name=""/>
          <p:cNvCxnSpPr>
            <a:cxnSpLocks/>
          </p:cNvCxnSpPr>
          <p:nvPr/>
        </p:nvCxnSpPr>
        <p:spPr>
          <a:xfrm rot="0" flipH="1">
            <a:off x="5272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35" name=""/>
          <p:cNvCxnSpPr>
            <a:cxnSpLocks/>
          </p:cNvCxnSpPr>
          <p:nvPr/>
        </p:nvCxnSpPr>
        <p:spPr>
          <a:xfrm rot="0">
            <a:off x="5102225" y="2962275"/>
            <a:ext cx="6159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36" name=""/>
          <p:cNvCxnSpPr>
            <a:cxnSpLocks/>
          </p:cNvCxnSpPr>
          <p:nvPr/>
        </p:nvCxnSpPr>
        <p:spPr>
          <a:xfrm rot="0" flipH="1">
            <a:off x="6473825" y="2962275"/>
            <a:ext cx="5397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37" name=""/>
          <p:cNvCxnSpPr>
            <a:cxnSpLocks/>
          </p:cNvCxnSpPr>
          <p:nvPr/>
        </p:nvCxnSpPr>
        <p:spPr>
          <a:xfrm rot="0">
            <a:off x="7391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38" name=""/>
          <p:cNvCxnSpPr>
            <a:cxnSpLocks/>
          </p:cNvCxnSpPr>
          <p:nvPr/>
        </p:nvCxnSpPr>
        <p:spPr>
          <a:xfrm rot="0" flipH="1">
            <a:off x="5272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39" name=""/>
          <p:cNvCxnSpPr>
            <a:cxnSpLocks/>
          </p:cNvCxnSpPr>
          <p:nvPr/>
        </p:nvCxnSpPr>
        <p:spPr>
          <a:xfrm rot="0" flipH="1">
            <a:off x="5102225" y="4105275"/>
            <a:ext cx="615950" cy="704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8822" name=""/>
          <p:cNvSpPr/>
          <p:nvPr/>
        </p:nvSpPr>
        <p:spPr>
          <a:xfrm rot="0">
            <a:off x="457200" y="2133600"/>
            <a:ext cx="1066800" cy="381000"/>
          </a:xfrm>
          <a:prstGeom prst="line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23" name=""/>
          <p:cNvSpPr txBox="1"/>
          <p:nvPr/>
        </p:nvSpPr>
        <p:spPr>
          <a:xfrm rot="0">
            <a:off x="76200" y="1447800"/>
            <a:ext cx="874712" cy="7016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048824" name=""/>
          <p:cNvSpPr/>
          <p:nvPr/>
        </p:nvSpPr>
        <p:spPr>
          <a:xfrm rot="0">
            <a:off x="1524000" y="1828800"/>
            <a:ext cx="1066800" cy="685800"/>
          </a:xfrm>
          <a:prstGeom prst="ellipse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lang="zh-CN">
                <a:latin typeface="Times New Roman" pitchFamily="18" charset="0"/>
              </a:rPr>
              <a:t>d      f</a:t>
            </a:r>
          </a:p>
        </p:txBody>
      </p:sp>
      <p:grpSp>
        <p:nvGrpSpPr>
          <p:cNvPr id="97" name=""/>
          <p:cNvGrpSpPr/>
          <p:nvPr/>
        </p:nvGrpSpPr>
        <p:grpSpPr>
          <a:xfrm rot="0"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1048825" name=""/>
            <p:cNvSpPr/>
            <p:nvPr/>
          </p:nvSpPr>
          <p:spPr>
            <a:xfrm rot="0">
              <a:off x="1841100" y="196644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S</a:t>
              </a:r>
            </a:p>
          </p:txBody>
        </p:sp>
        <p:sp>
          <p:nvSpPr>
            <p:cNvPr id="1048826" name=""/>
            <p:cNvSpPr/>
            <p:nvPr/>
          </p:nvSpPr>
          <p:spPr>
            <a:xfrm rot="0">
              <a:off x="533400" y="32004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A</a:t>
              </a:r>
            </a:p>
          </p:txBody>
        </p:sp>
        <p:sp>
          <p:nvSpPr>
            <p:cNvPr id="1048827" name=""/>
            <p:cNvSpPr/>
            <p:nvPr/>
          </p:nvSpPr>
          <p:spPr>
            <a:xfrm rot="0">
              <a:off x="1828800" y="5410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B</a:t>
              </a:r>
            </a:p>
          </p:txBody>
        </p:sp>
        <p:sp>
          <p:nvSpPr>
            <p:cNvPr id="1048828" name=""/>
            <p:cNvSpPr/>
            <p:nvPr/>
          </p:nvSpPr>
          <p:spPr>
            <a:xfrm rot="0">
              <a:off x="4586748" y="541266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C</a:t>
              </a:r>
            </a:p>
          </p:txBody>
        </p:sp>
        <p:sp>
          <p:nvSpPr>
            <p:cNvPr id="1048829" name=""/>
            <p:cNvSpPr/>
            <p:nvPr/>
          </p:nvSpPr>
          <p:spPr>
            <a:xfrm rot="0">
              <a:off x="4495800" y="1981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D</a:t>
              </a:r>
            </a:p>
          </p:txBody>
        </p:sp>
        <p:sp>
          <p:nvSpPr>
            <p:cNvPr id="1048830" name=""/>
            <p:cNvSpPr/>
            <p:nvPr/>
          </p:nvSpPr>
          <p:spPr>
            <a:xfrm rot="0">
              <a:off x="6019800" y="4267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E</a:t>
              </a:r>
            </a:p>
          </p:txBody>
        </p:sp>
        <p:sp>
          <p:nvSpPr>
            <p:cNvPr id="1048831" name=""/>
            <p:cNvSpPr/>
            <p:nvPr/>
          </p:nvSpPr>
          <p:spPr>
            <a:xfrm rot="0">
              <a:off x="7162800" y="19050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F</a:t>
              </a:r>
            </a:p>
          </p:txBody>
        </p:sp>
        <p:sp>
          <p:nvSpPr>
            <p:cNvPr id="1048832" name=""/>
            <p:cNvSpPr/>
            <p:nvPr/>
          </p:nvSpPr>
          <p:spPr>
            <a:xfrm rot="0">
              <a:off x="7253748" y="5353668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G</a:t>
              </a:r>
            </a:p>
          </p:txBody>
        </p:sp>
      </p:grp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9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33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17</a:t>
            </a:fld>
            <a:r>
              <a:rPr altLang="en-US" b="1" sz="900" i="0" lang="zh-CN"/>
              <a:t> 				</a:t>
            </a:r>
          </a:p>
        </p:txBody>
      </p:sp>
      <p:sp>
        <p:nvSpPr>
          <p:cNvPr id="1048834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Example</a:t>
            </a:r>
          </a:p>
        </p:txBody>
      </p:sp>
      <p:sp>
        <p:nvSpPr>
          <p:cNvPr id="1048835" name=""/>
          <p:cNvSpPr/>
          <p:nvPr/>
        </p:nvSpPr>
        <p:spPr>
          <a:xfrm rot="0">
            <a:off x="1524000" y="23622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048836" name=""/>
          <p:cNvSpPr/>
          <p:nvPr/>
        </p:nvSpPr>
        <p:spPr>
          <a:xfrm rot="0">
            <a:off x="4191000" y="23622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1048837" name=""/>
          <p:cNvSpPr/>
          <p:nvPr/>
        </p:nvSpPr>
        <p:spPr>
          <a:xfrm rot="0">
            <a:off x="6858000" y="2362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838" name=""/>
          <p:cNvSpPr/>
          <p:nvPr/>
        </p:nvSpPr>
        <p:spPr>
          <a:xfrm rot="0">
            <a:off x="6858000" y="47244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839" name=""/>
          <p:cNvSpPr/>
          <p:nvPr/>
        </p:nvSpPr>
        <p:spPr>
          <a:xfrm rot="0">
            <a:off x="4191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048840" name=""/>
          <p:cNvSpPr/>
          <p:nvPr/>
        </p:nvSpPr>
        <p:spPr>
          <a:xfrm rot="0">
            <a:off x="1524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048841" name=""/>
          <p:cNvSpPr/>
          <p:nvPr/>
        </p:nvSpPr>
        <p:spPr>
          <a:xfrm rot="0">
            <a:off x="228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048842" name=""/>
          <p:cNvSpPr/>
          <p:nvPr/>
        </p:nvSpPr>
        <p:spPr>
          <a:xfrm rot="0">
            <a:off x="5562600" y="3505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3145840" name=""/>
          <p:cNvCxnSpPr>
            <a:cxnSpLocks/>
          </p:cNvCxnSpPr>
          <p:nvPr/>
        </p:nvCxnSpPr>
        <p:spPr>
          <a:xfrm rot="0" flipH="1">
            <a:off x="1139825" y="2962275"/>
            <a:ext cx="5397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41" name=""/>
          <p:cNvCxnSpPr>
            <a:cxnSpLocks/>
          </p:cNvCxnSpPr>
          <p:nvPr/>
        </p:nvCxnSpPr>
        <p:spPr>
          <a:xfrm rot="0">
            <a:off x="1139825" y="4105275"/>
            <a:ext cx="539750" cy="7048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42" name=""/>
          <p:cNvCxnSpPr>
            <a:cxnSpLocks/>
          </p:cNvCxnSpPr>
          <p:nvPr/>
        </p:nvCxnSpPr>
        <p:spPr>
          <a:xfrm rot="0">
            <a:off x="1309687" y="3848100"/>
            <a:ext cx="3036887" cy="962025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43" name=""/>
          <p:cNvCxnSpPr>
            <a:cxnSpLocks/>
          </p:cNvCxnSpPr>
          <p:nvPr/>
        </p:nvCxnSpPr>
        <p:spPr>
          <a:xfrm rot="0" flipH="1">
            <a:off x="2605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44" name=""/>
          <p:cNvCxnSpPr>
            <a:cxnSpLocks/>
          </p:cNvCxnSpPr>
          <p:nvPr/>
        </p:nvCxnSpPr>
        <p:spPr>
          <a:xfrm rot="0" flipV="1">
            <a:off x="2057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45" name=""/>
          <p:cNvCxnSpPr>
            <a:cxnSpLocks/>
          </p:cNvCxnSpPr>
          <p:nvPr/>
        </p:nvCxnSpPr>
        <p:spPr>
          <a:xfrm rot="0">
            <a:off x="2435225" y="2962275"/>
            <a:ext cx="1911350" cy="1847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46" name=""/>
          <p:cNvCxnSpPr>
            <a:cxnSpLocks/>
          </p:cNvCxnSpPr>
          <p:nvPr/>
        </p:nvCxnSpPr>
        <p:spPr>
          <a:xfrm rot="0">
            <a:off x="4724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47" name=""/>
          <p:cNvCxnSpPr>
            <a:cxnSpLocks/>
          </p:cNvCxnSpPr>
          <p:nvPr/>
        </p:nvCxnSpPr>
        <p:spPr>
          <a:xfrm rot="0">
            <a:off x="2605087" y="2705100"/>
            <a:ext cx="1571625" cy="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48" name=""/>
          <p:cNvCxnSpPr>
            <a:cxnSpLocks/>
          </p:cNvCxnSpPr>
          <p:nvPr/>
        </p:nvCxnSpPr>
        <p:spPr>
          <a:xfrm rot="0" flipH="1">
            <a:off x="5272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49" name=""/>
          <p:cNvCxnSpPr>
            <a:cxnSpLocks/>
          </p:cNvCxnSpPr>
          <p:nvPr/>
        </p:nvCxnSpPr>
        <p:spPr>
          <a:xfrm rot="0">
            <a:off x="5102225" y="2962275"/>
            <a:ext cx="6159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50" name=""/>
          <p:cNvCxnSpPr>
            <a:cxnSpLocks/>
          </p:cNvCxnSpPr>
          <p:nvPr/>
        </p:nvCxnSpPr>
        <p:spPr>
          <a:xfrm rot="0" flipH="1">
            <a:off x="6473825" y="2962275"/>
            <a:ext cx="5397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51" name=""/>
          <p:cNvCxnSpPr>
            <a:cxnSpLocks/>
          </p:cNvCxnSpPr>
          <p:nvPr/>
        </p:nvCxnSpPr>
        <p:spPr>
          <a:xfrm rot="0">
            <a:off x="7391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52" name=""/>
          <p:cNvCxnSpPr>
            <a:cxnSpLocks/>
          </p:cNvCxnSpPr>
          <p:nvPr/>
        </p:nvCxnSpPr>
        <p:spPr>
          <a:xfrm rot="0" flipH="1">
            <a:off x="5272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53" name=""/>
          <p:cNvCxnSpPr>
            <a:cxnSpLocks/>
          </p:cNvCxnSpPr>
          <p:nvPr/>
        </p:nvCxnSpPr>
        <p:spPr>
          <a:xfrm rot="0" flipH="1">
            <a:off x="5102225" y="4105275"/>
            <a:ext cx="615950" cy="704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8843" name=""/>
          <p:cNvSpPr/>
          <p:nvPr/>
        </p:nvSpPr>
        <p:spPr>
          <a:xfrm rot="0">
            <a:off x="457200" y="2133600"/>
            <a:ext cx="1066800" cy="381000"/>
          </a:xfrm>
          <a:prstGeom prst="line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44" name=""/>
          <p:cNvSpPr txBox="1"/>
          <p:nvPr/>
        </p:nvSpPr>
        <p:spPr>
          <a:xfrm rot="0">
            <a:off x="76200" y="1447800"/>
            <a:ext cx="874712" cy="7016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048845" name=""/>
          <p:cNvSpPr/>
          <p:nvPr/>
        </p:nvSpPr>
        <p:spPr>
          <a:xfrm rot="0">
            <a:off x="1524000" y="1828800"/>
            <a:ext cx="1066800" cy="685800"/>
          </a:xfrm>
          <a:prstGeom prst="ellipse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lang="zh-CN">
                <a:latin typeface="Times New Roman" pitchFamily="18" charset="0"/>
              </a:rPr>
              <a:t>d      f</a:t>
            </a:r>
          </a:p>
        </p:txBody>
      </p:sp>
      <p:grpSp>
        <p:nvGrpSpPr>
          <p:cNvPr id="99" name=""/>
          <p:cNvGrpSpPr/>
          <p:nvPr/>
        </p:nvGrpSpPr>
        <p:grpSpPr>
          <a:xfrm rot="0"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1048846" name=""/>
            <p:cNvSpPr/>
            <p:nvPr/>
          </p:nvSpPr>
          <p:spPr>
            <a:xfrm rot="0">
              <a:off x="1841100" y="196644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S</a:t>
              </a:r>
            </a:p>
          </p:txBody>
        </p:sp>
        <p:sp>
          <p:nvSpPr>
            <p:cNvPr id="1048847" name=""/>
            <p:cNvSpPr/>
            <p:nvPr/>
          </p:nvSpPr>
          <p:spPr>
            <a:xfrm rot="0">
              <a:off x="533400" y="32004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A</a:t>
              </a:r>
            </a:p>
          </p:txBody>
        </p:sp>
        <p:sp>
          <p:nvSpPr>
            <p:cNvPr id="1048848" name=""/>
            <p:cNvSpPr/>
            <p:nvPr/>
          </p:nvSpPr>
          <p:spPr>
            <a:xfrm rot="0">
              <a:off x="1828800" y="5410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B</a:t>
              </a:r>
            </a:p>
          </p:txBody>
        </p:sp>
        <p:sp>
          <p:nvSpPr>
            <p:cNvPr id="1048849" name=""/>
            <p:cNvSpPr/>
            <p:nvPr/>
          </p:nvSpPr>
          <p:spPr>
            <a:xfrm rot="0">
              <a:off x="4586748" y="541266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C</a:t>
              </a:r>
            </a:p>
          </p:txBody>
        </p:sp>
        <p:sp>
          <p:nvSpPr>
            <p:cNvPr id="1048850" name=""/>
            <p:cNvSpPr/>
            <p:nvPr/>
          </p:nvSpPr>
          <p:spPr>
            <a:xfrm rot="0">
              <a:off x="4495800" y="1981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D</a:t>
              </a:r>
            </a:p>
          </p:txBody>
        </p:sp>
        <p:sp>
          <p:nvSpPr>
            <p:cNvPr id="1048851" name=""/>
            <p:cNvSpPr/>
            <p:nvPr/>
          </p:nvSpPr>
          <p:spPr>
            <a:xfrm rot="0">
              <a:off x="6019800" y="4267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E</a:t>
              </a:r>
            </a:p>
          </p:txBody>
        </p:sp>
        <p:sp>
          <p:nvSpPr>
            <p:cNvPr id="1048852" name=""/>
            <p:cNvSpPr/>
            <p:nvPr/>
          </p:nvSpPr>
          <p:spPr>
            <a:xfrm rot="0">
              <a:off x="7162800" y="19050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F</a:t>
              </a:r>
            </a:p>
          </p:txBody>
        </p:sp>
        <p:sp>
          <p:nvSpPr>
            <p:cNvPr id="1048853" name=""/>
            <p:cNvSpPr/>
            <p:nvPr/>
          </p:nvSpPr>
          <p:spPr>
            <a:xfrm rot="0">
              <a:off x="7253748" y="5353668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G</a:t>
              </a:r>
            </a:p>
          </p:txBody>
        </p:sp>
      </p:grp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54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18</a:t>
            </a:fld>
            <a:r>
              <a:rPr altLang="en-US" b="1" sz="900" i="0" lang="zh-CN"/>
              <a:t> 				</a:t>
            </a:r>
          </a:p>
        </p:txBody>
      </p:sp>
      <p:sp>
        <p:nvSpPr>
          <p:cNvPr id="1048855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Example</a:t>
            </a:r>
          </a:p>
        </p:txBody>
      </p:sp>
      <p:sp>
        <p:nvSpPr>
          <p:cNvPr id="1048856" name=""/>
          <p:cNvSpPr/>
          <p:nvPr/>
        </p:nvSpPr>
        <p:spPr>
          <a:xfrm rot="0">
            <a:off x="1524000" y="23622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048857" name=""/>
          <p:cNvSpPr/>
          <p:nvPr/>
        </p:nvSpPr>
        <p:spPr>
          <a:xfrm rot="0">
            <a:off x="4191000" y="23622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1048858" name=""/>
          <p:cNvSpPr/>
          <p:nvPr/>
        </p:nvSpPr>
        <p:spPr>
          <a:xfrm rot="0">
            <a:off x="6858000" y="2362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859" name=""/>
          <p:cNvSpPr/>
          <p:nvPr/>
        </p:nvSpPr>
        <p:spPr>
          <a:xfrm rot="0">
            <a:off x="6858000" y="47244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860" name=""/>
          <p:cNvSpPr/>
          <p:nvPr/>
        </p:nvSpPr>
        <p:spPr>
          <a:xfrm rot="0">
            <a:off x="4191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048861" name=""/>
          <p:cNvSpPr/>
          <p:nvPr/>
        </p:nvSpPr>
        <p:spPr>
          <a:xfrm rot="0">
            <a:off x="1524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048862" name=""/>
          <p:cNvSpPr/>
          <p:nvPr/>
        </p:nvSpPr>
        <p:spPr>
          <a:xfrm rot="0">
            <a:off x="228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048863" name=""/>
          <p:cNvSpPr/>
          <p:nvPr/>
        </p:nvSpPr>
        <p:spPr>
          <a:xfrm rot="0">
            <a:off x="5562600" y="35052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9 |  </a:t>
            </a:r>
          </a:p>
        </p:txBody>
      </p:sp>
      <p:cxnSp>
        <p:nvCxnSpPr>
          <p:cNvPr id="3145854" name=""/>
          <p:cNvCxnSpPr>
            <a:cxnSpLocks/>
          </p:cNvCxnSpPr>
          <p:nvPr/>
        </p:nvCxnSpPr>
        <p:spPr>
          <a:xfrm rot="0" flipH="1">
            <a:off x="1139825" y="2962275"/>
            <a:ext cx="5397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55" name=""/>
          <p:cNvCxnSpPr>
            <a:cxnSpLocks/>
          </p:cNvCxnSpPr>
          <p:nvPr/>
        </p:nvCxnSpPr>
        <p:spPr>
          <a:xfrm rot="0">
            <a:off x="1139825" y="4105275"/>
            <a:ext cx="539750" cy="7048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56" name=""/>
          <p:cNvCxnSpPr>
            <a:cxnSpLocks/>
          </p:cNvCxnSpPr>
          <p:nvPr/>
        </p:nvCxnSpPr>
        <p:spPr>
          <a:xfrm rot="0">
            <a:off x="1309687" y="3848100"/>
            <a:ext cx="3036887" cy="962025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57" name=""/>
          <p:cNvCxnSpPr>
            <a:cxnSpLocks/>
          </p:cNvCxnSpPr>
          <p:nvPr/>
        </p:nvCxnSpPr>
        <p:spPr>
          <a:xfrm rot="0" flipH="1">
            <a:off x="2605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58" name=""/>
          <p:cNvCxnSpPr>
            <a:cxnSpLocks/>
          </p:cNvCxnSpPr>
          <p:nvPr/>
        </p:nvCxnSpPr>
        <p:spPr>
          <a:xfrm rot="0" flipV="1">
            <a:off x="2057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59" name=""/>
          <p:cNvCxnSpPr>
            <a:cxnSpLocks/>
          </p:cNvCxnSpPr>
          <p:nvPr/>
        </p:nvCxnSpPr>
        <p:spPr>
          <a:xfrm rot="0">
            <a:off x="2435225" y="2962275"/>
            <a:ext cx="1911350" cy="1847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60" name=""/>
          <p:cNvCxnSpPr>
            <a:cxnSpLocks/>
          </p:cNvCxnSpPr>
          <p:nvPr/>
        </p:nvCxnSpPr>
        <p:spPr>
          <a:xfrm rot="0">
            <a:off x="4724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61" name=""/>
          <p:cNvCxnSpPr>
            <a:cxnSpLocks/>
          </p:cNvCxnSpPr>
          <p:nvPr/>
        </p:nvCxnSpPr>
        <p:spPr>
          <a:xfrm rot="0">
            <a:off x="2605087" y="2705100"/>
            <a:ext cx="1571625" cy="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62" name=""/>
          <p:cNvCxnSpPr>
            <a:cxnSpLocks/>
          </p:cNvCxnSpPr>
          <p:nvPr/>
        </p:nvCxnSpPr>
        <p:spPr>
          <a:xfrm rot="0" flipH="1">
            <a:off x="5272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63" name=""/>
          <p:cNvCxnSpPr>
            <a:cxnSpLocks/>
          </p:cNvCxnSpPr>
          <p:nvPr/>
        </p:nvCxnSpPr>
        <p:spPr>
          <a:xfrm rot="0">
            <a:off x="5102225" y="2962275"/>
            <a:ext cx="6159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64" name=""/>
          <p:cNvCxnSpPr>
            <a:cxnSpLocks/>
          </p:cNvCxnSpPr>
          <p:nvPr/>
        </p:nvCxnSpPr>
        <p:spPr>
          <a:xfrm rot="0" flipH="1">
            <a:off x="6473825" y="2962275"/>
            <a:ext cx="5397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65" name=""/>
          <p:cNvCxnSpPr>
            <a:cxnSpLocks/>
          </p:cNvCxnSpPr>
          <p:nvPr/>
        </p:nvCxnSpPr>
        <p:spPr>
          <a:xfrm rot="0">
            <a:off x="7391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66" name=""/>
          <p:cNvCxnSpPr>
            <a:cxnSpLocks/>
          </p:cNvCxnSpPr>
          <p:nvPr/>
        </p:nvCxnSpPr>
        <p:spPr>
          <a:xfrm rot="0" flipH="1">
            <a:off x="5272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67" name=""/>
          <p:cNvCxnSpPr>
            <a:cxnSpLocks/>
          </p:cNvCxnSpPr>
          <p:nvPr/>
        </p:nvCxnSpPr>
        <p:spPr>
          <a:xfrm rot="0" flipH="1">
            <a:off x="5102225" y="4105275"/>
            <a:ext cx="615950" cy="704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8864" name=""/>
          <p:cNvSpPr/>
          <p:nvPr/>
        </p:nvSpPr>
        <p:spPr>
          <a:xfrm rot="0">
            <a:off x="457200" y="2133600"/>
            <a:ext cx="1066800" cy="381000"/>
          </a:xfrm>
          <a:prstGeom prst="line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65" name=""/>
          <p:cNvSpPr txBox="1"/>
          <p:nvPr/>
        </p:nvSpPr>
        <p:spPr>
          <a:xfrm rot="0">
            <a:off x="76200" y="1447800"/>
            <a:ext cx="874712" cy="7016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048866" name=""/>
          <p:cNvSpPr/>
          <p:nvPr/>
        </p:nvSpPr>
        <p:spPr>
          <a:xfrm rot="0">
            <a:off x="1524000" y="1828800"/>
            <a:ext cx="1066800" cy="685800"/>
          </a:xfrm>
          <a:prstGeom prst="ellipse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lang="zh-CN">
                <a:latin typeface="Times New Roman" pitchFamily="18" charset="0"/>
              </a:rPr>
              <a:t>d      f</a:t>
            </a:r>
          </a:p>
        </p:txBody>
      </p:sp>
      <p:sp>
        <p:nvSpPr>
          <p:cNvPr id="1048867" name=""/>
          <p:cNvSpPr txBox="1"/>
          <p:nvPr/>
        </p:nvSpPr>
        <p:spPr>
          <a:xfrm rot="0">
            <a:off x="1970087" y="5603875"/>
            <a:ext cx="5557837" cy="82232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lang="zh-CN">
                <a:solidFill>
                  <a:schemeClr val="accent1"/>
                </a:solidFill>
                <a:latin typeface="Times New Roman" pitchFamily="18" charset="0"/>
              </a:rPr>
              <a:t>What is the structure of the grey vertices?  </a:t>
            </a:r>
            <a:br/>
            <a:r>
              <a:rPr altLang="en-US" b="1" sz="2400" lang="zh-CN">
                <a:solidFill>
                  <a:schemeClr val="accent1"/>
                </a:solidFill>
                <a:latin typeface="Times New Roman" pitchFamily="18" charset="0"/>
              </a:rPr>
              <a:t>What do they represent?</a:t>
            </a:r>
          </a:p>
        </p:txBody>
      </p:sp>
      <p:grpSp>
        <p:nvGrpSpPr>
          <p:cNvPr id="101" name=""/>
          <p:cNvGrpSpPr/>
          <p:nvPr/>
        </p:nvGrpSpPr>
        <p:grpSpPr>
          <a:xfrm rot="0"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1048868" name=""/>
            <p:cNvSpPr/>
            <p:nvPr/>
          </p:nvSpPr>
          <p:spPr>
            <a:xfrm rot="0">
              <a:off x="1841100" y="196644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S</a:t>
              </a:r>
            </a:p>
          </p:txBody>
        </p:sp>
        <p:sp>
          <p:nvSpPr>
            <p:cNvPr id="1048869" name=""/>
            <p:cNvSpPr/>
            <p:nvPr/>
          </p:nvSpPr>
          <p:spPr>
            <a:xfrm rot="0">
              <a:off x="533400" y="32004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A</a:t>
              </a:r>
            </a:p>
          </p:txBody>
        </p:sp>
        <p:sp>
          <p:nvSpPr>
            <p:cNvPr id="1048870" name=""/>
            <p:cNvSpPr/>
            <p:nvPr/>
          </p:nvSpPr>
          <p:spPr>
            <a:xfrm rot="0">
              <a:off x="1828800" y="5410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B</a:t>
              </a:r>
            </a:p>
          </p:txBody>
        </p:sp>
        <p:sp>
          <p:nvSpPr>
            <p:cNvPr id="1048871" name=""/>
            <p:cNvSpPr/>
            <p:nvPr/>
          </p:nvSpPr>
          <p:spPr>
            <a:xfrm rot="0">
              <a:off x="4586748" y="541266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C</a:t>
              </a:r>
            </a:p>
          </p:txBody>
        </p:sp>
        <p:sp>
          <p:nvSpPr>
            <p:cNvPr id="1048872" name=""/>
            <p:cNvSpPr/>
            <p:nvPr/>
          </p:nvSpPr>
          <p:spPr>
            <a:xfrm rot="0">
              <a:off x="4495800" y="1981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D</a:t>
              </a:r>
            </a:p>
          </p:txBody>
        </p:sp>
        <p:sp>
          <p:nvSpPr>
            <p:cNvPr id="1048873" name=""/>
            <p:cNvSpPr/>
            <p:nvPr/>
          </p:nvSpPr>
          <p:spPr>
            <a:xfrm rot="0">
              <a:off x="6019800" y="4267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E</a:t>
              </a:r>
            </a:p>
          </p:txBody>
        </p:sp>
        <p:sp>
          <p:nvSpPr>
            <p:cNvPr id="1048874" name=""/>
            <p:cNvSpPr/>
            <p:nvPr/>
          </p:nvSpPr>
          <p:spPr>
            <a:xfrm rot="0">
              <a:off x="7162800" y="19050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F</a:t>
              </a:r>
            </a:p>
          </p:txBody>
        </p:sp>
        <p:sp>
          <p:nvSpPr>
            <p:cNvPr id="1048875" name=""/>
            <p:cNvSpPr/>
            <p:nvPr/>
          </p:nvSpPr>
          <p:spPr>
            <a:xfrm rot="0">
              <a:off x="7253748" y="5353668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G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67" grpId="0" uiExpand="0" build="whol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76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19</a:t>
            </a:fld>
            <a:r>
              <a:rPr altLang="en-US" b="1" sz="900" i="0" lang="zh-CN"/>
              <a:t> 				</a:t>
            </a:r>
          </a:p>
        </p:txBody>
      </p:sp>
      <p:sp>
        <p:nvSpPr>
          <p:cNvPr id="1048877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Example</a:t>
            </a:r>
          </a:p>
        </p:txBody>
      </p:sp>
      <p:sp>
        <p:nvSpPr>
          <p:cNvPr id="1048878" name=""/>
          <p:cNvSpPr/>
          <p:nvPr/>
        </p:nvSpPr>
        <p:spPr>
          <a:xfrm rot="0">
            <a:off x="1524000" y="23622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048879" name=""/>
          <p:cNvSpPr/>
          <p:nvPr/>
        </p:nvSpPr>
        <p:spPr>
          <a:xfrm rot="0">
            <a:off x="4191000" y="23622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1048880" name=""/>
          <p:cNvSpPr/>
          <p:nvPr/>
        </p:nvSpPr>
        <p:spPr>
          <a:xfrm rot="0">
            <a:off x="6858000" y="2362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881" name=""/>
          <p:cNvSpPr/>
          <p:nvPr/>
        </p:nvSpPr>
        <p:spPr>
          <a:xfrm rot="0">
            <a:off x="6858000" y="47244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882" name=""/>
          <p:cNvSpPr/>
          <p:nvPr/>
        </p:nvSpPr>
        <p:spPr>
          <a:xfrm rot="0">
            <a:off x="4191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048883" name=""/>
          <p:cNvSpPr/>
          <p:nvPr/>
        </p:nvSpPr>
        <p:spPr>
          <a:xfrm rot="0">
            <a:off x="1524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048884" name=""/>
          <p:cNvSpPr/>
          <p:nvPr/>
        </p:nvSpPr>
        <p:spPr>
          <a:xfrm rot="0">
            <a:off x="228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048885" name=""/>
          <p:cNvSpPr/>
          <p:nvPr/>
        </p:nvSpPr>
        <p:spPr>
          <a:xfrm rot="0">
            <a:off x="5562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145868" name=""/>
          <p:cNvCxnSpPr>
            <a:cxnSpLocks/>
          </p:cNvCxnSpPr>
          <p:nvPr/>
        </p:nvCxnSpPr>
        <p:spPr>
          <a:xfrm rot="0" flipH="1">
            <a:off x="1139825" y="2962275"/>
            <a:ext cx="5397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69" name=""/>
          <p:cNvCxnSpPr>
            <a:cxnSpLocks/>
          </p:cNvCxnSpPr>
          <p:nvPr/>
        </p:nvCxnSpPr>
        <p:spPr>
          <a:xfrm rot="0">
            <a:off x="1139825" y="4105275"/>
            <a:ext cx="539750" cy="7048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70" name=""/>
          <p:cNvCxnSpPr>
            <a:cxnSpLocks/>
          </p:cNvCxnSpPr>
          <p:nvPr/>
        </p:nvCxnSpPr>
        <p:spPr>
          <a:xfrm rot="0">
            <a:off x="1309687" y="3848100"/>
            <a:ext cx="3036887" cy="962025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71" name=""/>
          <p:cNvCxnSpPr>
            <a:cxnSpLocks/>
          </p:cNvCxnSpPr>
          <p:nvPr/>
        </p:nvCxnSpPr>
        <p:spPr>
          <a:xfrm rot="0" flipH="1">
            <a:off x="2605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72" name=""/>
          <p:cNvCxnSpPr>
            <a:cxnSpLocks/>
          </p:cNvCxnSpPr>
          <p:nvPr/>
        </p:nvCxnSpPr>
        <p:spPr>
          <a:xfrm rot="0" flipV="1">
            <a:off x="2057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73" name=""/>
          <p:cNvCxnSpPr>
            <a:cxnSpLocks/>
          </p:cNvCxnSpPr>
          <p:nvPr/>
        </p:nvCxnSpPr>
        <p:spPr>
          <a:xfrm rot="0">
            <a:off x="2435225" y="2962275"/>
            <a:ext cx="1911350" cy="1847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74" name=""/>
          <p:cNvCxnSpPr>
            <a:cxnSpLocks/>
          </p:cNvCxnSpPr>
          <p:nvPr/>
        </p:nvCxnSpPr>
        <p:spPr>
          <a:xfrm rot="0">
            <a:off x="4724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75" name=""/>
          <p:cNvCxnSpPr>
            <a:cxnSpLocks/>
          </p:cNvCxnSpPr>
          <p:nvPr/>
        </p:nvCxnSpPr>
        <p:spPr>
          <a:xfrm rot="0">
            <a:off x="2605087" y="2705100"/>
            <a:ext cx="1571625" cy="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76" name=""/>
          <p:cNvCxnSpPr>
            <a:cxnSpLocks/>
          </p:cNvCxnSpPr>
          <p:nvPr/>
        </p:nvCxnSpPr>
        <p:spPr>
          <a:xfrm rot="0" flipH="1">
            <a:off x="5272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77" name=""/>
          <p:cNvCxnSpPr>
            <a:cxnSpLocks/>
          </p:cNvCxnSpPr>
          <p:nvPr/>
        </p:nvCxnSpPr>
        <p:spPr>
          <a:xfrm rot="0">
            <a:off x="5102225" y="2962275"/>
            <a:ext cx="6159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78" name=""/>
          <p:cNvCxnSpPr>
            <a:cxnSpLocks/>
          </p:cNvCxnSpPr>
          <p:nvPr/>
        </p:nvCxnSpPr>
        <p:spPr>
          <a:xfrm rot="0" flipH="1">
            <a:off x="6473825" y="2962275"/>
            <a:ext cx="5397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79" name=""/>
          <p:cNvCxnSpPr>
            <a:cxnSpLocks/>
          </p:cNvCxnSpPr>
          <p:nvPr/>
        </p:nvCxnSpPr>
        <p:spPr>
          <a:xfrm rot="0">
            <a:off x="7391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80" name=""/>
          <p:cNvCxnSpPr>
            <a:cxnSpLocks/>
          </p:cNvCxnSpPr>
          <p:nvPr/>
        </p:nvCxnSpPr>
        <p:spPr>
          <a:xfrm rot="0" flipH="1">
            <a:off x="5272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81" name=""/>
          <p:cNvCxnSpPr>
            <a:cxnSpLocks/>
          </p:cNvCxnSpPr>
          <p:nvPr/>
        </p:nvCxnSpPr>
        <p:spPr>
          <a:xfrm rot="0" flipH="1">
            <a:off x="5102225" y="4105275"/>
            <a:ext cx="615950" cy="704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8886" name=""/>
          <p:cNvSpPr/>
          <p:nvPr/>
        </p:nvSpPr>
        <p:spPr>
          <a:xfrm rot="0">
            <a:off x="457200" y="2133600"/>
            <a:ext cx="1066800" cy="381000"/>
          </a:xfrm>
          <a:prstGeom prst="line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887" name=""/>
          <p:cNvSpPr txBox="1"/>
          <p:nvPr/>
        </p:nvSpPr>
        <p:spPr>
          <a:xfrm rot="0">
            <a:off x="76200" y="1447800"/>
            <a:ext cx="874712" cy="7016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048888" name=""/>
          <p:cNvSpPr/>
          <p:nvPr/>
        </p:nvSpPr>
        <p:spPr>
          <a:xfrm rot="0">
            <a:off x="1524000" y="1828800"/>
            <a:ext cx="1066800" cy="685800"/>
          </a:xfrm>
          <a:prstGeom prst="ellipse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lang="zh-CN">
                <a:latin typeface="Times New Roman" pitchFamily="18" charset="0"/>
              </a:rPr>
              <a:t>d      f</a:t>
            </a:r>
          </a:p>
        </p:txBody>
      </p:sp>
      <p:grpSp>
        <p:nvGrpSpPr>
          <p:cNvPr id="103" name=""/>
          <p:cNvGrpSpPr/>
          <p:nvPr/>
        </p:nvGrpSpPr>
        <p:grpSpPr>
          <a:xfrm rot="0"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1048889" name=""/>
            <p:cNvSpPr/>
            <p:nvPr/>
          </p:nvSpPr>
          <p:spPr>
            <a:xfrm rot="0">
              <a:off x="1841100" y="196644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S</a:t>
              </a:r>
            </a:p>
          </p:txBody>
        </p:sp>
        <p:sp>
          <p:nvSpPr>
            <p:cNvPr id="1048890" name=""/>
            <p:cNvSpPr/>
            <p:nvPr/>
          </p:nvSpPr>
          <p:spPr>
            <a:xfrm rot="0">
              <a:off x="533400" y="32004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A</a:t>
              </a:r>
            </a:p>
          </p:txBody>
        </p:sp>
        <p:sp>
          <p:nvSpPr>
            <p:cNvPr id="1048891" name=""/>
            <p:cNvSpPr/>
            <p:nvPr/>
          </p:nvSpPr>
          <p:spPr>
            <a:xfrm rot="0">
              <a:off x="1828800" y="5410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B</a:t>
              </a:r>
            </a:p>
          </p:txBody>
        </p:sp>
        <p:sp>
          <p:nvSpPr>
            <p:cNvPr id="1048892" name=""/>
            <p:cNvSpPr/>
            <p:nvPr/>
          </p:nvSpPr>
          <p:spPr>
            <a:xfrm rot="0">
              <a:off x="4586748" y="541266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C</a:t>
              </a:r>
            </a:p>
          </p:txBody>
        </p:sp>
        <p:sp>
          <p:nvSpPr>
            <p:cNvPr id="1048893" name=""/>
            <p:cNvSpPr/>
            <p:nvPr/>
          </p:nvSpPr>
          <p:spPr>
            <a:xfrm rot="0">
              <a:off x="4495800" y="1981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D</a:t>
              </a:r>
            </a:p>
          </p:txBody>
        </p:sp>
        <p:sp>
          <p:nvSpPr>
            <p:cNvPr id="1048894" name=""/>
            <p:cNvSpPr/>
            <p:nvPr/>
          </p:nvSpPr>
          <p:spPr>
            <a:xfrm rot="0">
              <a:off x="6019800" y="4267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E</a:t>
              </a:r>
            </a:p>
          </p:txBody>
        </p:sp>
        <p:sp>
          <p:nvSpPr>
            <p:cNvPr id="1048895" name=""/>
            <p:cNvSpPr/>
            <p:nvPr/>
          </p:nvSpPr>
          <p:spPr>
            <a:xfrm rot="0">
              <a:off x="7162800" y="19050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F</a:t>
              </a:r>
            </a:p>
          </p:txBody>
        </p:sp>
        <p:sp>
          <p:nvSpPr>
            <p:cNvPr id="1048896" name=""/>
            <p:cNvSpPr/>
            <p:nvPr/>
          </p:nvSpPr>
          <p:spPr>
            <a:xfrm rot="0">
              <a:off x="7253748" y="5353668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G</a:t>
              </a:r>
            </a:p>
          </p:txBody>
        </p:sp>
      </p:grp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5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Depth-First Search</a:t>
            </a:r>
          </a:p>
        </p:txBody>
      </p:sp>
      <p:sp>
        <p:nvSpPr>
          <p:cNvPr id="1048586" name=""/>
          <p:cNvSpPr/>
          <p:nvPr>
            <p:ph type="body" sz="full" idx="1"/>
          </p:nvPr>
        </p:nvSpPr>
        <p:spPr>
          <a:xfrm rot="0">
            <a:off x="350837" y="1600200"/>
            <a:ext cx="8716962" cy="5045075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●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85000"/>
              <a:buFont typeface="Times New Roman" pitchFamily="18" charset="0"/>
              <a:buChar char="■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○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u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>
              <a:lnSpc>
                <a:spcPct val="120000"/>
              </a:lnSpc>
            </a:pPr>
            <a:r>
              <a:rPr altLang="en-US" b="1" sz="2400" lang="zh-CN"/>
              <a:t>Input:</a:t>
            </a:r>
          </a:p>
          <a:p>
            <a:pPr lvl="1">
              <a:lnSpc>
                <a:spcPct val="120000"/>
              </a:lnSpc>
            </a:pPr>
            <a:r>
              <a:rPr altLang="en-US" sz="2000" lang="zh-CN"/>
              <a:t>G</a:t>
            </a:r>
            <a:r>
              <a:rPr altLang="en-US" sz="2000" lang="zh-CN">
                <a:latin typeface="Comic Sans MS" pitchFamily="66" charset="0"/>
              </a:rPr>
              <a:t> = (V, E)</a:t>
            </a:r>
            <a:r>
              <a:rPr altLang="en-US" sz="2000" lang="zh-CN"/>
              <a:t> (No source vertex given!)</a:t>
            </a:r>
          </a:p>
          <a:p>
            <a:pPr lvl="0">
              <a:lnSpc>
                <a:spcPct val="120000"/>
              </a:lnSpc>
            </a:pPr>
            <a:r>
              <a:rPr altLang="en-US" b="1" sz="2400" lang="zh-CN"/>
              <a:t>Goal</a:t>
            </a:r>
            <a:r>
              <a:rPr altLang="en-US" sz="2400" lang="zh-CN"/>
              <a:t>:</a:t>
            </a:r>
          </a:p>
          <a:p>
            <a:pPr lvl="1">
              <a:lnSpc>
                <a:spcPct val="120000"/>
              </a:lnSpc>
            </a:pPr>
            <a:r>
              <a:rPr altLang="en-US" sz="2000" lang="zh-CN"/>
              <a:t>Explore the edges of G to “discover” every vertex in </a:t>
            </a:r>
            <a:r>
              <a:rPr altLang="en-US" sz="2000" lang="zh-CN">
                <a:latin typeface="Comic Sans MS" pitchFamily="66" charset="0"/>
              </a:rPr>
              <a:t>V </a:t>
            </a:r>
            <a:r>
              <a:rPr altLang="en-US" sz="2000" lang="zh-CN"/>
              <a:t>starting at the </a:t>
            </a:r>
            <a:r>
              <a:rPr altLang="en-US" sz="2000" lang="zh-CN">
                <a:solidFill>
                  <a:schemeClr val="accent1"/>
                </a:solidFill>
              </a:rPr>
              <a:t>most current visited </a:t>
            </a:r>
            <a:r>
              <a:rPr altLang="en-US" sz="2000" lang="zh-CN"/>
              <a:t>node</a:t>
            </a:r>
          </a:p>
          <a:p>
            <a:pPr lvl="1">
              <a:lnSpc>
                <a:spcPct val="120000"/>
              </a:lnSpc>
            </a:pPr>
            <a:r>
              <a:rPr altLang="en-US" sz="2000" lang="zh-CN"/>
              <a:t>Search may be repeated from </a:t>
            </a:r>
            <a:r>
              <a:rPr altLang="en-US" sz="2000" lang="zh-CN">
                <a:solidFill>
                  <a:schemeClr val="accent1"/>
                </a:solidFill>
              </a:rPr>
              <a:t>multiple sources</a:t>
            </a:r>
          </a:p>
          <a:p>
            <a:pPr lvl="0">
              <a:lnSpc>
                <a:spcPct val="120000"/>
              </a:lnSpc>
            </a:pPr>
            <a:r>
              <a:rPr altLang="en-US" b="1" sz="2400" lang="zh-CN"/>
              <a:t>Output: </a:t>
            </a:r>
          </a:p>
          <a:p>
            <a:pPr lvl="1">
              <a:lnSpc>
                <a:spcPct val="120000"/>
              </a:lnSpc>
            </a:pPr>
            <a:r>
              <a:rPr altLang="en-US" sz="2000" lang="zh-CN"/>
              <a:t>2 </a:t>
            </a:r>
            <a:r>
              <a:rPr altLang="en-US" b="1" sz="2000" lang="zh-CN"/>
              <a:t>timestamps </a:t>
            </a:r>
            <a:r>
              <a:rPr altLang="en-US" sz="2000" lang="zh-CN"/>
              <a:t>on each vertex:</a:t>
            </a:r>
          </a:p>
          <a:p>
            <a:pPr lvl="2">
              <a:lnSpc>
                <a:spcPct val="120000"/>
              </a:lnSpc>
            </a:pPr>
            <a:r>
              <a:rPr altLang="en-US" sz="1800" lang="zh-CN">
                <a:latin typeface="Comic Sans MS" pitchFamily="66" charset="0"/>
              </a:rPr>
              <a:t>d[v]</a:t>
            </a:r>
            <a:r>
              <a:rPr altLang="en-US" sz="1800" lang="zh-CN"/>
              <a:t> = discovery time</a:t>
            </a:r>
          </a:p>
          <a:p>
            <a:pPr lvl="2">
              <a:lnSpc>
                <a:spcPct val="120000"/>
              </a:lnSpc>
            </a:pPr>
            <a:r>
              <a:rPr altLang="en-US" sz="1800" lang="zh-CN">
                <a:latin typeface="Comic Sans MS" pitchFamily="66" charset="0"/>
              </a:rPr>
              <a:t>f[v]</a:t>
            </a:r>
            <a:r>
              <a:rPr altLang="en-US" sz="1800" lang="zh-CN"/>
              <a:t> = finishing time (done with examining </a:t>
            </a:r>
            <a:r>
              <a:rPr altLang="en-US" sz="1800" lang="zh-CN">
                <a:latin typeface="Comic Sans MS" pitchFamily="66" charset="0"/>
              </a:rPr>
              <a:t>v</a:t>
            </a:r>
            <a:r>
              <a:rPr altLang="en-US" sz="1800" lang="zh-CN"/>
              <a:t>’s adjacency list)</a:t>
            </a:r>
          </a:p>
          <a:p>
            <a:pPr lvl="1">
              <a:lnSpc>
                <a:spcPct val="120000"/>
              </a:lnSpc>
            </a:pPr>
            <a:r>
              <a:rPr altLang="en-US" sz="2000" lang="zh-CN"/>
              <a:t>Depth-first forest</a:t>
            </a:r>
          </a:p>
        </p:txBody>
      </p:sp>
      <p:grpSp>
        <p:nvGrpSpPr>
          <p:cNvPr id="68" name=""/>
          <p:cNvGrpSpPr/>
          <p:nvPr/>
        </p:nvGrpSpPr>
        <p:grpSpPr>
          <a:xfrm rot="0">
            <a:off x="6373812" y="1676400"/>
            <a:ext cx="2159000" cy="1376362"/>
            <a:chOff x="828" y="2753"/>
            <a:chExt cx="1360" cy="867"/>
          </a:xfrm>
        </p:grpSpPr>
        <p:sp>
          <p:nvSpPr>
            <p:cNvPr id="1048587" name=""/>
            <p:cNvSpPr/>
            <p:nvPr/>
          </p:nvSpPr>
          <p:spPr>
            <a:xfrm rot="0">
              <a:off x="829" y="2754"/>
              <a:ext cx="284" cy="257"/>
            </a:xfrm>
            <a:prstGeom prst="ellips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lang="zh-CN"/>
                <a:t>1</a:t>
              </a:r>
            </a:p>
          </p:txBody>
        </p:sp>
        <p:sp>
          <p:nvSpPr>
            <p:cNvPr id="1048588" name=""/>
            <p:cNvSpPr/>
            <p:nvPr/>
          </p:nvSpPr>
          <p:spPr>
            <a:xfrm rot="0">
              <a:off x="1466" y="2753"/>
              <a:ext cx="284" cy="257"/>
            </a:xfrm>
            <a:prstGeom prst="ellips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lang="zh-CN"/>
                <a:t>2</a:t>
              </a:r>
            </a:p>
          </p:txBody>
        </p:sp>
        <p:sp>
          <p:nvSpPr>
            <p:cNvPr id="1048589" name=""/>
            <p:cNvSpPr/>
            <p:nvPr/>
          </p:nvSpPr>
          <p:spPr>
            <a:xfrm rot="0">
              <a:off x="828" y="3363"/>
              <a:ext cx="284" cy="257"/>
            </a:xfrm>
            <a:prstGeom prst="ellips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lang="zh-CN"/>
                <a:t>5</a:t>
              </a:r>
            </a:p>
          </p:txBody>
        </p:sp>
        <p:sp>
          <p:nvSpPr>
            <p:cNvPr id="1048590" name=""/>
            <p:cNvSpPr/>
            <p:nvPr/>
          </p:nvSpPr>
          <p:spPr>
            <a:xfrm rot="0">
              <a:off x="1466" y="3363"/>
              <a:ext cx="284" cy="257"/>
            </a:xfrm>
            <a:prstGeom prst="ellips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lang="zh-CN"/>
                <a:t>4</a:t>
              </a:r>
            </a:p>
          </p:txBody>
        </p:sp>
        <p:sp>
          <p:nvSpPr>
            <p:cNvPr id="1048591" name=""/>
            <p:cNvSpPr/>
            <p:nvPr/>
          </p:nvSpPr>
          <p:spPr>
            <a:xfrm rot="0">
              <a:off x="1111" y="2866"/>
              <a:ext cx="354" cy="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592" name=""/>
            <p:cNvSpPr/>
            <p:nvPr/>
          </p:nvSpPr>
          <p:spPr>
            <a:xfrm rot="0">
              <a:off x="1602" y="3011"/>
              <a:ext cx="1" cy="35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triangle" w="med" len="med"/>
            </a:ln>
          </p:spPr>
        </p:sp>
        <p:sp>
          <p:nvSpPr>
            <p:cNvPr id="1048593" name=""/>
            <p:cNvSpPr/>
            <p:nvPr/>
          </p:nvSpPr>
          <p:spPr>
            <a:xfrm rot="0" flipV="1">
              <a:off x="970" y="3007"/>
              <a:ext cx="1" cy="35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triangle" w="med" len="med"/>
            </a:ln>
          </p:spPr>
        </p:sp>
        <p:sp>
          <p:nvSpPr>
            <p:cNvPr id="1048594" name=""/>
            <p:cNvSpPr/>
            <p:nvPr/>
          </p:nvSpPr>
          <p:spPr>
            <a:xfrm rot="0" flipH="1">
              <a:off x="1071" y="2976"/>
              <a:ext cx="447" cy="42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595" name=""/>
            <p:cNvSpPr/>
            <p:nvPr/>
          </p:nvSpPr>
          <p:spPr>
            <a:xfrm rot="0">
              <a:off x="1904" y="3047"/>
              <a:ext cx="284" cy="257"/>
            </a:xfrm>
            <a:prstGeom prst="ellips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lang="zh-CN"/>
                <a:t>3</a:t>
              </a:r>
            </a:p>
          </p:txBody>
        </p:sp>
        <p:sp>
          <p:nvSpPr>
            <p:cNvPr id="1048596" name=""/>
            <p:cNvSpPr/>
            <p:nvPr/>
          </p:nvSpPr>
          <p:spPr>
            <a:xfrm rot="0">
              <a:off x="1103" y="3483"/>
              <a:ext cx="369" cy="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triangle" w="med" len="med"/>
            </a:ln>
          </p:spPr>
        </p:sp>
        <p:sp>
          <p:nvSpPr>
            <p:cNvPr id="1048597" name=""/>
            <p:cNvSpPr/>
            <p:nvPr/>
          </p:nvSpPr>
          <p:spPr>
            <a:xfrm rot="0">
              <a:off x="1742" y="2903"/>
              <a:ext cx="225" cy="17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triangle" w="med" len="med"/>
            </a:ln>
          </p:spPr>
        </p:sp>
        <p:sp>
          <p:nvSpPr>
            <p:cNvPr id="1048598" name=""/>
            <p:cNvSpPr/>
            <p:nvPr/>
          </p:nvSpPr>
          <p:spPr>
            <a:xfrm rot="0" flipV="1">
              <a:off x="1733" y="3276"/>
              <a:ext cx="229" cy="1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triangle" w="med" len="med"/>
            </a:ln>
          </p:spPr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>
                                            <p:txEl>
                                              <p:charRg st="44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>
                                            <p:txEl>
                                              <p:charRg st="50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>
                                            <p:txEl>
                                              <p:charRg st="147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>
                                            <p:txEl>
                                              <p:charRg st="192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>
                                            <p:txEl>
                                              <p:charRg st="201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>
                                            <p:txEl>
                                              <p:charRg st="230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>
                                            <p:txEl>
                                              <p:charRg st="252" end="3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>
                                            <p:txEl>
                                              <p:charRg st="315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897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20</a:t>
            </a:fld>
            <a:r>
              <a:rPr altLang="en-US" b="1" sz="900" i="0" lang="zh-CN"/>
              <a:t> 				</a:t>
            </a:r>
          </a:p>
        </p:txBody>
      </p:sp>
      <p:sp>
        <p:nvSpPr>
          <p:cNvPr id="1048898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Example</a:t>
            </a:r>
          </a:p>
        </p:txBody>
      </p:sp>
      <p:sp>
        <p:nvSpPr>
          <p:cNvPr id="1048899" name=""/>
          <p:cNvSpPr/>
          <p:nvPr/>
        </p:nvSpPr>
        <p:spPr>
          <a:xfrm rot="0">
            <a:off x="1524000" y="23622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048900" name=""/>
          <p:cNvSpPr/>
          <p:nvPr/>
        </p:nvSpPr>
        <p:spPr>
          <a:xfrm rot="0">
            <a:off x="4191000" y="2362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048901" name=""/>
          <p:cNvSpPr/>
          <p:nvPr/>
        </p:nvSpPr>
        <p:spPr>
          <a:xfrm rot="0">
            <a:off x="6858000" y="2362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902" name=""/>
          <p:cNvSpPr/>
          <p:nvPr/>
        </p:nvSpPr>
        <p:spPr>
          <a:xfrm rot="0">
            <a:off x="6858000" y="47244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903" name=""/>
          <p:cNvSpPr/>
          <p:nvPr/>
        </p:nvSpPr>
        <p:spPr>
          <a:xfrm rot="0">
            <a:off x="4191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048904" name=""/>
          <p:cNvSpPr/>
          <p:nvPr/>
        </p:nvSpPr>
        <p:spPr>
          <a:xfrm rot="0">
            <a:off x="1524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048905" name=""/>
          <p:cNvSpPr/>
          <p:nvPr/>
        </p:nvSpPr>
        <p:spPr>
          <a:xfrm rot="0">
            <a:off x="228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048906" name=""/>
          <p:cNvSpPr/>
          <p:nvPr/>
        </p:nvSpPr>
        <p:spPr>
          <a:xfrm rot="0">
            <a:off x="5562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145882" name=""/>
          <p:cNvCxnSpPr>
            <a:cxnSpLocks/>
          </p:cNvCxnSpPr>
          <p:nvPr/>
        </p:nvCxnSpPr>
        <p:spPr>
          <a:xfrm rot="0" flipH="1">
            <a:off x="1139825" y="2962275"/>
            <a:ext cx="5397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83" name=""/>
          <p:cNvCxnSpPr>
            <a:cxnSpLocks/>
          </p:cNvCxnSpPr>
          <p:nvPr/>
        </p:nvCxnSpPr>
        <p:spPr>
          <a:xfrm rot="0">
            <a:off x="1139825" y="4105275"/>
            <a:ext cx="539750" cy="7048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84" name=""/>
          <p:cNvCxnSpPr>
            <a:cxnSpLocks/>
          </p:cNvCxnSpPr>
          <p:nvPr/>
        </p:nvCxnSpPr>
        <p:spPr>
          <a:xfrm rot="0">
            <a:off x="1309687" y="3848100"/>
            <a:ext cx="3036887" cy="962025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85" name=""/>
          <p:cNvCxnSpPr>
            <a:cxnSpLocks/>
          </p:cNvCxnSpPr>
          <p:nvPr/>
        </p:nvCxnSpPr>
        <p:spPr>
          <a:xfrm rot="0" flipH="1">
            <a:off x="2605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86" name=""/>
          <p:cNvCxnSpPr>
            <a:cxnSpLocks/>
          </p:cNvCxnSpPr>
          <p:nvPr/>
        </p:nvCxnSpPr>
        <p:spPr>
          <a:xfrm rot="0" flipV="1">
            <a:off x="2057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87" name=""/>
          <p:cNvCxnSpPr>
            <a:cxnSpLocks/>
          </p:cNvCxnSpPr>
          <p:nvPr/>
        </p:nvCxnSpPr>
        <p:spPr>
          <a:xfrm rot="0">
            <a:off x="2435225" y="2962275"/>
            <a:ext cx="1911350" cy="1847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88" name=""/>
          <p:cNvCxnSpPr>
            <a:cxnSpLocks/>
          </p:cNvCxnSpPr>
          <p:nvPr/>
        </p:nvCxnSpPr>
        <p:spPr>
          <a:xfrm rot="0">
            <a:off x="4724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89" name=""/>
          <p:cNvCxnSpPr>
            <a:cxnSpLocks/>
          </p:cNvCxnSpPr>
          <p:nvPr/>
        </p:nvCxnSpPr>
        <p:spPr>
          <a:xfrm rot="0">
            <a:off x="2605087" y="2705100"/>
            <a:ext cx="1571625" cy="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90" name=""/>
          <p:cNvCxnSpPr>
            <a:cxnSpLocks/>
          </p:cNvCxnSpPr>
          <p:nvPr/>
        </p:nvCxnSpPr>
        <p:spPr>
          <a:xfrm rot="0" flipH="1">
            <a:off x="5272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91" name=""/>
          <p:cNvCxnSpPr>
            <a:cxnSpLocks/>
          </p:cNvCxnSpPr>
          <p:nvPr/>
        </p:nvCxnSpPr>
        <p:spPr>
          <a:xfrm rot="0">
            <a:off x="5102225" y="2962275"/>
            <a:ext cx="6159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92" name=""/>
          <p:cNvCxnSpPr>
            <a:cxnSpLocks/>
          </p:cNvCxnSpPr>
          <p:nvPr/>
        </p:nvCxnSpPr>
        <p:spPr>
          <a:xfrm rot="0" flipH="1">
            <a:off x="6473825" y="2962275"/>
            <a:ext cx="5397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93" name=""/>
          <p:cNvCxnSpPr>
            <a:cxnSpLocks/>
          </p:cNvCxnSpPr>
          <p:nvPr/>
        </p:nvCxnSpPr>
        <p:spPr>
          <a:xfrm rot="0">
            <a:off x="7391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94" name=""/>
          <p:cNvCxnSpPr>
            <a:cxnSpLocks/>
          </p:cNvCxnSpPr>
          <p:nvPr/>
        </p:nvCxnSpPr>
        <p:spPr>
          <a:xfrm rot="0" flipH="1">
            <a:off x="5272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95" name=""/>
          <p:cNvCxnSpPr>
            <a:cxnSpLocks/>
          </p:cNvCxnSpPr>
          <p:nvPr/>
        </p:nvCxnSpPr>
        <p:spPr>
          <a:xfrm rot="0" flipH="1">
            <a:off x="5102225" y="4105275"/>
            <a:ext cx="615950" cy="704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8907" name=""/>
          <p:cNvSpPr/>
          <p:nvPr/>
        </p:nvSpPr>
        <p:spPr>
          <a:xfrm rot="0">
            <a:off x="457200" y="2133600"/>
            <a:ext cx="1066800" cy="381000"/>
          </a:xfrm>
          <a:prstGeom prst="line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908" name=""/>
          <p:cNvSpPr txBox="1"/>
          <p:nvPr/>
        </p:nvSpPr>
        <p:spPr>
          <a:xfrm rot="0">
            <a:off x="76200" y="1447800"/>
            <a:ext cx="874712" cy="7016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048909" name=""/>
          <p:cNvSpPr/>
          <p:nvPr/>
        </p:nvSpPr>
        <p:spPr>
          <a:xfrm rot="0">
            <a:off x="1524000" y="1828800"/>
            <a:ext cx="1066800" cy="685800"/>
          </a:xfrm>
          <a:prstGeom prst="ellipse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lang="zh-CN">
                <a:latin typeface="Times New Roman" pitchFamily="18" charset="0"/>
              </a:rPr>
              <a:t>d      f</a:t>
            </a:r>
          </a:p>
        </p:txBody>
      </p:sp>
      <p:grpSp>
        <p:nvGrpSpPr>
          <p:cNvPr id="105" name=""/>
          <p:cNvGrpSpPr/>
          <p:nvPr/>
        </p:nvGrpSpPr>
        <p:grpSpPr>
          <a:xfrm rot="0"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1048910" name=""/>
            <p:cNvSpPr/>
            <p:nvPr/>
          </p:nvSpPr>
          <p:spPr>
            <a:xfrm rot="0">
              <a:off x="1841100" y="196644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S</a:t>
              </a:r>
            </a:p>
          </p:txBody>
        </p:sp>
        <p:sp>
          <p:nvSpPr>
            <p:cNvPr id="1048911" name=""/>
            <p:cNvSpPr/>
            <p:nvPr/>
          </p:nvSpPr>
          <p:spPr>
            <a:xfrm rot="0">
              <a:off x="533400" y="32004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A</a:t>
              </a:r>
            </a:p>
          </p:txBody>
        </p:sp>
        <p:sp>
          <p:nvSpPr>
            <p:cNvPr id="1048912" name=""/>
            <p:cNvSpPr/>
            <p:nvPr/>
          </p:nvSpPr>
          <p:spPr>
            <a:xfrm rot="0">
              <a:off x="1828800" y="5410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B</a:t>
              </a:r>
            </a:p>
          </p:txBody>
        </p:sp>
        <p:sp>
          <p:nvSpPr>
            <p:cNvPr id="1048913" name=""/>
            <p:cNvSpPr/>
            <p:nvPr/>
          </p:nvSpPr>
          <p:spPr>
            <a:xfrm rot="0">
              <a:off x="4586748" y="541266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C</a:t>
              </a:r>
            </a:p>
          </p:txBody>
        </p:sp>
        <p:sp>
          <p:nvSpPr>
            <p:cNvPr id="1048914" name=""/>
            <p:cNvSpPr/>
            <p:nvPr/>
          </p:nvSpPr>
          <p:spPr>
            <a:xfrm rot="0">
              <a:off x="4495800" y="1981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D</a:t>
              </a:r>
            </a:p>
          </p:txBody>
        </p:sp>
        <p:sp>
          <p:nvSpPr>
            <p:cNvPr id="1048915" name=""/>
            <p:cNvSpPr/>
            <p:nvPr/>
          </p:nvSpPr>
          <p:spPr>
            <a:xfrm rot="0">
              <a:off x="6019800" y="4267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E</a:t>
              </a:r>
            </a:p>
          </p:txBody>
        </p:sp>
        <p:sp>
          <p:nvSpPr>
            <p:cNvPr id="1048916" name=""/>
            <p:cNvSpPr/>
            <p:nvPr/>
          </p:nvSpPr>
          <p:spPr>
            <a:xfrm rot="0">
              <a:off x="7162800" y="19050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F</a:t>
              </a:r>
            </a:p>
          </p:txBody>
        </p:sp>
        <p:sp>
          <p:nvSpPr>
            <p:cNvPr id="1048917" name=""/>
            <p:cNvSpPr/>
            <p:nvPr/>
          </p:nvSpPr>
          <p:spPr>
            <a:xfrm rot="0">
              <a:off x="7253748" y="5353668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G</a:t>
              </a:r>
            </a:p>
          </p:txBody>
        </p:sp>
      </p:grp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18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21</a:t>
            </a:fld>
            <a:r>
              <a:rPr altLang="en-US" b="1" sz="900" i="0" lang="zh-CN"/>
              <a:t> 				</a:t>
            </a:r>
          </a:p>
        </p:txBody>
      </p:sp>
      <p:sp>
        <p:nvSpPr>
          <p:cNvPr id="1048919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Example</a:t>
            </a:r>
          </a:p>
        </p:txBody>
      </p:sp>
      <p:sp>
        <p:nvSpPr>
          <p:cNvPr id="1048920" name=""/>
          <p:cNvSpPr/>
          <p:nvPr/>
        </p:nvSpPr>
        <p:spPr>
          <a:xfrm rot="0">
            <a:off x="1524000" y="2362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048921" name=""/>
          <p:cNvSpPr/>
          <p:nvPr/>
        </p:nvSpPr>
        <p:spPr>
          <a:xfrm rot="0">
            <a:off x="4191000" y="2362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048922" name=""/>
          <p:cNvSpPr/>
          <p:nvPr/>
        </p:nvSpPr>
        <p:spPr>
          <a:xfrm rot="0">
            <a:off x="6858000" y="2362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923" name=""/>
          <p:cNvSpPr/>
          <p:nvPr/>
        </p:nvSpPr>
        <p:spPr>
          <a:xfrm rot="0">
            <a:off x="6858000" y="47244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924" name=""/>
          <p:cNvSpPr/>
          <p:nvPr/>
        </p:nvSpPr>
        <p:spPr>
          <a:xfrm rot="0">
            <a:off x="4191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048925" name=""/>
          <p:cNvSpPr/>
          <p:nvPr/>
        </p:nvSpPr>
        <p:spPr>
          <a:xfrm rot="0">
            <a:off x="1524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048926" name=""/>
          <p:cNvSpPr/>
          <p:nvPr/>
        </p:nvSpPr>
        <p:spPr>
          <a:xfrm rot="0">
            <a:off x="228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048927" name=""/>
          <p:cNvSpPr/>
          <p:nvPr/>
        </p:nvSpPr>
        <p:spPr>
          <a:xfrm rot="0">
            <a:off x="5562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145896" name=""/>
          <p:cNvCxnSpPr>
            <a:cxnSpLocks/>
          </p:cNvCxnSpPr>
          <p:nvPr/>
        </p:nvCxnSpPr>
        <p:spPr>
          <a:xfrm rot="0" flipH="1">
            <a:off x="1139825" y="2962275"/>
            <a:ext cx="5397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97" name=""/>
          <p:cNvCxnSpPr>
            <a:cxnSpLocks/>
          </p:cNvCxnSpPr>
          <p:nvPr/>
        </p:nvCxnSpPr>
        <p:spPr>
          <a:xfrm rot="0">
            <a:off x="1139825" y="4105275"/>
            <a:ext cx="539750" cy="7048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98" name=""/>
          <p:cNvCxnSpPr>
            <a:cxnSpLocks/>
          </p:cNvCxnSpPr>
          <p:nvPr/>
        </p:nvCxnSpPr>
        <p:spPr>
          <a:xfrm rot="0">
            <a:off x="1309687" y="3848100"/>
            <a:ext cx="3036887" cy="962025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899" name=""/>
          <p:cNvCxnSpPr>
            <a:cxnSpLocks/>
          </p:cNvCxnSpPr>
          <p:nvPr/>
        </p:nvCxnSpPr>
        <p:spPr>
          <a:xfrm rot="0" flipH="1">
            <a:off x="2605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00" name=""/>
          <p:cNvCxnSpPr>
            <a:cxnSpLocks/>
          </p:cNvCxnSpPr>
          <p:nvPr/>
        </p:nvCxnSpPr>
        <p:spPr>
          <a:xfrm rot="0" flipV="1">
            <a:off x="2057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01" name=""/>
          <p:cNvCxnSpPr>
            <a:cxnSpLocks/>
          </p:cNvCxnSpPr>
          <p:nvPr/>
        </p:nvCxnSpPr>
        <p:spPr>
          <a:xfrm rot="0">
            <a:off x="2435225" y="2962275"/>
            <a:ext cx="1911350" cy="1847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02" name=""/>
          <p:cNvCxnSpPr>
            <a:cxnSpLocks/>
          </p:cNvCxnSpPr>
          <p:nvPr/>
        </p:nvCxnSpPr>
        <p:spPr>
          <a:xfrm rot="0">
            <a:off x="4724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03" name=""/>
          <p:cNvCxnSpPr>
            <a:cxnSpLocks/>
          </p:cNvCxnSpPr>
          <p:nvPr/>
        </p:nvCxnSpPr>
        <p:spPr>
          <a:xfrm rot="0">
            <a:off x="2605087" y="2705100"/>
            <a:ext cx="1571625" cy="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04" name=""/>
          <p:cNvCxnSpPr>
            <a:cxnSpLocks/>
          </p:cNvCxnSpPr>
          <p:nvPr/>
        </p:nvCxnSpPr>
        <p:spPr>
          <a:xfrm rot="0" flipH="1">
            <a:off x="5272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05" name=""/>
          <p:cNvCxnSpPr>
            <a:cxnSpLocks/>
          </p:cNvCxnSpPr>
          <p:nvPr/>
        </p:nvCxnSpPr>
        <p:spPr>
          <a:xfrm rot="0">
            <a:off x="5102225" y="2962275"/>
            <a:ext cx="6159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06" name=""/>
          <p:cNvCxnSpPr>
            <a:cxnSpLocks/>
          </p:cNvCxnSpPr>
          <p:nvPr/>
        </p:nvCxnSpPr>
        <p:spPr>
          <a:xfrm rot="0" flipH="1">
            <a:off x="6473825" y="2962275"/>
            <a:ext cx="5397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07" name=""/>
          <p:cNvCxnSpPr>
            <a:cxnSpLocks/>
          </p:cNvCxnSpPr>
          <p:nvPr/>
        </p:nvCxnSpPr>
        <p:spPr>
          <a:xfrm rot="0">
            <a:off x="7391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08" name=""/>
          <p:cNvCxnSpPr>
            <a:cxnSpLocks/>
          </p:cNvCxnSpPr>
          <p:nvPr/>
        </p:nvCxnSpPr>
        <p:spPr>
          <a:xfrm rot="0" flipH="1">
            <a:off x="5272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09" name=""/>
          <p:cNvCxnSpPr>
            <a:cxnSpLocks/>
          </p:cNvCxnSpPr>
          <p:nvPr/>
        </p:nvCxnSpPr>
        <p:spPr>
          <a:xfrm rot="0" flipH="1">
            <a:off x="5102225" y="4105275"/>
            <a:ext cx="615950" cy="704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8928" name=""/>
          <p:cNvSpPr/>
          <p:nvPr/>
        </p:nvSpPr>
        <p:spPr>
          <a:xfrm rot="0">
            <a:off x="457200" y="2133600"/>
            <a:ext cx="1066800" cy="381000"/>
          </a:xfrm>
          <a:prstGeom prst="line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929" name=""/>
          <p:cNvSpPr txBox="1"/>
          <p:nvPr/>
        </p:nvSpPr>
        <p:spPr>
          <a:xfrm rot="0">
            <a:off x="76200" y="1447800"/>
            <a:ext cx="874712" cy="7016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048930" name=""/>
          <p:cNvSpPr/>
          <p:nvPr/>
        </p:nvSpPr>
        <p:spPr>
          <a:xfrm rot="0">
            <a:off x="1524000" y="1828800"/>
            <a:ext cx="1066800" cy="685800"/>
          </a:xfrm>
          <a:prstGeom prst="ellipse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lang="zh-CN">
                <a:latin typeface="Times New Roman" pitchFamily="18" charset="0"/>
              </a:rPr>
              <a:t>d      f</a:t>
            </a:r>
          </a:p>
        </p:txBody>
      </p:sp>
      <p:grpSp>
        <p:nvGrpSpPr>
          <p:cNvPr id="107" name=""/>
          <p:cNvGrpSpPr/>
          <p:nvPr/>
        </p:nvGrpSpPr>
        <p:grpSpPr>
          <a:xfrm rot="0"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1048931" name=""/>
            <p:cNvSpPr/>
            <p:nvPr/>
          </p:nvSpPr>
          <p:spPr>
            <a:xfrm rot="0">
              <a:off x="1841100" y="196644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S</a:t>
              </a:r>
            </a:p>
          </p:txBody>
        </p:sp>
        <p:sp>
          <p:nvSpPr>
            <p:cNvPr id="1048932" name=""/>
            <p:cNvSpPr/>
            <p:nvPr/>
          </p:nvSpPr>
          <p:spPr>
            <a:xfrm rot="0">
              <a:off x="533400" y="32004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A</a:t>
              </a:r>
            </a:p>
          </p:txBody>
        </p:sp>
        <p:sp>
          <p:nvSpPr>
            <p:cNvPr id="1048933" name=""/>
            <p:cNvSpPr/>
            <p:nvPr/>
          </p:nvSpPr>
          <p:spPr>
            <a:xfrm rot="0">
              <a:off x="1828800" y="5410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B</a:t>
              </a:r>
            </a:p>
          </p:txBody>
        </p:sp>
        <p:sp>
          <p:nvSpPr>
            <p:cNvPr id="1048934" name=""/>
            <p:cNvSpPr/>
            <p:nvPr/>
          </p:nvSpPr>
          <p:spPr>
            <a:xfrm rot="0">
              <a:off x="4586748" y="541266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C</a:t>
              </a:r>
            </a:p>
          </p:txBody>
        </p:sp>
        <p:sp>
          <p:nvSpPr>
            <p:cNvPr id="1048935" name=""/>
            <p:cNvSpPr/>
            <p:nvPr/>
          </p:nvSpPr>
          <p:spPr>
            <a:xfrm rot="0">
              <a:off x="4495800" y="1981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D</a:t>
              </a:r>
            </a:p>
          </p:txBody>
        </p:sp>
        <p:sp>
          <p:nvSpPr>
            <p:cNvPr id="1048936" name=""/>
            <p:cNvSpPr/>
            <p:nvPr/>
          </p:nvSpPr>
          <p:spPr>
            <a:xfrm rot="0">
              <a:off x="6019800" y="4267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E</a:t>
              </a:r>
            </a:p>
          </p:txBody>
        </p:sp>
        <p:sp>
          <p:nvSpPr>
            <p:cNvPr id="1048937" name=""/>
            <p:cNvSpPr/>
            <p:nvPr/>
          </p:nvSpPr>
          <p:spPr>
            <a:xfrm rot="0">
              <a:off x="7162800" y="19050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F</a:t>
              </a:r>
            </a:p>
          </p:txBody>
        </p:sp>
        <p:sp>
          <p:nvSpPr>
            <p:cNvPr id="1048938" name=""/>
            <p:cNvSpPr/>
            <p:nvPr/>
          </p:nvSpPr>
          <p:spPr>
            <a:xfrm rot="0">
              <a:off x="7253748" y="5353668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G</a:t>
              </a:r>
            </a:p>
          </p:txBody>
        </p:sp>
      </p:grp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0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39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22</a:t>
            </a:fld>
            <a:r>
              <a:rPr altLang="en-US" b="1" sz="900" i="0" lang="zh-CN"/>
              <a:t> 				</a:t>
            </a:r>
          </a:p>
        </p:txBody>
      </p:sp>
      <p:sp>
        <p:nvSpPr>
          <p:cNvPr id="1048940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Example</a:t>
            </a:r>
          </a:p>
        </p:txBody>
      </p:sp>
      <p:sp>
        <p:nvSpPr>
          <p:cNvPr id="1048941" name=""/>
          <p:cNvSpPr/>
          <p:nvPr/>
        </p:nvSpPr>
        <p:spPr>
          <a:xfrm rot="0">
            <a:off x="1524000" y="2362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048942" name=""/>
          <p:cNvSpPr/>
          <p:nvPr/>
        </p:nvSpPr>
        <p:spPr>
          <a:xfrm rot="0">
            <a:off x="4191000" y="2362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048943" name=""/>
          <p:cNvSpPr/>
          <p:nvPr/>
        </p:nvSpPr>
        <p:spPr>
          <a:xfrm rot="0">
            <a:off x="6858000" y="23622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1048944" name=""/>
          <p:cNvSpPr/>
          <p:nvPr/>
        </p:nvSpPr>
        <p:spPr>
          <a:xfrm rot="0">
            <a:off x="6858000" y="47244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048945" name=""/>
          <p:cNvSpPr/>
          <p:nvPr/>
        </p:nvSpPr>
        <p:spPr>
          <a:xfrm rot="0">
            <a:off x="4191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048946" name=""/>
          <p:cNvSpPr/>
          <p:nvPr/>
        </p:nvSpPr>
        <p:spPr>
          <a:xfrm rot="0">
            <a:off x="1524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048947" name=""/>
          <p:cNvSpPr/>
          <p:nvPr/>
        </p:nvSpPr>
        <p:spPr>
          <a:xfrm rot="0">
            <a:off x="228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048948" name=""/>
          <p:cNvSpPr/>
          <p:nvPr/>
        </p:nvSpPr>
        <p:spPr>
          <a:xfrm rot="0">
            <a:off x="5562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145910" name=""/>
          <p:cNvCxnSpPr>
            <a:cxnSpLocks/>
          </p:cNvCxnSpPr>
          <p:nvPr/>
        </p:nvCxnSpPr>
        <p:spPr>
          <a:xfrm rot="0" flipH="1">
            <a:off x="1139825" y="2962275"/>
            <a:ext cx="5397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11" name=""/>
          <p:cNvCxnSpPr>
            <a:cxnSpLocks/>
          </p:cNvCxnSpPr>
          <p:nvPr/>
        </p:nvCxnSpPr>
        <p:spPr>
          <a:xfrm rot="0">
            <a:off x="1139825" y="4105275"/>
            <a:ext cx="539750" cy="7048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12" name=""/>
          <p:cNvCxnSpPr>
            <a:cxnSpLocks/>
          </p:cNvCxnSpPr>
          <p:nvPr/>
        </p:nvCxnSpPr>
        <p:spPr>
          <a:xfrm rot="0">
            <a:off x="1309687" y="3848100"/>
            <a:ext cx="3036887" cy="962025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13" name=""/>
          <p:cNvCxnSpPr>
            <a:cxnSpLocks/>
          </p:cNvCxnSpPr>
          <p:nvPr/>
        </p:nvCxnSpPr>
        <p:spPr>
          <a:xfrm rot="0" flipH="1">
            <a:off x="2605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14" name=""/>
          <p:cNvCxnSpPr>
            <a:cxnSpLocks/>
          </p:cNvCxnSpPr>
          <p:nvPr/>
        </p:nvCxnSpPr>
        <p:spPr>
          <a:xfrm rot="0" flipV="1">
            <a:off x="2057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15" name=""/>
          <p:cNvCxnSpPr>
            <a:cxnSpLocks/>
          </p:cNvCxnSpPr>
          <p:nvPr/>
        </p:nvCxnSpPr>
        <p:spPr>
          <a:xfrm rot="0">
            <a:off x="2435225" y="2962275"/>
            <a:ext cx="1911350" cy="1847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16" name=""/>
          <p:cNvCxnSpPr>
            <a:cxnSpLocks/>
          </p:cNvCxnSpPr>
          <p:nvPr/>
        </p:nvCxnSpPr>
        <p:spPr>
          <a:xfrm rot="0">
            <a:off x="4724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17" name=""/>
          <p:cNvCxnSpPr>
            <a:cxnSpLocks/>
          </p:cNvCxnSpPr>
          <p:nvPr/>
        </p:nvCxnSpPr>
        <p:spPr>
          <a:xfrm rot="0">
            <a:off x="2605087" y="2705100"/>
            <a:ext cx="1571625" cy="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18" name=""/>
          <p:cNvCxnSpPr>
            <a:cxnSpLocks/>
          </p:cNvCxnSpPr>
          <p:nvPr/>
        </p:nvCxnSpPr>
        <p:spPr>
          <a:xfrm rot="0" flipH="1">
            <a:off x="5272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19" name=""/>
          <p:cNvCxnSpPr>
            <a:cxnSpLocks/>
          </p:cNvCxnSpPr>
          <p:nvPr/>
        </p:nvCxnSpPr>
        <p:spPr>
          <a:xfrm rot="0">
            <a:off x="5102225" y="2962275"/>
            <a:ext cx="6159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20" name=""/>
          <p:cNvCxnSpPr>
            <a:cxnSpLocks/>
          </p:cNvCxnSpPr>
          <p:nvPr/>
        </p:nvCxnSpPr>
        <p:spPr>
          <a:xfrm rot="0" flipH="1">
            <a:off x="6473825" y="2962275"/>
            <a:ext cx="5397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21" name=""/>
          <p:cNvCxnSpPr>
            <a:cxnSpLocks/>
          </p:cNvCxnSpPr>
          <p:nvPr/>
        </p:nvCxnSpPr>
        <p:spPr>
          <a:xfrm rot="0">
            <a:off x="7391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22" name=""/>
          <p:cNvCxnSpPr>
            <a:cxnSpLocks/>
          </p:cNvCxnSpPr>
          <p:nvPr/>
        </p:nvCxnSpPr>
        <p:spPr>
          <a:xfrm rot="0" flipH="1">
            <a:off x="5272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23" name=""/>
          <p:cNvCxnSpPr>
            <a:cxnSpLocks/>
          </p:cNvCxnSpPr>
          <p:nvPr/>
        </p:nvCxnSpPr>
        <p:spPr>
          <a:xfrm rot="0" flipH="1">
            <a:off x="5102225" y="4105275"/>
            <a:ext cx="615950" cy="704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8949" name=""/>
          <p:cNvSpPr/>
          <p:nvPr/>
        </p:nvSpPr>
        <p:spPr>
          <a:xfrm rot="0">
            <a:off x="457200" y="2133600"/>
            <a:ext cx="1066800" cy="381000"/>
          </a:xfrm>
          <a:prstGeom prst="line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950" name=""/>
          <p:cNvSpPr txBox="1"/>
          <p:nvPr/>
        </p:nvSpPr>
        <p:spPr>
          <a:xfrm rot="0">
            <a:off x="76200" y="1447800"/>
            <a:ext cx="874712" cy="7016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048951" name=""/>
          <p:cNvSpPr/>
          <p:nvPr/>
        </p:nvSpPr>
        <p:spPr>
          <a:xfrm rot="0">
            <a:off x="1524000" y="1828800"/>
            <a:ext cx="1066800" cy="685800"/>
          </a:xfrm>
          <a:prstGeom prst="ellipse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lang="zh-CN">
                <a:latin typeface="Times New Roman" pitchFamily="18" charset="0"/>
              </a:rPr>
              <a:t>d      f</a:t>
            </a:r>
          </a:p>
        </p:txBody>
      </p:sp>
      <p:grpSp>
        <p:nvGrpSpPr>
          <p:cNvPr id="109" name=""/>
          <p:cNvGrpSpPr/>
          <p:nvPr/>
        </p:nvGrpSpPr>
        <p:grpSpPr>
          <a:xfrm rot="0"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1048952" name=""/>
            <p:cNvSpPr/>
            <p:nvPr/>
          </p:nvSpPr>
          <p:spPr>
            <a:xfrm rot="0">
              <a:off x="1841100" y="196644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S</a:t>
              </a:r>
            </a:p>
          </p:txBody>
        </p:sp>
        <p:sp>
          <p:nvSpPr>
            <p:cNvPr id="1048953" name=""/>
            <p:cNvSpPr/>
            <p:nvPr/>
          </p:nvSpPr>
          <p:spPr>
            <a:xfrm rot="0">
              <a:off x="533400" y="32004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A</a:t>
              </a:r>
            </a:p>
          </p:txBody>
        </p:sp>
        <p:sp>
          <p:nvSpPr>
            <p:cNvPr id="1048954" name=""/>
            <p:cNvSpPr/>
            <p:nvPr/>
          </p:nvSpPr>
          <p:spPr>
            <a:xfrm rot="0">
              <a:off x="1828800" y="5410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B</a:t>
              </a:r>
            </a:p>
          </p:txBody>
        </p:sp>
        <p:sp>
          <p:nvSpPr>
            <p:cNvPr id="1048955" name=""/>
            <p:cNvSpPr/>
            <p:nvPr/>
          </p:nvSpPr>
          <p:spPr>
            <a:xfrm rot="0">
              <a:off x="4586748" y="541266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C</a:t>
              </a:r>
            </a:p>
          </p:txBody>
        </p:sp>
        <p:sp>
          <p:nvSpPr>
            <p:cNvPr id="1048956" name=""/>
            <p:cNvSpPr/>
            <p:nvPr/>
          </p:nvSpPr>
          <p:spPr>
            <a:xfrm rot="0">
              <a:off x="4495800" y="1981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D</a:t>
              </a:r>
            </a:p>
          </p:txBody>
        </p:sp>
        <p:sp>
          <p:nvSpPr>
            <p:cNvPr id="1048957" name=""/>
            <p:cNvSpPr/>
            <p:nvPr/>
          </p:nvSpPr>
          <p:spPr>
            <a:xfrm rot="0">
              <a:off x="6019800" y="4267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E</a:t>
              </a:r>
            </a:p>
          </p:txBody>
        </p:sp>
        <p:sp>
          <p:nvSpPr>
            <p:cNvPr id="1048958" name=""/>
            <p:cNvSpPr/>
            <p:nvPr/>
          </p:nvSpPr>
          <p:spPr>
            <a:xfrm rot="0">
              <a:off x="7162800" y="19050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F</a:t>
              </a:r>
            </a:p>
          </p:txBody>
        </p:sp>
        <p:sp>
          <p:nvSpPr>
            <p:cNvPr id="1048959" name=""/>
            <p:cNvSpPr/>
            <p:nvPr/>
          </p:nvSpPr>
          <p:spPr>
            <a:xfrm rot="0">
              <a:off x="7253748" y="5353668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G</a:t>
              </a:r>
            </a:p>
          </p:txBody>
        </p:sp>
      </p:grp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60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23</a:t>
            </a:fld>
            <a:r>
              <a:rPr altLang="en-US" b="1" sz="900" i="0" lang="zh-CN"/>
              <a:t> 				</a:t>
            </a:r>
          </a:p>
        </p:txBody>
      </p:sp>
      <p:sp>
        <p:nvSpPr>
          <p:cNvPr id="1048961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Example</a:t>
            </a:r>
          </a:p>
        </p:txBody>
      </p:sp>
      <p:sp>
        <p:nvSpPr>
          <p:cNvPr id="1048962" name=""/>
          <p:cNvSpPr/>
          <p:nvPr/>
        </p:nvSpPr>
        <p:spPr>
          <a:xfrm rot="0">
            <a:off x="1524000" y="2362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048963" name=""/>
          <p:cNvSpPr/>
          <p:nvPr/>
        </p:nvSpPr>
        <p:spPr>
          <a:xfrm rot="0">
            <a:off x="4191000" y="2362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048964" name=""/>
          <p:cNvSpPr/>
          <p:nvPr/>
        </p:nvSpPr>
        <p:spPr>
          <a:xfrm rot="0">
            <a:off x="6858000" y="23622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1048965" name=""/>
          <p:cNvSpPr/>
          <p:nvPr/>
        </p:nvSpPr>
        <p:spPr>
          <a:xfrm rot="0">
            <a:off x="6858000" y="47244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14|  </a:t>
            </a:r>
          </a:p>
        </p:txBody>
      </p:sp>
      <p:sp>
        <p:nvSpPr>
          <p:cNvPr id="1048966" name=""/>
          <p:cNvSpPr/>
          <p:nvPr/>
        </p:nvSpPr>
        <p:spPr>
          <a:xfrm rot="0">
            <a:off x="4191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048967" name=""/>
          <p:cNvSpPr/>
          <p:nvPr/>
        </p:nvSpPr>
        <p:spPr>
          <a:xfrm rot="0">
            <a:off x="1524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048968" name=""/>
          <p:cNvSpPr/>
          <p:nvPr/>
        </p:nvSpPr>
        <p:spPr>
          <a:xfrm rot="0">
            <a:off x="228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048969" name=""/>
          <p:cNvSpPr/>
          <p:nvPr/>
        </p:nvSpPr>
        <p:spPr>
          <a:xfrm rot="0">
            <a:off x="5562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145924" name=""/>
          <p:cNvCxnSpPr>
            <a:cxnSpLocks/>
          </p:cNvCxnSpPr>
          <p:nvPr/>
        </p:nvCxnSpPr>
        <p:spPr>
          <a:xfrm rot="0" flipH="1">
            <a:off x="1139825" y="2962275"/>
            <a:ext cx="5397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25" name=""/>
          <p:cNvCxnSpPr>
            <a:cxnSpLocks/>
          </p:cNvCxnSpPr>
          <p:nvPr/>
        </p:nvCxnSpPr>
        <p:spPr>
          <a:xfrm rot="0">
            <a:off x="1139825" y="4105275"/>
            <a:ext cx="539750" cy="7048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26" name=""/>
          <p:cNvCxnSpPr>
            <a:cxnSpLocks/>
          </p:cNvCxnSpPr>
          <p:nvPr/>
        </p:nvCxnSpPr>
        <p:spPr>
          <a:xfrm rot="0">
            <a:off x="1309687" y="3848100"/>
            <a:ext cx="3036887" cy="962025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27" name=""/>
          <p:cNvCxnSpPr>
            <a:cxnSpLocks/>
          </p:cNvCxnSpPr>
          <p:nvPr/>
        </p:nvCxnSpPr>
        <p:spPr>
          <a:xfrm rot="0" flipH="1">
            <a:off x="2605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28" name=""/>
          <p:cNvCxnSpPr>
            <a:cxnSpLocks/>
          </p:cNvCxnSpPr>
          <p:nvPr/>
        </p:nvCxnSpPr>
        <p:spPr>
          <a:xfrm rot="0" flipV="1">
            <a:off x="2057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29" name=""/>
          <p:cNvCxnSpPr>
            <a:cxnSpLocks/>
          </p:cNvCxnSpPr>
          <p:nvPr/>
        </p:nvCxnSpPr>
        <p:spPr>
          <a:xfrm rot="0">
            <a:off x="2435225" y="2962275"/>
            <a:ext cx="1911350" cy="1847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30" name=""/>
          <p:cNvCxnSpPr>
            <a:cxnSpLocks/>
          </p:cNvCxnSpPr>
          <p:nvPr/>
        </p:nvCxnSpPr>
        <p:spPr>
          <a:xfrm rot="0">
            <a:off x="4724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31" name=""/>
          <p:cNvCxnSpPr>
            <a:cxnSpLocks/>
          </p:cNvCxnSpPr>
          <p:nvPr/>
        </p:nvCxnSpPr>
        <p:spPr>
          <a:xfrm rot="0">
            <a:off x="2605087" y="2705100"/>
            <a:ext cx="1571625" cy="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32" name=""/>
          <p:cNvCxnSpPr>
            <a:cxnSpLocks/>
          </p:cNvCxnSpPr>
          <p:nvPr/>
        </p:nvCxnSpPr>
        <p:spPr>
          <a:xfrm rot="0" flipH="1">
            <a:off x="5272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33" name=""/>
          <p:cNvCxnSpPr>
            <a:cxnSpLocks/>
          </p:cNvCxnSpPr>
          <p:nvPr/>
        </p:nvCxnSpPr>
        <p:spPr>
          <a:xfrm rot="0">
            <a:off x="5102225" y="2962275"/>
            <a:ext cx="6159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34" name=""/>
          <p:cNvCxnSpPr>
            <a:cxnSpLocks/>
          </p:cNvCxnSpPr>
          <p:nvPr/>
        </p:nvCxnSpPr>
        <p:spPr>
          <a:xfrm rot="0" flipH="1">
            <a:off x="6473825" y="2962275"/>
            <a:ext cx="5397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35" name=""/>
          <p:cNvCxnSpPr>
            <a:cxnSpLocks/>
          </p:cNvCxnSpPr>
          <p:nvPr/>
        </p:nvCxnSpPr>
        <p:spPr>
          <a:xfrm rot="0">
            <a:off x="7391400" y="3062287"/>
            <a:ext cx="0" cy="1647825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36" name=""/>
          <p:cNvCxnSpPr>
            <a:cxnSpLocks/>
          </p:cNvCxnSpPr>
          <p:nvPr/>
        </p:nvCxnSpPr>
        <p:spPr>
          <a:xfrm rot="0" flipH="1">
            <a:off x="5272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37" name=""/>
          <p:cNvCxnSpPr>
            <a:cxnSpLocks/>
          </p:cNvCxnSpPr>
          <p:nvPr/>
        </p:nvCxnSpPr>
        <p:spPr>
          <a:xfrm rot="0" flipH="1">
            <a:off x="5102225" y="4105275"/>
            <a:ext cx="615950" cy="704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8970" name=""/>
          <p:cNvSpPr/>
          <p:nvPr/>
        </p:nvSpPr>
        <p:spPr>
          <a:xfrm rot="0">
            <a:off x="457200" y="2133600"/>
            <a:ext cx="1066800" cy="381000"/>
          </a:xfrm>
          <a:prstGeom prst="line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971" name=""/>
          <p:cNvSpPr txBox="1"/>
          <p:nvPr/>
        </p:nvSpPr>
        <p:spPr>
          <a:xfrm rot="0">
            <a:off x="76200" y="1447800"/>
            <a:ext cx="874712" cy="7016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048972" name=""/>
          <p:cNvSpPr/>
          <p:nvPr/>
        </p:nvSpPr>
        <p:spPr>
          <a:xfrm rot="0">
            <a:off x="1524000" y="1828800"/>
            <a:ext cx="1066800" cy="685800"/>
          </a:xfrm>
          <a:prstGeom prst="ellipse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lang="zh-CN">
                <a:latin typeface="Times New Roman" pitchFamily="18" charset="0"/>
              </a:rPr>
              <a:t>d      f</a:t>
            </a:r>
          </a:p>
        </p:txBody>
      </p:sp>
      <p:grpSp>
        <p:nvGrpSpPr>
          <p:cNvPr id="111" name=""/>
          <p:cNvGrpSpPr/>
          <p:nvPr/>
        </p:nvGrpSpPr>
        <p:grpSpPr>
          <a:xfrm rot="0"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1048973" name=""/>
            <p:cNvSpPr/>
            <p:nvPr/>
          </p:nvSpPr>
          <p:spPr>
            <a:xfrm rot="0">
              <a:off x="1841100" y="196644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S</a:t>
              </a:r>
            </a:p>
          </p:txBody>
        </p:sp>
        <p:sp>
          <p:nvSpPr>
            <p:cNvPr id="1048974" name=""/>
            <p:cNvSpPr/>
            <p:nvPr/>
          </p:nvSpPr>
          <p:spPr>
            <a:xfrm rot="0">
              <a:off x="533400" y="32004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A</a:t>
              </a:r>
            </a:p>
          </p:txBody>
        </p:sp>
        <p:sp>
          <p:nvSpPr>
            <p:cNvPr id="1048975" name=""/>
            <p:cNvSpPr/>
            <p:nvPr/>
          </p:nvSpPr>
          <p:spPr>
            <a:xfrm rot="0">
              <a:off x="1828800" y="5410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B</a:t>
              </a:r>
            </a:p>
          </p:txBody>
        </p:sp>
        <p:sp>
          <p:nvSpPr>
            <p:cNvPr id="1048976" name=""/>
            <p:cNvSpPr/>
            <p:nvPr/>
          </p:nvSpPr>
          <p:spPr>
            <a:xfrm rot="0">
              <a:off x="4586748" y="541266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C</a:t>
              </a:r>
            </a:p>
          </p:txBody>
        </p:sp>
        <p:sp>
          <p:nvSpPr>
            <p:cNvPr id="1048977" name=""/>
            <p:cNvSpPr/>
            <p:nvPr/>
          </p:nvSpPr>
          <p:spPr>
            <a:xfrm rot="0">
              <a:off x="4495800" y="1981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D</a:t>
              </a:r>
            </a:p>
          </p:txBody>
        </p:sp>
        <p:sp>
          <p:nvSpPr>
            <p:cNvPr id="1048978" name=""/>
            <p:cNvSpPr/>
            <p:nvPr/>
          </p:nvSpPr>
          <p:spPr>
            <a:xfrm rot="0">
              <a:off x="6019800" y="4267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E</a:t>
              </a:r>
            </a:p>
          </p:txBody>
        </p:sp>
        <p:sp>
          <p:nvSpPr>
            <p:cNvPr id="1048979" name=""/>
            <p:cNvSpPr/>
            <p:nvPr/>
          </p:nvSpPr>
          <p:spPr>
            <a:xfrm rot="0">
              <a:off x="7162800" y="19050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F</a:t>
              </a:r>
            </a:p>
          </p:txBody>
        </p:sp>
        <p:sp>
          <p:nvSpPr>
            <p:cNvPr id="1048980" name=""/>
            <p:cNvSpPr/>
            <p:nvPr/>
          </p:nvSpPr>
          <p:spPr>
            <a:xfrm rot="0">
              <a:off x="7253748" y="5353668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G</a:t>
              </a:r>
            </a:p>
          </p:txBody>
        </p:sp>
      </p:grpSp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981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24</a:t>
            </a:fld>
            <a:r>
              <a:rPr altLang="en-US" b="1" sz="900" i="0" lang="zh-CN"/>
              <a:t> 				</a:t>
            </a:r>
          </a:p>
        </p:txBody>
      </p:sp>
      <p:sp>
        <p:nvSpPr>
          <p:cNvPr id="1048982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Example</a:t>
            </a:r>
          </a:p>
        </p:txBody>
      </p:sp>
      <p:sp>
        <p:nvSpPr>
          <p:cNvPr id="1048983" name=""/>
          <p:cNvSpPr/>
          <p:nvPr/>
        </p:nvSpPr>
        <p:spPr>
          <a:xfrm rot="0">
            <a:off x="1524000" y="2362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048984" name=""/>
          <p:cNvSpPr/>
          <p:nvPr/>
        </p:nvSpPr>
        <p:spPr>
          <a:xfrm rot="0">
            <a:off x="4191000" y="2362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048985" name=""/>
          <p:cNvSpPr/>
          <p:nvPr/>
        </p:nvSpPr>
        <p:spPr>
          <a:xfrm rot="0">
            <a:off x="6858000" y="2362200"/>
            <a:ext cx="1066800" cy="685800"/>
          </a:xfrm>
          <a:prstGeom prst="ellipse"/>
          <a:solidFill>
            <a:schemeClr val="folHlink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1048986" name=""/>
          <p:cNvSpPr/>
          <p:nvPr/>
        </p:nvSpPr>
        <p:spPr>
          <a:xfrm rot="0">
            <a:off x="6858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1048987" name=""/>
          <p:cNvSpPr/>
          <p:nvPr/>
        </p:nvSpPr>
        <p:spPr>
          <a:xfrm rot="0">
            <a:off x="4191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048988" name=""/>
          <p:cNvSpPr/>
          <p:nvPr/>
        </p:nvSpPr>
        <p:spPr>
          <a:xfrm rot="0">
            <a:off x="1524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048989" name=""/>
          <p:cNvSpPr/>
          <p:nvPr/>
        </p:nvSpPr>
        <p:spPr>
          <a:xfrm rot="0">
            <a:off x="228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048990" name=""/>
          <p:cNvSpPr/>
          <p:nvPr/>
        </p:nvSpPr>
        <p:spPr>
          <a:xfrm rot="0">
            <a:off x="5562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145938" name=""/>
          <p:cNvCxnSpPr>
            <a:cxnSpLocks/>
          </p:cNvCxnSpPr>
          <p:nvPr/>
        </p:nvCxnSpPr>
        <p:spPr>
          <a:xfrm rot="0" flipH="1">
            <a:off x="1139825" y="2962275"/>
            <a:ext cx="5397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39" name=""/>
          <p:cNvCxnSpPr>
            <a:cxnSpLocks/>
          </p:cNvCxnSpPr>
          <p:nvPr/>
        </p:nvCxnSpPr>
        <p:spPr>
          <a:xfrm rot="0">
            <a:off x="1139825" y="4105275"/>
            <a:ext cx="539750" cy="7048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40" name=""/>
          <p:cNvCxnSpPr>
            <a:cxnSpLocks/>
          </p:cNvCxnSpPr>
          <p:nvPr/>
        </p:nvCxnSpPr>
        <p:spPr>
          <a:xfrm rot="0">
            <a:off x="1309687" y="3848100"/>
            <a:ext cx="3036887" cy="962025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41" name=""/>
          <p:cNvCxnSpPr>
            <a:cxnSpLocks/>
          </p:cNvCxnSpPr>
          <p:nvPr/>
        </p:nvCxnSpPr>
        <p:spPr>
          <a:xfrm rot="0" flipH="1">
            <a:off x="2605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42" name=""/>
          <p:cNvCxnSpPr>
            <a:cxnSpLocks/>
          </p:cNvCxnSpPr>
          <p:nvPr/>
        </p:nvCxnSpPr>
        <p:spPr>
          <a:xfrm rot="0" flipV="1">
            <a:off x="2057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43" name=""/>
          <p:cNvCxnSpPr>
            <a:cxnSpLocks/>
          </p:cNvCxnSpPr>
          <p:nvPr/>
        </p:nvCxnSpPr>
        <p:spPr>
          <a:xfrm rot="0">
            <a:off x="2435225" y="2962275"/>
            <a:ext cx="1911350" cy="1847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44" name=""/>
          <p:cNvCxnSpPr>
            <a:cxnSpLocks/>
          </p:cNvCxnSpPr>
          <p:nvPr/>
        </p:nvCxnSpPr>
        <p:spPr>
          <a:xfrm rot="0">
            <a:off x="4724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45" name=""/>
          <p:cNvCxnSpPr>
            <a:cxnSpLocks/>
          </p:cNvCxnSpPr>
          <p:nvPr/>
        </p:nvCxnSpPr>
        <p:spPr>
          <a:xfrm rot="0">
            <a:off x="2605087" y="2705100"/>
            <a:ext cx="1571625" cy="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46" name=""/>
          <p:cNvCxnSpPr>
            <a:cxnSpLocks/>
          </p:cNvCxnSpPr>
          <p:nvPr/>
        </p:nvCxnSpPr>
        <p:spPr>
          <a:xfrm rot="0" flipH="1">
            <a:off x="5272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47" name=""/>
          <p:cNvCxnSpPr>
            <a:cxnSpLocks/>
          </p:cNvCxnSpPr>
          <p:nvPr/>
        </p:nvCxnSpPr>
        <p:spPr>
          <a:xfrm rot="0">
            <a:off x="5102225" y="2962275"/>
            <a:ext cx="6159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48" name=""/>
          <p:cNvCxnSpPr>
            <a:cxnSpLocks/>
          </p:cNvCxnSpPr>
          <p:nvPr/>
        </p:nvCxnSpPr>
        <p:spPr>
          <a:xfrm rot="0" flipH="1">
            <a:off x="6473825" y="2962275"/>
            <a:ext cx="5397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49" name=""/>
          <p:cNvCxnSpPr>
            <a:cxnSpLocks/>
          </p:cNvCxnSpPr>
          <p:nvPr/>
        </p:nvCxnSpPr>
        <p:spPr>
          <a:xfrm rot="0">
            <a:off x="7391400" y="3062287"/>
            <a:ext cx="0" cy="1647825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50" name=""/>
          <p:cNvCxnSpPr>
            <a:cxnSpLocks/>
          </p:cNvCxnSpPr>
          <p:nvPr/>
        </p:nvCxnSpPr>
        <p:spPr>
          <a:xfrm rot="0" flipH="1">
            <a:off x="5272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51" name=""/>
          <p:cNvCxnSpPr>
            <a:cxnSpLocks/>
          </p:cNvCxnSpPr>
          <p:nvPr/>
        </p:nvCxnSpPr>
        <p:spPr>
          <a:xfrm rot="0" flipH="1">
            <a:off x="5102225" y="4105275"/>
            <a:ext cx="615950" cy="704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8991" name=""/>
          <p:cNvSpPr/>
          <p:nvPr/>
        </p:nvSpPr>
        <p:spPr>
          <a:xfrm rot="0">
            <a:off x="457200" y="2133600"/>
            <a:ext cx="1066800" cy="381000"/>
          </a:xfrm>
          <a:prstGeom prst="line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992" name=""/>
          <p:cNvSpPr txBox="1"/>
          <p:nvPr/>
        </p:nvSpPr>
        <p:spPr>
          <a:xfrm rot="0">
            <a:off x="76200" y="1447800"/>
            <a:ext cx="874712" cy="7016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048993" name=""/>
          <p:cNvSpPr/>
          <p:nvPr/>
        </p:nvSpPr>
        <p:spPr>
          <a:xfrm rot="0">
            <a:off x="1524000" y="1828800"/>
            <a:ext cx="1066800" cy="685800"/>
          </a:xfrm>
          <a:prstGeom prst="ellipse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lang="zh-CN">
                <a:latin typeface="Times New Roman" pitchFamily="18" charset="0"/>
              </a:rPr>
              <a:t>d      f</a:t>
            </a:r>
          </a:p>
        </p:txBody>
      </p:sp>
      <p:grpSp>
        <p:nvGrpSpPr>
          <p:cNvPr id="113" name=""/>
          <p:cNvGrpSpPr/>
          <p:nvPr/>
        </p:nvGrpSpPr>
        <p:grpSpPr>
          <a:xfrm rot="0"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1048994" name=""/>
            <p:cNvSpPr/>
            <p:nvPr/>
          </p:nvSpPr>
          <p:spPr>
            <a:xfrm rot="0">
              <a:off x="1841100" y="196644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S</a:t>
              </a:r>
            </a:p>
          </p:txBody>
        </p:sp>
        <p:sp>
          <p:nvSpPr>
            <p:cNvPr id="1048995" name=""/>
            <p:cNvSpPr/>
            <p:nvPr/>
          </p:nvSpPr>
          <p:spPr>
            <a:xfrm rot="0">
              <a:off x="533400" y="32004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A</a:t>
              </a:r>
            </a:p>
          </p:txBody>
        </p:sp>
        <p:sp>
          <p:nvSpPr>
            <p:cNvPr id="1048996" name=""/>
            <p:cNvSpPr/>
            <p:nvPr/>
          </p:nvSpPr>
          <p:spPr>
            <a:xfrm rot="0">
              <a:off x="1828800" y="5410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B</a:t>
              </a:r>
            </a:p>
          </p:txBody>
        </p:sp>
        <p:sp>
          <p:nvSpPr>
            <p:cNvPr id="1048997" name=""/>
            <p:cNvSpPr/>
            <p:nvPr/>
          </p:nvSpPr>
          <p:spPr>
            <a:xfrm rot="0">
              <a:off x="4586748" y="541266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C</a:t>
              </a:r>
            </a:p>
          </p:txBody>
        </p:sp>
        <p:sp>
          <p:nvSpPr>
            <p:cNvPr id="1048998" name=""/>
            <p:cNvSpPr/>
            <p:nvPr/>
          </p:nvSpPr>
          <p:spPr>
            <a:xfrm rot="0">
              <a:off x="4495800" y="1981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D</a:t>
              </a:r>
            </a:p>
          </p:txBody>
        </p:sp>
        <p:sp>
          <p:nvSpPr>
            <p:cNvPr id="1048999" name=""/>
            <p:cNvSpPr/>
            <p:nvPr/>
          </p:nvSpPr>
          <p:spPr>
            <a:xfrm rot="0">
              <a:off x="6019800" y="4267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E</a:t>
              </a:r>
            </a:p>
          </p:txBody>
        </p:sp>
        <p:sp>
          <p:nvSpPr>
            <p:cNvPr id="1049000" name=""/>
            <p:cNvSpPr/>
            <p:nvPr/>
          </p:nvSpPr>
          <p:spPr>
            <a:xfrm rot="0">
              <a:off x="7162800" y="19050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F</a:t>
              </a:r>
            </a:p>
          </p:txBody>
        </p:sp>
        <p:sp>
          <p:nvSpPr>
            <p:cNvPr id="1049001" name=""/>
            <p:cNvSpPr/>
            <p:nvPr/>
          </p:nvSpPr>
          <p:spPr>
            <a:xfrm rot="0">
              <a:off x="7253748" y="5353668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G</a:t>
              </a:r>
            </a:p>
          </p:txBody>
        </p:sp>
      </p:grpSp>
    </p:spTree>
  </p:cSld>
  <p:clrMapOvr>
    <a:masterClrMapping/>
  </p:clrMapOvr>
  <p:timing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02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25</a:t>
            </a:fld>
            <a:r>
              <a:rPr altLang="en-US" b="1" sz="900" i="0" lang="zh-CN"/>
              <a:t> 				</a:t>
            </a:r>
          </a:p>
        </p:txBody>
      </p:sp>
      <p:sp>
        <p:nvSpPr>
          <p:cNvPr id="1049003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Example</a:t>
            </a:r>
          </a:p>
        </p:txBody>
      </p:sp>
      <p:sp>
        <p:nvSpPr>
          <p:cNvPr id="1049004" name=""/>
          <p:cNvSpPr/>
          <p:nvPr/>
        </p:nvSpPr>
        <p:spPr>
          <a:xfrm rot="0">
            <a:off x="1524000" y="2362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049005" name=""/>
          <p:cNvSpPr/>
          <p:nvPr/>
        </p:nvSpPr>
        <p:spPr>
          <a:xfrm rot="0">
            <a:off x="4191000" y="2362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049006" name=""/>
          <p:cNvSpPr/>
          <p:nvPr/>
        </p:nvSpPr>
        <p:spPr>
          <a:xfrm rot="0">
            <a:off x="6858000" y="2362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1049007" name=""/>
          <p:cNvSpPr/>
          <p:nvPr/>
        </p:nvSpPr>
        <p:spPr>
          <a:xfrm rot="0">
            <a:off x="6858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1049008" name=""/>
          <p:cNvSpPr/>
          <p:nvPr/>
        </p:nvSpPr>
        <p:spPr>
          <a:xfrm rot="0">
            <a:off x="4191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049009" name=""/>
          <p:cNvSpPr/>
          <p:nvPr/>
        </p:nvSpPr>
        <p:spPr>
          <a:xfrm rot="0">
            <a:off x="1524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049010" name=""/>
          <p:cNvSpPr/>
          <p:nvPr/>
        </p:nvSpPr>
        <p:spPr>
          <a:xfrm rot="0">
            <a:off x="228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049011" name=""/>
          <p:cNvSpPr/>
          <p:nvPr/>
        </p:nvSpPr>
        <p:spPr>
          <a:xfrm rot="0">
            <a:off x="5562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145952" name=""/>
          <p:cNvCxnSpPr>
            <a:cxnSpLocks/>
          </p:cNvCxnSpPr>
          <p:nvPr/>
        </p:nvCxnSpPr>
        <p:spPr>
          <a:xfrm rot="0" flipH="1">
            <a:off x="1139825" y="2962275"/>
            <a:ext cx="5397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53" name=""/>
          <p:cNvCxnSpPr>
            <a:cxnSpLocks/>
          </p:cNvCxnSpPr>
          <p:nvPr/>
        </p:nvCxnSpPr>
        <p:spPr>
          <a:xfrm rot="0">
            <a:off x="1139825" y="4105275"/>
            <a:ext cx="539750" cy="7048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54" name=""/>
          <p:cNvCxnSpPr>
            <a:cxnSpLocks/>
          </p:cNvCxnSpPr>
          <p:nvPr/>
        </p:nvCxnSpPr>
        <p:spPr>
          <a:xfrm rot="0">
            <a:off x="1309687" y="3848100"/>
            <a:ext cx="3036887" cy="962025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55" name=""/>
          <p:cNvCxnSpPr>
            <a:cxnSpLocks/>
          </p:cNvCxnSpPr>
          <p:nvPr/>
        </p:nvCxnSpPr>
        <p:spPr>
          <a:xfrm rot="0" flipH="1">
            <a:off x="2605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56" name=""/>
          <p:cNvCxnSpPr>
            <a:cxnSpLocks/>
          </p:cNvCxnSpPr>
          <p:nvPr/>
        </p:nvCxnSpPr>
        <p:spPr>
          <a:xfrm rot="0" flipV="1">
            <a:off x="2057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57" name=""/>
          <p:cNvCxnSpPr>
            <a:cxnSpLocks/>
          </p:cNvCxnSpPr>
          <p:nvPr/>
        </p:nvCxnSpPr>
        <p:spPr>
          <a:xfrm rot="0">
            <a:off x="2435225" y="2962275"/>
            <a:ext cx="1911350" cy="1847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58" name=""/>
          <p:cNvCxnSpPr>
            <a:cxnSpLocks/>
          </p:cNvCxnSpPr>
          <p:nvPr/>
        </p:nvCxnSpPr>
        <p:spPr>
          <a:xfrm rot="0">
            <a:off x="4724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59" name=""/>
          <p:cNvCxnSpPr>
            <a:cxnSpLocks/>
          </p:cNvCxnSpPr>
          <p:nvPr/>
        </p:nvCxnSpPr>
        <p:spPr>
          <a:xfrm rot="0">
            <a:off x="2605087" y="2705100"/>
            <a:ext cx="1571625" cy="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60" name=""/>
          <p:cNvCxnSpPr>
            <a:cxnSpLocks/>
          </p:cNvCxnSpPr>
          <p:nvPr/>
        </p:nvCxnSpPr>
        <p:spPr>
          <a:xfrm rot="0" flipH="1">
            <a:off x="5272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61" name=""/>
          <p:cNvCxnSpPr>
            <a:cxnSpLocks/>
          </p:cNvCxnSpPr>
          <p:nvPr/>
        </p:nvCxnSpPr>
        <p:spPr>
          <a:xfrm rot="0">
            <a:off x="5102225" y="2962275"/>
            <a:ext cx="6159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62" name=""/>
          <p:cNvCxnSpPr>
            <a:cxnSpLocks/>
          </p:cNvCxnSpPr>
          <p:nvPr/>
        </p:nvCxnSpPr>
        <p:spPr>
          <a:xfrm rot="0" flipH="1">
            <a:off x="6473825" y="2962275"/>
            <a:ext cx="5397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63" name=""/>
          <p:cNvCxnSpPr>
            <a:cxnSpLocks/>
          </p:cNvCxnSpPr>
          <p:nvPr/>
        </p:nvCxnSpPr>
        <p:spPr>
          <a:xfrm rot="0">
            <a:off x="7391400" y="3062287"/>
            <a:ext cx="0" cy="1647825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64" name=""/>
          <p:cNvCxnSpPr>
            <a:cxnSpLocks/>
          </p:cNvCxnSpPr>
          <p:nvPr/>
        </p:nvCxnSpPr>
        <p:spPr>
          <a:xfrm rot="0" flipH="1">
            <a:off x="5272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65" name=""/>
          <p:cNvCxnSpPr>
            <a:cxnSpLocks/>
          </p:cNvCxnSpPr>
          <p:nvPr/>
        </p:nvCxnSpPr>
        <p:spPr>
          <a:xfrm rot="0" flipH="1">
            <a:off x="5102225" y="4105275"/>
            <a:ext cx="615950" cy="704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9012" name=""/>
          <p:cNvSpPr/>
          <p:nvPr/>
        </p:nvSpPr>
        <p:spPr>
          <a:xfrm rot="0">
            <a:off x="457200" y="2133600"/>
            <a:ext cx="1066800" cy="381000"/>
          </a:xfrm>
          <a:prstGeom prst="line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013" name=""/>
          <p:cNvSpPr txBox="1"/>
          <p:nvPr/>
        </p:nvSpPr>
        <p:spPr>
          <a:xfrm rot="0">
            <a:off x="76200" y="1447800"/>
            <a:ext cx="874712" cy="7016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049014" name=""/>
          <p:cNvSpPr/>
          <p:nvPr/>
        </p:nvSpPr>
        <p:spPr>
          <a:xfrm rot="0">
            <a:off x="1524000" y="1828800"/>
            <a:ext cx="1066800" cy="685800"/>
          </a:xfrm>
          <a:prstGeom prst="ellipse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lang="zh-CN">
                <a:latin typeface="Times New Roman" pitchFamily="18" charset="0"/>
              </a:rPr>
              <a:t>d      f</a:t>
            </a:r>
          </a:p>
        </p:txBody>
      </p:sp>
      <p:grpSp>
        <p:nvGrpSpPr>
          <p:cNvPr id="115" name=""/>
          <p:cNvGrpSpPr/>
          <p:nvPr/>
        </p:nvGrpSpPr>
        <p:grpSpPr>
          <a:xfrm rot="0"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1049015" name=""/>
            <p:cNvSpPr/>
            <p:nvPr/>
          </p:nvSpPr>
          <p:spPr>
            <a:xfrm rot="0">
              <a:off x="1841100" y="196644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S</a:t>
              </a:r>
            </a:p>
          </p:txBody>
        </p:sp>
        <p:sp>
          <p:nvSpPr>
            <p:cNvPr id="1049016" name=""/>
            <p:cNvSpPr/>
            <p:nvPr/>
          </p:nvSpPr>
          <p:spPr>
            <a:xfrm rot="0">
              <a:off x="533400" y="32004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A</a:t>
              </a:r>
            </a:p>
          </p:txBody>
        </p:sp>
        <p:sp>
          <p:nvSpPr>
            <p:cNvPr id="1049017" name=""/>
            <p:cNvSpPr/>
            <p:nvPr/>
          </p:nvSpPr>
          <p:spPr>
            <a:xfrm rot="0">
              <a:off x="1828800" y="5410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B</a:t>
              </a:r>
            </a:p>
          </p:txBody>
        </p:sp>
        <p:sp>
          <p:nvSpPr>
            <p:cNvPr id="1049018" name=""/>
            <p:cNvSpPr/>
            <p:nvPr/>
          </p:nvSpPr>
          <p:spPr>
            <a:xfrm rot="0">
              <a:off x="4586748" y="541266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C</a:t>
              </a:r>
            </a:p>
          </p:txBody>
        </p:sp>
        <p:sp>
          <p:nvSpPr>
            <p:cNvPr id="1049019" name=""/>
            <p:cNvSpPr/>
            <p:nvPr/>
          </p:nvSpPr>
          <p:spPr>
            <a:xfrm rot="0">
              <a:off x="4495800" y="1981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D</a:t>
              </a:r>
            </a:p>
          </p:txBody>
        </p:sp>
        <p:sp>
          <p:nvSpPr>
            <p:cNvPr id="1049020" name=""/>
            <p:cNvSpPr/>
            <p:nvPr/>
          </p:nvSpPr>
          <p:spPr>
            <a:xfrm rot="0">
              <a:off x="6019800" y="4267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E</a:t>
              </a:r>
            </a:p>
          </p:txBody>
        </p:sp>
        <p:sp>
          <p:nvSpPr>
            <p:cNvPr id="1049021" name=""/>
            <p:cNvSpPr/>
            <p:nvPr/>
          </p:nvSpPr>
          <p:spPr>
            <a:xfrm rot="0">
              <a:off x="7162800" y="19050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F</a:t>
              </a:r>
            </a:p>
          </p:txBody>
        </p:sp>
        <p:sp>
          <p:nvSpPr>
            <p:cNvPr id="1049022" name=""/>
            <p:cNvSpPr/>
            <p:nvPr/>
          </p:nvSpPr>
          <p:spPr>
            <a:xfrm rot="0">
              <a:off x="7253748" y="5353668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G</a:t>
              </a:r>
            </a:p>
          </p:txBody>
        </p:sp>
      </p:grpSp>
    </p:spTree>
  </p:cSld>
  <p:clrMapOvr>
    <a:masterClrMapping/>
  </p:clrMapOvr>
  <p:timing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23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26</a:t>
            </a:fld>
            <a:r>
              <a:rPr altLang="en-US" b="1" sz="900" i="0" lang="zh-CN"/>
              <a:t> 				</a:t>
            </a:r>
          </a:p>
        </p:txBody>
      </p:sp>
      <p:sp>
        <p:nvSpPr>
          <p:cNvPr id="1049024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Depth-First Search: The Code</a:t>
            </a:r>
          </a:p>
        </p:txBody>
      </p:sp>
      <p:sp>
        <p:nvSpPr>
          <p:cNvPr id="1049025" name=""/>
          <p:cNvSpPr/>
          <p:nvPr>
            <p:ph type="body" sz="half" idx="1"/>
          </p:nvPr>
        </p:nvSpPr>
        <p:spPr>
          <a:xfrm rot="0">
            <a:off x="533400" y="1524000"/>
            <a:ext cx="4038600" cy="5105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●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Times New Roman" pitchFamily="18" charset="0"/>
              <a:buChar char="■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○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u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5pPr>
          </a:lstStyle>
          <a:p>
            <a:pPr algn="ctr" lvl="0">
              <a:buNone/>
            </a:pPr>
            <a:r>
              <a:rPr altLang="en-US" b="1" sz="1800" lang="zh-CN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altLang="en-US" b="1" sz="1800" lang="zh-CN">
                <a:latin typeface="Courier New" pitchFamily="49" charset="0"/>
              </a:rPr>
              <a:t>color[V], time, prev[V],d[V], f[V]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DFS(G) // where prog starts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for each vertex u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V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altLang="en-US" b="1" sz="1800" lang="zh-CN">
                <a:latin typeface="Courier New" pitchFamily="49" charset="0"/>
              </a:rPr>
              <a:t>u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V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9026" name=""/>
          <p:cNvSpPr/>
          <p:nvPr>
            <p:ph type="body" sz="half" idx="2"/>
          </p:nvPr>
        </p:nvSpPr>
        <p:spPr>
          <a:xfrm rot="0">
            <a:off x="4648200" y="1524000"/>
            <a:ext cx="4038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●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Times New Roman" pitchFamily="18" charset="0"/>
              <a:buChar char="■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○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u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5pPr>
          </a:lstStyle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DFS_Visit(u)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color[u] = GREY;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time = time+1;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d[u] = time;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for each v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if (color[v] == WHITE)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9027" name=""/>
          <p:cNvSpPr/>
          <p:nvPr/>
        </p:nvSpPr>
        <p:spPr>
          <a:xfrm rot="0" flipV="1">
            <a:off x="4495800" y="1524000"/>
            <a:ext cx="0" cy="44958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028" name=""/>
          <p:cNvSpPr/>
          <p:nvPr/>
        </p:nvSpPr>
        <p:spPr>
          <a:xfrm rot="0">
            <a:off x="609600" y="1524000"/>
            <a:ext cx="3886200" cy="685800"/>
          </a:xfrm>
          <a:prstGeom prst="rect"/>
          <a:solidFill>
            <a:srgbClr val="66FF99">
              <a:alpha val="27058"/>
            </a:srgbClr>
          </a:solidFill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endParaRPr altLang="en-US" lang="zh-CN"/>
          </a:p>
        </p:txBody>
      </p:sp>
      <p:sp>
        <p:nvSpPr>
          <p:cNvPr id="1049029" name=""/>
          <p:cNvSpPr txBox="1"/>
          <p:nvPr/>
        </p:nvSpPr>
        <p:spPr>
          <a:xfrm rot="0">
            <a:off x="2506662" y="6151562"/>
            <a:ext cx="4102100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lang="zh-CN">
                <a:solidFill>
                  <a:schemeClr val="accent1"/>
                </a:solidFill>
                <a:latin typeface="Times New Roman" pitchFamily="18" charset="0"/>
              </a:rPr>
              <a:t>What will be the running time?</a:t>
            </a:r>
          </a:p>
        </p:txBody>
      </p:sp>
    </p:spTree>
  </p:cSld>
  <p:clrMapOvr>
    <a:masterClrMapping/>
  </p:clrMapOvr>
  <p:timing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30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27</a:t>
            </a:fld>
            <a:r>
              <a:rPr altLang="en-US" b="1" sz="900" i="0" lang="zh-CN"/>
              <a:t> 				</a:t>
            </a:r>
          </a:p>
        </p:txBody>
      </p:sp>
      <p:sp>
        <p:nvSpPr>
          <p:cNvPr id="1049031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Depth-First Search: The Code</a:t>
            </a:r>
          </a:p>
        </p:txBody>
      </p:sp>
      <p:sp>
        <p:nvSpPr>
          <p:cNvPr id="1049032" name=""/>
          <p:cNvSpPr/>
          <p:nvPr>
            <p:ph type="body" sz="half" idx="1"/>
          </p:nvPr>
        </p:nvSpPr>
        <p:spPr>
          <a:xfrm rot="0">
            <a:off x="533400" y="1524000"/>
            <a:ext cx="4038600" cy="5105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●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Times New Roman" pitchFamily="18" charset="0"/>
              <a:buChar char="■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○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u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5pPr>
          </a:lstStyle>
          <a:p>
            <a:pPr algn="ctr" lvl="0">
              <a:buNone/>
            </a:pPr>
            <a:r>
              <a:rPr altLang="en-US" b="1" sz="1800" lang="zh-CN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altLang="en-US" b="1" sz="1800" lang="zh-CN">
                <a:latin typeface="Courier New" pitchFamily="49" charset="0"/>
              </a:rPr>
              <a:t>color[V], time, prev[V],d[V], f[V]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DFS(G) // where prog starts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for each vertex u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V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altLang="en-US" b="1" sz="1800" lang="zh-CN">
                <a:latin typeface="Courier New" pitchFamily="49" charset="0"/>
              </a:rPr>
              <a:t>u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V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9033" name=""/>
          <p:cNvSpPr/>
          <p:nvPr>
            <p:ph type="body" sz="half" idx="2"/>
          </p:nvPr>
        </p:nvSpPr>
        <p:spPr>
          <a:xfrm rot="0">
            <a:off x="4648200" y="1524000"/>
            <a:ext cx="4038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●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Times New Roman" pitchFamily="18" charset="0"/>
              <a:buChar char="■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○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u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5pPr>
          </a:lstStyle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DFS_Visit(u)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color[u] = GREY;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time = time+1;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d[u] = time;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for each v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if (color[v] == WHITE)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9034" name=""/>
          <p:cNvSpPr/>
          <p:nvPr/>
        </p:nvSpPr>
        <p:spPr>
          <a:xfrm rot="0" flipV="1">
            <a:off x="4495800" y="1524000"/>
            <a:ext cx="0" cy="44958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035" name=""/>
          <p:cNvSpPr/>
          <p:nvPr/>
        </p:nvSpPr>
        <p:spPr>
          <a:xfrm rot="0">
            <a:off x="609600" y="1524000"/>
            <a:ext cx="3886200" cy="685800"/>
          </a:xfrm>
          <a:prstGeom prst="rect"/>
          <a:solidFill>
            <a:srgbClr val="66FF99">
              <a:alpha val="27058"/>
            </a:srgbClr>
          </a:solidFill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endParaRPr altLang="en-US" lang="zh-CN"/>
          </a:p>
        </p:txBody>
      </p:sp>
      <p:sp>
        <p:nvSpPr>
          <p:cNvPr id="1049036" name=""/>
          <p:cNvSpPr txBox="1"/>
          <p:nvPr/>
        </p:nvSpPr>
        <p:spPr>
          <a:xfrm rot="0">
            <a:off x="1303337" y="6156325"/>
            <a:ext cx="6646862" cy="70802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lt2"/>
                </a:solidFill>
                <a:latin typeface="Times New Roman" pitchFamily="18" charset="0"/>
              </a:rPr>
              <a:t>Running time: O(V</a:t>
            </a:r>
            <a:r>
              <a:rPr altLang="en-US" baseline="30000" b="1" lang="zh-CN">
                <a:solidFill>
                  <a:schemeClr val="lt2"/>
                </a:solidFill>
                <a:latin typeface="Times New Roman" pitchFamily="18" charset="0"/>
              </a:rPr>
              <a:t>2</a:t>
            </a:r>
            <a:r>
              <a:rPr altLang="en-US" b="1" lang="zh-CN">
                <a:solidFill>
                  <a:schemeClr val="lt2"/>
                </a:solidFill>
                <a:latin typeface="Times New Roman" pitchFamily="18" charset="0"/>
              </a:rPr>
              <a:t>) because call DFS_Visit on each vertex, </a:t>
            </a:r>
            <a:br/>
            <a:r>
              <a:rPr altLang="en-US" b="1" lang="zh-CN">
                <a:solidFill>
                  <a:schemeClr val="lt2"/>
                </a:solidFill>
                <a:latin typeface="Times New Roman" pitchFamily="18" charset="0"/>
              </a:rPr>
              <a:t>and the loop over Adj[] can run as many as |V| times</a:t>
            </a:r>
          </a:p>
        </p:txBody>
      </p:sp>
      <p:cxnSp>
        <p:nvCxnSpPr>
          <p:cNvPr id="3145966" name=""/>
          <p:cNvCxnSpPr>
            <a:cxnSpLocks/>
          </p:cNvCxnSpPr>
          <p:nvPr/>
        </p:nvCxnSpPr>
        <p:spPr>
          <a:xfrm rot="5400000">
            <a:off x="3429793" y="3810794"/>
            <a:ext cx="1828800" cy="1587"/>
          </a:xfrm>
          <a:prstGeom prst="straightConnector1"/>
          <a:noFill/>
          <a:ln w="38100" cap="flat" cmpd="sng">
            <a:solidFill>
              <a:schemeClr val="lt2">
                <a:alpha val="100000"/>
              </a:schemeClr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1049037" name=""/>
          <p:cNvSpPr txBox="1"/>
          <p:nvPr/>
        </p:nvSpPr>
        <p:spPr>
          <a:xfrm rot="0">
            <a:off x="3679825" y="3657600"/>
            <a:ext cx="739775" cy="40005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i="0" lang="zh-CN">
                <a:solidFill>
                  <a:schemeClr val="lt2"/>
                </a:solidFill>
                <a:latin typeface="Times New Roman" pitchFamily="18" charset="0"/>
              </a:rPr>
              <a:t>O(V)</a:t>
            </a:r>
          </a:p>
        </p:txBody>
      </p:sp>
      <p:cxnSp>
        <p:nvCxnSpPr>
          <p:cNvPr id="3145967" name=""/>
          <p:cNvCxnSpPr>
            <a:cxnSpLocks/>
          </p:cNvCxnSpPr>
          <p:nvPr/>
        </p:nvCxnSpPr>
        <p:spPr>
          <a:xfrm rot="5400000">
            <a:off x="4078287" y="5295900"/>
            <a:ext cx="531812" cy="1587"/>
          </a:xfrm>
          <a:prstGeom prst="straightConnector1"/>
          <a:noFill/>
          <a:ln w="38100" cap="flat" cmpd="sng">
            <a:solidFill>
              <a:schemeClr val="lt2">
                <a:alpha val="100000"/>
              </a:schemeClr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1049038" name=""/>
          <p:cNvSpPr txBox="1"/>
          <p:nvPr/>
        </p:nvSpPr>
        <p:spPr>
          <a:xfrm rot="0">
            <a:off x="3852862" y="5138737"/>
            <a:ext cx="573087" cy="306387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1400" i="0" lang="zh-CN">
                <a:solidFill>
                  <a:schemeClr val="lt2"/>
                </a:solidFill>
                <a:latin typeface="Times New Roman" pitchFamily="18" charset="0"/>
              </a:rPr>
              <a:t>O(V)</a:t>
            </a:r>
          </a:p>
        </p:txBody>
      </p:sp>
      <p:cxnSp>
        <p:nvCxnSpPr>
          <p:cNvPr id="3145968" name=""/>
          <p:cNvCxnSpPr>
            <a:cxnSpLocks/>
          </p:cNvCxnSpPr>
          <p:nvPr/>
        </p:nvCxnSpPr>
        <p:spPr>
          <a:xfrm rot="5400000">
            <a:off x="7810499" y="4076700"/>
            <a:ext cx="1905000" cy="3175"/>
          </a:xfrm>
          <a:prstGeom prst="straightConnector1"/>
          <a:noFill/>
          <a:ln w="38100" cap="flat" cmpd="sng">
            <a:solidFill>
              <a:schemeClr val="lt2">
                <a:alpha val="100000"/>
              </a:schemeClr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1049039" name=""/>
          <p:cNvSpPr txBox="1"/>
          <p:nvPr/>
        </p:nvSpPr>
        <p:spPr>
          <a:xfrm rot="0">
            <a:off x="7924800" y="3124200"/>
            <a:ext cx="739775" cy="40005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i="0" lang="zh-CN">
                <a:solidFill>
                  <a:schemeClr val="lt2"/>
                </a:solidFill>
                <a:latin typeface="Times New Roman" pitchFamily="18" charset="0"/>
              </a:rPr>
              <a:t>O(V)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036" grpId="0" uiExpand="0" build="whole"/>
      <p:bldP spid="1049037" grpId="0" uiExpand="0" build="whole"/>
      <p:bldP spid="1049038" grpId="0" uiExpand="0" build="whole"/>
      <p:bldP spid="1049039" grpId="0" uiExpand="0" build="whol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43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28</a:t>
            </a:fld>
            <a:r>
              <a:rPr altLang="en-US" b="1" sz="900" i="0" lang="zh-CN"/>
              <a:t> 				</a:t>
            </a:r>
          </a:p>
        </p:txBody>
      </p:sp>
      <p:sp>
        <p:nvSpPr>
          <p:cNvPr id="1049044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Depth-First Search: The Code</a:t>
            </a:r>
          </a:p>
        </p:txBody>
      </p:sp>
      <p:sp>
        <p:nvSpPr>
          <p:cNvPr id="1049045" name=""/>
          <p:cNvSpPr/>
          <p:nvPr>
            <p:ph type="body" sz="half" idx="1"/>
          </p:nvPr>
        </p:nvSpPr>
        <p:spPr>
          <a:xfrm rot="0">
            <a:off x="533400" y="1524000"/>
            <a:ext cx="4038600" cy="5105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●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Times New Roman" pitchFamily="18" charset="0"/>
              <a:buChar char="■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○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u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5pPr>
          </a:lstStyle>
          <a:p>
            <a:pPr algn="ctr" lvl="0">
              <a:buNone/>
            </a:pPr>
            <a:r>
              <a:rPr altLang="en-US" b="1" sz="1800" lang="zh-CN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altLang="en-US" b="1" sz="1800" lang="zh-CN">
                <a:latin typeface="Courier New" pitchFamily="49" charset="0"/>
              </a:rPr>
              <a:t>color[V], time, prev[V],d[V], f[V]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DFS(G) // where prog starts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for each vertex u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V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altLang="en-US" b="1" sz="1800" lang="zh-CN">
                <a:latin typeface="Courier New" pitchFamily="49" charset="0"/>
              </a:rPr>
              <a:t>u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V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9046" name=""/>
          <p:cNvSpPr/>
          <p:nvPr>
            <p:ph type="body" sz="half" idx="2"/>
          </p:nvPr>
        </p:nvSpPr>
        <p:spPr>
          <a:xfrm rot="0">
            <a:off x="4648200" y="1524000"/>
            <a:ext cx="4038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●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Times New Roman" pitchFamily="18" charset="0"/>
              <a:buChar char="■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○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u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5pPr>
          </a:lstStyle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DFS_Visit(u)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color[u] = GREY;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time = time+1;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d[u] = time;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for each v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if (color[v] == WHITE)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9047" name=""/>
          <p:cNvSpPr/>
          <p:nvPr/>
        </p:nvSpPr>
        <p:spPr>
          <a:xfrm rot="0" flipV="1">
            <a:off x="4495800" y="1524000"/>
            <a:ext cx="0" cy="44958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048" name=""/>
          <p:cNvSpPr/>
          <p:nvPr/>
        </p:nvSpPr>
        <p:spPr>
          <a:xfrm rot="0">
            <a:off x="609600" y="1524000"/>
            <a:ext cx="3886200" cy="685800"/>
          </a:xfrm>
          <a:prstGeom prst="rect"/>
          <a:solidFill>
            <a:srgbClr val="66FF99">
              <a:alpha val="27058"/>
            </a:srgbClr>
          </a:solidFill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endParaRPr altLang="en-US" lang="zh-CN"/>
          </a:p>
        </p:txBody>
      </p:sp>
      <p:sp>
        <p:nvSpPr>
          <p:cNvPr id="1049049" name=""/>
          <p:cNvSpPr txBox="1"/>
          <p:nvPr/>
        </p:nvSpPr>
        <p:spPr>
          <a:xfrm rot="0">
            <a:off x="1828800" y="6019800"/>
            <a:ext cx="5711825" cy="7016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lt2"/>
                </a:solidFill>
                <a:latin typeface="Times New Roman" pitchFamily="18" charset="0"/>
              </a:rPr>
              <a:t>BUT, there is actually a tighter bound.  </a:t>
            </a:r>
            <a:br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How many times will DFS_Visit() actually be called?</a:t>
            </a:r>
          </a:p>
        </p:txBody>
      </p:sp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50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29</a:t>
            </a:fld>
            <a:r>
              <a:rPr altLang="en-US" b="1" sz="900" i="0" lang="zh-CN"/>
              <a:t> 				</a:t>
            </a:r>
          </a:p>
        </p:txBody>
      </p:sp>
      <p:sp>
        <p:nvSpPr>
          <p:cNvPr id="1049051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Depth-First Search: The Code</a:t>
            </a:r>
          </a:p>
        </p:txBody>
      </p:sp>
      <p:sp>
        <p:nvSpPr>
          <p:cNvPr id="1049052" name=""/>
          <p:cNvSpPr/>
          <p:nvPr>
            <p:ph type="body" sz="half" idx="1"/>
          </p:nvPr>
        </p:nvSpPr>
        <p:spPr>
          <a:xfrm rot="0">
            <a:off x="533400" y="1524000"/>
            <a:ext cx="4038600" cy="5105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●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Times New Roman" pitchFamily="18" charset="0"/>
              <a:buChar char="■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○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u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5pPr>
          </a:lstStyle>
          <a:p>
            <a:pPr algn="ctr" lvl="0">
              <a:buNone/>
            </a:pPr>
            <a:r>
              <a:rPr altLang="en-US" b="1" sz="1800" lang="zh-CN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altLang="en-US" b="1" sz="1800" lang="zh-CN">
                <a:latin typeface="Courier New" pitchFamily="49" charset="0"/>
              </a:rPr>
              <a:t>color[V], time, prev[V],d[V], f[V]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DFS(G) // where prog starts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for each vertex u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V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altLang="en-US" b="1" sz="1800" lang="zh-CN">
                <a:latin typeface="Courier New" pitchFamily="49" charset="0"/>
              </a:rPr>
              <a:t>u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V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9053" name=""/>
          <p:cNvSpPr/>
          <p:nvPr>
            <p:ph type="body" sz="half" idx="2"/>
          </p:nvPr>
        </p:nvSpPr>
        <p:spPr>
          <a:xfrm rot="0">
            <a:off x="4648200" y="1524000"/>
            <a:ext cx="4038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●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Times New Roman" pitchFamily="18" charset="0"/>
              <a:buChar char="■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○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u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5pPr>
          </a:lstStyle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DFS_Visit(u)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color[u] = GREY;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time = time+1;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d[u] = time;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for each v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if (color[v] == WHITE)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9054" name=""/>
          <p:cNvSpPr/>
          <p:nvPr/>
        </p:nvSpPr>
        <p:spPr>
          <a:xfrm rot="0" flipV="1">
            <a:off x="4495800" y="1524000"/>
            <a:ext cx="0" cy="44958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055" name=""/>
          <p:cNvSpPr/>
          <p:nvPr/>
        </p:nvSpPr>
        <p:spPr>
          <a:xfrm rot="0">
            <a:off x="609600" y="1524000"/>
            <a:ext cx="3886200" cy="685800"/>
          </a:xfrm>
          <a:prstGeom prst="rect"/>
          <a:solidFill>
            <a:srgbClr val="66FF99">
              <a:alpha val="27058"/>
            </a:srgbClr>
          </a:solidFill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endParaRPr altLang="en-US" lang="zh-CN"/>
          </a:p>
        </p:txBody>
      </p:sp>
      <p:sp>
        <p:nvSpPr>
          <p:cNvPr id="1049056" name=""/>
          <p:cNvSpPr txBox="1"/>
          <p:nvPr/>
        </p:nvSpPr>
        <p:spPr>
          <a:xfrm rot="0">
            <a:off x="2670175" y="5943600"/>
            <a:ext cx="3894137" cy="7016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br/>
            <a:r>
              <a:rPr altLang="en-US" b="1" lang="zh-CN">
                <a:solidFill>
                  <a:schemeClr val="lt2"/>
                </a:solidFill>
                <a:latin typeface="Times New Roman" pitchFamily="18" charset="0"/>
              </a:rPr>
              <a:t>So, running time of DFS = O(V+E)</a:t>
            </a: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Depth-First Search</a:t>
            </a:r>
          </a:p>
        </p:txBody>
      </p:sp>
      <p:sp>
        <p:nvSpPr>
          <p:cNvPr id="1048602" name=""/>
          <p:cNvSpPr/>
          <p:nvPr>
            <p:ph type="body" sz="full" idx="1"/>
          </p:nvPr>
        </p:nvSpPr>
        <p:spPr>
          <a:xfrm rot="0">
            <a:off x="304800" y="1600200"/>
            <a:ext cx="6835775" cy="2284412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●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85000"/>
              <a:buFont typeface="Times New Roman" pitchFamily="18" charset="0"/>
              <a:buChar char="■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○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u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>
              <a:lnSpc>
                <a:spcPct val="110000"/>
              </a:lnSpc>
            </a:pPr>
            <a:r>
              <a:rPr altLang="en-US" sz="2400" lang="zh-CN"/>
              <a:t>Search “</a:t>
            </a:r>
            <a:r>
              <a:rPr altLang="en-US" sz="2400" lang="zh-CN">
                <a:solidFill>
                  <a:schemeClr val="accent1"/>
                </a:solidFill>
              </a:rPr>
              <a:t>deeper</a:t>
            </a:r>
            <a:r>
              <a:rPr altLang="en-US" sz="2400" lang="zh-CN"/>
              <a:t>” in the graph whenever possible</a:t>
            </a:r>
          </a:p>
          <a:p>
            <a:pPr lvl="0">
              <a:lnSpc>
                <a:spcPct val="110000"/>
              </a:lnSpc>
            </a:pPr>
            <a:r>
              <a:rPr altLang="en-US" sz="2400" lang="zh-CN"/>
              <a:t>Edges are </a:t>
            </a:r>
            <a:r>
              <a:rPr altLang="en-US" sz="2400" lang="zh-CN">
                <a:solidFill>
                  <a:schemeClr val="accent1"/>
                </a:solidFill>
              </a:rPr>
              <a:t>explored out </a:t>
            </a:r>
            <a:r>
              <a:rPr altLang="en-US" sz="2400" lang="zh-CN"/>
              <a:t>of the most recently discovered vertex </a:t>
            </a:r>
            <a:r>
              <a:rPr altLang="en-US" sz="2400" lang="zh-CN">
                <a:latin typeface="Comic Sans MS" pitchFamily="66" charset="0"/>
              </a:rPr>
              <a:t>v</a:t>
            </a:r>
            <a:r>
              <a:rPr altLang="en-US" sz="2400" lang="zh-CN"/>
              <a:t> that </a:t>
            </a:r>
            <a:r>
              <a:rPr altLang="en-US" sz="2400" lang="zh-CN">
                <a:solidFill>
                  <a:schemeClr val="accent1"/>
                </a:solidFill>
              </a:rPr>
              <a:t>still has unexplored edges</a:t>
            </a:r>
          </a:p>
        </p:txBody>
      </p:sp>
      <p:sp>
        <p:nvSpPr>
          <p:cNvPr id="1048603" name=""/>
          <p:cNvSpPr/>
          <p:nvPr/>
        </p:nvSpPr>
        <p:spPr>
          <a:xfrm rot="0">
            <a:off x="309562" y="3328987"/>
            <a:ext cx="8535988" cy="3292475"/>
          </a:xfrm>
          <a:prstGeom prst="rect"/>
          <a:noFill/>
          <a:ln>
            <a:noFill/>
          </a:ln>
        </p:spPr>
        <p:txBody>
          <a:bodyPr anchor="t"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indent="-342900" lvl="0" marL="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altLang="en-US" sz="2400" lang="zh-CN">
                <a:solidFill>
                  <a:schemeClr val="accent2"/>
                </a:solidFill>
              </a:rPr>
              <a:t>After all edges of v have been explored, the search “</a:t>
            </a:r>
            <a:r>
              <a:rPr altLang="en-US" sz="2400" lang="zh-CN">
                <a:solidFill>
                  <a:srgbClr val="FF0000"/>
                </a:solidFill>
              </a:rPr>
              <a:t>backtracks</a:t>
            </a:r>
            <a:r>
              <a:rPr altLang="en-US" sz="2400" lang="zh-CN">
                <a:solidFill>
                  <a:schemeClr val="accent2"/>
                </a:solidFill>
              </a:rPr>
              <a:t>” from the parent of </a:t>
            </a:r>
            <a:r>
              <a:rPr altLang="en-US" sz="2400" lang="zh-CN">
                <a:solidFill>
                  <a:schemeClr val="accent2"/>
                </a:solidFill>
                <a:latin typeface="Comic Sans MS" pitchFamily="66" charset="0"/>
              </a:rPr>
              <a:t>v</a:t>
            </a:r>
          </a:p>
          <a:p>
            <a:pPr indent="-342900" lvl="0" marL="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altLang="en-US" sz="2400" lang="zh-CN">
                <a:solidFill>
                  <a:schemeClr val="accent2"/>
                </a:solidFill>
              </a:rPr>
              <a:t>The process continues until all vertices </a:t>
            </a:r>
            <a:r>
              <a:rPr altLang="en-US" sz="2400" lang="zh-CN">
                <a:solidFill>
                  <a:srgbClr val="FF0000"/>
                </a:solidFill>
              </a:rPr>
              <a:t>reachable</a:t>
            </a:r>
            <a:r>
              <a:rPr altLang="en-US" sz="2400" lang="zh-CN">
                <a:solidFill>
                  <a:schemeClr val="accent2"/>
                </a:solidFill>
              </a:rPr>
              <a:t> from the original source have been discovered</a:t>
            </a:r>
          </a:p>
          <a:p>
            <a:pPr indent="-342900" lvl="0" marL="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altLang="en-US" sz="2400" lang="zh-CN">
                <a:solidFill>
                  <a:schemeClr val="accent2"/>
                </a:solidFill>
              </a:rPr>
              <a:t>If undiscovered vertices remain, choose one of them as a </a:t>
            </a:r>
            <a:r>
              <a:rPr altLang="en-US" sz="2400" lang="zh-CN">
                <a:solidFill>
                  <a:srgbClr val="FF0000"/>
                </a:solidFill>
              </a:rPr>
              <a:t>new source</a:t>
            </a:r>
            <a:r>
              <a:rPr altLang="en-US" sz="2400" lang="zh-CN">
                <a:solidFill>
                  <a:schemeClr val="accent2"/>
                </a:solidFill>
              </a:rPr>
              <a:t> and repeat the search from that vertex</a:t>
            </a:r>
          </a:p>
          <a:p>
            <a:pPr indent="-342900" lvl="0" marL="3429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altLang="en-US" sz="2400" lang="zh-CN">
                <a:solidFill>
                  <a:schemeClr val="accent2"/>
                </a:solidFill>
              </a:rPr>
              <a:t>DFS creates a “depth-first forest”</a:t>
            </a:r>
          </a:p>
        </p:txBody>
      </p:sp>
      <p:grpSp>
        <p:nvGrpSpPr>
          <p:cNvPr id="71" name=""/>
          <p:cNvGrpSpPr/>
          <p:nvPr/>
        </p:nvGrpSpPr>
        <p:grpSpPr>
          <a:xfrm rot="0">
            <a:off x="6907212" y="1604962"/>
            <a:ext cx="2159000" cy="1376362"/>
            <a:chOff x="828" y="2753"/>
            <a:chExt cx="1360" cy="867"/>
          </a:xfrm>
        </p:grpSpPr>
        <p:sp>
          <p:nvSpPr>
            <p:cNvPr id="1048604" name=""/>
            <p:cNvSpPr/>
            <p:nvPr/>
          </p:nvSpPr>
          <p:spPr>
            <a:xfrm rot="0">
              <a:off x="829" y="2754"/>
              <a:ext cx="284" cy="257"/>
            </a:xfrm>
            <a:prstGeom prst="ellips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lang="zh-CN"/>
                <a:t>1</a:t>
              </a:r>
            </a:p>
          </p:txBody>
        </p:sp>
        <p:sp>
          <p:nvSpPr>
            <p:cNvPr id="1048605" name=""/>
            <p:cNvSpPr/>
            <p:nvPr/>
          </p:nvSpPr>
          <p:spPr>
            <a:xfrm rot="0">
              <a:off x="1466" y="2753"/>
              <a:ext cx="284" cy="257"/>
            </a:xfrm>
            <a:prstGeom prst="ellips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lang="zh-CN"/>
                <a:t>2</a:t>
              </a:r>
            </a:p>
          </p:txBody>
        </p:sp>
        <p:sp>
          <p:nvSpPr>
            <p:cNvPr id="1048606" name=""/>
            <p:cNvSpPr/>
            <p:nvPr/>
          </p:nvSpPr>
          <p:spPr>
            <a:xfrm rot="0">
              <a:off x="828" y="3363"/>
              <a:ext cx="284" cy="257"/>
            </a:xfrm>
            <a:prstGeom prst="ellips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lang="zh-CN"/>
                <a:t>5</a:t>
              </a:r>
            </a:p>
          </p:txBody>
        </p:sp>
        <p:sp>
          <p:nvSpPr>
            <p:cNvPr id="1048607" name=""/>
            <p:cNvSpPr/>
            <p:nvPr/>
          </p:nvSpPr>
          <p:spPr>
            <a:xfrm rot="0">
              <a:off x="1466" y="3363"/>
              <a:ext cx="284" cy="257"/>
            </a:xfrm>
            <a:prstGeom prst="ellips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lang="zh-CN"/>
                <a:t>4</a:t>
              </a:r>
            </a:p>
          </p:txBody>
        </p:sp>
        <p:sp>
          <p:nvSpPr>
            <p:cNvPr id="1048608" name=""/>
            <p:cNvSpPr/>
            <p:nvPr/>
          </p:nvSpPr>
          <p:spPr>
            <a:xfrm rot="0">
              <a:off x="1111" y="2866"/>
              <a:ext cx="354" cy="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09" name=""/>
            <p:cNvSpPr/>
            <p:nvPr/>
          </p:nvSpPr>
          <p:spPr>
            <a:xfrm rot="0">
              <a:off x="1602" y="3011"/>
              <a:ext cx="1" cy="35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triangle" w="med" len="med"/>
            </a:ln>
          </p:spPr>
        </p:sp>
        <p:sp>
          <p:nvSpPr>
            <p:cNvPr id="1048610" name=""/>
            <p:cNvSpPr/>
            <p:nvPr/>
          </p:nvSpPr>
          <p:spPr>
            <a:xfrm rot="0" flipV="1">
              <a:off x="970" y="3007"/>
              <a:ext cx="1" cy="355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triangle" w="med" len="med"/>
            </a:ln>
          </p:spPr>
        </p:sp>
        <p:sp>
          <p:nvSpPr>
            <p:cNvPr id="1048611" name=""/>
            <p:cNvSpPr/>
            <p:nvPr/>
          </p:nvSpPr>
          <p:spPr>
            <a:xfrm rot="0" flipH="1">
              <a:off x="1071" y="2976"/>
              <a:ext cx="447" cy="42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tailEnd type="triangle" w="med" len="med"/>
            </a:ln>
          </p:spPr>
        </p:sp>
        <p:sp>
          <p:nvSpPr>
            <p:cNvPr id="1048612" name=""/>
            <p:cNvSpPr/>
            <p:nvPr/>
          </p:nvSpPr>
          <p:spPr>
            <a:xfrm rot="0">
              <a:off x="1904" y="3047"/>
              <a:ext cx="284" cy="257"/>
            </a:xfrm>
            <a:prstGeom prst="ellipse"/>
            <a:noFill/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lang="zh-CN"/>
                <a:t>3</a:t>
              </a:r>
            </a:p>
          </p:txBody>
        </p:sp>
        <p:sp>
          <p:nvSpPr>
            <p:cNvPr id="1048613" name=""/>
            <p:cNvSpPr/>
            <p:nvPr/>
          </p:nvSpPr>
          <p:spPr>
            <a:xfrm rot="0">
              <a:off x="1103" y="3483"/>
              <a:ext cx="369" cy="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triangle" w="med" len="med"/>
            </a:ln>
          </p:spPr>
        </p:sp>
        <p:sp>
          <p:nvSpPr>
            <p:cNvPr id="1048614" name=""/>
            <p:cNvSpPr/>
            <p:nvPr/>
          </p:nvSpPr>
          <p:spPr>
            <a:xfrm rot="0">
              <a:off x="1742" y="2903"/>
              <a:ext cx="225" cy="171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triangle" w="med" len="med"/>
            </a:ln>
          </p:spPr>
        </p:sp>
        <p:sp>
          <p:nvSpPr>
            <p:cNvPr id="1048615" name=""/>
            <p:cNvSpPr/>
            <p:nvPr/>
          </p:nvSpPr>
          <p:spPr>
            <a:xfrm rot="0" flipV="1">
              <a:off x="1733" y="3276"/>
              <a:ext cx="229" cy="162"/>
            </a:xfrm>
            <a:prstGeom prst="line"/>
            <a:noFill/>
            <a:ln w="9525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triangle" w="med" len="med"/>
            </a:ln>
          </p:spPr>
        </p:sp>
      </p:grpSp>
      <p:sp>
        <p:nvSpPr>
          <p:cNvPr id="1048616" name=""/>
          <p:cNvSpPr/>
          <p:nvPr/>
        </p:nvSpPr>
        <p:spPr>
          <a:xfrm rot="0">
            <a:off x="6915150" y="1600200"/>
            <a:ext cx="442912" cy="414337"/>
          </a:xfrm>
          <a:prstGeom prst="ellipse"/>
          <a:noFill/>
          <a:ln w="25400" cap="flat" cmpd="sng">
            <a:solidFill>
              <a:srgbClr val="3366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endParaRPr altLang="en-US" lang="zh-CN"/>
          </a:p>
        </p:txBody>
      </p:sp>
      <p:grpSp>
        <p:nvGrpSpPr>
          <p:cNvPr id="72" name=""/>
          <p:cNvGrpSpPr/>
          <p:nvPr/>
        </p:nvGrpSpPr>
        <p:grpSpPr>
          <a:xfrm rot="0">
            <a:off x="7364412" y="1603375"/>
            <a:ext cx="1003300" cy="414337"/>
            <a:chOff x="4216" y="916"/>
            <a:chExt cx="632" cy="261"/>
          </a:xfrm>
        </p:grpSpPr>
        <p:sp>
          <p:nvSpPr>
            <p:cNvPr id="1048617" name=""/>
            <p:cNvSpPr/>
            <p:nvPr/>
          </p:nvSpPr>
          <p:spPr>
            <a:xfrm rot="0">
              <a:off x="4569" y="916"/>
              <a:ext cx="279" cy="261"/>
            </a:xfrm>
            <a:prstGeom prst="ellipse"/>
            <a:noFill/>
            <a:ln w="25400" cap="flat" cmpd="sng">
              <a:solidFill>
                <a:srgbClr val="336699">
                  <a:alpha val="100000"/>
                </a:srgb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endParaRPr altLang="en-US" lang="zh-CN"/>
            </a:p>
          </p:txBody>
        </p:sp>
        <p:sp>
          <p:nvSpPr>
            <p:cNvPr id="1048618" name=""/>
            <p:cNvSpPr/>
            <p:nvPr/>
          </p:nvSpPr>
          <p:spPr>
            <a:xfrm rot="0">
              <a:off x="4216" y="1032"/>
              <a:ext cx="360" cy="0"/>
            </a:xfrm>
            <a:prstGeom prst="line"/>
            <a:noFill/>
            <a:ln w="50800" cap="flat" cmpd="sng">
              <a:solidFill>
                <a:srgbClr val="336699">
                  <a:alpha val="100000"/>
                </a:srgbClr>
              </a:solidFill>
              <a:prstDash val="solid"/>
              <a:round/>
            </a:ln>
          </p:spPr>
        </p:sp>
      </p:grpSp>
      <p:grpSp>
        <p:nvGrpSpPr>
          <p:cNvPr id="73" name=""/>
          <p:cNvGrpSpPr/>
          <p:nvPr/>
        </p:nvGrpSpPr>
        <p:grpSpPr>
          <a:xfrm rot="0">
            <a:off x="6910387" y="1963737"/>
            <a:ext cx="1090612" cy="1017587"/>
            <a:chOff x="3930" y="1143"/>
            <a:chExt cx="687" cy="641"/>
          </a:xfrm>
        </p:grpSpPr>
        <p:sp>
          <p:nvSpPr>
            <p:cNvPr id="1048619" name=""/>
            <p:cNvSpPr/>
            <p:nvPr/>
          </p:nvSpPr>
          <p:spPr>
            <a:xfrm rot="0">
              <a:off x="3930" y="1523"/>
              <a:ext cx="279" cy="261"/>
            </a:xfrm>
            <a:prstGeom prst="ellipse"/>
            <a:noFill/>
            <a:ln w="25400" cap="flat" cmpd="sng">
              <a:solidFill>
                <a:srgbClr val="336699">
                  <a:alpha val="100000"/>
                </a:srgb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endParaRPr altLang="en-US" lang="zh-CN"/>
            </a:p>
          </p:txBody>
        </p:sp>
        <p:sp>
          <p:nvSpPr>
            <p:cNvPr id="1048620" name=""/>
            <p:cNvSpPr/>
            <p:nvPr/>
          </p:nvSpPr>
          <p:spPr>
            <a:xfrm rot="0" flipH="1">
              <a:off x="4176" y="1143"/>
              <a:ext cx="441" cy="414"/>
            </a:xfrm>
            <a:prstGeom prst="line"/>
            <a:noFill/>
            <a:ln w="50800" cap="flat" cmpd="sng">
              <a:solidFill>
                <a:srgbClr val="336699">
                  <a:alpha val="100000"/>
                </a:srgbClr>
              </a:solidFill>
              <a:prstDash val="solid"/>
              <a:round/>
            </a:ln>
          </p:spPr>
        </p:sp>
      </p:grpSp>
      <p:sp>
        <p:nvSpPr>
          <p:cNvPr id="1048621" name=""/>
          <p:cNvSpPr/>
          <p:nvPr/>
        </p:nvSpPr>
        <p:spPr>
          <a:xfrm rot="0">
            <a:off x="8624888" y="2073275"/>
            <a:ext cx="442912" cy="414337"/>
          </a:xfrm>
          <a:prstGeom prst="ellipse"/>
          <a:noFill/>
          <a:ln w="25400" cap="flat" cmpd="sng">
            <a:solidFill>
              <a:srgbClr val="336699">
                <a:alpha val="100000"/>
              </a:srgb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endParaRPr altLang="en-US" lang="zh-CN"/>
          </a:p>
        </p:txBody>
      </p:sp>
      <p:grpSp>
        <p:nvGrpSpPr>
          <p:cNvPr id="74" name=""/>
          <p:cNvGrpSpPr/>
          <p:nvPr/>
        </p:nvGrpSpPr>
        <p:grpSpPr>
          <a:xfrm rot="0">
            <a:off x="7924800" y="2435225"/>
            <a:ext cx="776287" cy="554037"/>
            <a:chOff x="4569" y="1440"/>
            <a:chExt cx="489" cy="349"/>
          </a:xfrm>
        </p:grpSpPr>
        <p:sp>
          <p:nvSpPr>
            <p:cNvPr id="1048622" name=""/>
            <p:cNvSpPr/>
            <p:nvPr/>
          </p:nvSpPr>
          <p:spPr>
            <a:xfrm rot="0">
              <a:off x="4569" y="1528"/>
              <a:ext cx="279" cy="261"/>
            </a:xfrm>
            <a:prstGeom prst="ellipse"/>
            <a:noFill/>
            <a:ln w="25400" cap="flat" cmpd="sng">
              <a:solidFill>
                <a:srgbClr val="336699">
                  <a:alpha val="100000"/>
                </a:srgb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endParaRPr altLang="en-US" lang="zh-CN"/>
            </a:p>
          </p:txBody>
        </p:sp>
        <p:sp>
          <p:nvSpPr>
            <p:cNvPr id="1048623" name=""/>
            <p:cNvSpPr/>
            <p:nvPr/>
          </p:nvSpPr>
          <p:spPr>
            <a:xfrm rot="0" flipV="1">
              <a:off x="4838" y="1440"/>
              <a:ext cx="220" cy="158"/>
            </a:xfrm>
            <a:prstGeom prst="line"/>
            <a:noFill/>
            <a:ln w="50800" cap="flat" cmpd="sng">
              <a:solidFill>
                <a:srgbClr val="336699">
                  <a:alpha val="100000"/>
                </a:srgbClr>
              </a:solidFill>
              <a:prstDash val="solid"/>
              <a:round/>
            </a:ln>
          </p:spPr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charRg st="86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charRg st="183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 nodeType="clickPar">
                      <p:stCondLst>
                        <p:cond delay="indefinite"/>
                      </p:stCondLst>
                      <p:childTnLst>
                        <p:par>
                          <p:cTn fill="hold" id="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>
                                            <p:txEl>
                                              <p:charRg st="290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6" grpId="0" uiExpand="0" build="whole" animBg="1"/>
      <p:bldP spid="1048621" grpId="0" uiExpand="0" build="whole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57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30</a:t>
            </a:fld>
            <a:r>
              <a:rPr altLang="en-US" b="1" sz="900" i="0" lang="zh-CN"/>
              <a:t> 				</a:t>
            </a:r>
          </a:p>
        </p:txBody>
      </p:sp>
      <p:sp>
        <p:nvSpPr>
          <p:cNvPr id="1049058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Depth-First Sort Analysis</a:t>
            </a:r>
          </a:p>
        </p:txBody>
      </p:sp>
      <p:sp>
        <p:nvSpPr>
          <p:cNvPr id="1049059" name=""/>
          <p:cNvSpPr/>
          <p:nvPr>
            <p:ph type="body" sz="full" idx="1"/>
          </p:nvPr>
        </p:nvSpPr>
        <p:spPr>
          <a:xfrm rot="0">
            <a:off x="457200" y="1524000"/>
            <a:ext cx="83820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●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85000"/>
              <a:buFont typeface="Times New Roman" pitchFamily="18" charset="0"/>
              <a:buChar char="■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○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u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lang="zh-CN"/>
              <a:t>This running time argument is an informal example of </a:t>
            </a:r>
            <a:r>
              <a:rPr altLang="en-US" i="1" lang="zh-CN">
                <a:solidFill>
                  <a:schemeClr val="lt2"/>
                </a:solidFill>
              </a:rPr>
              <a:t>amortized analysis</a:t>
            </a:r>
          </a:p>
          <a:p>
            <a:pPr lvl="1"/>
            <a:r>
              <a:rPr altLang="en-US" lang="zh-CN"/>
              <a:t>“Charge” the exploration of edge to the edge:</a:t>
            </a:r>
          </a:p>
          <a:p>
            <a:pPr lvl="2"/>
            <a:r>
              <a:rPr altLang="en-US" lang="zh-CN"/>
              <a:t>Each loop in DFS_Visit can be attributed to an edge in the graph </a:t>
            </a:r>
          </a:p>
          <a:p>
            <a:pPr lvl="2"/>
            <a:r>
              <a:rPr altLang="en-US" lang="zh-CN"/>
              <a:t>Runs once per edge if directed graph, twice if undirected</a:t>
            </a:r>
          </a:p>
          <a:p>
            <a:pPr lvl="2"/>
            <a:r>
              <a:rPr altLang="en-US" lang="zh-CN"/>
              <a:t>Thus loop will run in O(E) time, algorithm O(V+E)</a:t>
            </a:r>
          </a:p>
          <a:p>
            <a:pPr lvl="3"/>
            <a:r>
              <a:rPr altLang="en-US" lang="zh-CN"/>
              <a:t>Considered linear for graph, b/c adj list requires O(V+E) storage</a:t>
            </a:r>
          </a:p>
          <a:p>
            <a:pPr lvl="1"/>
            <a:r>
              <a:rPr altLang="en-US" lang="zh-CN"/>
              <a:t>Important to be comfortable with this kind of reasoning and analysis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9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9">
                                            <p:txEl>
                                              <p:charRg st="7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9">
                                            <p:txEl>
                                              <p:charRg st="118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9">
                                            <p:txEl>
                                              <p:charRg st="184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9">
                                            <p:txEl>
                                              <p:charRg st="242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9">
                                            <p:txEl>
                                              <p:charRg st="292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59">
                                            <p:txEl>
                                              <p:charRg st="358" end="4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60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31</a:t>
            </a:fld>
            <a:r>
              <a:rPr altLang="en-US" b="1" sz="900" i="0" lang="zh-CN"/>
              <a:t> 				</a:t>
            </a:r>
          </a:p>
        </p:txBody>
      </p:sp>
      <p:sp>
        <p:nvSpPr>
          <p:cNvPr id="1049061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DFS: Kinds of edges</a:t>
            </a:r>
          </a:p>
        </p:txBody>
      </p:sp>
      <p:sp>
        <p:nvSpPr>
          <p:cNvPr id="1049062" name=""/>
          <p:cNvSpPr/>
          <p:nvPr>
            <p:ph type="body" sz="full" idx="1"/>
          </p:nvPr>
        </p:nvSpPr>
        <p:spPr>
          <a:xfrm rot="0">
            <a:off x="457200" y="1524000"/>
            <a:ext cx="8229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●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85000"/>
              <a:buFont typeface="Times New Roman" pitchFamily="18" charset="0"/>
              <a:buChar char="■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○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u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lang="zh-CN"/>
              <a:t>DFS introduces an important distinction among edges in the original graph:</a:t>
            </a:r>
          </a:p>
          <a:p>
            <a:pPr lvl="1"/>
            <a:r>
              <a:rPr altLang="en-US" i="1" lang="zh-CN">
                <a:solidFill>
                  <a:schemeClr val="lt2"/>
                </a:solidFill>
              </a:rPr>
              <a:t>Tree edge</a:t>
            </a:r>
            <a:r>
              <a:rPr altLang="en-US" lang="zh-CN"/>
              <a:t>: encounter new (white) vertex </a:t>
            </a:r>
          </a:p>
          <a:p>
            <a:pPr lvl="2"/>
            <a:r>
              <a:rPr altLang="en-US" lang="zh-CN"/>
              <a:t>The tree edges form a spanning forest</a:t>
            </a:r>
          </a:p>
          <a:p>
            <a:pPr lvl="2"/>
            <a:r>
              <a:rPr altLang="en-US" i="1" lang="zh-CN">
                <a:solidFill>
                  <a:schemeClr val="accent1"/>
                </a:solidFill>
              </a:rPr>
              <a:t>Can tree edges form cycles?  Why or why not?</a:t>
            </a:r>
          </a:p>
          <a:p>
            <a:pPr lvl="3"/>
            <a:r>
              <a:rPr altLang="en-US" i="1" lang="zh-CN">
                <a:solidFill>
                  <a:schemeClr val="accent1"/>
                </a:solidFill>
              </a:rPr>
              <a:t>No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62">
                                            <p:txEl>
                                              <p:charRg st="199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63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32</a:t>
            </a:fld>
            <a:r>
              <a:rPr altLang="en-US" b="1" sz="900" i="0" lang="zh-CN"/>
              <a:t> 				</a:t>
            </a:r>
          </a:p>
        </p:txBody>
      </p:sp>
      <p:sp>
        <p:nvSpPr>
          <p:cNvPr id="1049064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Example</a:t>
            </a:r>
          </a:p>
        </p:txBody>
      </p:sp>
      <p:sp>
        <p:nvSpPr>
          <p:cNvPr id="1049065" name=""/>
          <p:cNvSpPr/>
          <p:nvPr/>
        </p:nvSpPr>
        <p:spPr>
          <a:xfrm rot="0">
            <a:off x="1524000" y="2362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049066" name=""/>
          <p:cNvSpPr/>
          <p:nvPr/>
        </p:nvSpPr>
        <p:spPr>
          <a:xfrm rot="0">
            <a:off x="4191000" y="2362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049067" name=""/>
          <p:cNvSpPr/>
          <p:nvPr/>
        </p:nvSpPr>
        <p:spPr>
          <a:xfrm rot="0">
            <a:off x="6858000" y="2362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1049068" name=""/>
          <p:cNvSpPr/>
          <p:nvPr/>
        </p:nvSpPr>
        <p:spPr>
          <a:xfrm rot="0">
            <a:off x="6858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1049069" name=""/>
          <p:cNvSpPr/>
          <p:nvPr/>
        </p:nvSpPr>
        <p:spPr>
          <a:xfrm rot="0">
            <a:off x="4191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049070" name=""/>
          <p:cNvSpPr/>
          <p:nvPr/>
        </p:nvSpPr>
        <p:spPr>
          <a:xfrm rot="0">
            <a:off x="1524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049071" name=""/>
          <p:cNvSpPr/>
          <p:nvPr/>
        </p:nvSpPr>
        <p:spPr>
          <a:xfrm rot="0">
            <a:off x="228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049072" name=""/>
          <p:cNvSpPr/>
          <p:nvPr/>
        </p:nvSpPr>
        <p:spPr>
          <a:xfrm rot="0">
            <a:off x="5562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145969" name=""/>
          <p:cNvCxnSpPr>
            <a:cxnSpLocks/>
          </p:cNvCxnSpPr>
          <p:nvPr/>
        </p:nvCxnSpPr>
        <p:spPr>
          <a:xfrm rot="0" flipH="1">
            <a:off x="1139825" y="2962275"/>
            <a:ext cx="5397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70" name=""/>
          <p:cNvCxnSpPr>
            <a:cxnSpLocks/>
          </p:cNvCxnSpPr>
          <p:nvPr/>
        </p:nvCxnSpPr>
        <p:spPr>
          <a:xfrm rot="0">
            <a:off x="1139825" y="4105275"/>
            <a:ext cx="539750" cy="7048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71" name=""/>
          <p:cNvCxnSpPr>
            <a:cxnSpLocks/>
          </p:cNvCxnSpPr>
          <p:nvPr/>
        </p:nvCxnSpPr>
        <p:spPr>
          <a:xfrm rot="0">
            <a:off x="1309687" y="3848100"/>
            <a:ext cx="3036887" cy="962025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72" name=""/>
          <p:cNvCxnSpPr>
            <a:cxnSpLocks/>
          </p:cNvCxnSpPr>
          <p:nvPr/>
        </p:nvCxnSpPr>
        <p:spPr>
          <a:xfrm rot="0" flipH="1">
            <a:off x="2605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73" name=""/>
          <p:cNvCxnSpPr>
            <a:cxnSpLocks/>
          </p:cNvCxnSpPr>
          <p:nvPr/>
        </p:nvCxnSpPr>
        <p:spPr>
          <a:xfrm rot="0" flipV="1">
            <a:off x="2057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74" name=""/>
          <p:cNvCxnSpPr>
            <a:cxnSpLocks/>
          </p:cNvCxnSpPr>
          <p:nvPr/>
        </p:nvCxnSpPr>
        <p:spPr>
          <a:xfrm rot="0">
            <a:off x="2435225" y="2962275"/>
            <a:ext cx="1911350" cy="1847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75" name=""/>
          <p:cNvCxnSpPr>
            <a:cxnSpLocks/>
          </p:cNvCxnSpPr>
          <p:nvPr/>
        </p:nvCxnSpPr>
        <p:spPr>
          <a:xfrm rot="0">
            <a:off x="4724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76" name=""/>
          <p:cNvCxnSpPr>
            <a:cxnSpLocks/>
          </p:cNvCxnSpPr>
          <p:nvPr/>
        </p:nvCxnSpPr>
        <p:spPr>
          <a:xfrm rot="0">
            <a:off x="2605087" y="2705100"/>
            <a:ext cx="1571625" cy="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77" name=""/>
          <p:cNvCxnSpPr>
            <a:cxnSpLocks/>
          </p:cNvCxnSpPr>
          <p:nvPr/>
        </p:nvCxnSpPr>
        <p:spPr>
          <a:xfrm rot="0" flipH="1">
            <a:off x="5272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78" name=""/>
          <p:cNvCxnSpPr>
            <a:cxnSpLocks/>
          </p:cNvCxnSpPr>
          <p:nvPr/>
        </p:nvCxnSpPr>
        <p:spPr>
          <a:xfrm rot="0">
            <a:off x="5102225" y="2962275"/>
            <a:ext cx="6159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79" name=""/>
          <p:cNvCxnSpPr>
            <a:cxnSpLocks/>
          </p:cNvCxnSpPr>
          <p:nvPr/>
        </p:nvCxnSpPr>
        <p:spPr>
          <a:xfrm rot="0" flipH="1">
            <a:off x="6473825" y="2962275"/>
            <a:ext cx="5397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80" name=""/>
          <p:cNvCxnSpPr>
            <a:cxnSpLocks/>
          </p:cNvCxnSpPr>
          <p:nvPr/>
        </p:nvCxnSpPr>
        <p:spPr>
          <a:xfrm rot="0">
            <a:off x="7391400" y="3062287"/>
            <a:ext cx="0" cy="1647825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81" name=""/>
          <p:cNvCxnSpPr>
            <a:cxnSpLocks/>
          </p:cNvCxnSpPr>
          <p:nvPr/>
        </p:nvCxnSpPr>
        <p:spPr>
          <a:xfrm rot="0" flipH="1">
            <a:off x="5272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82" name=""/>
          <p:cNvCxnSpPr>
            <a:cxnSpLocks/>
          </p:cNvCxnSpPr>
          <p:nvPr/>
        </p:nvCxnSpPr>
        <p:spPr>
          <a:xfrm rot="0" flipH="1">
            <a:off x="5102225" y="4105275"/>
            <a:ext cx="615950" cy="704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9073" name=""/>
          <p:cNvSpPr/>
          <p:nvPr/>
        </p:nvSpPr>
        <p:spPr>
          <a:xfrm rot="0">
            <a:off x="457200" y="2133600"/>
            <a:ext cx="1066800" cy="381000"/>
          </a:xfrm>
          <a:prstGeom prst="line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074" name=""/>
          <p:cNvSpPr txBox="1"/>
          <p:nvPr/>
        </p:nvSpPr>
        <p:spPr>
          <a:xfrm rot="0">
            <a:off x="76200" y="1447800"/>
            <a:ext cx="874712" cy="7016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049075" name=""/>
          <p:cNvSpPr/>
          <p:nvPr/>
        </p:nvSpPr>
        <p:spPr>
          <a:xfrm rot="0">
            <a:off x="1524000" y="1828800"/>
            <a:ext cx="1066800" cy="685800"/>
          </a:xfrm>
          <a:prstGeom prst="ellipse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lang="zh-CN">
                <a:latin typeface="Times New Roman" pitchFamily="18" charset="0"/>
              </a:rPr>
              <a:t>d      f</a:t>
            </a:r>
          </a:p>
        </p:txBody>
      </p:sp>
      <p:sp>
        <p:nvSpPr>
          <p:cNvPr id="1049076" name=""/>
          <p:cNvSpPr txBox="1"/>
          <p:nvPr/>
        </p:nvSpPr>
        <p:spPr>
          <a:xfrm rot="0">
            <a:off x="223837" y="5791200"/>
            <a:ext cx="1528762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2400" lang="zh-CN">
                <a:solidFill>
                  <a:schemeClr val="lt2"/>
                </a:solidFill>
                <a:latin typeface="Times New Roman" pitchFamily="18" charset="0"/>
              </a:rPr>
              <a:t>Tree edges</a:t>
            </a:r>
          </a:p>
        </p:txBody>
      </p:sp>
    </p:spTree>
  </p:cSld>
  <p:clrMapOvr>
    <a:masterClrMapping/>
  </p:clrMapOvr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77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33</a:t>
            </a:fld>
            <a:r>
              <a:rPr altLang="en-US" b="1" sz="900" i="0" lang="zh-CN"/>
              <a:t> 				</a:t>
            </a:r>
          </a:p>
        </p:txBody>
      </p:sp>
      <p:sp>
        <p:nvSpPr>
          <p:cNvPr id="1049078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DFS: Kinds of edges</a:t>
            </a:r>
          </a:p>
        </p:txBody>
      </p:sp>
      <p:sp>
        <p:nvSpPr>
          <p:cNvPr id="1049079" name=""/>
          <p:cNvSpPr/>
          <p:nvPr>
            <p:ph type="body" sz="full" idx="1"/>
          </p:nvPr>
        </p:nvSpPr>
        <p:spPr>
          <a:xfrm rot="0">
            <a:off x="457200" y="1524000"/>
            <a:ext cx="8229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●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85000"/>
              <a:buFont typeface="Times New Roman" pitchFamily="18" charset="0"/>
              <a:buChar char="■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○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u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lang="zh-CN"/>
              <a:t>DFS introduces an important distinction among edges in the original graph:</a:t>
            </a:r>
          </a:p>
          <a:p>
            <a:pPr lvl="1"/>
            <a:r>
              <a:rPr altLang="en-US" i="1" lang="zh-CN">
                <a:solidFill>
                  <a:schemeClr val="lt2"/>
                </a:solidFill>
              </a:rPr>
              <a:t>Tree edge</a:t>
            </a:r>
            <a:r>
              <a:rPr altLang="en-US" lang="zh-CN"/>
              <a:t>: encounter new (white) vertex </a:t>
            </a:r>
          </a:p>
          <a:p>
            <a:pPr lvl="1"/>
            <a:r>
              <a:rPr altLang="en-US" i="1" lang="zh-CN">
                <a:solidFill>
                  <a:schemeClr val="lt2"/>
                </a:solidFill>
              </a:rPr>
              <a:t>Back edge</a:t>
            </a:r>
            <a:r>
              <a:rPr altLang="en-US" lang="zh-CN"/>
              <a:t>: from descendent to ancestor</a:t>
            </a:r>
          </a:p>
          <a:p>
            <a:pPr lvl="2"/>
            <a:r>
              <a:rPr altLang="en-US" lang="zh-CN"/>
              <a:t>Encounter a grey vertex (grey to grey)</a:t>
            </a:r>
          </a:p>
          <a:p>
            <a:pPr lvl="2"/>
            <a:r>
              <a:rPr altLang="en-US" lang="zh-CN"/>
              <a:t>Self loops are considered as to be back edge.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>
                                            <p:txEl>
                                              <p:charRg st="11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>
                                            <p:txEl>
                                              <p:charRg st="155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79">
                                            <p:txEl>
                                              <p:charRg st="194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80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34</a:t>
            </a:fld>
            <a:r>
              <a:rPr altLang="en-US" b="1" sz="900" i="0" lang="zh-CN"/>
              <a:t> 				</a:t>
            </a:r>
          </a:p>
        </p:txBody>
      </p:sp>
      <p:sp>
        <p:nvSpPr>
          <p:cNvPr id="1049081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Example</a:t>
            </a:r>
          </a:p>
        </p:txBody>
      </p:sp>
      <p:sp>
        <p:nvSpPr>
          <p:cNvPr id="1049082" name=""/>
          <p:cNvSpPr/>
          <p:nvPr/>
        </p:nvSpPr>
        <p:spPr>
          <a:xfrm rot="0">
            <a:off x="1524000" y="2362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049083" name=""/>
          <p:cNvSpPr/>
          <p:nvPr/>
        </p:nvSpPr>
        <p:spPr>
          <a:xfrm rot="0">
            <a:off x="4191000" y="2362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049084" name=""/>
          <p:cNvSpPr/>
          <p:nvPr/>
        </p:nvSpPr>
        <p:spPr>
          <a:xfrm rot="0">
            <a:off x="6858000" y="2362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1049085" name=""/>
          <p:cNvSpPr/>
          <p:nvPr/>
        </p:nvSpPr>
        <p:spPr>
          <a:xfrm rot="0">
            <a:off x="6858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1049086" name=""/>
          <p:cNvSpPr/>
          <p:nvPr/>
        </p:nvSpPr>
        <p:spPr>
          <a:xfrm rot="0">
            <a:off x="4191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049087" name=""/>
          <p:cNvSpPr/>
          <p:nvPr/>
        </p:nvSpPr>
        <p:spPr>
          <a:xfrm rot="0">
            <a:off x="1524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049088" name=""/>
          <p:cNvSpPr/>
          <p:nvPr/>
        </p:nvSpPr>
        <p:spPr>
          <a:xfrm rot="0">
            <a:off x="228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049089" name=""/>
          <p:cNvSpPr/>
          <p:nvPr/>
        </p:nvSpPr>
        <p:spPr>
          <a:xfrm rot="0">
            <a:off x="5562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145983" name=""/>
          <p:cNvCxnSpPr>
            <a:cxnSpLocks/>
          </p:cNvCxnSpPr>
          <p:nvPr/>
        </p:nvCxnSpPr>
        <p:spPr>
          <a:xfrm rot="0" flipH="1">
            <a:off x="1139825" y="2962275"/>
            <a:ext cx="5397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84" name=""/>
          <p:cNvCxnSpPr>
            <a:cxnSpLocks/>
          </p:cNvCxnSpPr>
          <p:nvPr/>
        </p:nvCxnSpPr>
        <p:spPr>
          <a:xfrm rot="0">
            <a:off x="1139825" y="4105275"/>
            <a:ext cx="539750" cy="7048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85" name=""/>
          <p:cNvCxnSpPr>
            <a:cxnSpLocks/>
          </p:cNvCxnSpPr>
          <p:nvPr/>
        </p:nvCxnSpPr>
        <p:spPr>
          <a:xfrm rot="0">
            <a:off x="1309687" y="3848100"/>
            <a:ext cx="3036887" cy="962025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86" name=""/>
          <p:cNvCxnSpPr>
            <a:cxnSpLocks/>
          </p:cNvCxnSpPr>
          <p:nvPr/>
        </p:nvCxnSpPr>
        <p:spPr>
          <a:xfrm rot="0" flipH="1">
            <a:off x="2605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87" name=""/>
          <p:cNvCxnSpPr>
            <a:cxnSpLocks/>
          </p:cNvCxnSpPr>
          <p:nvPr/>
        </p:nvCxnSpPr>
        <p:spPr>
          <a:xfrm rot="0" flipV="1">
            <a:off x="2057400" y="3062287"/>
            <a:ext cx="0" cy="1647825"/>
          </a:xfrm>
          <a:prstGeom prst="straightConnector1"/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88" name=""/>
          <p:cNvCxnSpPr>
            <a:cxnSpLocks/>
          </p:cNvCxnSpPr>
          <p:nvPr/>
        </p:nvCxnSpPr>
        <p:spPr>
          <a:xfrm rot="0">
            <a:off x="2435225" y="2962275"/>
            <a:ext cx="1911350" cy="1847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89" name=""/>
          <p:cNvCxnSpPr>
            <a:cxnSpLocks/>
          </p:cNvCxnSpPr>
          <p:nvPr/>
        </p:nvCxnSpPr>
        <p:spPr>
          <a:xfrm rot="0">
            <a:off x="4724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90" name=""/>
          <p:cNvCxnSpPr>
            <a:cxnSpLocks/>
          </p:cNvCxnSpPr>
          <p:nvPr/>
        </p:nvCxnSpPr>
        <p:spPr>
          <a:xfrm rot="0">
            <a:off x="2605087" y="2705100"/>
            <a:ext cx="1571625" cy="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91" name=""/>
          <p:cNvCxnSpPr>
            <a:cxnSpLocks/>
          </p:cNvCxnSpPr>
          <p:nvPr/>
        </p:nvCxnSpPr>
        <p:spPr>
          <a:xfrm rot="0" flipH="1">
            <a:off x="5272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92" name=""/>
          <p:cNvCxnSpPr>
            <a:cxnSpLocks/>
          </p:cNvCxnSpPr>
          <p:nvPr/>
        </p:nvCxnSpPr>
        <p:spPr>
          <a:xfrm rot="0">
            <a:off x="5102225" y="2962275"/>
            <a:ext cx="6159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93" name=""/>
          <p:cNvCxnSpPr>
            <a:cxnSpLocks/>
          </p:cNvCxnSpPr>
          <p:nvPr/>
        </p:nvCxnSpPr>
        <p:spPr>
          <a:xfrm rot="0" flipH="1">
            <a:off x="6473825" y="2962275"/>
            <a:ext cx="5397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94" name=""/>
          <p:cNvCxnSpPr>
            <a:cxnSpLocks/>
          </p:cNvCxnSpPr>
          <p:nvPr/>
        </p:nvCxnSpPr>
        <p:spPr>
          <a:xfrm rot="0">
            <a:off x="7391400" y="3062287"/>
            <a:ext cx="0" cy="1647825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95" name=""/>
          <p:cNvCxnSpPr>
            <a:cxnSpLocks/>
          </p:cNvCxnSpPr>
          <p:nvPr/>
        </p:nvCxnSpPr>
        <p:spPr>
          <a:xfrm rot="0" flipH="1">
            <a:off x="5272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96" name=""/>
          <p:cNvCxnSpPr>
            <a:cxnSpLocks/>
          </p:cNvCxnSpPr>
          <p:nvPr/>
        </p:nvCxnSpPr>
        <p:spPr>
          <a:xfrm rot="0" flipH="1">
            <a:off x="5102225" y="4105275"/>
            <a:ext cx="615950" cy="704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9090" name=""/>
          <p:cNvSpPr/>
          <p:nvPr/>
        </p:nvSpPr>
        <p:spPr>
          <a:xfrm rot="0">
            <a:off x="457200" y="2133600"/>
            <a:ext cx="1066800" cy="381000"/>
          </a:xfrm>
          <a:prstGeom prst="line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091" name=""/>
          <p:cNvSpPr txBox="1"/>
          <p:nvPr/>
        </p:nvSpPr>
        <p:spPr>
          <a:xfrm rot="0">
            <a:off x="76200" y="1447800"/>
            <a:ext cx="874712" cy="7016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049092" name=""/>
          <p:cNvSpPr/>
          <p:nvPr/>
        </p:nvSpPr>
        <p:spPr>
          <a:xfrm rot="0">
            <a:off x="1524000" y="1828800"/>
            <a:ext cx="1066800" cy="685800"/>
          </a:xfrm>
          <a:prstGeom prst="ellipse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lang="zh-CN">
                <a:latin typeface="Times New Roman" pitchFamily="18" charset="0"/>
              </a:rPr>
              <a:t>d      f</a:t>
            </a:r>
          </a:p>
        </p:txBody>
      </p:sp>
      <p:sp>
        <p:nvSpPr>
          <p:cNvPr id="1049093" name=""/>
          <p:cNvSpPr txBox="1"/>
          <p:nvPr/>
        </p:nvSpPr>
        <p:spPr>
          <a:xfrm rot="0">
            <a:off x="223837" y="5791200"/>
            <a:ext cx="1528762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2400" lang="zh-CN">
                <a:solidFill>
                  <a:schemeClr val="lt2"/>
                </a:solidFill>
                <a:latin typeface="Times New Roman" pitchFamily="18" charset="0"/>
              </a:rPr>
              <a:t>Tree edges</a:t>
            </a:r>
          </a:p>
        </p:txBody>
      </p:sp>
      <p:sp>
        <p:nvSpPr>
          <p:cNvPr id="1049094" name=""/>
          <p:cNvSpPr txBox="1"/>
          <p:nvPr/>
        </p:nvSpPr>
        <p:spPr>
          <a:xfrm rot="0">
            <a:off x="1828800" y="5791200"/>
            <a:ext cx="1597025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2400" lang="zh-CN">
                <a:solidFill>
                  <a:schemeClr val="accent2"/>
                </a:solidFill>
                <a:latin typeface="Times New Roman" pitchFamily="18" charset="0"/>
              </a:rPr>
              <a:t>Back edges</a:t>
            </a:r>
          </a:p>
        </p:txBody>
      </p:sp>
    </p:spTree>
  </p:cSld>
  <p:clrMapOvr>
    <a:masterClrMapping/>
  </p:clrMapOvr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95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35</a:t>
            </a:fld>
            <a:r>
              <a:rPr altLang="en-US" b="1" sz="900" i="0" lang="zh-CN"/>
              <a:t> 				</a:t>
            </a:r>
          </a:p>
        </p:txBody>
      </p:sp>
      <p:sp>
        <p:nvSpPr>
          <p:cNvPr id="1049096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DFS: Kinds of edges</a:t>
            </a:r>
          </a:p>
        </p:txBody>
      </p:sp>
      <p:sp>
        <p:nvSpPr>
          <p:cNvPr id="1049097" name=""/>
          <p:cNvSpPr/>
          <p:nvPr>
            <p:ph type="body" sz="full" idx="1"/>
          </p:nvPr>
        </p:nvSpPr>
        <p:spPr>
          <a:xfrm rot="0">
            <a:off x="457200" y="1524000"/>
            <a:ext cx="8229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●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85000"/>
              <a:buFont typeface="Times New Roman" pitchFamily="18" charset="0"/>
              <a:buChar char="■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○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u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lang="zh-CN"/>
              <a:t>DFS introduces an important distinction among edges in the original graph:</a:t>
            </a:r>
          </a:p>
          <a:p>
            <a:pPr lvl="1"/>
            <a:r>
              <a:rPr altLang="en-US" i="1" lang="zh-CN">
                <a:solidFill>
                  <a:schemeClr val="lt2"/>
                </a:solidFill>
              </a:rPr>
              <a:t>Tree edge</a:t>
            </a:r>
            <a:r>
              <a:rPr altLang="en-US" lang="zh-CN"/>
              <a:t>: encounter new (white) vertex </a:t>
            </a:r>
          </a:p>
          <a:p>
            <a:pPr lvl="1"/>
            <a:r>
              <a:rPr altLang="en-US" i="1" lang="zh-CN">
                <a:solidFill>
                  <a:schemeClr val="lt2"/>
                </a:solidFill>
              </a:rPr>
              <a:t>Back edge</a:t>
            </a:r>
            <a:r>
              <a:rPr altLang="en-US" lang="zh-CN"/>
              <a:t>: from descendent to ancestor</a:t>
            </a:r>
          </a:p>
          <a:p>
            <a:pPr lvl="1"/>
            <a:r>
              <a:rPr altLang="en-US" i="1" lang="zh-CN">
                <a:solidFill>
                  <a:schemeClr val="lt2"/>
                </a:solidFill>
              </a:rPr>
              <a:t>Forward edge</a:t>
            </a:r>
            <a:r>
              <a:rPr altLang="en-US" lang="zh-CN"/>
              <a:t>: from ancestor to descendent</a:t>
            </a:r>
          </a:p>
          <a:p>
            <a:pPr lvl="2"/>
            <a:r>
              <a:rPr altLang="en-US" lang="zh-CN"/>
              <a:t>Not a tree edge, though</a:t>
            </a:r>
          </a:p>
          <a:p>
            <a:pPr lvl="2"/>
            <a:r>
              <a:rPr altLang="en-US" lang="zh-CN"/>
              <a:t>From grey node to black node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7">
                                            <p:txEl>
                                              <p:charRg st="155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7">
                                            <p:txEl>
                                              <p:charRg st="197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97">
                                            <p:txEl>
                                              <p:charRg st="221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098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36</a:t>
            </a:fld>
            <a:r>
              <a:rPr altLang="en-US" b="1" sz="900" i="0" lang="zh-CN"/>
              <a:t> 				</a:t>
            </a:r>
          </a:p>
        </p:txBody>
      </p:sp>
      <p:sp>
        <p:nvSpPr>
          <p:cNvPr id="1049099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Example</a:t>
            </a:r>
          </a:p>
        </p:txBody>
      </p:sp>
      <p:sp>
        <p:nvSpPr>
          <p:cNvPr id="1049100" name=""/>
          <p:cNvSpPr/>
          <p:nvPr/>
        </p:nvSpPr>
        <p:spPr>
          <a:xfrm rot="0">
            <a:off x="1524000" y="2362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049101" name=""/>
          <p:cNvSpPr/>
          <p:nvPr/>
        </p:nvSpPr>
        <p:spPr>
          <a:xfrm rot="0">
            <a:off x="4191000" y="2362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049102" name=""/>
          <p:cNvSpPr/>
          <p:nvPr/>
        </p:nvSpPr>
        <p:spPr>
          <a:xfrm rot="0">
            <a:off x="6858000" y="2362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1049103" name=""/>
          <p:cNvSpPr/>
          <p:nvPr/>
        </p:nvSpPr>
        <p:spPr>
          <a:xfrm rot="0">
            <a:off x="6858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1049104" name=""/>
          <p:cNvSpPr/>
          <p:nvPr/>
        </p:nvSpPr>
        <p:spPr>
          <a:xfrm rot="0">
            <a:off x="4191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049105" name=""/>
          <p:cNvSpPr/>
          <p:nvPr/>
        </p:nvSpPr>
        <p:spPr>
          <a:xfrm rot="0">
            <a:off x="1524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049106" name=""/>
          <p:cNvSpPr/>
          <p:nvPr/>
        </p:nvSpPr>
        <p:spPr>
          <a:xfrm rot="0">
            <a:off x="228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049107" name=""/>
          <p:cNvSpPr/>
          <p:nvPr/>
        </p:nvSpPr>
        <p:spPr>
          <a:xfrm rot="0">
            <a:off x="5562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145997" name=""/>
          <p:cNvCxnSpPr>
            <a:cxnSpLocks/>
          </p:cNvCxnSpPr>
          <p:nvPr/>
        </p:nvCxnSpPr>
        <p:spPr>
          <a:xfrm rot="0" flipH="1">
            <a:off x="1139825" y="2962275"/>
            <a:ext cx="5397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98" name=""/>
          <p:cNvCxnSpPr>
            <a:cxnSpLocks/>
          </p:cNvCxnSpPr>
          <p:nvPr/>
        </p:nvCxnSpPr>
        <p:spPr>
          <a:xfrm rot="0">
            <a:off x="1139825" y="4105275"/>
            <a:ext cx="539750" cy="7048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999" name=""/>
          <p:cNvCxnSpPr>
            <a:cxnSpLocks/>
          </p:cNvCxnSpPr>
          <p:nvPr/>
        </p:nvCxnSpPr>
        <p:spPr>
          <a:xfrm rot="0">
            <a:off x="1309687" y="3848100"/>
            <a:ext cx="3036887" cy="962025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00" name=""/>
          <p:cNvCxnSpPr>
            <a:cxnSpLocks/>
          </p:cNvCxnSpPr>
          <p:nvPr/>
        </p:nvCxnSpPr>
        <p:spPr>
          <a:xfrm rot="0" flipH="1">
            <a:off x="2605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01" name=""/>
          <p:cNvCxnSpPr>
            <a:cxnSpLocks/>
          </p:cNvCxnSpPr>
          <p:nvPr/>
        </p:nvCxnSpPr>
        <p:spPr>
          <a:xfrm rot="0" flipV="1">
            <a:off x="2057400" y="3062287"/>
            <a:ext cx="0" cy="1647825"/>
          </a:xfrm>
          <a:prstGeom prst="straightConnector1"/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02" name=""/>
          <p:cNvCxnSpPr>
            <a:cxnSpLocks/>
          </p:cNvCxnSpPr>
          <p:nvPr/>
        </p:nvCxnSpPr>
        <p:spPr>
          <a:xfrm rot="0">
            <a:off x="4724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03" name=""/>
          <p:cNvCxnSpPr>
            <a:cxnSpLocks/>
          </p:cNvCxnSpPr>
          <p:nvPr/>
        </p:nvCxnSpPr>
        <p:spPr>
          <a:xfrm rot="0">
            <a:off x="2605087" y="2705100"/>
            <a:ext cx="1571625" cy="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04" name=""/>
          <p:cNvCxnSpPr>
            <a:cxnSpLocks/>
          </p:cNvCxnSpPr>
          <p:nvPr/>
        </p:nvCxnSpPr>
        <p:spPr>
          <a:xfrm rot="0" flipH="1">
            <a:off x="5272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05" name=""/>
          <p:cNvCxnSpPr>
            <a:cxnSpLocks/>
          </p:cNvCxnSpPr>
          <p:nvPr/>
        </p:nvCxnSpPr>
        <p:spPr>
          <a:xfrm rot="0">
            <a:off x="5102225" y="2962275"/>
            <a:ext cx="6159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06" name=""/>
          <p:cNvCxnSpPr>
            <a:cxnSpLocks/>
          </p:cNvCxnSpPr>
          <p:nvPr/>
        </p:nvCxnSpPr>
        <p:spPr>
          <a:xfrm rot="0" flipH="1">
            <a:off x="6473825" y="2962275"/>
            <a:ext cx="5397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07" name=""/>
          <p:cNvCxnSpPr>
            <a:cxnSpLocks/>
          </p:cNvCxnSpPr>
          <p:nvPr/>
        </p:nvCxnSpPr>
        <p:spPr>
          <a:xfrm rot="0">
            <a:off x="7391400" y="3062287"/>
            <a:ext cx="0" cy="1647825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08" name=""/>
          <p:cNvCxnSpPr>
            <a:cxnSpLocks/>
          </p:cNvCxnSpPr>
          <p:nvPr/>
        </p:nvCxnSpPr>
        <p:spPr>
          <a:xfrm rot="0" flipH="1">
            <a:off x="5272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09" name=""/>
          <p:cNvCxnSpPr>
            <a:cxnSpLocks/>
          </p:cNvCxnSpPr>
          <p:nvPr/>
        </p:nvCxnSpPr>
        <p:spPr>
          <a:xfrm rot="0" flipH="1">
            <a:off x="5102225" y="4105275"/>
            <a:ext cx="615950" cy="704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9108" name=""/>
          <p:cNvSpPr/>
          <p:nvPr/>
        </p:nvSpPr>
        <p:spPr>
          <a:xfrm rot="0">
            <a:off x="457200" y="2133600"/>
            <a:ext cx="1066800" cy="381000"/>
          </a:xfrm>
          <a:prstGeom prst="line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109" name=""/>
          <p:cNvSpPr txBox="1"/>
          <p:nvPr/>
        </p:nvSpPr>
        <p:spPr>
          <a:xfrm rot="0">
            <a:off x="76200" y="1447800"/>
            <a:ext cx="874712" cy="7016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049110" name=""/>
          <p:cNvSpPr/>
          <p:nvPr/>
        </p:nvSpPr>
        <p:spPr>
          <a:xfrm rot="0">
            <a:off x="1524000" y="1828800"/>
            <a:ext cx="1066800" cy="685800"/>
          </a:xfrm>
          <a:prstGeom prst="ellipse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lang="zh-CN">
                <a:latin typeface="Times New Roman" pitchFamily="18" charset="0"/>
              </a:rPr>
              <a:t>d      f</a:t>
            </a:r>
          </a:p>
        </p:txBody>
      </p:sp>
      <p:sp>
        <p:nvSpPr>
          <p:cNvPr id="1049111" name=""/>
          <p:cNvSpPr txBox="1"/>
          <p:nvPr/>
        </p:nvSpPr>
        <p:spPr>
          <a:xfrm rot="0">
            <a:off x="223837" y="5791200"/>
            <a:ext cx="1528762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2400" lang="zh-CN">
                <a:solidFill>
                  <a:schemeClr val="lt2"/>
                </a:solidFill>
                <a:latin typeface="Times New Roman" pitchFamily="18" charset="0"/>
              </a:rPr>
              <a:t>Tree edges</a:t>
            </a:r>
          </a:p>
        </p:txBody>
      </p:sp>
      <p:sp>
        <p:nvSpPr>
          <p:cNvPr id="1049112" name=""/>
          <p:cNvSpPr txBox="1"/>
          <p:nvPr/>
        </p:nvSpPr>
        <p:spPr>
          <a:xfrm rot="0">
            <a:off x="1828800" y="5791200"/>
            <a:ext cx="1597025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2400" lang="zh-CN">
                <a:solidFill>
                  <a:schemeClr val="accent2"/>
                </a:solidFill>
                <a:latin typeface="Times New Roman" pitchFamily="18" charset="0"/>
              </a:rPr>
              <a:t>Back edges</a:t>
            </a:r>
          </a:p>
        </p:txBody>
      </p:sp>
      <p:sp>
        <p:nvSpPr>
          <p:cNvPr id="1049113" name=""/>
          <p:cNvSpPr txBox="1"/>
          <p:nvPr/>
        </p:nvSpPr>
        <p:spPr>
          <a:xfrm rot="0">
            <a:off x="3505200" y="5791200"/>
            <a:ext cx="2055812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2400" lang="zh-CN">
                <a:solidFill>
                  <a:schemeClr val="hlink"/>
                </a:solidFill>
                <a:latin typeface="Times New Roman" pitchFamily="18" charset="0"/>
              </a:rPr>
              <a:t>Forward edges</a:t>
            </a:r>
          </a:p>
        </p:txBody>
      </p:sp>
      <p:cxnSp>
        <p:nvCxnSpPr>
          <p:cNvPr id="3146010" name=""/>
          <p:cNvCxnSpPr>
            <a:cxnSpLocks/>
          </p:cNvCxnSpPr>
          <p:nvPr/>
        </p:nvCxnSpPr>
        <p:spPr>
          <a:xfrm rot="0">
            <a:off x="2435225" y="2962275"/>
            <a:ext cx="1911350" cy="1847850"/>
          </a:xfrm>
          <a:prstGeom prst="straightConnector1"/>
          <a:noFill/>
          <a:ln w="28575" cap="flat" cmpd="sng">
            <a:solidFill>
              <a:schemeClr val="hlink">
                <a:alpha val="100000"/>
              </a:schemeClr>
            </a:solidFill>
            <a:prstDash val="solid"/>
            <a:round/>
            <a:tailEnd type="triangle" w="med" len="med"/>
          </a:ln>
        </p:spPr>
      </p:cxnSp>
    </p:spTree>
  </p:cSld>
  <p:clrMapOvr>
    <a:masterClrMapping/>
  </p:clrMapOvr>
  <p:timing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14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37</a:t>
            </a:fld>
            <a:r>
              <a:rPr altLang="en-US" b="1" sz="900" i="0" lang="zh-CN"/>
              <a:t> 				</a:t>
            </a:r>
          </a:p>
        </p:txBody>
      </p:sp>
      <p:sp>
        <p:nvSpPr>
          <p:cNvPr id="1049115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DFS: Kinds of edges</a:t>
            </a:r>
          </a:p>
        </p:txBody>
      </p:sp>
      <p:sp>
        <p:nvSpPr>
          <p:cNvPr id="1049116" name=""/>
          <p:cNvSpPr/>
          <p:nvPr>
            <p:ph type="body" sz="full" idx="1"/>
          </p:nvPr>
        </p:nvSpPr>
        <p:spPr>
          <a:xfrm rot="0">
            <a:off x="457200" y="1524000"/>
            <a:ext cx="8229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●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85000"/>
              <a:buFont typeface="Times New Roman" pitchFamily="18" charset="0"/>
              <a:buChar char="■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○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u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lang="zh-CN"/>
              <a:t>DFS introduces an important distinction among edges in the original graph:</a:t>
            </a:r>
          </a:p>
          <a:p>
            <a:pPr lvl="1"/>
            <a:r>
              <a:rPr altLang="en-US" i="1" lang="zh-CN">
                <a:solidFill>
                  <a:schemeClr val="lt2"/>
                </a:solidFill>
              </a:rPr>
              <a:t>Tree edge</a:t>
            </a:r>
            <a:r>
              <a:rPr altLang="en-US" lang="zh-CN"/>
              <a:t>: encounter new (white) vertex </a:t>
            </a:r>
          </a:p>
          <a:p>
            <a:pPr lvl="1"/>
            <a:r>
              <a:rPr altLang="en-US" i="1" lang="zh-CN">
                <a:solidFill>
                  <a:schemeClr val="lt2"/>
                </a:solidFill>
              </a:rPr>
              <a:t>Back edge</a:t>
            </a:r>
            <a:r>
              <a:rPr altLang="en-US" lang="zh-CN"/>
              <a:t>: from descendent to ancestor</a:t>
            </a:r>
          </a:p>
          <a:p>
            <a:pPr lvl="1"/>
            <a:r>
              <a:rPr altLang="en-US" i="1" lang="zh-CN">
                <a:solidFill>
                  <a:schemeClr val="lt2"/>
                </a:solidFill>
              </a:rPr>
              <a:t>Forward edge</a:t>
            </a:r>
            <a:r>
              <a:rPr altLang="en-US" lang="zh-CN"/>
              <a:t>: from ancestor to descendent</a:t>
            </a:r>
          </a:p>
          <a:p>
            <a:pPr lvl="1"/>
            <a:r>
              <a:rPr altLang="en-US" i="1" lang="zh-CN">
                <a:solidFill>
                  <a:schemeClr val="lt2"/>
                </a:solidFill>
              </a:rPr>
              <a:t>Cross edge</a:t>
            </a:r>
            <a:r>
              <a:rPr altLang="en-US" lang="zh-CN"/>
              <a:t>: between a tree or subtrees</a:t>
            </a:r>
          </a:p>
          <a:p>
            <a:pPr lvl="2"/>
            <a:r>
              <a:rPr altLang="en-US" lang="zh-CN"/>
              <a:t>From a grey node to a black node</a:t>
            </a:r>
          </a:p>
          <a:p>
            <a:pPr lvl="2"/>
            <a:endParaRPr altLang="en-US" lang="zh-CN"/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16">
                                            <p:txEl>
                                              <p:charRg st="197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16">
                                            <p:txEl>
                                              <p:charRg st="236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17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38</a:t>
            </a:fld>
            <a:r>
              <a:rPr altLang="en-US" b="1" sz="900" i="0" lang="zh-CN"/>
              <a:t> 				</a:t>
            </a:r>
          </a:p>
        </p:txBody>
      </p:sp>
      <p:sp>
        <p:nvSpPr>
          <p:cNvPr id="1049118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Example</a:t>
            </a:r>
          </a:p>
        </p:txBody>
      </p:sp>
      <p:sp>
        <p:nvSpPr>
          <p:cNvPr id="1049119" name=""/>
          <p:cNvSpPr/>
          <p:nvPr/>
        </p:nvSpPr>
        <p:spPr>
          <a:xfrm rot="0">
            <a:off x="1524000" y="2362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049120" name=""/>
          <p:cNvSpPr/>
          <p:nvPr/>
        </p:nvSpPr>
        <p:spPr>
          <a:xfrm rot="0">
            <a:off x="4191000" y="2362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049121" name=""/>
          <p:cNvSpPr/>
          <p:nvPr/>
        </p:nvSpPr>
        <p:spPr>
          <a:xfrm rot="0">
            <a:off x="6858000" y="2362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1049122" name=""/>
          <p:cNvSpPr/>
          <p:nvPr/>
        </p:nvSpPr>
        <p:spPr>
          <a:xfrm rot="0">
            <a:off x="6858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1049123" name=""/>
          <p:cNvSpPr/>
          <p:nvPr/>
        </p:nvSpPr>
        <p:spPr>
          <a:xfrm rot="0">
            <a:off x="4191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049124" name=""/>
          <p:cNvSpPr/>
          <p:nvPr/>
        </p:nvSpPr>
        <p:spPr>
          <a:xfrm rot="0">
            <a:off x="1524000" y="47244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049125" name=""/>
          <p:cNvSpPr/>
          <p:nvPr/>
        </p:nvSpPr>
        <p:spPr>
          <a:xfrm rot="0">
            <a:off x="228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049126" name=""/>
          <p:cNvSpPr/>
          <p:nvPr/>
        </p:nvSpPr>
        <p:spPr>
          <a:xfrm rot="0">
            <a:off x="5562600" y="3505200"/>
            <a:ext cx="1066800" cy="685800"/>
          </a:xfrm>
          <a:prstGeom prst="ellipse"/>
          <a:solidFill>
            <a:schemeClr val="dk1"/>
          </a:solidFill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i="0" lang="zh-CN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3146011" name=""/>
          <p:cNvCxnSpPr>
            <a:cxnSpLocks/>
          </p:cNvCxnSpPr>
          <p:nvPr/>
        </p:nvCxnSpPr>
        <p:spPr>
          <a:xfrm rot="0" flipH="1">
            <a:off x="1139825" y="2962275"/>
            <a:ext cx="5397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12" name=""/>
          <p:cNvCxnSpPr>
            <a:cxnSpLocks/>
          </p:cNvCxnSpPr>
          <p:nvPr/>
        </p:nvCxnSpPr>
        <p:spPr>
          <a:xfrm rot="0">
            <a:off x="1139825" y="4105275"/>
            <a:ext cx="539750" cy="7048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13" name=""/>
          <p:cNvCxnSpPr>
            <a:cxnSpLocks/>
          </p:cNvCxnSpPr>
          <p:nvPr/>
        </p:nvCxnSpPr>
        <p:spPr>
          <a:xfrm rot="0">
            <a:off x="1309687" y="3848100"/>
            <a:ext cx="3036887" cy="962025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14" name=""/>
          <p:cNvCxnSpPr>
            <a:cxnSpLocks/>
          </p:cNvCxnSpPr>
          <p:nvPr/>
        </p:nvCxnSpPr>
        <p:spPr>
          <a:xfrm rot="0" flipH="1">
            <a:off x="2605087" y="5067300"/>
            <a:ext cx="1571625" cy="0"/>
          </a:xfrm>
          <a:prstGeom prst="straightConnector1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15" name=""/>
          <p:cNvCxnSpPr>
            <a:cxnSpLocks/>
          </p:cNvCxnSpPr>
          <p:nvPr/>
        </p:nvCxnSpPr>
        <p:spPr>
          <a:xfrm rot="0" flipV="1">
            <a:off x="2057400" y="3062287"/>
            <a:ext cx="0" cy="1647825"/>
          </a:xfrm>
          <a:prstGeom prst="straightConnector1"/>
          <a:noFill/>
          <a:ln w="28575" cap="flat" cmpd="sng">
            <a:solidFill>
              <a:schemeClr val="accen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16" name=""/>
          <p:cNvCxnSpPr>
            <a:cxnSpLocks/>
          </p:cNvCxnSpPr>
          <p:nvPr/>
        </p:nvCxnSpPr>
        <p:spPr>
          <a:xfrm rot="0">
            <a:off x="4724400" y="3062287"/>
            <a:ext cx="0" cy="1647825"/>
          </a:xfrm>
          <a:prstGeom prst="straightConnector1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17" name=""/>
          <p:cNvCxnSpPr>
            <a:cxnSpLocks/>
          </p:cNvCxnSpPr>
          <p:nvPr/>
        </p:nvCxnSpPr>
        <p:spPr>
          <a:xfrm rot="0">
            <a:off x="2605087" y="2705100"/>
            <a:ext cx="1571625" cy="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18" name=""/>
          <p:cNvCxnSpPr>
            <a:cxnSpLocks/>
          </p:cNvCxnSpPr>
          <p:nvPr/>
        </p:nvCxnSpPr>
        <p:spPr>
          <a:xfrm rot="0" flipH="1">
            <a:off x="5272087" y="2705100"/>
            <a:ext cx="1571625" cy="0"/>
          </a:xfrm>
          <a:prstGeom prst="straightConnector1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19" name=""/>
          <p:cNvCxnSpPr>
            <a:cxnSpLocks/>
          </p:cNvCxnSpPr>
          <p:nvPr/>
        </p:nvCxnSpPr>
        <p:spPr>
          <a:xfrm rot="0">
            <a:off x="5102225" y="2962275"/>
            <a:ext cx="615950" cy="6286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20" name=""/>
          <p:cNvCxnSpPr>
            <a:cxnSpLocks/>
          </p:cNvCxnSpPr>
          <p:nvPr/>
        </p:nvCxnSpPr>
        <p:spPr>
          <a:xfrm rot="0" flipH="1">
            <a:off x="6473825" y="2962275"/>
            <a:ext cx="539750" cy="628650"/>
          </a:xfrm>
          <a:prstGeom prst="straightConnector1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21" name=""/>
          <p:cNvCxnSpPr>
            <a:cxnSpLocks/>
          </p:cNvCxnSpPr>
          <p:nvPr/>
        </p:nvCxnSpPr>
        <p:spPr>
          <a:xfrm rot="0">
            <a:off x="7391400" y="3062287"/>
            <a:ext cx="0" cy="1647825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22" name=""/>
          <p:cNvCxnSpPr>
            <a:cxnSpLocks/>
          </p:cNvCxnSpPr>
          <p:nvPr/>
        </p:nvCxnSpPr>
        <p:spPr>
          <a:xfrm rot="0" flipH="1">
            <a:off x="5272087" y="5067300"/>
            <a:ext cx="1571625" cy="0"/>
          </a:xfrm>
          <a:prstGeom prst="straightConnector1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23" name=""/>
          <p:cNvCxnSpPr>
            <a:cxnSpLocks/>
          </p:cNvCxnSpPr>
          <p:nvPr/>
        </p:nvCxnSpPr>
        <p:spPr>
          <a:xfrm rot="0" flipH="1">
            <a:off x="5102225" y="4105275"/>
            <a:ext cx="615950" cy="704850"/>
          </a:xfrm>
          <a:prstGeom prst="straightConnector1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9127" name=""/>
          <p:cNvSpPr/>
          <p:nvPr/>
        </p:nvSpPr>
        <p:spPr>
          <a:xfrm rot="0">
            <a:off x="457200" y="2133600"/>
            <a:ext cx="1066800" cy="381000"/>
          </a:xfrm>
          <a:prstGeom prst="line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9128" name=""/>
          <p:cNvSpPr txBox="1"/>
          <p:nvPr/>
        </p:nvSpPr>
        <p:spPr>
          <a:xfrm rot="0">
            <a:off x="76200" y="1447800"/>
            <a:ext cx="874712" cy="7016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049129" name=""/>
          <p:cNvSpPr/>
          <p:nvPr/>
        </p:nvSpPr>
        <p:spPr>
          <a:xfrm rot="0">
            <a:off x="1524000" y="1828800"/>
            <a:ext cx="1066800" cy="685800"/>
          </a:xfrm>
          <a:prstGeom prst="ellipse"/>
          <a:noFill/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lang="zh-CN">
                <a:latin typeface="Times New Roman" pitchFamily="18" charset="0"/>
              </a:rPr>
              <a:t>d      f</a:t>
            </a:r>
          </a:p>
        </p:txBody>
      </p:sp>
      <p:sp>
        <p:nvSpPr>
          <p:cNvPr id="1049130" name=""/>
          <p:cNvSpPr txBox="1"/>
          <p:nvPr/>
        </p:nvSpPr>
        <p:spPr>
          <a:xfrm rot="0">
            <a:off x="223837" y="5791200"/>
            <a:ext cx="1528762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2400" lang="zh-CN">
                <a:solidFill>
                  <a:schemeClr val="lt2"/>
                </a:solidFill>
                <a:latin typeface="Times New Roman" pitchFamily="18" charset="0"/>
              </a:rPr>
              <a:t>Tree edges</a:t>
            </a:r>
          </a:p>
        </p:txBody>
      </p:sp>
      <p:sp>
        <p:nvSpPr>
          <p:cNvPr id="1049131" name=""/>
          <p:cNvSpPr txBox="1"/>
          <p:nvPr/>
        </p:nvSpPr>
        <p:spPr>
          <a:xfrm rot="0">
            <a:off x="1828800" y="5791200"/>
            <a:ext cx="1597025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2400" lang="zh-CN">
                <a:solidFill>
                  <a:schemeClr val="accent2"/>
                </a:solidFill>
                <a:latin typeface="Times New Roman" pitchFamily="18" charset="0"/>
              </a:rPr>
              <a:t>Back edges</a:t>
            </a:r>
          </a:p>
        </p:txBody>
      </p:sp>
      <p:sp>
        <p:nvSpPr>
          <p:cNvPr id="1049132" name=""/>
          <p:cNvSpPr txBox="1"/>
          <p:nvPr/>
        </p:nvSpPr>
        <p:spPr>
          <a:xfrm rot="0">
            <a:off x="3505200" y="5791200"/>
            <a:ext cx="2055812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2400" lang="zh-CN">
                <a:solidFill>
                  <a:schemeClr val="hlink"/>
                </a:solidFill>
                <a:latin typeface="Times New Roman" pitchFamily="18" charset="0"/>
              </a:rPr>
              <a:t>Forward edges</a:t>
            </a:r>
          </a:p>
        </p:txBody>
      </p:sp>
      <p:cxnSp>
        <p:nvCxnSpPr>
          <p:cNvPr id="3146024" name=""/>
          <p:cNvCxnSpPr>
            <a:cxnSpLocks/>
          </p:cNvCxnSpPr>
          <p:nvPr/>
        </p:nvCxnSpPr>
        <p:spPr>
          <a:xfrm rot="0">
            <a:off x="2435225" y="2962275"/>
            <a:ext cx="1911350" cy="1847850"/>
          </a:xfrm>
          <a:prstGeom prst="straightConnector1"/>
          <a:noFill/>
          <a:ln w="28575" cap="flat" cmpd="sng">
            <a:solidFill>
              <a:schemeClr val="hlink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9133" name=""/>
          <p:cNvSpPr txBox="1"/>
          <p:nvPr/>
        </p:nvSpPr>
        <p:spPr>
          <a:xfrm rot="0">
            <a:off x="5638800" y="5791200"/>
            <a:ext cx="1666875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2400" lang="zh-CN">
                <a:solidFill>
                  <a:schemeClr val="accent1"/>
                </a:solidFill>
                <a:latin typeface="Times New Roman" pitchFamily="18" charset="0"/>
              </a:rPr>
              <a:t>Cross edges</a:t>
            </a:r>
          </a:p>
        </p:txBody>
      </p:sp>
    </p:spTree>
  </p:cSld>
  <p:clrMapOvr>
    <a:masterClrMapping/>
  </p:clrMapOvr>
  <p:timing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34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39</a:t>
            </a:fld>
            <a:r>
              <a:rPr altLang="en-US" b="1" sz="900" i="0" lang="zh-CN"/>
              <a:t> 				</a:t>
            </a:r>
          </a:p>
        </p:txBody>
      </p:sp>
      <p:sp>
        <p:nvSpPr>
          <p:cNvPr id="1049135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DFS: Kinds of edges</a:t>
            </a:r>
          </a:p>
        </p:txBody>
      </p:sp>
      <p:sp>
        <p:nvSpPr>
          <p:cNvPr id="1049136" name=""/>
          <p:cNvSpPr/>
          <p:nvPr>
            <p:ph type="body" sz="full" idx="1"/>
          </p:nvPr>
        </p:nvSpPr>
        <p:spPr>
          <a:xfrm rot="0">
            <a:off x="457200" y="1524000"/>
            <a:ext cx="8229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●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85000"/>
              <a:buFont typeface="Times New Roman" pitchFamily="18" charset="0"/>
              <a:buChar char="■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○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u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lang="zh-CN"/>
              <a:t>DFS introduces an important distinction among edges in the original graph:</a:t>
            </a:r>
          </a:p>
          <a:p>
            <a:pPr lvl="1"/>
            <a:r>
              <a:rPr altLang="en-US" i="1" lang="zh-CN">
                <a:solidFill>
                  <a:schemeClr val="lt2"/>
                </a:solidFill>
              </a:rPr>
              <a:t>Tree edge</a:t>
            </a:r>
            <a:r>
              <a:rPr altLang="en-US" lang="zh-CN"/>
              <a:t>: encounter new (white) vertex </a:t>
            </a:r>
          </a:p>
          <a:p>
            <a:pPr lvl="1"/>
            <a:r>
              <a:rPr altLang="en-US" i="1" lang="zh-CN">
                <a:solidFill>
                  <a:schemeClr val="lt2"/>
                </a:solidFill>
              </a:rPr>
              <a:t>Back edge</a:t>
            </a:r>
            <a:r>
              <a:rPr altLang="en-US" lang="zh-CN"/>
              <a:t>: from descendent to ancestor</a:t>
            </a:r>
          </a:p>
          <a:p>
            <a:pPr lvl="1"/>
            <a:r>
              <a:rPr altLang="en-US" i="1" lang="zh-CN">
                <a:solidFill>
                  <a:schemeClr val="lt2"/>
                </a:solidFill>
              </a:rPr>
              <a:t>Forward edge</a:t>
            </a:r>
            <a:r>
              <a:rPr altLang="en-US" lang="zh-CN"/>
              <a:t>: from ancestor to descendent</a:t>
            </a:r>
          </a:p>
          <a:p>
            <a:pPr lvl="1"/>
            <a:r>
              <a:rPr altLang="en-US" i="1" lang="zh-CN">
                <a:solidFill>
                  <a:schemeClr val="lt2"/>
                </a:solidFill>
              </a:rPr>
              <a:t>Cross edge</a:t>
            </a:r>
            <a:r>
              <a:rPr altLang="en-US" lang="zh-CN"/>
              <a:t>: between a tree or subtrees</a:t>
            </a:r>
          </a:p>
          <a:p>
            <a:pPr lvl="0"/>
            <a:r>
              <a:rPr altLang="en-US" lang="zh-CN"/>
              <a:t>Note: tree &amp; back edges are important; most algorithms don’t distinguish forward &amp; cross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6">
                                            <p:txEl>
                                              <p:charRg st="236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4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Additional Data Structures</a:t>
            </a:r>
          </a:p>
        </p:txBody>
      </p:sp>
      <p:sp>
        <p:nvSpPr>
          <p:cNvPr id="1048625" name=""/>
          <p:cNvSpPr/>
          <p:nvPr>
            <p:ph type="body" sz="full" idx="1"/>
          </p:nvPr>
        </p:nvSpPr>
        <p:spPr>
          <a:xfrm rot="0">
            <a:off x="381000" y="1524000"/>
            <a:ext cx="8229600" cy="3190875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●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85000"/>
              <a:buFont typeface="Times New Roman" pitchFamily="18" charset="0"/>
              <a:buChar char="■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○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u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>
              <a:lnSpc>
                <a:spcPct val="90000"/>
              </a:lnSpc>
            </a:pPr>
            <a:r>
              <a:rPr altLang="en-US" sz="2800" lang="zh-CN"/>
              <a:t>Global variable: </a:t>
            </a:r>
            <a:r>
              <a:rPr altLang="en-US" sz="2800" lang="zh-CN">
                <a:solidFill>
                  <a:srgbClr val="FF0000"/>
                </a:solidFill>
              </a:rPr>
              <a:t>time-stamp</a:t>
            </a:r>
          </a:p>
          <a:p>
            <a:pPr lvl="1">
              <a:lnSpc>
                <a:spcPct val="90000"/>
              </a:lnSpc>
            </a:pPr>
            <a:r>
              <a:rPr altLang="en-US" sz="2400" lang="zh-CN"/>
              <a:t>Incremented when nodes are discovered </a:t>
            </a:r>
            <a:r>
              <a:rPr altLang="en-US" sz="2400" lang="zh-CN">
                <a:solidFill>
                  <a:srgbClr val="FF0000"/>
                </a:solidFill>
              </a:rPr>
              <a:t>or</a:t>
            </a:r>
            <a:r>
              <a:rPr altLang="en-US" sz="2400" lang="zh-CN"/>
              <a:t> finished</a:t>
            </a:r>
          </a:p>
          <a:p>
            <a:pPr lvl="0">
              <a:lnSpc>
                <a:spcPct val="90000"/>
              </a:lnSpc>
            </a:pPr>
            <a:r>
              <a:rPr altLang="en-US" sz="2800" lang="zh-CN">
                <a:latin typeface="Comic Sans MS" pitchFamily="66" charset="0"/>
              </a:rPr>
              <a:t>color[u] </a:t>
            </a:r>
            <a:r>
              <a:rPr altLang="en-US" sz="2800" lang="zh-CN"/>
              <a:t>– similar to BFS</a:t>
            </a:r>
          </a:p>
          <a:p>
            <a:pPr lvl="1">
              <a:lnSpc>
                <a:spcPct val="90000"/>
              </a:lnSpc>
            </a:pPr>
            <a:r>
              <a:rPr altLang="en-US" sz="2400" lang="zh-CN"/>
              <a:t>White before </a:t>
            </a:r>
            <a:r>
              <a:rPr altLang="en-US" sz="2400" lang="zh-CN">
                <a:solidFill>
                  <a:schemeClr val="accent2"/>
                </a:solidFill>
              </a:rPr>
              <a:t>discovery</a:t>
            </a:r>
            <a:r>
              <a:rPr altLang="en-US" sz="2400" lang="zh-CN"/>
              <a:t>, gray while </a:t>
            </a:r>
            <a:r>
              <a:rPr altLang="en-US" sz="2400" lang="zh-CN">
                <a:solidFill>
                  <a:srgbClr val="7F7F7F"/>
                </a:solidFill>
              </a:rPr>
              <a:t>processing</a:t>
            </a:r>
            <a:r>
              <a:rPr altLang="en-US" sz="2400" lang="zh-CN"/>
              <a:t> and black when </a:t>
            </a:r>
            <a:r>
              <a:rPr altLang="en-US" sz="2400" lang="zh-CN">
                <a:solidFill>
                  <a:schemeClr val="accent1"/>
                </a:solidFill>
              </a:rPr>
              <a:t>finished</a:t>
            </a:r>
            <a:r>
              <a:rPr altLang="en-US" sz="2400" lang="zh-CN"/>
              <a:t> processing</a:t>
            </a:r>
          </a:p>
          <a:p>
            <a:pPr lvl="0">
              <a:lnSpc>
                <a:spcPct val="130000"/>
              </a:lnSpc>
            </a:pPr>
            <a:r>
              <a:rPr altLang="en-US" sz="2800" lang="zh-CN">
                <a:latin typeface="Comic Sans MS" pitchFamily="66" charset="0"/>
                <a:sym typeface="Symbol" pitchFamily="18" charset="2"/>
              </a:rPr>
              <a:t>prev[u]</a:t>
            </a:r>
            <a:r>
              <a:rPr altLang="en-US" sz="2800" lang="zh-CN">
                <a:sym typeface="Symbol" pitchFamily="18" charset="2"/>
              </a:rPr>
              <a:t> – predecessor of </a:t>
            </a:r>
            <a:r>
              <a:rPr altLang="en-US" sz="2800" lang="zh-CN">
                <a:latin typeface="Comic Sans MS" pitchFamily="66" charset="0"/>
                <a:sym typeface="Symbol" pitchFamily="18" charset="2"/>
              </a:rPr>
              <a:t>u</a:t>
            </a:r>
          </a:p>
          <a:p>
            <a:pPr lvl="0">
              <a:lnSpc>
                <a:spcPct val="90000"/>
              </a:lnSpc>
            </a:pPr>
            <a:r>
              <a:rPr altLang="en-US" sz="2800" lang="zh-CN">
                <a:latin typeface="Comic Sans MS" pitchFamily="66" charset="0"/>
              </a:rPr>
              <a:t>d[u], f[u]</a:t>
            </a:r>
            <a:r>
              <a:rPr altLang="en-US" sz="2800" lang="zh-CN"/>
              <a:t> – discovery and finish times</a:t>
            </a:r>
          </a:p>
        </p:txBody>
      </p:sp>
      <p:grpSp>
        <p:nvGrpSpPr>
          <p:cNvPr id="76" name=""/>
          <p:cNvGrpSpPr/>
          <p:nvPr/>
        </p:nvGrpSpPr>
        <p:grpSpPr>
          <a:xfrm rot="0">
            <a:off x="652462" y="4841875"/>
            <a:ext cx="7742237" cy="1416049"/>
            <a:chOff x="411" y="2852"/>
            <a:chExt cx="4877" cy="892"/>
          </a:xfrm>
        </p:grpSpPr>
        <p:sp>
          <p:nvSpPr>
            <p:cNvPr id="1048626" name=""/>
            <p:cNvSpPr/>
            <p:nvPr/>
          </p:nvSpPr>
          <p:spPr>
            <a:xfrm rot="0">
              <a:off x="1917" y="3245"/>
              <a:ext cx="1409" cy="252"/>
            </a:xfrm>
            <a:prstGeom prst="rect"/>
            <a:solidFill>
              <a:srgbClr val="EAEAEA"/>
            </a:solidFill>
            <a:ln w="12700" cap="flat" cmpd="sng">
              <a:solidFill>
                <a:schemeClr val="dk1">
                  <a:alpha val="100000"/>
                </a:schemeClr>
              </a:solidFill>
              <a:prstDash val="solid"/>
              <a:round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algn="ctr" lvl="0"/>
              <a:r>
                <a:rPr altLang="en-US" lang="zh-CN"/>
                <a:t>GRAY</a:t>
              </a:r>
            </a:p>
          </p:txBody>
        </p:sp>
        <p:sp>
          <p:nvSpPr>
            <p:cNvPr id="1048627" name=""/>
            <p:cNvSpPr/>
            <p:nvPr/>
          </p:nvSpPr>
          <p:spPr>
            <a:xfrm rot="0">
              <a:off x="513" y="3501"/>
              <a:ext cx="4572" cy="0"/>
            </a:xfrm>
            <a:prstGeom prst="line"/>
            <a:noFill/>
            <a:ln w="25400" cap="flat" cmpd="sng">
              <a:solidFill>
                <a:schemeClr val="dk1">
                  <a:alpha val="100000"/>
                </a:schemeClr>
              </a:solidFill>
              <a:prstDash val="solid"/>
              <a:round/>
              <a:headEnd type="diamond" w="med" len="med"/>
              <a:tailEnd type="diamond" w="lg" len="lg"/>
            </a:ln>
          </p:spPr>
        </p:sp>
        <p:sp>
          <p:nvSpPr>
            <p:cNvPr id="1048628" name=""/>
            <p:cNvSpPr txBox="1"/>
            <p:nvPr/>
          </p:nvSpPr>
          <p:spPr>
            <a:xfrm rot="0">
              <a:off x="941" y="3251"/>
              <a:ext cx="596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r>
                <a:rPr altLang="en-US" lang="zh-CN"/>
                <a:t>WHITE</a:t>
              </a:r>
            </a:p>
          </p:txBody>
        </p:sp>
        <p:sp>
          <p:nvSpPr>
            <p:cNvPr id="1048629" name=""/>
            <p:cNvSpPr txBox="1"/>
            <p:nvPr/>
          </p:nvSpPr>
          <p:spPr>
            <a:xfrm rot="0">
              <a:off x="3832" y="3248"/>
              <a:ext cx="612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r>
                <a:rPr altLang="en-US" lang="zh-CN"/>
                <a:t>BLACK</a:t>
              </a:r>
            </a:p>
          </p:txBody>
        </p:sp>
        <p:sp>
          <p:nvSpPr>
            <p:cNvPr id="1048630" name=""/>
            <p:cNvSpPr txBox="1"/>
            <p:nvPr/>
          </p:nvSpPr>
          <p:spPr>
            <a:xfrm rot="0">
              <a:off x="411" y="3494"/>
              <a:ext cx="204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r>
                <a:rPr altLang="en-US" lang="zh-CN"/>
                <a:t>0</a:t>
              </a:r>
            </a:p>
          </p:txBody>
        </p:sp>
        <p:sp>
          <p:nvSpPr>
            <p:cNvPr id="1048631" name=""/>
            <p:cNvSpPr txBox="1"/>
            <p:nvPr/>
          </p:nvSpPr>
          <p:spPr>
            <a:xfrm rot="0">
              <a:off x="4980" y="3494"/>
              <a:ext cx="308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r>
                <a:rPr altLang="en-US" lang="zh-CN"/>
                <a:t>2V</a:t>
              </a:r>
            </a:p>
          </p:txBody>
        </p:sp>
        <p:sp>
          <p:nvSpPr>
            <p:cNvPr id="1048632" name=""/>
            <p:cNvSpPr txBox="1"/>
            <p:nvPr/>
          </p:nvSpPr>
          <p:spPr>
            <a:xfrm rot="0">
              <a:off x="1749" y="3494"/>
              <a:ext cx="372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r>
                <a:rPr altLang="en-US" lang="zh-CN"/>
                <a:t>d[u]</a:t>
              </a:r>
            </a:p>
          </p:txBody>
        </p:sp>
        <p:sp>
          <p:nvSpPr>
            <p:cNvPr id="1048633" name=""/>
            <p:cNvSpPr txBox="1"/>
            <p:nvPr/>
          </p:nvSpPr>
          <p:spPr>
            <a:xfrm rot="0">
              <a:off x="3190" y="3494"/>
              <a:ext cx="340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r>
                <a:rPr altLang="en-US" lang="zh-CN"/>
                <a:t>f[u]</a:t>
              </a:r>
            </a:p>
          </p:txBody>
        </p:sp>
        <p:sp>
          <p:nvSpPr>
            <p:cNvPr id="1048634" name=""/>
            <p:cNvSpPr/>
            <p:nvPr/>
          </p:nvSpPr>
          <p:spPr>
            <a:xfrm rot="0">
              <a:off x="1914" y="2852"/>
              <a:ext cx="1516" cy="250"/>
            </a:xfrm>
            <a:prstGeom prst="rect"/>
            <a:noFill/>
            <a:ln>
              <a:noFill/>
            </a:ln>
          </p:spPr>
          <p:txBody>
            <a:bodyPr anchor="t" bIns="45720" lIns="91440" rIns="91440" tIns="45720" wrap="none">
              <a:spAutoFit/>
            </a:bodyPr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r>
                <a:rPr altLang="en-US" lang="zh-CN"/>
                <a:t>1 ≤ d[u] &lt; f [u] ≤ 2 |V|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>
                                            <p:txEl>
                                              <p:charRg st="78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>
                                            <p:txEl>
                                              <p:charRg st="104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>
                                            <p:txEl>
                                              <p:charRg st="185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>
                                            <p:txEl>
                                              <p:charRg st="212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37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40</a:t>
            </a:fld>
            <a:r>
              <a:rPr altLang="en-US" b="1" sz="900" i="0" lang="zh-CN"/>
              <a:t> 				</a:t>
            </a:r>
          </a:p>
        </p:txBody>
      </p:sp>
      <p:sp>
        <p:nvSpPr>
          <p:cNvPr id="1049138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More about the edges</a:t>
            </a:r>
          </a:p>
        </p:txBody>
      </p:sp>
      <p:sp>
        <p:nvSpPr>
          <p:cNvPr id="1049139" name=""/>
          <p:cNvSpPr/>
          <p:nvPr>
            <p:ph type="body" sz="full" idx="1"/>
          </p:nvPr>
        </p:nvSpPr>
        <p:spPr>
          <a:xfrm rot="0">
            <a:off x="457200" y="1524000"/>
            <a:ext cx="8229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●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85000"/>
              <a:buFont typeface="Times New Roman" pitchFamily="18" charset="0"/>
              <a:buChar char="■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○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u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lang="zh-CN"/>
              <a:t>Let (u,v) is an edge.</a:t>
            </a:r>
          </a:p>
          <a:p>
            <a:pPr lvl="1"/>
            <a:r>
              <a:rPr altLang="en-US" lang="zh-CN"/>
              <a:t>If  (color[v] = WHITE)  then (u,v) is a tree edge</a:t>
            </a:r>
          </a:p>
          <a:p>
            <a:pPr lvl="1"/>
            <a:r>
              <a:rPr altLang="en-US" lang="zh-CN"/>
              <a:t>If  (color[v] = GRAY)  then (u,v) is a back edge</a:t>
            </a:r>
          </a:p>
          <a:p>
            <a:pPr lvl="1"/>
            <a:r>
              <a:rPr altLang="en-US" lang="zh-CN"/>
              <a:t>If  (color[v] = BLACK)  then (u,v) is a forward/cross edge</a:t>
            </a:r>
          </a:p>
          <a:p>
            <a:pPr lvl="2"/>
            <a:r>
              <a:rPr altLang="en-US" lang="zh-CN"/>
              <a:t>Forward Edge: d[u]&lt;d[v]</a:t>
            </a:r>
          </a:p>
          <a:p>
            <a:pPr lvl="2"/>
            <a:r>
              <a:rPr altLang="en-US" lang="zh-CN"/>
              <a:t>Cross Edge: 	    d[u]&gt;d[v]</a:t>
            </a:r>
          </a:p>
          <a:p>
            <a:pPr lvl="1"/>
            <a:endParaRPr altLang="en-US" lang="zh-CN"/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9">
                                            <p:txEl>
                                              <p:charRg st="2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9">
                                            <p:txEl>
                                              <p:charRg st="72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9">
                                            <p:txEl>
                                              <p:charRg st="121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9">
                                            <p:txEl>
                                              <p:charRg st="204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39">
                                            <p:txEl>
                                              <p:charRg st="180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40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41</a:t>
            </a:fld>
            <a:r>
              <a:rPr altLang="en-US" b="1" sz="900" i="0" lang="zh-CN"/>
              <a:t> 				</a:t>
            </a:r>
          </a:p>
        </p:txBody>
      </p:sp>
      <p:sp>
        <p:nvSpPr>
          <p:cNvPr id="1049141" name=""/>
          <p:cNvSpPr/>
          <p:nvPr>
            <p:ph type="title" sz="full" idx="4294967295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Depth-First Search - Timestamps</a:t>
            </a:r>
          </a:p>
        </p:txBody>
      </p:sp>
      <p:sp>
        <p:nvSpPr>
          <p:cNvPr id="1049142" name=""/>
          <p:cNvSpPr/>
          <p:nvPr/>
        </p:nvSpPr>
        <p:spPr>
          <a:xfrm rot="0">
            <a:off x="1447800" y="2362200"/>
            <a:ext cx="990600" cy="457200"/>
          </a:xfrm>
          <a:prstGeom prst="flowChartConnector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sz="2400" i="0" lang="zh-CN">
                <a:latin typeface="Times New Roman" pitchFamily="18" charset="0"/>
              </a:rPr>
              <a:t>3/6</a:t>
            </a:r>
          </a:p>
        </p:txBody>
      </p:sp>
      <p:sp>
        <p:nvSpPr>
          <p:cNvPr id="1049143" name=""/>
          <p:cNvSpPr/>
          <p:nvPr/>
        </p:nvSpPr>
        <p:spPr>
          <a:xfrm rot="0">
            <a:off x="3581400" y="3733800"/>
            <a:ext cx="990600" cy="457200"/>
          </a:xfrm>
          <a:prstGeom prst="flowChartConnector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sz="2400" i="0" lang="zh-CN">
                <a:latin typeface="Times New Roman" pitchFamily="18" charset="0"/>
              </a:rPr>
              <a:t>7/8</a:t>
            </a:r>
          </a:p>
        </p:txBody>
      </p:sp>
      <p:sp>
        <p:nvSpPr>
          <p:cNvPr id="1049144" name=""/>
          <p:cNvSpPr/>
          <p:nvPr/>
        </p:nvSpPr>
        <p:spPr>
          <a:xfrm rot="0">
            <a:off x="5638800" y="2362200"/>
            <a:ext cx="990600" cy="457200"/>
          </a:xfrm>
          <a:prstGeom prst="flowChartConnector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sz="2400" i="0" lang="zh-CN">
                <a:latin typeface="Times New Roman" pitchFamily="18" charset="0"/>
              </a:rPr>
              <a:t>1/10</a:t>
            </a:r>
          </a:p>
        </p:txBody>
      </p:sp>
      <p:sp>
        <p:nvSpPr>
          <p:cNvPr id="1049145" name=""/>
          <p:cNvSpPr/>
          <p:nvPr/>
        </p:nvSpPr>
        <p:spPr>
          <a:xfrm rot="0">
            <a:off x="3581400" y="2362200"/>
            <a:ext cx="990600" cy="457200"/>
          </a:xfrm>
          <a:prstGeom prst="flowChartConnector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sz="2400" i="0" lang="zh-CN">
                <a:latin typeface="Times New Roman" pitchFamily="18" charset="0"/>
              </a:rPr>
              <a:t>2/9</a:t>
            </a:r>
          </a:p>
        </p:txBody>
      </p:sp>
      <p:sp>
        <p:nvSpPr>
          <p:cNvPr id="1049146" name=""/>
          <p:cNvSpPr/>
          <p:nvPr/>
        </p:nvSpPr>
        <p:spPr>
          <a:xfrm rot="0">
            <a:off x="5638800" y="3733800"/>
            <a:ext cx="990600" cy="457200"/>
          </a:xfrm>
          <a:prstGeom prst="flowChartConnector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sz="2400" i="0" lang="zh-CN">
                <a:latin typeface="Times New Roman" pitchFamily="18" charset="0"/>
              </a:rPr>
              <a:t>12/13</a:t>
            </a:r>
          </a:p>
        </p:txBody>
      </p:sp>
      <p:sp>
        <p:nvSpPr>
          <p:cNvPr id="1049147" name=""/>
          <p:cNvSpPr/>
          <p:nvPr/>
        </p:nvSpPr>
        <p:spPr>
          <a:xfrm rot="0">
            <a:off x="1447800" y="3733800"/>
            <a:ext cx="990600" cy="457200"/>
          </a:xfrm>
          <a:prstGeom prst="flowChartConnector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sz="2400" i="0" lang="zh-CN">
                <a:latin typeface="Times New Roman" pitchFamily="18" charset="0"/>
              </a:rPr>
              <a:t>4/5</a:t>
            </a:r>
          </a:p>
        </p:txBody>
      </p:sp>
      <p:cxnSp>
        <p:nvCxnSpPr>
          <p:cNvPr id="3146025" name=""/>
          <p:cNvCxnSpPr>
            <a:cxnSpLocks/>
          </p:cNvCxnSpPr>
          <p:nvPr/>
        </p:nvCxnSpPr>
        <p:spPr>
          <a:xfrm rot="0">
            <a:off x="2438400" y="2590800"/>
            <a:ext cx="1143000" cy="0"/>
          </a:xfrm>
          <a:prstGeom prst="straightConnector1"/>
          <a:noFill/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headEnd type="triangle" w="med" len="med"/>
          </a:ln>
        </p:spPr>
      </p:cxnSp>
      <p:cxnSp>
        <p:nvCxnSpPr>
          <p:cNvPr id="3146026" name=""/>
          <p:cNvCxnSpPr>
            <a:cxnSpLocks/>
          </p:cNvCxnSpPr>
          <p:nvPr/>
        </p:nvCxnSpPr>
        <p:spPr>
          <a:xfrm rot="0">
            <a:off x="1943100" y="2819400"/>
            <a:ext cx="0" cy="914400"/>
          </a:xfrm>
          <a:prstGeom prst="straightConnector1"/>
          <a:noFill/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27" name=""/>
          <p:cNvCxnSpPr>
            <a:cxnSpLocks/>
          </p:cNvCxnSpPr>
          <p:nvPr/>
        </p:nvCxnSpPr>
        <p:spPr>
          <a:xfrm rot="0">
            <a:off x="4076700" y="2819400"/>
            <a:ext cx="0" cy="914400"/>
          </a:xfrm>
          <a:prstGeom prst="straightConnector1"/>
          <a:noFill/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28" name=""/>
          <p:cNvCxnSpPr>
            <a:cxnSpLocks/>
          </p:cNvCxnSpPr>
          <p:nvPr/>
        </p:nvCxnSpPr>
        <p:spPr>
          <a:xfrm rot="0" flipH="1">
            <a:off x="2438400" y="3962400"/>
            <a:ext cx="1143000" cy="0"/>
          </a:xfrm>
          <a:prstGeom prst="straightConnector1"/>
          <a:noFill/>
          <a:ln w="9525" cap="flat" cmpd="sng">
            <a:solidFill>
              <a:schemeClr val="dk1">
                <a:alpha val="100000"/>
              </a:schemeClr>
            </a:solidFill>
            <a:prstDash val="dash"/>
            <a:round/>
            <a:tailEnd type="triangle" w="med" len="med"/>
          </a:ln>
        </p:spPr>
      </p:cxnSp>
      <p:cxnSp>
        <p:nvCxnSpPr>
          <p:cNvPr id="3146029" name=""/>
          <p:cNvCxnSpPr>
            <a:cxnSpLocks/>
          </p:cNvCxnSpPr>
          <p:nvPr/>
        </p:nvCxnSpPr>
        <p:spPr>
          <a:xfrm rot="0" flipV="1">
            <a:off x="2293937" y="2752725"/>
            <a:ext cx="1431925" cy="1047750"/>
          </a:xfrm>
          <a:prstGeom prst="straightConnector1"/>
          <a:noFill/>
          <a:ln w="9525" cap="flat" cmpd="sng">
            <a:solidFill>
              <a:schemeClr val="dk1">
                <a:alpha val="100000"/>
              </a:schemeClr>
            </a:solidFill>
            <a:prstDash val="dash"/>
            <a:round/>
            <a:tailEnd type="triangle" w="med" len="med"/>
          </a:ln>
        </p:spPr>
      </p:cxnSp>
      <p:cxnSp>
        <p:nvCxnSpPr>
          <p:cNvPr id="3146030" name=""/>
          <p:cNvCxnSpPr>
            <a:cxnSpLocks/>
          </p:cNvCxnSpPr>
          <p:nvPr/>
        </p:nvCxnSpPr>
        <p:spPr>
          <a:xfrm rot="0" flipH="1">
            <a:off x="4427537" y="2752725"/>
            <a:ext cx="1355725" cy="1047750"/>
          </a:xfrm>
          <a:prstGeom prst="straightConnector1"/>
          <a:noFill/>
          <a:ln w="9525" cap="flat" cmpd="sng">
            <a:solidFill>
              <a:schemeClr val="dk1">
                <a:alpha val="100000"/>
              </a:schemeClr>
            </a:solidFill>
            <a:prstDash val="dash"/>
            <a:round/>
            <a:tailEnd type="triangle" w="med" len="med"/>
          </a:ln>
        </p:spPr>
      </p:cxnSp>
      <p:sp>
        <p:nvSpPr>
          <p:cNvPr id="1049148" name=""/>
          <p:cNvSpPr txBox="1"/>
          <p:nvPr/>
        </p:nvSpPr>
        <p:spPr>
          <a:xfrm rot="0">
            <a:off x="1828800" y="1981200"/>
            <a:ext cx="319087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i="0" lang="zh-CN">
                <a:latin typeface="Times New Roman" pitchFamily="18" charset="0"/>
              </a:rPr>
              <a:t>a</a:t>
            </a:r>
          </a:p>
        </p:txBody>
      </p:sp>
      <p:sp>
        <p:nvSpPr>
          <p:cNvPr id="1049149" name=""/>
          <p:cNvSpPr txBox="1"/>
          <p:nvPr/>
        </p:nvSpPr>
        <p:spPr>
          <a:xfrm rot="0">
            <a:off x="3962400" y="1981200"/>
            <a:ext cx="336550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i="0" lang="zh-CN">
                <a:latin typeface="Times New Roman" pitchFamily="18" charset="0"/>
              </a:rPr>
              <a:t>b</a:t>
            </a:r>
          </a:p>
        </p:txBody>
      </p:sp>
      <p:sp>
        <p:nvSpPr>
          <p:cNvPr id="1049150" name=""/>
          <p:cNvSpPr txBox="1"/>
          <p:nvPr/>
        </p:nvSpPr>
        <p:spPr>
          <a:xfrm rot="0">
            <a:off x="6019800" y="1981200"/>
            <a:ext cx="303212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i="0" lang="zh-CN">
                <a:latin typeface="Times New Roman" pitchFamily="18" charset="0"/>
              </a:rPr>
              <a:t>s</a:t>
            </a:r>
          </a:p>
        </p:txBody>
      </p:sp>
      <p:sp>
        <p:nvSpPr>
          <p:cNvPr id="1049151" name=""/>
          <p:cNvSpPr txBox="1"/>
          <p:nvPr/>
        </p:nvSpPr>
        <p:spPr>
          <a:xfrm rot="0">
            <a:off x="1828800" y="4114800"/>
            <a:ext cx="336550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i="0" lang="zh-CN">
                <a:latin typeface="Times New Roman" pitchFamily="18" charset="0"/>
              </a:rPr>
              <a:t>d</a:t>
            </a:r>
          </a:p>
        </p:txBody>
      </p:sp>
      <p:sp>
        <p:nvSpPr>
          <p:cNvPr id="1049152" name=""/>
          <p:cNvSpPr txBox="1"/>
          <p:nvPr/>
        </p:nvSpPr>
        <p:spPr>
          <a:xfrm rot="0">
            <a:off x="4038600" y="4114800"/>
            <a:ext cx="319087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i="0" lang="zh-CN">
                <a:latin typeface="Times New Roman" pitchFamily="18" charset="0"/>
              </a:rPr>
              <a:t>e</a:t>
            </a:r>
          </a:p>
        </p:txBody>
      </p:sp>
      <p:sp>
        <p:nvSpPr>
          <p:cNvPr id="1049153" name=""/>
          <p:cNvSpPr txBox="1"/>
          <p:nvPr/>
        </p:nvSpPr>
        <p:spPr>
          <a:xfrm rot="0">
            <a:off x="6096000" y="4114800"/>
            <a:ext cx="285750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i="0" lang="zh-CN">
                <a:latin typeface="Times New Roman" pitchFamily="18" charset="0"/>
              </a:rPr>
              <a:t>f</a:t>
            </a:r>
          </a:p>
        </p:txBody>
      </p:sp>
      <p:sp>
        <p:nvSpPr>
          <p:cNvPr id="1049154" name=""/>
          <p:cNvSpPr txBox="1"/>
          <p:nvPr/>
        </p:nvSpPr>
        <p:spPr>
          <a:xfrm rot="0">
            <a:off x="2574925" y="2860675"/>
            <a:ext cx="387350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i="0" lang="zh-CN">
                <a:latin typeface="Times New Roman" pitchFamily="18" charset="0"/>
              </a:rPr>
              <a:t>B</a:t>
            </a:r>
          </a:p>
        </p:txBody>
      </p:sp>
      <p:sp>
        <p:nvSpPr>
          <p:cNvPr id="1049155" name=""/>
          <p:cNvSpPr txBox="1"/>
          <p:nvPr/>
        </p:nvSpPr>
        <p:spPr>
          <a:xfrm rot="0">
            <a:off x="4784725" y="2860675"/>
            <a:ext cx="354012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i="0" lang="zh-CN">
                <a:latin typeface="Times New Roman" pitchFamily="18" charset="0"/>
              </a:rPr>
              <a:t>F</a:t>
            </a:r>
          </a:p>
        </p:txBody>
      </p:sp>
      <p:sp>
        <p:nvSpPr>
          <p:cNvPr id="1049156" name=""/>
          <p:cNvSpPr/>
          <p:nvPr/>
        </p:nvSpPr>
        <p:spPr>
          <a:xfrm rot="0">
            <a:off x="7620000" y="2362200"/>
            <a:ext cx="990600" cy="457200"/>
          </a:xfrm>
          <a:prstGeom prst="flowChartConnector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sz="2400" i="0" lang="zh-CN">
                <a:latin typeface="Times New Roman" pitchFamily="18" charset="0"/>
              </a:rPr>
              <a:t>11/16</a:t>
            </a:r>
          </a:p>
        </p:txBody>
      </p:sp>
      <p:sp>
        <p:nvSpPr>
          <p:cNvPr id="1049157" name=""/>
          <p:cNvSpPr/>
          <p:nvPr/>
        </p:nvSpPr>
        <p:spPr>
          <a:xfrm rot="0">
            <a:off x="7620000" y="3733800"/>
            <a:ext cx="990600" cy="457200"/>
          </a:xfrm>
          <a:prstGeom prst="flowChartConnector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sz="2400" i="0" lang="zh-CN">
                <a:latin typeface="Times New Roman" pitchFamily="18" charset="0"/>
              </a:rPr>
              <a:t>14/15</a:t>
            </a:r>
          </a:p>
        </p:txBody>
      </p:sp>
      <p:cxnSp>
        <p:nvCxnSpPr>
          <p:cNvPr id="3146031" name=""/>
          <p:cNvCxnSpPr>
            <a:cxnSpLocks/>
          </p:cNvCxnSpPr>
          <p:nvPr/>
        </p:nvCxnSpPr>
        <p:spPr>
          <a:xfrm rot="0">
            <a:off x="8115300" y="2819400"/>
            <a:ext cx="0" cy="914400"/>
          </a:xfrm>
          <a:prstGeom prst="straightConnector1"/>
          <a:noFill/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9158" name=""/>
          <p:cNvSpPr txBox="1"/>
          <p:nvPr/>
        </p:nvSpPr>
        <p:spPr>
          <a:xfrm rot="0">
            <a:off x="8001000" y="1981200"/>
            <a:ext cx="319087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i="0" lang="zh-CN">
                <a:latin typeface="Times New Roman" pitchFamily="18" charset="0"/>
              </a:rPr>
              <a:t>c</a:t>
            </a:r>
          </a:p>
        </p:txBody>
      </p:sp>
      <p:sp>
        <p:nvSpPr>
          <p:cNvPr id="1049159" name=""/>
          <p:cNvSpPr txBox="1"/>
          <p:nvPr/>
        </p:nvSpPr>
        <p:spPr>
          <a:xfrm rot="0">
            <a:off x="8077200" y="4114800"/>
            <a:ext cx="336550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i="0" lang="zh-CN">
                <a:latin typeface="Times New Roman" pitchFamily="18" charset="0"/>
              </a:rPr>
              <a:t>g</a:t>
            </a:r>
          </a:p>
        </p:txBody>
      </p:sp>
      <p:sp>
        <p:nvSpPr>
          <p:cNvPr id="1049160" name=""/>
          <p:cNvSpPr txBox="1"/>
          <p:nvPr/>
        </p:nvSpPr>
        <p:spPr>
          <a:xfrm rot="0">
            <a:off x="2879725" y="4003675"/>
            <a:ext cx="387350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i="0" lang="zh-CN">
                <a:latin typeface="Times New Roman" pitchFamily="18" charset="0"/>
              </a:rPr>
              <a:t>C</a:t>
            </a:r>
          </a:p>
        </p:txBody>
      </p:sp>
      <p:cxnSp>
        <p:nvCxnSpPr>
          <p:cNvPr id="3146032" name=""/>
          <p:cNvCxnSpPr>
            <a:cxnSpLocks/>
          </p:cNvCxnSpPr>
          <p:nvPr/>
        </p:nvCxnSpPr>
        <p:spPr>
          <a:xfrm rot="0" flipH="1">
            <a:off x="4572000" y="2590800"/>
            <a:ext cx="1066800" cy="0"/>
          </a:xfrm>
          <a:prstGeom prst="straightConnector1"/>
          <a:noFill/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33" name=""/>
          <p:cNvCxnSpPr>
            <a:cxnSpLocks/>
          </p:cNvCxnSpPr>
          <p:nvPr/>
        </p:nvCxnSpPr>
        <p:spPr>
          <a:xfrm rot="0" flipH="1">
            <a:off x="6484937" y="2752725"/>
            <a:ext cx="1279525" cy="1047750"/>
          </a:xfrm>
          <a:prstGeom prst="straightConnector1"/>
          <a:noFill/>
          <a:ln w="25400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34" name=""/>
          <p:cNvCxnSpPr>
            <a:cxnSpLocks/>
          </p:cNvCxnSpPr>
          <p:nvPr/>
        </p:nvCxnSpPr>
        <p:spPr>
          <a:xfrm rot="0" flipH="1">
            <a:off x="4572000" y="3962400"/>
            <a:ext cx="1066800" cy="0"/>
          </a:xfrm>
          <a:prstGeom prst="straightConnector1"/>
          <a:noFill/>
          <a:ln w="9525" cap="flat" cmpd="sng">
            <a:solidFill>
              <a:schemeClr val="dk1">
                <a:alpha val="100000"/>
              </a:schemeClr>
            </a:solidFill>
            <a:prstDash val="dash"/>
            <a:round/>
            <a:tailEnd type="triangle" w="med" len="med"/>
          </a:ln>
        </p:spPr>
      </p:cxnSp>
      <p:sp>
        <p:nvSpPr>
          <p:cNvPr id="1049161" name=""/>
          <p:cNvSpPr txBox="1"/>
          <p:nvPr/>
        </p:nvSpPr>
        <p:spPr>
          <a:xfrm rot="0">
            <a:off x="5181600" y="3962400"/>
            <a:ext cx="387350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i="0" lang="zh-CN">
                <a:latin typeface="Times New Roman" pitchFamily="18" charset="0"/>
              </a:rPr>
              <a:t>C</a:t>
            </a:r>
          </a:p>
        </p:txBody>
      </p:sp>
      <p:cxnSp>
        <p:nvCxnSpPr>
          <p:cNvPr id="3146035" name=""/>
          <p:cNvCxnSpPr>
            <a:cxnSpLocks/>
          </p:cNvCxnSpPr>
          <p:nvPr/>
        </p:nvCxnSpPr>
        <p:spPr>
          <a:xfrm rot="0" flipV="1">
            <a:off x="6134100" y="2819400"/>
            <a:ext cx="0" cy="914400"/>
          </a:xfrm>
          <a:prstGeom prst="straightConnector1"/>
          <a:noFill/>
          <a:ln w="9525" cap="flat" cmpd="sng">
            <a:solidFill>
              <a:schemeClr val="dk1">
                <a:alpha val="100000"/>
              </a:schemeClr>
            </a:solidFill>
            <a:prstDash val="dash"/>
            <a:round/>
            <a:tailEnd type="triangle" w="med" len="med"/>
          </a:ln>
        </p:spPr>
      </p:cxnSp>
      <p:sp>
        <p:nvSpPr>
          <p:cNvPr id="1049162" name=""/>
          <p:cNvSpPr txBox="1"/>
          <p:nvPr/>
        </p:nvSpPr>
        <p:spPr>
          <a:xfrm rot="0">
            <a:off x="6172200" y="2971800"/>
            <a:ext cx="387350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i="0" lang="zh-CN">
                <a:latin typeface="Times New Roman" pitchFamily="18" charset="0"/>
              </a:rPr>
              <a:t>C</a:t>
            </a:r>
          </a:p>
        </p:txBody>
      </p:sp>
      <p:cxnSp>
        <p:nvCxnSpPr>
          <p:cNvPr id="3146036" name=""/>
          <p:cNvCxnSpPr>
            <a:cxnSpLocks/>
          </p:cNvCxnSpPr>
          <p:nvPr/>
        </p:nvCxnSpPr>
        <p:spPr>
          <a:xfrm rot="0" flipH="1">
            <a:off x="6629400" y="3962400"/>
            <a:ext cx="990600" cy="0"/>
          </a:xfrm>
          <a:prstGeom prst="straightConnector1"/>
          <a:noFill/>
          <a:ln w="9525" cap="flat" cmpd="sng">
            <a:solidFill>
              <a:schemeClr val="dk1">
                <a:alpha val="100000"/>
              </a:schemeClr>
            </a:solidFill>
            <a:prstDash val="dash"/>
            <a:round/>
            <a:tailEnd type="triangle" w="med" len="med"/>
          </a:ln>
        </p:spPr>
      </p:cxnSp>
      <p:sp>
        <p:nvSpPr>
          <p:cNvPr id="1049163" name=""/>
          <p:cNvSpPr txBox="1"/>
          <p:nvPr/>
        </p:nvSpPr>
        <p:spPr>
          <a:xfrm rot="0">
            <a:off x="7086600" y="3962400"/>
            <a:ext cx="387350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i="0" lang="zh-CN">
                <a:latin typeface="Times New Roman" pitchFamily="18" charset="0"/>
              </a:rPr>
              <a:t>C</a:t>
            </a:r>
          </a:p>
        </p:txBody>
      </p:sp>
      <p:cxnSp>
        <p:nvCxnSpPr>
          <p:cNvPr id="3146037" name=""/>
          <p:cNvCxnSpPr>
            <a:cxnSpLocks/>
          </p:cNvCxnSpPr>
          <p:nvPr/>
        </p:nvCxnSpPr>
        <p:spPr>
          <a:xfrm rot="0" flipV="1">
            <a:off x="8466138" y="2752725"/>
            <a:ext cx="0" cy="1047750"/>
          </a:xfrm>
          <a:prstGeom prst="straightConnector1"/>
          <a:noFill/>
          <a:ln w="9525" cap="flat" cmpd="sng">
            <a:solidFill>
              <a:schemeClr val="dk1">
                <a:alpha val="100000"/>
              </a:schemeClr>
            </a:solidFill>
            <a:prstDash val="dash"/>
            <a:round/>
            <a:tailEnd type="triangle" w="med" len="med"/>
          </a:ln>
        </p:spPr>
      </p:cxnSp>
      <p:sp>
        <p:nvSpPr>
          <p:cNvPr id="1049164" name=""/>
          <p:cNvSpPr txBox="1"/>
          <p:nvPr/>
        </p:nvSpPr>
        <p:spPr>
          <a:xfrm rot="0">
            <a:off x="8534400" y="3124200"/>
            <a:ext cx="387350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i="0" lang="zh-CN"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ransition spd="fast" advClick="1">
    <p:cut thruBlk="0"/>
  </p:transition>
  <p:timing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65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42</a:t>
            </a:fld>
            <a:r>
              <a:rPr altLang="en-US" b="1" sz="900" i="0" lang="zh-CN"/>
              <a:t> 				</a:t>
            </a:r>
          </a:p>
        </p:txBody>
      </p:sp>
      <p:sp>
        <p:nvSpPr>
          <p:cNvPr id="1049166" name=""/>
          <p:cNvSpPr/>
          <p:nvPr>
            <p:ph type="title" sz="full" idx="4294967295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Depth-First Search - Timestamps</a:t>
            </a:r>
          </a:p>
        </p:txBody>
      </p:sp>
      <p:sp>
        <p:nvSpPr>
          <p:cNvPr id="1049167" name=""/>
          <p:cNvSpPr/>
          <p:nvPr/>
        </p:nvSpPr>
        <p:spPr>
          <a:xfrm rot="0">
            <a:off x="1066800" y="3962400"/>
            <a:ext cx="457200" cy="457200"/>
          </a:xfrm>
          <a:prstGeom prst="flowChartConnector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sz="2400" i="0" lang="zh-CN">
                <a:latin typeface="Times New Roman" pitchFamily="18" charset="0"/>
              </a:rPr>
              <a:t>a</a:t>
            </a:r>
          </a:p>
        </p:txBody>
      </p:sp>
      <p:sp>
        <p:nvSpPr>
          <p:cNvPr id="1049168" name=""/>
          <p:cNvSpPr/>
          <p:nvPr/>
        </p:nvSpPr>
        <p:spPr>
          <a:xfrm rot="0">
            <a:off x="3886200" y="3962400"/>
            <a:ext cx="457200" cy="457200"/>
          </a:xfrm>
          <a:prstGeom prst="flowChartConnector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sz="2400" i="0" lang="zh-CN">
                <a:latin typeface="Times New Roman" pitchFamily="18" charset="0"/>
              </a:rPr>
              <a:t>e</a:t>
            </a:r>
          </a:p>
        </p:txBody>
      </p:sp>
      <p:sp>
        <p:nvSpPr>
          <p:cNvPr id="1049169" name=""/>
          <p:cNvSpPr/>
          <p:nvPr/>
        </p:nvSpPr>
        <p:spPr>
          <a:xfrm rot="0">
            <a:off x="2895600" y="2057400"/>
            <a:ext cx="457200" cy="457200"/>
          </a:xfrm>
          <a:prstGeom prst="flowChartConnector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sz="2400" i="0" lang="zh-CN">
                <a:latin typeface="Times New Roman" pitchFamily="18" charset="0"/>
              </a:rPr>
              <a:t>s</a:t>
            </a:r>
          </a:p>
        </p:txBody>
      </p:sp>
      <p:sp>
        <p:nvSpPr>
          <p:cNvPr id="1049170" name=""/>
          <p:cNvSpPr/>
          <p:nvPr/>
        </p:nvSpPr>
        <p:spPr>
          <a:xfrm rot="0">
            <a:off x="2743200" y="3276600"/>
            <a:ext cx="457200" cy="457200"/>
          </a:xfrm>
          <a:prstGeom prst="flowChartConnector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sz="2400" i="0" lang="zh-CN">
                <a:latin typeface="Times New Roman" pitchFamily="18" charset="0"/>
              </a:rPr>
              <a:t>b</a:t>
            </a:r>
          </a:p>
        </p:txBody>
      </p:sp>
      <p:sp>
        <p:nvSpPr>
          <p:cNvPr id="1049171" name=""/>
          <p:cNvSpPr/>
          <p:nvPr/>
        </p:nvSpPr>
        <p:spPr>
          <a:xfrm rot="0">
            <a:off x="5181600" y="3276600"/>
            <a:ext cx="457200" cy="457200"/>
          </a:xfrm>
          <a:prstGeom prst="flowChartConnector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sz="2400" i="0" lang="zh-CN">
                <a:latin typeface="Times New Roman" pitchFamily="18" charset="0"/>
              </a:rPr>
              <a:t>f</a:t>
            </a:r>
          </a:p>
        </p:txBody>
      </p:sp>
      <p:sp>
        <p:nvSpPr>
          <p:cNvPr id="1049172" name=""/>
          <p:cNvSpPr/>
          <p:nvPr/>
        </p:nvSpPr>
        <p:spPr>
          <a:xfrm rot="0">
            <a:off x="1066800" y="5181600"/>
            <a:ext cx="457200" cy="457200"/>
          </a:xfrm>
          <a:prstGeom prst="flowChartConnector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sz="2400" i="0" lang="zh-CN">
                <a:latin typeface="Times New Roman" pitchFamily="18" charset="0"/>
              </a:rPr>
              <a:t>d</a:t>
            </a:r>
          </a:p>
        </p:txBody>
      </p:sp>
      <p:cxnSp>
        <p:nvCxnSpPr>
          <p:cNvPr id="3146038" name=""/>
          <p:cNvCxnSpPr>
            <a:cxnSpLocks/>
          </p:cNvCxnSpPr>
          <p:nvPr/>
        </p:nvCxnSpPr>
        <p:spPr>
          <a:xfrm rot="0" flipV="1">
            <a:off x="1524000" y="3505200"/>
            <a:ext cx="1219200" cy="685800"/>
          </a:xfrm>
          <a:prstGeom prst="straightConnector1"/>
          <a:noFill/>
          <a:ln w="2540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triangle" w="med" len="med"/>
          </a:ln>
        </p:spPr>
      </p:cxnSp>
      <p:cxnSp>
        <p:nvCxnSpPr>
          <p:cNvPr id="3146039" name=""/>
          <p:cNvCxnSpPr>
            <a:cxnSpLocks/>
          </p:cNvCxnSpPr>
          <p:nvPr/>
        </p:nvCxnSpPr>
        <p:spPr>
          <a:xfrm rot="0">
            <a:off x="1295400" y="4419600"/>
            <a:ext cx="0" cy="762000"/>
          </a:xfrm>
          <a:prstGeom prst="straightConnector1"/>
          <a:noFill/>
          <a:ln w="25400" cap="flat" cmpd="sng">
            <a:solidFill>
              <a:schemeClr val="accen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40" name=""/>
          <p:cNvCxnSpPr>
            <a:cxnSpLocks/>
          </p:cNvCxnSpPr>
          <p:nvPr/>
        </p:nvCxnSpPr>
        <p:spPr>
          <a:xfrm rot="0">
            <a:off x="3200400" y="3505200"/>
            <a:ext cx="752475" cy="523875"/>
          </a:xfrm>
          <a:prstGeom prst="straightConnector1"/>
          <a:noFill/>
          <a:ln w="25400" cap="flat" cmpd="sng">
            <a:solidFill>
              <a:schemeClr val="accen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41" name=""/>
          <p:cNvCxnSpPr>
            <a:cxnSpLocks/>
          </p:cNvCxnSpPr>
          <p:nvPr/>
        </p:nvCxnSpPr>
        <p:spPr>
          <a:xfrm rot="0" flipH="1">
            <a:off x="1524000" y="4191000"/>
            <a:ext cx="2362200" cy="1219200"/>
          </a:xfrm>
          <a:prstGeom prst="straightConnector1"/>
          <a:noFill/>
          <a:ln w="12700" cap="flat" cmpd="sng">
            <a:solidFill>
              <a:srgbClr val="008080">
                <a:alpha val="100000"/>
              </a:srgbClr>
            </a:solidFill>
            <a:prstDash val="dash"/>
            <a:round/>
            <a:tailEnd type="triangle" w="med" len="med"/>
          </a:ln>
        </p:spPr>
      </p:cxnSp>
      <p:cxnSp>
        <p:nvCxnSpPr>
          <p:cNvPr id="3146042" name=""/>
          <p:cNvCxnSpPr>
            <a:cxnSpLocks/>
          </p:cNvCxnSpPr>
          <p:nvPr/>
        </p:nvCxnSpPr>
        <p:spPr>
          <a:xfrm rot="0" flipV="1">
            <a:off x="1457325" y="3667125"/>
            <a:ext cx="1352550" cy="1581150"/>
          </a:xfrm>
          <a:prstGeom prst="straightConnector1"/>
          <a:noFill/>
          <a:ln w="9525" cap="flat" cmpd="sng">
            <a:solidFill>
              <a:srgbClr val="00CCFF">
                <a:alpha val="100000"/>
              </a:srgbClr>
            </a:solidFill>
            <a:prstDash val="dash"/>
            <a:round/>
            <a:tailEnd type="triangle" w="med" len="med"/>
          </a:ln>
        </p:spPr>
      </p:cxnSp>
      <p:cxnSp>
        <p:nvCxnSpPr>
          <p:cNvPr id="3146043" name=""/>
          <p:cNvCxnSpPr>
            <a:cxnSpLocks/>
          </p:cNvCxnSpPr>
          <p:nvPr/>
        </p:nvCxnSpPr>
        <p:spPr>
          <a:xfrm rot="0">
            <a:off x="3286125" y="2447925"/>
            <a:ext cx="828675" cy="1514475"/>
          </a:xfrm>
          <a:prstGeom prst="straightConnector1"/>
          <a:noFill/>
          <a:ln w="9525" cap="flat" cmpd="sng">
            <a:solidFill>
              <a:srgbClr val="FF00FF">
                <a:alpha val="100000"/>
              </a:srgbClr>
            </a:solidFill>
            <a:prstDash val="dash"/>
            <a:round/>
            <a:tailEnd type="triangle" w="med" len="med"/>
          </a:ln>
        </p:spPr>
      </p:cxnSp>
      <p:sp>
        <p:nvSpPr>
          <p:cNvPr id="1049173" name=""/>
          <p:cNvSpPr txBox="1"/>
          <p:nvPr/>
        </p:nvSpPr>
        <p:spPr>
          <a:xfrm rot="0">
            <a:off x="7620000" y="2286000"/>
            <a:ext cx="387350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i="0" lang="zh-CN">
                <a:latin typeface="Times New Roman" pitchFamily="18" charset="0"/>
              </a:rPr>
              <a:t>B</a:t>
            </a:r>
          </a:p>
        </p:txBody>
      </p:sp>
      <p:sp>
        <p:nvSpPr>
          <p:cNvPr id="1049174" name=""/>
          <p:cNvSpPr txBox="1"/>
          <p:nvPr/>
        </p:nvSpPr>
        <p:spPr>
          <a:xfrm rot="0">
            <a:off x="3886200" y="3048000"/>
            <a:ext cx="354012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i="0" lang="zh-CN">
                <a:latin typeface="Times New Roman" pitchFamily="18" charset="0"/>
              </a:rPr>
              <a:t>F</a:t>
            </a:r>
          </a:p>
        </p:txBody>
      </p:sp>
      <p:sp>
        <p:nvSpPr>
          <p:cNvPr id="1049175" name=""/>
          <p:cNvSpPr/>
          <p:nvPr/>
        </p:nvSpPr>
        <p:spPr>
          <a:xfrm rot="0">
            <a:off x="6477000" y="2057400"/>
            <a:ext cx="457200" cy="457200"/>
          </a:xfrm>
          <a:prstGeom prst="flowChartConnector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sz="2400" i="0" lang="zh-CN">
                <a:latin typeface="Times New Roman" pitchFamily="18" charset="0"/>
              </a:rPr>
              <a:t>c</a:t>
            </a:r>
          </a:p>
        </p:txBody>
      </p:sp>
      <p:sp>
        <p:nvSpPr>
          <p:cNvPr id="1049176" name=""/>
          <p:cNvSpPr/>
          <p:nvPr/>
        </p:nvSpPr>
        <p:spPr>
          <a:xfrm rot="0">
            <a:off x="7924800" y="3276600"/>
            <a:ext cx="457200" cy="457200"/>
          </a:xfrm>
          <a:prstGeom prst="flowChartConnector"/>
          <a:solidFill>
            <a:srgbClr val="FF0000"/>
          </a:solidFill>
          <a:ln w="952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atinLnBrk="1" lvl="0"/>
            <a:r>
              <a:rPr altLang="en-US" sz="2400" i="0" lang="zh-CN">
                <a:latin typeface="Times New Roman" pitchFamily="18" charset="0"/>
              </a:rPr>
              <a:t>g</a:t>
            </a:r>
          </a:p>
        </p:txBody>
      </p:sp>
      <p:cxnSp>
        <p:nvCxnSpPr>
          <p:cNvPr id="3146044" name=""/>
          <p:cNvCxnSpPr>
            <a:cxnSpLocks/>
          </p:cNvCxnSpPr>
          <p:nvPr/>
        </p:nvCxnSpPr>
        <p:spPr>
          <a:xfrm rot="0">
            <a:off x="6867525" y="2447925"/>
            <a:ext cx="1123950" cy="895350"/>
          </a:xfrm>
          <a:prstGeom prst="straightConnector1"/>
          <a:noFill/>
          <a:ln w="25400" cap="flat" cmpd="sng">
            <a:solidFill>
              <a:schemeClr val="accen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9177" name=""/>
          <p:cNvSpPr txBox="1"/>
          <p:nvPr/>
        </p:nvSpPr>
        <p:spPr>
          <a:xfrm rot="0">
            <a:off x="2514600" y="4953000"/>
            <a:ext cx="387350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i="0" lang="zh-CN">
                <a:latin typeface="Times New Roman" pitchFamily="18" charset="0"/>
              </a:rPr>
              <a:t>C</a:t>
            </a:r>
          </a:p>
        </p:txBody>
      </p:sp>
      <p:cxnSp>
        <p:nvCxnSpPr>
          <p:cNvPr id="3146045" name=""/>
          <p:cNvCxnSpPr>
            <a:cxnSpLocks/>
          </p:cNvCxnSpPr>
          <p:nvPr/>
        </p:nvCxnSpPr>
        <p:spPr>
          <a:xfrm rot="0" flipH="1">
            <a:off x="2971800" y="2514600"/>
            <a:ext cx="152400" cy="762000"/>
          </a:xfrm>
          <a:prstGeom prst="straightConnector1"/>
          <a:noFill/>
          <a:ln w="25400" cap="flat" cmpd="sng">
            <a:solidFill>
              <a:schemeClr val="accen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46" name=""/>
          <p:cNvCxnSpPr>
            <a:cxnSpLocks/>
          </p:cNvCxnSpPr>
          <p:nvPr/>
        </p:nvCxnSpPr>
        <p:spPr>
          <a:xfrm rot="0" flipH="1">
            <a:off x="5572125" y="2447925"/>
            <a:ext cx="971550" cy="895350"/>
          </a:xfrm>
          <a:prstGeom prst="straightConnector1"/>
          <a:noFill/>
          <a:ln w="25400" cap="flat" cmpd="sng">
            <a:solidFill>
              <a:schemeClr val="accent2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6047" name=""/>
          <p:cNvCxnSpPr>
            <a:cxnSpLocks/>
          </p:cNvCxnSpPr>
          <p:nvPr/>
        </p:nvCxnSpPr>
        <p:spPr>
          <a:xfrm rot="0" flipH="1">
            <a:off x="4276725" y="3667125"/>
            <a:ext cx="971550" cy="361950"/>
          </a:xfrm>
          <a:prstGeom prst="straightConnector1"/>
          <a:noFill/>
          <a:ln w="12700" cap="flat" cmpd="sng">
            <a:solidFill>
              <a:srgbClr val="008080">
                <a:alpha val="100000"/>
              </a:srgbClr>
            </a:solidFill>
            <a:prstDash val="dash"/>
            <a:round/>
            <a:tailEnd type="triangle" w="med" len="med"/>
          </a:ln>
        </p:spPr>
      </p:cxnSp>
      <p:sp>
        <p:nvSpPr>
          <p:cNvPr id="1049178" name=""/>
          <p:cNvSpPr txBox="1"/>
          <p:nvPr/>
        </p:nvSpPr>
        <p:spPr>
          <a:xfrm rot="0">
            <a:off x="6629400" y="3581400"/>
            <a:ext cx="387350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i="0" lang="zh-CN">
                <a:latin typeface="Times New Roman" pitchFamily="18" charset="0"/>
              </a:rPr>
              <a:t>C</a:t>
            </a:r>
          </a:p>
        </p:txBody>
      </p:sp>
      <p:cxnSp>
        <p:nvCxnSpPr>
          <p:cNvPr id="3146048" name=""/>
          <p:cNvCxnSpPr>
            <a:cxnSpLocks/>
          </p:cNvCxnSpPr>
          <p:nvPr/>
        </p:nvCxnSpPr>
        <p:spPr>
          <a:xfrm rot="0" flipH="1" flipV="1">
            <a:off x="3352800" y="2286000"/>
            <a:ext cx="2057400" cy="990600"/>
          </a:xfrm>
          <a:prstGeom prst="straightConnector1"/>
          <a:noFill/>
          <a:ln w="12700" cap="flat" cmpd="sng">
            <a:solidFill>
              <a:srgbClr val="008080">
                <a:alpha val="100000"/>
              </a:srgbClr>
            </a:solidFill>
            <a:prstDash val="dash"/>
            <a:round/>
            <a:tailEnd type="triangle" w="med" len="med"/>
          </a:ln>
        </p:spPr>
      </p:cxnSp>
      <p:sp>
        <p:nvSpPr>
          <p:cNvPr id="1049179" name=""/>
          <p:cNvSpPr txBox="1"/>
          <p:nvPr/>
        </p:nvSpPr>
        <p:spPr>
          <a:xfrm rot="0">
            <a:off x="4724400" y="3962400"/>
            <a:ext cx="387350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i="0" lang="zh-CN">
                <a:latin typeface="Times New Roman" pitchFamily="18" charset="0"/>
              </a:rPr>
              <a:t>C</a:t>
            </a:r>
          </a:p>
        </p:txBody>
      </p:sp>
      <p:cxnSp>
        <p:nvCxnSpPr>
          <p:cNvPr id="3146049" name=""/>
          <p:cNvCxnSpPr>
            <a:cxnSpLocks/>
          </p:cNvCxnSpPr>
          <p:nvPr/>
        </p:nvCxnSpPr>
        <p:spPr>
          <a:xfrm rot="0" flipH="1">
            <a:off x="5638800" y="3505200"/>
            <a:ext cx="2286000" cy="0"/>
          </a:xfrm>
          <a:prstGeom prst="straightConnector1"/>
          <a:noFill/>
          <a:ln w="12700" cap="flat" cmpd="sng">
            <a:solidFill>
              <a:srgbClr val="008080">
                <a:alpha val="100000"/>
              </a:srgbClr>
            </a:solidFill>
            <a:prstDash val="dash"/>
            <a:round/>
            <a:tailEnd type="triangle" w="med" len="med"/>
          </a:ln>
        </p:spPr>
      </p:cxnSp>
      <p:sp>
        <p:nvSpPr>
          <p:cNvPr id="1049180" name=""/>
          <p:cNvSpPr txBox="1"/>
          <p:nvPr/>
        </p:nvSpPr>
        <p:spPr>
          <a:xfrm rot="0">
            <a:off x="4495800" y="2286000"/>
            <a:ext cx="387350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i="0" lang="zh-CN">
                <a:latin typeface="Times New Roman" pitchFamily="18" charset="0"/>
              </a:rPr>
              <a:t>C</a:t>
            </a:r>
          </a:p>
        </p:txBody>
      </p:sp>
      <p:cxnSp>
        <p:nvCxnSpPr>
          <p:cNvPr id="3146050" name=""/>
          <p:cNvCxnSpPr>
            <a:cxnSpLocks/>
          </p:cNvCxnSpPr>
          <p:nvPr/>
        </p:nvCxnSpPr>
        <p:spPr>
          <a:xfrm rot="0" flipH="1" flipV="1">
            <a:off x="6934200" y="2286000"/>
            <a:ext cx="1219200" cy="990600"/>
          </a:xfrm>
          <a:prstGeom prst="straightConnector1"/>
          <a:noFill/>
          <a:ln w="9525" cap="flat" cmpd="sng">
            <a:solidFill>
              <a:srgbClr val="00CCFF">
                <a:alpha val="100000"/>
              </a:srgbClr>
            </a:solidFill>
            <a:prstDash val="dash"/>
            <a:round/>
            <a:tailEnd type="triangle" w="med" len="med"/>
          </a:ln>
        </p:spPr>
      </p:cxnSp>
      <p:sp>
        <p:nvSpPr>
          <p:cNvPr id="1049181" name=""/>
          <p:cNvSpPr txBox="1"/>
          <p:nvPr/>
        </p:nvSpPr>
        <p:spPr>
          <a:xfrm rot="0">
            <a:off x="1524000" y="4267200"/>
            <a:ext cx="387350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latinLnBrk="1" lvl="0"/>
            <a:r>
              <a:rPr altLang="en-US" sz="2400" i="0" lang="zh-CN">
                <a:latin typeface="Times New Roman" pitchFamily="18" charset="0"/>
              </a:rPr>
              <a:t>B</a:t>
            </a:r>
          </a:p>
        </p:txBody>
      </p:sp>
      <p:sp>
        <p:nvSpPr>
          <p:cNvPr id="1049182" name=""/>
          <p:cNvSpPr/>
          <p:nvPr/>
        </p:nvSpPr>
        <p:spPr>
          <a:xfrm rot="0">
            <a:off x="4495800" y="1752600"/>
            <a:ext cx="0" cy="3733800"/>
          </a:xfrm>
          <a:prstGeom prst="line"/>
          <a:noFill/>
          <a:ln w="38100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</p:sp>
    </p:spTree>
  </p:cSld>
  <p:clrMapOvr>
    <a:masterClrMapping/>
  </p:clrMapOvr>
  <p:transition spd="fast" advClick="1">
    <p:cut thruBlk="0"/>
  </p:transition>
  <p:timing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83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43</a:t>
            </a:fld>
            <a:r>
              <a:rPr altLang="en-US" b="1" sz="900" i="0" lang="zh-CN"/>
              <a:t> 				</a:t>
            </a:r>
          </a:p>
        </p:txBody>
      </p:sp>
      <p:sp>
        <p:nvSpPr>
          <p:cNvPr id="1049184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Depth-First Search: Detect Edge</a:t>
            </a:r>
          </a:p>
        </p:txBody>
      </p:sp>
      <p:sp>
        <p:nvSpPr>
          <p:cNvPr id="1049185" name=""/>
          <p:cNvSpPr/>
          <p:nvPr>
            <p:ph type="body" sz="half" idx="1"/>
          </p:nvPr>
        </p:nvSpPr>
        <p:spPr>
          <a:xfrm rot="0">
            <a:off x="533400" y="1524000"/>
            <a:ext cx="4038600" cy="5105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●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Times New Roman" pitchFamily="18" charset="0"/>
              <a:buChar char="■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○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u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5pPr>
          </a:lstStyle>
          <a:p>
            <a:pPr algn="ctr" lvl="0">
              <a:buNone/>
            </a:pPr>
            <a:r>
              <a:rPr altLang="en-US" b="1" sz="1800" lang="zh-CN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altLang="en-US" b="1" sz="1800" lang="zh-CN">
                <a:latin typeface="Courier New" pitchFamily="49" charset="0"/>
              </a:rPr>
              <a:t>color[V], time, prev[V],d[V], f[V]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DFS(G) // where prog starts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for each vertex u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V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altLang="en-US" b="1" sz="1800" lang="zh-CN">
                <a:latin typeface="Courier New" pitchFamily="49" charset="0"/>
              </a:rPr>
              <a:t>u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V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9186" name=""/>
          <p:cNvSpPr/>
          <p:nvPr>
            <p:ph type="body" sz="half" idx="2"/>
          </p:nvPr>
        </p:nvSpPr>
        <p:spPr>
          <a:xfrm rot="0">
            <a:off x="4648200" y="1524000"/>
            <a:ext cx="4038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●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Times New Roman" pitchFamily="18" charset="0"/>
              <a:buChar char="■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○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u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5pPr>
          </a:lstStyle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DFS_Visit(u)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color[u] = GREY;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time = time+1;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d[u] = time;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for each v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None/>
            </a:pPr>
            <a:r>
              <a:rPr altLang="en-US" b="1" sz="1800" lang="zh-CN">
                <a:solidFill>
                  <a:srgbClr val="00B0F0"/>
                </a:solidFill>
                <a:latin typeface="Courier New" pitchFamily="49" charset="0"/>
                <a:sym typeface="Symbol" pitchFamily="18" charset="2"/>
              </a:rPr>
              <a:t>	detect edge type using “color[v]”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if(color[v] == WHITE){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}}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9187" name=""/>
          <p:cNvSpPr/>
          <p:nvPr/>
        </p:nvSpPr>
        <p:spPr>
          <a:xfrm rot="0" flipV="1">
            <a:off x="4495800" y="1524000"/>
            <a:ext cx="0" cy="44958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188" name=""/>
          <p:cNvSpPr/>
          <p:nvPr/>
        </p:nvSpPr>
        <p:spPr>
          <a:xfrm rot="0">
            <a:off x="609600" y="1524000"/>
            <a:ext cx="3886200" cy="685800"/>
          </a:xfrm>
          <a:prstGeom prst="rect"/>
          <a:solidFill>
            <a:srgbClr val="66FF99">
              <a:alpha val="27058"/>
            </a:srgbClr>
          </a:solidFill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endParaRPr altLang="en-US" lang="zh-CN"/>
          </a:p>
        </p:txBody>
      </p:sp>
    </p:spTree>
  </p:cSld>
  <p:clrMapOvr>
    <a:masterClrMapping/>
  </p:clrMapOvr>
  <p:timing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89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44</a:t>
            </a:fld>
            <a:r>
              <a:rPr altLang="en-US" b="1" sz="900" i="0" lang="zh-CN"/>
              <a:t> 				</a:t>
            </a:r>
          </a:p>
        </p:txBody>
      </p:sp>
      <p:sp>
        <p:nvSpPr>
          <p:cNvPr id="1049190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DFS: Kinds Of Edges</a:t>
            </a:r>
          </a:p>
        </p:txBody>
      </p:sp>
      <p:sp>
        <p:nvSpPr>
          <p:cNvPr id="1049191" name=""/>
          <p:cNvSpPr/>
          <p:nvPr>
            <p:ph type="body" sz="full" idx="1"/>
          </p:nvPr>
        </p:nvSpPr>
        <p:spPr>
          <a:xfrm rot="0">
            <a:off x="457200" y="1524000"/>
            <a:ext cx="8229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●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85000"/>
              <a:buFont typeface="Times New Roman" pitchFamily="18" charset="0"/>
              <a:buChar char="■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○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u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lang="zh-CN"/>
              <a:t>Thm 22.10: </a:t>
            </a:r>
            <a:r>
              <a:rPr altLang="en-US" lang="zh-CN">
                <a:solidFill>
                  <a:srgbClr val="00B050"/>
                </a:solidFill>
              </a:rPr>
              <a:t>If G is undirected, a DFS produces only tree and back edges</a:t>
            </a:r>
          </a:p>
          <a:p>
            <a:pPr lvl="0"/>
            <a:r>
              <a:rPr altLang="en-US" lang="zh-CN"/>
              <a:t>Proof by contradiction:</a:t>
            </a:r>
          </a:p>
          <a:p>
            <a:pPr lvl="1"/>
            <a:r>
              <a:rPr altLang="en-US" lang="zh-CN"/>
              <a:t>Assume there’s a forward edge</a:t>
            </a:r>
          </a:p>
          <a:p>
            <a:pPr lvl="2"/>
            <a:r>
              <a:rPr altLang="en-US" lang="zh-CN"/>
              <a:t>But F? edge must actually be a </a:t>
            </a:r>
            <a:br/>
            <a:r>
              <a:rPr altLang="en-US" lang="zh-CN"/>
              <a:t>back edge (</a:t>
            </a:r>
            <a:r>
              <a:rPr altLang="en-US" i="1" lang="zh-CN">
                <a:solidFill>
                  <a:schemeClr val="accent1"/>
                </a:solidFill>
              </a:rPr>
              <a:t>why?</a:t>
            </a:r>
            <a:r>
              <a:rPr altLang="en-US" lang="zh-CN"/>
              <a:t>)</a:t>
            </a:r>
          </a:p>
        </p:txBody>
      </p:sp>
      <p:sp>
        <p:nvSpPr>
          <p:cNvPr id="1049192" name=""/>
          <p:cNvSpPr/>
          <p:nvPr/>
        </p:nvSpPr>
        <p:spPr>
          <a:xfrm rot="0">
            <a:off x="7924800" y="2743200"/>
            <a:ext cx="685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source</a:t>
            </a:r>
          </a:p>
        </p:txBody>
      </p:sp>
      <p:sp>
        <p:nvSpPr>
          <p:cNvPr id="1049193" name=""/>
          <p:cNvSpPr/>
          <p:nvPr/>
        </p:nvSpPr>
        <p:spPr>
          <a:xfrm rot="0">
            <a:off x="7239000" y="4191000"/>
            <a:ext cx="685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endParaRPr altLang="en-US" lang="zh-CN"/>
          </a:p>
        </p:txBody>
      </p:sp>
      <p:sp>
        <p:nvSpPr>
          <p:cNvPr id="1049194" name=""/>
          <p:cNvSpPr/>
          <p:nvPr/>
        </p:nvSpPr>
        <p:spPr>
          <a:xfrm rot="0">
            <a:off x="6553200" y="5638800"/>
            <a:ext cx="685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endParaRPr altLang="en-US" lang="zh-CN"/>
          </a:p>
        </p:txBody>
      </p:sp>
      <p:cxnSp>
        <p:nvCxnSpPr>
          <p:cNvPr id="3146051" name=""/>
          <p:cNvCxnSpPr>
            <a:cxnSpLocks/>
          </p:cNvCxnSpPr>
          <p:nvPr/>
        </p:nvCxnSpPr>
        <p:spPr>
          <a:xfrm rot="0" flipH="1">
            <a:off x="7824787" y="3343275"/>
            <a:ext cx="200025" cy="9334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6052" name=""/>
          <p:cNvCxnSpPr>
            <a:cxnSpLocks/>
          </p:cNvCxnSpPr>
          <p:nvPr/>
        </p:nvCxnSpPr>
        <p:spPr>
          <a:xfrm rot="0" flipH="1">
            <a:off x="7138987" y="4791075"/>
            <a:ext cx="200025" cy="933450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6053" name=""/>
          <p:cNvCxnSpPr>
            <a:cxnSpLocks/>
          </p:cNvCxnSpPr>
          <p:nvPr/>
        </p:nvCxnSpPr>
        <p:spPr>
          <a:xfrm rot="16200000">
            <a:off x="5962650" y="3776662"/>
            <a:ext cx="2638425" cy="1257300"/>
          </a:xfrm>
          <a:prstGeom prst="curvedConnector2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sp>
        <p:nvSpPr>
          <p:cNvPr id="1049195" name=""/>
          <p:cNvSpPr txBox="1"/>
          <p:nvPr/>
        </p:nvSpPr>
        <p:spPr>
          <a:xfrm rot="0">
            <a:off x="6770687" y="3214687"/>
            <a:ext cx="48101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F?</a:t>
            </a:r>
          </a:p>
        </p:txBody>
      </p:sp>
    </p:spTree>
  </p:cSld>
  <p:clrMapOvr>
    <a:masterClrMapping/>
  </p:clrMapOvr>
  <p:timing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196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45</a:t>
            </a:fld>
            <a:r>
              <a:rPr altLang="en-US" b="1" sz="900" i="0" lang="zh-CN"/>
              <a:t> 				</a:t>
            </a:r>
          </a:p>
        </p:txBody>
      </p:sp>
      <p:sp>
        <p:nvSpPr>
          <p:cNvPr id="1049197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DFS: Kinds Of Edges</a:t>
            </a:r>
          </a:p>
        </p:txBody>
      </p:sp>
      <p:sp>
        <p:nvSpPr>
          <p:cNvPr id="1049198" name=""/>
          <p:cNvSpPr/>
          <p:nvPr>
            <p:ph type="body" sz="full" idx="1"/>
          </p:nvPr>
        </p:nvSpPr>
        <p:spPr>
          <a:xfrm rot="0">
            <a:off x="457200" y="1524000"/>
            <a:ext cx="8229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●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85000"/>
              <a:buFont typeface="Times New Roman" pitchFamily="18" charset="0"/>
              <a:buChar char="■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○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u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lang="zh-CN"/>
              <a:t>Thm 23.9: </a:t>
            </a:r>
            <a:r>
              <a:rPr altLang="en-US" lang="zh-CN">
                <a:solidFill>
                  <a:srgbClr val="00B050"/>
                </a:solidFill>
              </a:rPr>
              <a:t>If G is undirected, a DFS produces only tree and back edges</a:t>
            </a:r>
          </a:p>
          <a:p>
            <a:pPr lvl="0"/>
            <a:r>
              <a:rPr altLang="en-US" lang="zh-CN"/>
              <a:t>Proof by contradiction:</a:t>
            </a:r>
          </a:p>
          <a:p>
            <a:pPr lvl="1"/>
            <a:r>
              <a:rPr altLang="en-US" lang="zh-CN"/>
              <a:t>Assume there’s a cross edge</a:t>
            </a:r>
          </a:p>
          <a:p>
            <a:pPr lvl="2"/>
            <a:r>
              <a:rPr altLang="en-US" lang="zh-CN"/>
              <a:t>But C? edge cannot be cross:</a:t>
            </a:r>
          </a:p>
          <a:p>
            <a:pPr lvl="2"/>
            <a:r>
              <a:rPr altLang="en-US" lang="zh-CN"/>
              <a:t>must be explored from one of the </a:t>
            </a:r>
            <a:br/>
            <a:r>
              <a:rPr altLang="en-US" lang="zh-CN"/>
              <a:t>vertices it connects, becoming a tree</a:t>
            </a:r>
            <a:br/>
            <a:r>
              <a:rPr altLang="en-US" lang="zh-CN"/>
              <a:t>vertex, before other vertex is explored</a:t>
            </a:r>
          </a:p>
          <a:p>
            <a:pPr lvl="2"/>
            <a:r>
              <a:rPr altLang="en-US" lang="zh-CN"/>
              <a:t>So in fact the picture is wrong…both</a:t>
            </a:r>
            <a:br/>
            <a:r>
              <a:rPr altLang="en-US" lang="zh-CN"/>
              <a:t>lower tree edges cannot in fact be</a:t>
            </a:r>
            <a:br/>
            <a:r>
              <a:rPr altLang="en-US" lang="zh-CN"/>
              <a:t>tree edges</a:t>
            </a:r>
          </a:p>
        </p:txBody>
      </p:sp>
      <p:sp>
        <p:nvSpPr>
          <p:cNvPr id="1049199" name=""/>
          <p:cNvSpPr/>
          <p:nvPr/>
        </p:nvSpPr>
        <p:spPr>
          <a:xfrm rot="0">
            <a:off x="7391400" y="2743200"/>
            <a:ext cx="685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source</a:t>
            </a:r>
          </a:p>
        </p:txBody>
      </p:sp>
      <p:sp>
        <p:nvSpPr>
          <p:cNvPr id="1049200" name=""/>
          <p:cNvSpPr/>
          <p:nvPr/>
        </p:nvSpPr>
        <p:spPr>
          <a:xfrm rot="0">
            <a:off x="7391400" y="4114800"/>
            <a:ext cx="685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altLang="en-US" b="1" lang="zh-CN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049201" name=""/>
          <p:cNvSpPr/>
          <p:nvPr/>
        </p:nvSpPr>
        <p:spPr>
          <a:xfrm rot="0">
            <a:off x="8305800" y="5486400"/>
            <a:ext cx="685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altLang="en-US" b="1" lang="zh-CN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049202" name=""/>
          <p:cNvSpPr/>
          <p:nvPr/>
        </p:nvSpPr>
        <p:spPr>
          <a:xfrm rot="0">
            <a:off x="6553200" y="5486400"/>
            <a:ext cx="685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altLang="en-US" b="1" lang="zh-CN">
              <a:solidFill>
                <a:schemeClr val="accent1"/>
              </a:solidFill>
              <a:latin typeface="Times New Roman" pitchFamily="18" charset="0"/>
            </a:endParaRPr>
          </a:p>
        </p:txBody>
      </p:sp>
      <p:cxnSp>
        <p:nvCxnSpPr>
          <p:cNvPr id="3146054" name=""/>
          <p:cNvCxnSpPr>
            <a:cxnSpLocks/>
          </p:cNvCxnSpPr>
          <p:nvPr/>
        </p:nvCxnSpPr>
        <p:spPr>
          <a:xfrm rot="0">
            <a:off x="7734300" y="3443287"/>
            <a:ext cx="0" cy="657225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6055" name=""/>
          <p:cNvCxnSpPr>
            <a:cxnSpLocks/>
          </p:cNvCxnSpPr>
          <p:nvPr/>
        </p:nvCxnSpPr>
        <p:spPr>
          <a:xfrm rot="0">
            <a:off x="7977187" y="4714875"/>
            <a:ext cx="671512" cy="757237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6056" name=""/>
          <p:cNvCxnSpPr>
            <a:cxnSpLocks/>
          </p:cNvCxnSpPr>
          <p:nvPr/>
        </p:nvCxnSpPr>
        <p:spPr>
          <a:xfrm rot="0" flipH="1">
            <a:off x="6896100" y="4714875"/>
            <a:ext cx="595312" cy="757237"/>
          </a:xfrm>
          <a:prstGeom prst="straightConnector1"/>
          <a:noFill/>
          <a:ln w="28575" cap="flat" cmpd="sng">
            <a:solidFill>
              <a:schemeClr val="lt2">
                <a:alpha val="100000"/>
              </a:schemeClr>
            </a:solidFill>
            <a:prstDash val="solid"/>
            <a:round/>
          </a:ln>
        </p:spPr>
      </p:cxnSp>
      <p:cxnSp>
        <p:nvCxnSpPr>
          <p:cNvPr id="3146057" name=""/>
          <p:cNvCxnSpPr>
            <a:cxnSpLocks/>
          </p:cNvCxnSpPr>
          <p:nvPr/>
        </p:nvCxnSpPr>
        <p:spPr>
          <a:xfrm rot="0" flipH="1">
            <a:off x="7253287" y="5829300"/>
            <a:ext cx="10382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cxnSp>
      <p:sp>
        <p:nvSpPr>
          <p:cNvPr id="1049203" name=""/>
          <p:cNvSpPr txBox="1"/>
          <p:nvPr/>
        </p:nvSpPr>
        <p:spPr>
          <a:xfrm rot="0">
            <a:off x="7608887" y="5805487"/>
            <a:ext cx="481012" cy="3968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C?</a:t>
            </a:r>
          </a:p>
        </p:txBody>
      </p:sp>
    </p:spTree>
  </p:cSld>
  <p:clrMapOvr>
    <a:masterClrMapping/>
  </p:clrMapOvr>
  <p:timing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04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46</a:t>
            </a:fld>
            <a:r>
              <a:rPr altLang="en-US" b="1" sz="900" i="0" lang="zh-CN"/>
              <a:t> 				</a:t>
            </a:r>
          </a:p>
        </p:txBody>
      </p:sp>
      <p:sp>
        <p:nvSpPr>
          <p:cNvPr id="1049205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And Graph Cycles</a:t>
            </a:r>
          </a:p>
        </p:txBody>
      </p:sp>
      <p:sp>
        <p:nvSpPr>
          <p:cNvPr id="1049206" name=""/>
          <p:cNvSpPr/>
          <p:nvPr>
            <p:ph type="body" sz="full" idx="1"/>
          </p:nvPr>
        </p:nvSpPr>
        <p:spPr>
          <a:xfrm rot="0">
            <a:off x="457200" y="1524000"/>
            <a:ext cx="8229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●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85000"/>
              <a:buFont typeface="Times New Roman" pitchFamily="18" charset="0"/>
              <a:buChar char="■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○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u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lang="zh-CN"/>
              <a:t>Thm: </a:t>
            </a:r>
            <a:r>
              <a:rPr altLang="en-US" lang="zh-CN">
                <a:solidFill>
                  <a:srgbClr val="00B050"/>
                </a:solidFill>
              </a:rPr>
              <a:t>An undirected graph is </a:t>
            </a:r>
            <a:r>
              <a:rPr altLang="en-US" i="1" lang="zh-CN">
                <a:solidFill>
                  <a:srgbClr val="FF0000"/>
                </a:solidFill>
              </a:rPr>
              <a:t>acyclic</a:t>
            </a:r>
            <a:r>
              <a:rPr altLang="en-US" lang="zh-CN">
                <a:solidFill>
                  <a:srgbClr val="00B050"/>
                </a:solidFill>
              </a:rPr>
              <a:t> iff a DFS yields no back edges</a:t>
            </a:r>
          </a:p>
          <a:p>
            <a:pPr lvl="1"/>
            <a:r>
              <a:rPr altLang="en-US" lang="zh-CN"/>
              <a:t>If acyclic, no back edges (because a back edge implies a cycle</a:t>
            </a:r>
          </a:p>
          <a:p>
            <a:pPr lvl="1"/>
            <a:r>
              <a:rPr altLang="en-US" lang="zh-CN"/>
              <a:t>If no back edges, acyclic</a:t>
            </a:r>
          </a:p>
          <a:p>
            <a:pPr lvl="2"/>
            <a:r>
              <a:rPr altLang="en-US" lang="zh-CN"/>
              <a:t>No back edges implies only tree edges (</a:t>
            </a:r>
            <a:r>
              <a:rPr altLang="en-US" i="1" lang="zh-CN">
                <a:solidFill>
                  <a:schemeClr val="accent1"/>
                </a:solidFill>
              </a:rPr>
              <a:t>Why?</a:t>
            </a:r>
            <a:r>
              <a:rPr altLang="en-US" lang="zh-CN"/>
              <a:t>)</a:t>
            </a:r>
          </a:p>
          <a:p>
            <a:pPr lvl="2"/>
            <a:r>
              <a:rPr altLang="en-US" lang="zh-CN"/>
              <a:t>Only tree edges implies we have a tree or a forest</a:t>
            </a:r>
          </a:p>
          <a:p>
            <a:pPr lvl="2"/>
            <a:r>
              <a:rPr altLang="en-US" lang="zh-CN"/>
              <a:t>Which by definition is acyclic</a:t>
            </a:r>
          </a:p>
          <a:p>
            <a:pPr lvl="0"/>
            <a:r>
              <a:rPr altLang="en-US" lang="zh-CN"/>
              <a:t>Thus, can run DFS to find whether a graph has a cycle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6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6">
                                            <p:txEl>
                                              <p:charRg st="67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 nodeType="clickPar">
                      <p:stCondLst>
                        <p:cond delay="indefinite"/>
                      </p:stCondLst>
                      <p:childTnLst>
                        <p:par>
                          <p:cTn fill="hold" id="1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6">
                                            <p:txEl>
                                              <p:charRg st="130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6">
                                            <p:txEl>
                                              <p:charRg st="156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6">
                                            <p:txEl>
                                              <p:charRg st="201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6">
                                            <p:txEl>
                                              <p:charRg st="252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06">
                                            <p:txEl>
                                              <p:charRg st="283" end="3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07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47</a:t>
            </a:fld>
            <a:r>
              <a:rPr altLang="en-US" b="1" sz="900" i="0" lang="zh-CN"/>
              <a:t> 				</a:t>
            </a:r>
          </a:p>
        </p:txBody>
      </p:sp>
      <p:sp>
        <p:nvSpPr>
          <p:cNvPr id="1049208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And Cycles</a:t>
            </a:r>
          </a:p>
        </p:txBody>
      </p:sp>
      <p:sp>
        <p:nvSpPr>
          <p:cNvPr id="1049209" name=""/>
          <p:cNvSpPr/>
          <p:nvPr>
            <p:ph type="body" sz="half" idx="1"/>
          </p:nvPr>
        </p:nvSpPr>
        <p:spPr>
          <a:xfrm rot="0">
            <a:off x="381000" y="2209800"/>
            <a:ext cx="4038600" cy="46482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●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Times New Roman" pitchFamily="18" charset="0"/>
              <a:buChar char="■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○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u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5pPr>
          </a:lstStyle>
          <a:p>
            <a:pPr algn="ctr" lvl="0">
              <a:buNone/>
            </a:pPr>
            <a:r>
              <a:rPr altLang="en-US" b="1" sz="1600" lang="zh-CN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altLang="en-US" b="1" sz="1600" lang="zh-CN">
                <a:latin typeface="Courier New" pitchFamily="49" charset="0"/>
              </a:rPr>
              <a:t>color[V], time, prev[V],d[V], f[V]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</a:rPr>
              <a:t>DFS(G) // where prog starts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</a:rPr>
              <a:t>{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</a:rPr>
              <a:t>   for each vertex u </a:t>
            </a: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 V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}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altLang="en-US" b="1" sz="1600" lang="zh-CN">
                <a:latin typeface="Courier New" pitchFamily="49" charset="0"/>
              </a:rPr>
              <a:t>u </a:t>
            </a: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 V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9210" name=""/>
          <p:cNvSpPr/>
          <p:nvPr>
            <p:ph type="body" sz="half" idx="2"/>
          </p:nvPr>
        </p:nvSpPr>
        <p:spPr>
          <a:xfrm rot="0">
            <a:off x="4724400" y="2209800"/>
            <a:ext cx="4038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●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Times New Roman" pitchFamily="18" charset="0"/>
              <a:buChar char="■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○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u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5pPr>
          </a:lstStyle>
          <a:p>
            <a:pPr lvl="0">
              <a:buNone/>
            </a:pPr>
            <a:r>
              <a:rPr altLang="en-US" b="1" sz="1600" lang="zh-CN">
                <a:latin typeface="Courier New" pitchFamily="49" charset="0"/>
              </a:rPr>
              <a:t>DFS_Visit(u)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</a:rPr>
              <a:t>{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</a:rPr>
              <a:t>   color[u] = GREY;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</a:rPr>
              <a:t>   time = time+1;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</a:rPr>
              <a:t>   d[u] = time;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</a:rPr>
              <a:t>   for each v </a:t>
            </a: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	   if (color[v]==WHITE){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   }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}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9211" name=""/>
          <p:cNvSpPr/>
          <p:nvPr/>
        </p:nvSpPr>
        <p:spPr>
          <a:xfrm rot="0" flipV="1">
            <a:off x="4495800" y="2133600"/>
            <a:ext cx="0" cy="44958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12" name=""/>
          <p:cNvSpPr/>
          <p:nvPr/>
        </p:nvSpPr>
        <p:spPr>
          <a:xfrm rot="0">
            <a:off x="228600" y="2133600"/>
            <a:ext cx="3886200" cy="685800"/>
          </a:xfrm>
          <a:prstGeom prst="rect"/>
          <a:solidFill>
            <a:srgbClr val="66FF99">
              <a:alpha val="27058"/>
            </a:srgbClr>
          </a:solidFill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endParaRPr altLang="en-US" lang="zh-CN"/>
          </a:p>
        </p:txBody>
      </p:sp>
      <p:sp>
        <p:nvSpPr>
          <p:cNvPr id="1049213" name=""/>
          <p:cNvSpPr/>
          <p:nvPr/>
        </p:nvSpPr>
        <p:spPr>
          <a:xfrm rot="0">
            <a:off x="304800" y="1524000"/>
            <a:ext cx="8839200" cy="400050"/>
          </a:xfrm>
          <a:prstGeom prst="rect"/>
          <a:noFill/>
          <a:ln>
            <a:noFill/>
          </a:ln>
        </p:spPr>
        <p:txBody>
          <a:bodyPr anchor="t"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lang="zh-CN">
                <a:solidFill>
                  <a:schemeClr val="accent1"/>
                </a:solidFill>
              </a:rPr>
              <a:t>How would you modify the code to detect cycles?</a:t>
            </a:r>
          </a:p>
        </p:txBody>
      </p:sp>
      <p:sp>
        <p:nvSpPr>
          <p:cNvPr id="1049214" name=""/>
          <p:cNvSpPr/>
          <p:nvPr/>
        </p:nvSpPr>
        <p:spPr>
          <a:xfrm rot="0" flipH="1">
            <a:off x="6172200" y="4648200"/>
            <a:ext cx="1600200" cy="685800"/>
          </a:xfrm>
          <a:prstGeom prst="line"/>
          <a:noFill/>
          <a:ln w="38100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15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48</a:t>
            </a:fld>
            <a:r>
              <a:rPr altLang="en-US" b="1" sz="900" i="0" lang="zh-CN"/>
              <a:t> 				</a:t>
            </a:r>
          </a:p>
        </p:txBody>
      </p:sp>
      <p:sp>
        <p:nvSpPr>
          <p:cNvPr id="1049216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And Cycles</a:t>
            </a:r>
          </a:p>
        </p:txBody>
      </p:sp>
      <p:sp>
        <p:nvSpPr>
          <p:cNvPr id="1049217" name=""/>
          <p:cNvSpPr/>
          <p:nvPr>
            <p:ph type="body" sz="half" idx="1"/>
          </p:nvPr>
        </p:nvSpPr>
        <p:spPr>
          <a:xfrm rot="0">
            <a:off x="381000" y="2209800"/>
            <a:ext cx="4038600" cy="46482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●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Times New Roman" pitchFamily="18" charset="0"/>
              <a:buChar char="■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○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u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5pPr>
          </a:lstStyle>
          <a:p>
            <a:pPr algn="ctr" lvl="0">
              <a:buNone/>
            </a:pPr>
            <a:r>
              <a:rPr altLang="en-US" b="1" sz="1600" lang="zh-CN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altLang="en-US" b="1" sz="1600" lang="zh-CN">
                <a:latin typeface="Courier New" pitchFamily="49" charset="0"/>
              </a:rPr>
              <a:t>color[V], time, prev[V],d[V], f[V]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</a:rPr>
              <a:t>DFS(G) // where prog starts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</a:rPr>
              <a:t>{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</a:rPr>
              <a:t>   for each vertex u </a:t>
            </a: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 V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}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altLang="en-US" b="1" sz="1600" lang="zh-CN">
                <a:latin typeface="Courier New" pitchFamily="49" charset="0"/>
              </a:rPr>
              <a:t>u </a:t>
            </a: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 V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9218" name=""/>
          <p:cNvSpPr/>
          <p:nvPr>
            <p:ph type="body" sz="half" idx="2"/>
          </p:nvPr>
        </p:nvSpPr>
        <p:spPr>
          <a:xfrm rot="0">
            <a:off x="4724400" y="2209800"/>
            <a:ext cx="4038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●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Times New Roman" pitchFamily="18" charset="0"/>
              <a:buChar char="■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○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u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5pPr>
          </a:lstStyle>
          <a:p>
            <a:pPr lvl="0">
              <a:buNone/>
            </a:pPr>
            <a:r>
              <a:rPr altLang="en-US" b="1" sz="1600" lang="zh-CN">
                <a:latin typeface="Courier New" pitchFamily="49" charset="0"/>
              </a:rPr>
              <a:t>DFS_Visit(u)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</a:rPr>
              <a:t>{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</a:rPr>
              <a:t>   color[u] = GREY;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</a:rPr>
              <a:t>   time = time+1;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</a:rPr>
              <a:t>   d[u] = time;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</a:rPr>
              <a:t>   for each v </a:t>
            </a: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	   if (color[v]==WHITE){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      DFS_Visit(v);    } </a:t>
            </a:r>
          </a:p>
          <a:p>
            <a:pPr lvl="0">
              <a:buNone/>
            </a:pPr>
            <a:r>
              <a:rPr altLang="en-US" b="1" sz="1600" lang="zh-CN">
                <a:solidFill>
                  <a:schemeClr val="lt2"/>
                </a:solidFill>
                <a:latin typeface="Courier New" pitchFamily="49" charset="0"/>
                <a:sym typeface="Symbol" pitchFamily="18" charset="2"/>
              </a:rPr>
              <a:t>	else {cycle exists;}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}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 lvl="0">
              <a:buNone/>
            </a:pPr>
            <a:r>
              <a:rPr altLang="en-US" b="1" sz="16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9219" name=""/>
          <p:cNvSpPr/>
          <p:nvPr/>
        </p:nvSpPr>
        <p:spPr>
          <a:xfrm rot="0" flipV="1">
            <a:off x="4495800" y="2133600"/>
            <a:ext cx="0" cy="44958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9220" name=""/>
          <p:cNvSpPr/>
          <p:nvPr/>
        </p:nvSpPr>
        <p:spPr>
          <a:xfrm rot="0">
            <a:off x="228600" y="2133600"/>
            <a:ext cx="3886200" cy="685800"/>
          </a:xfrm>
          <a:prstGeom prst="rect"/>
          <a:solidFill>
            <a:srgbClr val="66FF99">
              <a:alpha val="27058"/>
            </a:srgbClr>
          </a:solidFill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endParaRPr altLang="en-US" lang="zh-CN"/>
          </a:p>
        </p:txBody>
      </p:sp>
      <p:sp>
        <p:nvSpPr>
          <p:cNvPr id="1049221" name=""/>
          <p:cNvSpPr/>
          <p:nvPr/>
        </p:nvSpPr>
        <p:spPr>
          <a:xfrm rot="0">
            <a:off x="304800" y="1524000"/>
            <a:ext cx="8839200" cy="400050"/>
          </a:xfrm>
          <a:prstGeom prst="rect"/>
          <a:noFill/>
          <a:ln>
            <a:noFill/>
          </a:ln>
        </p:spPr>
        <p:txBody>
          <a:bodyPr anchor="t" bIns="45720" lIns="91440" rIns="91440" tIns="45720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lang="zh-CN">
                <a:solidFill>
                  <a:schemeClr val="accent1"/>
                </a:solidFill>
              </a:rPr>
              <a:t>What will be the running time?</a:t>
            </a:r>
          </a:p>
        </p:txBody>
      </p:sp>
      <p:sp>
        <p:nvSpPr>
          <p:cNvPr id="1049222" name=""/>
          <p:cNvSpPr/>
          <p:nvPr/>
        </p:nvSpPr>
        <p:spPr>
          <a:xfrm rot="0" flipH="1">
            <a:off x="6781800" y="4572000"/>
            <a:ext cx="1600200" cy="685800"/>
          </a:xfrm>
          <a:prstGeom prst="line"/>
          <a:noFill/>
          <a:ln w="38100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</p:spTree>
  </p:cSld>
  <p:clrMapOvr>
    <a:masterClrMapping/>
  </p:clrMapOvr>
  <p:timing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23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49</a:t>
            </a:fld>
            <a:r>
              <a:rPr altLang="en-US" b="1" sz="900" i="0" lang="zh-CN"/>
              <a:t> 				</a:t>
            </a:r>
          </a:p>
        </p:txBody>
      </p:sp>
      <p:sp>
        <p:nvSpPr>
          <p:cNvPr id="1049224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And Cycles</a:t>
            </a:r>
          </a:p>
        </p:txBody>
      </p:sp>
      <p:sp>
        <p:nvSpPr>
          <p:cNvPr id="1049225" name=""/>
          <p:cNvSpPr/>
          <p:nvPr>
            <p:ph type="body" sz="full" idx="1"/>
          </p:nvPr>
        </p:nvSpPr>
        <p:spPr>
          <a:xfrm rot="0">
            <a:off x="457200" y="1524000"/>
            <a:ext cx="8229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●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85000"/>
              <a:buFont typeface="Times New Roman" pitchFamily="18" charset="0"/>
              <a:buChar char="■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○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u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i="1" lang="zh-CN">
                <a:solidFill>
                  <a:schemeClr val="accent1"/>
                </a:solidFill>
              </a:rPr>
              <a:t>What will be the running time?</a:t>
            </a:r>
          </a:p>
          <a:p>
            <a:pPr lvl="0"/>
            <a:r>
              <a:rPr altLang="en-US" lang="zh-CN"/>
              <a:t>A: O(V+E)</a:t>
            </a:r>
          </a:p>
          <a:p>
            <a:pPr lvl="0"/>
            <a:r>
              <a:rPr altLang="en-US" lang="zh-CN"/>
              <a:t>We can actually determine if cycles exist in O(V) time</a:t>
            </a:r>
          </a:p>
          <a:p>
            <a:pPr lvl="1"/>
            <a:r>
              <a:rPr altLang="en-US" lang="zh-CN"/>
              <a:t>How??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5">
                                            <p:txEl>
                                              <p:charRg st="41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25">
                                            <p:txEl>
                                              <p:charRg st="96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5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5</a:t>
            </a:fld>
            <a:r>
              <a:rPr altLang="en-US" b="1" sz="900" i="0" lang="zh-CN"/>
              <a:t> 				</a:t>
            </a:r>
          </a:p>
        </p:txBody>
      </p:sp>
      <p:sp>
        <p:nvSpPr>
          <p:cNvPr id="1048636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Depth-First Search: The Code</a:t>
            </a:r>
          </a:p>
        </p:txBody>
      </p:sp>
      <p:sp>
        <p:nvSpPr>
          <p:cNvPr id="1048637" name=""/>
          <p:cNvSpPr/>
          <p:nvPr>
            <p:ph type="body" sz="half" idx="1"/>
          </p:nvPr>
        </p:nvSpPr>
        <p:spPr>
          <a:xfrm rot="0">
            <a:off x="533400" y="1524000"/>
            <a:ext cx="4038600" cy="5105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●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Times New Roman" pitchFamily="18" charset="0"/>
              <a:buChar char="■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○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u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5pPr>
          </a:lstStyle>
          <a:p>
            <a:pPr algn="ctr" lvl="0">
              <a:buNone/>
            </a:pPr>
            <a:r>
              <a:rPr altLang="en-US" b="1" sz="1800" lang="zh-CN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altLang="en-US" b="1" sz="1800" lang="zh-CN">
                <a:latin typeface="Courier New" pitchFamily="49" charset="0"/>
              </a:rPr>
              <a:t>color[V], time, prev[V],d[V], f[V]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DFS(G) // where prog starts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for each vertex u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V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altLang="en-US" b="1" sz="1800" lang="zh-CN">
                <a:latin typeface="Courier New" pitchFamily="49" charset="0"/>
              </a:rPr>
              <a:t>u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V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8638" name=""/>
          <p:cNvSpPr/>
          <p:nvPr>
            <p:ph type="body" sz="half" idx="2"/>
          </p:nvPr>
        </p:nvSpPr>
        <p:spPr>
          <a:xfrm rot="0">
            <a:off x="4648200" y="1524000"/>
            <a:ext cx="4038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●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Times New Roman" pitchFamily="18" charset="0"/>
              <a:buChar char="■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○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u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5pPr>
          </a:lstStyle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DFS_Visit(u)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color[u] = GREY;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time = time+1;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d[u] = time;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for each v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if(color[v] == WHITE){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DFS_Visit(v);}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	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8639" name=""/>
          <p:cNvSpPr/>
          <p:nvPr/>
        </p:nvSpPr>
        <p:spPr>
          <a:xfrm rot="0" flipV="1">
            <a:off x="4495800" y="1524000"/>
            <a:ext cx="0" cy="44958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40" name=""/>
          <p:cNvSpPr/>
          <p:nvPr/>
        </p:nvSpPr>
        <p:spPr>
          <a:xfrm rot="0">
            <a:off x="762000" y="2514600"/>
            <a:ext cx="3733800" cy="2667000"/>
          </a:xfrm>
          <a:prstGeom prst="rect"/>
          <a:solidFill>
            <a:srgbClr val="0070C0">
              <a:alpha val="29019"/>
            </a:srgbClr>
          </a:solidFill>
          <a:ln>
            <a:noFill/>
          </a:ln>
        </p:spPr>
        <p:txBody>
          <a:bodyPr anchor="t" bIns="45720" lIns="91440" rIns="91440" tIns="45720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lvl="0"/>
            <a:r>
              <a:rPr altLang="en-US" b="1" sz="1800" lang="zh-CN" u="sng">
                <a:solidFill>
                  <a:srgbClr val="FF0000"/>
                </a:solidFill>
              </a:rPr>
              <a:t>Initialize</a:t>
            </a:r>
          </a:p>
        </p:txBody>
      </p:sp>
      <p:sp>
        <p:nvSpPr>
          <p:cNvPr id="1048641" name=""/>
          <p:cNvSpPr/>
          <p:nvPr/>
        </p:nvSpPr>
        <p:spPr>
          <a:xfrm rot="0">
            <a:off x="609600" y="1524000"/>
            <a:ext cx="3886200" cy="685800"/>
          </a:xfrm>
          <a:prstGeom prst="rect"/>
          <a:solidFill>
            <a:srgbClr val="66FF99">
              <a:alpha val="27058"/>
            </a:srgbClr>
          </a:solidFill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endParaRPr altLang="en-US" lang="zh-CN"/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 nodeType="clickPar">
                      <p:stCondLst>
                        <p:cond delay="indefinite"/>
                      </p:stCondLst>
                      <p:childTnLst>
                        <p:par>
                          <p:cTn fill="hold" id="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charRg st="41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charRg st="69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charRg st="256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charRg st="71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9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charRg st="96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1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charRg st="162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 nodeType="clickPar">
                      <p:stCondLst>
                        <p:cond delay="indefinite"/>
                      </p:stCondLst>
                      <p:childTnLst>
                        <p:par>
                          <p:cTn fill="hold" id="2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charRg st="101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 nodeType="clickPar">
                      <p:stCondLst>
                        <p:cond delay="indefinite"/>
                      </p:stCondLst>
                      <p:childTnLst>
                        <p:par>
                          <p:cTn fill="hold" id="2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charRg st="12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charRg st="140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5" nodeType="clickPar">
                      <p:stCondLst>
                        <p:cond delay="indefinite"/>
                      </p:stCondLst>
                      <p:childTnLst>
                        <p:par>
                          <p:cTn fill="hold" id="3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charRg st="167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 nodeType="clickPar">
                      <p:stCondLst>
                        <p:cond delay="indefinite"/>
                      </p:stCondLst>
                      <p:childTnLst>
                        <p:par>
                          <p:cTn fill="hold" id="4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charRg st="180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 nodeType="clickPar">
                      <p:stCondLst>
                        <p:cond delay="indefinite"/>
                      </p:stCondLst>
                      <p:childTnLst>
                        <p:par>
                          <p:cTn fill="hold" id="4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charRg st="205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7" nodeType="clickPar">
                      <p:stCondLst>
                        <p:cond delay="indefinite"/>
                      </p:stCondLst>
                      <p:childTnLst>
                        <p:par>
                          <p:cTn fill="hold" id="4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4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>
                                            <p:txEl>
                                              <p:charRg st="233" end="2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1" nodeType="clickPar">
                      <p:stCondLst>
                        <p:cond delay="indefinite"/>
                      </p:stCondLst>
                      <p:childTnLst>
                        <p:par>
                          <p:cTn fill="hold" id="5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charRg st="13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5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charRg st="224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9" nodeType="clickPar">
                      <p:stCondLst>
                        <p:cond delay="indefinite"/>
                      </p:stCondLst>
                      <p:childTnLst>
                        <p:par>
                          <p:cTn fill="hold" id="6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charRg st="1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 nodeType="clickPar">
                      <p:stCondLst>
                        <p:cond delay="indefinite"/>
                      </p:stCondLst>
                      <p:childTnLst>
                        <p:par>
                          <p:cTn fill="hold" id="6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charRg st="35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7" nodeType="clickPar">
                      <p:stCondLst>
                        <p:cond delay="indefinite"/>
                      </p:stCondLst>
                      <p:childTnLst>
                        <p:par>
                          <p:cTn fill="hold" id="6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6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charRg st="53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1" nodeType="clickPar">
                      <p:stCondLst>
                        <p:cond delay="indefinite"/>
                      </p:stCondLst>
                      <p:childTnLst>
                        <p:par>
                          <p:cTn fill="hold" id="7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charRg st="69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7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charRg st="92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7" nodeType="clickPar">
                      <p:stCondLst>
                        <p:cond delay="indefinite"/>
                      </p:stCondLst>
                      <p:childTnLst>
                        <p:par>
                          <p:cTn fill="hold" id="7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7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charRg st="97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1" nodeType="clickPar">
                      <p:stCondLst>
                        <p:cond delay="indefinite"/>
                      </p:stCondLst>
                      <p:childTnLst>
                        <p:par>
                          <p:cTn fill="hold" id="8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charRg st="126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5" nodeType="clickPar">
                      <p:stCondLst>
                        <p:cond delay="indefinite"/>
                      </p:stCondLst>
                      <p:childTnLst>
                        <p:par>
                          <p:cTn fill="hold" id="8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8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charRg st="141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9" nodeType="clickPar">
                      <p:stCondLst>
                        <p:cond delay="indefinite"/>
                      </p:stCondLst>
                      <p:childTnLst>
                        <p:par>
                          <p:cTn fill="hold" id="9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charRg st="165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3" nodeType="clickPar">
                      <p:stCondLst>
                        <p:cond delay="indefinite"/>
                      </p:stCondLst>
                      <p:childTnLst>
                        <p:par>
                          <p:cTn fill="hold" id="9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charRg st="169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7" nodeType="clickPar">
                      <p:stCondLst>
                        <p:cond delay="indefinite"/>
                      </p:stCondLst>
                      <p:childTnLst>
                        <p:par>
                          <p:cTn fill="hold" id="98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9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charRg st="190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1" nodeType="clickPar">
                      <p:stCondLst>
                        <p:cond delay="indefinite"/>
                      </p:stCondLst>
                      <p:childTnLst>
                        <p:par>
                          <p:cTn fill="hold" id="10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0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charRg st="208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26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50</a:t>
            </a:fld>
            <a:r>
              <a:rPr altLang="en-US" b="1" sz="900" i="0" lang="zh-CN"/>
              <a:t> 				</a:t>
            </a:r>
          </a:p>
        </p:txBody>
      </p:sp>
      <p:sp>
        <p:nvSpPr>
          <p:cNvPr id="1049227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And Cycles</a:t>
            </a:r>
          </a:p>
        </p:txBody>
      </p:sp>
      <p:sp>
        <p:nvSpPr>
          <p:cNvPr id="1049228" name=""/>
          <p:cNvSpPr/>
          <p:nvPr>
            <p:ph type="body" sz="full" idx="1"/>
          </p:nvPr>
        </p:nvSpPr>
        <p:spPr>
          <a:xfrm rot="0">
            <a:off x="457200" y="1524000"/>
            <a:ext cx="8229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●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85000"/>
              <a:buFont typeface="Times New Roman" pitchFamily="18" charset="0"/>
              <a:buChar char="■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○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u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i="1" lang="zh-CN">
                <a:solidFill>
                  <a:schemeClr val="accent1"/>
                </a:solidFill>
              </a:rPr>
              <a:t>What will be the running time for undirected graph to detect cycle?</a:t>
            </a:r>
          </a:p>
          <a:p>
            <a:pPr lvl="0"/>
            <a:r>
              <a:rPr altLang="en-US" lang="zh-CN"/>
              <a:t>A: O(V+E)</a:t>
            </a:r>
          </a:p>
          <a:p>
            <a:pPr lvl="0"/>
            <a:r>
              <a:rPr altLang="en-US" lang="zh-CN"/>
              <a:t>We can actually determine if cycles exist in O(V) time:</a:t>
            </a:r>
          </a:p>
          <a:p>
            <a:pPr lvl="1"/>
            <a:r>
              <a:rPr altLang="en-US" lang="zh-CN"/>
              <a:t>In an undirected acyclic forest, |E| </a:t>
            </a:r>
            <a:r>
              <a:rPr altLang="en-US" lang="zh-CN">
                <a:sym typeface="Symbol" pitchFamily="18" charset="2"/>
              </a:rPr>
              <a:t> |V| - 1 </a:t>
            </a:r>
          </a:p>
          <a:p>
            <a:pPr lvl="1"/>
            <a:r>
              <a:rPr altLang="en-US" lang="zh-CN"/>
              <a:t>So count the edges: if ever see |V| distinct edges, must have seen a back edge along the way</a:t>
            </a:r>
          </a:p>
        </p:txBody>
      </p:sp>
    </p:spTree>
  </p:cSld>
  <p:clrMapOvr>
    <a:masterClrMapping/>
  </p:clrMapOvr>
  <p:timing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29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51</a:t>
            </a:fld>
            <a:r>
              <a:rPr altLang="en-US" b="1" sz="900" i="0" lang="zh-CN"/>
              <a:t> 				</a:t>
            </a:r>
          </a:p>
        </p:txBody>
      </p:sp>
      <p:sp>
        <p:nvSpPr>
          <p:cNvPr id="1049230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And Cycles</a:t>
            </a:r>
          </a:p>
        </p:txBody>
      </p:sp>
      <p:sp>
        <p:nvSpPr>
          <p:cNvPr id="1049231" name=""/>
          <p:cNvSpPr/>
          <p:nvPr>
            <p:ph type="body" sz="full" idx="1"/>
          </p:nvPr>
        </p:nvSpPr>
        <p:spPr>
          <a:xfrm rot="0">
            <a:off x="457200" y="1524000"/>
            <a:ext cx="8229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●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85000"/>
              <a:buFont typeface="Times New Roman" pitchFamily="18" charset="0"/>
              <a:buChar char="■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○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u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i="1" lang="zh-CN">
                <a:solidFill>
                  <a:schemeClr val="accent1"/>
                </a:solidFill>
              </a:rPr>
              <a:t>What will be the running time for directed graph to detect cycle?</a:t>
            </a:r>
          </a:p>
          <a:p>
            <a:pPr lvl="0"/>
            <a:r>
              <a:rPr altLang="en-US" lang="zh-CN"/>
              <a:t>A: O(V+E)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1">
                                            <p:txEl>
                                              <p:charRg st="66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31" grpId="0" uiExpand="0" build="p" bldLvl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9232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Reference</a:t>
            </a:r>
          </a:p>
        </p:txBody>
      </p:sp>
      <p:sp>
        <p:nvSpPr>
          <p:cNvPr id="1049233" name=""/>
          <p:cNvSpPr/>
          <p:nvPr>
            <p:ph sz="full" idx="1"/>
          </p:nvPr>
        </p:nvSpPr>
        <p:spPr>
          <a:xfrm rot="0">
            <a:off x="457200" y="1524000"/>
            <a:ext cx="8229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●"/>
              <a:defRPr baseline="0" b="0" sz="32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SzPct val="85000"/>
              <a:buFont typeface="Times New Roman" pitchFamily="18" charset="0"/>
              <a:buChar char="■"/>
              <a:defRPr baseline="0" b="0" sz="28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Times New Roman" pitchFamily="18" charset="0"/>
              <a:buChar char="○"/>
              <a:defRPr baseline="0" b="0" sz="24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u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Times New Roman" pitchFamily="18" charset="0"/>
                <a:sym typeface="Arial" pitchFamily="0" charset="0"/>
              </a:defRPr>
            </a:lvl5pPr>
          </a:lstStyle>
          <a:p>
            <a:pPr lvl="0"/>
            <a:r>
              <a:rPr altLang="en-US" lang="zh-CN"/>
              <a:t>Cormen – </a:t>
            </a:r>
          </a:p>
          <a:p>
            <a:pPr lvl="1"/>
            <a:r>
              <a:rPr altLang="en-US" lang="zh-CN"/>
              <a:t>Chapter 22 (Elementary Graph Algorithms)</a:t>
            </a:r>
          </a:p>
          <a:p>
            <a:pPr lvl="0"/>
            <a:r>
              <a:rPr altLang="en-US" lang="zh-CN"/>
              <a:t>Exercise – </a:t>
            </a:r>
          </a:p>
          <a:p>
            <a:pPr lvl="1"/>
            <a:r>
              <a:rPr altLang="en-US" lang="zh-CN"/>
              <a:t>22.3-4 –Detect edge using d[u], d[v], f[u], f[v]</a:t>
            </a:r>
          </a:p>
          <a:p>
            <a:pPr lvl="1"/>
            <a:r>
              <a:rPr altLang="en-US" lang="zh-CN"/>
              <a:t>22.3-11 – Connected Component</a:t>
            </a:r>
          </a:p>
          <a:p>
            <a:pPr lvl="1"/>
            <a:r>
              <a:rPr altLang="en-US" lang="zh-CN"/>
              <a:t>22.3-12 – Singly connected</a:t>
            </a:r>
          </a:p>
        </p:txBody>
      </p:sp>
      <p:sp>
        <p:nvSpPr>
          <p:cNvPr id="1049234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52</a:t>
            </a:fld>
            <a:r>
              <a:rPr altLang="en-US" b="1" sz="900" i="0" lang="zh-CN"/>
              <a:t> 				</a:t>
            </a: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5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6</a:t>
            </a:fld>
            <a:r>
              <a:rPr altLang="en-US" b="1" sz="900" i="0" lang="zh-CN"/>
              <a:t> 				</a:t>
            </a:r>
          </a:p>
        </p:txBody>
      </p:sp>
      <p:sp>
        <p:nvSpPr>
          <p:cNvPr id="1048646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Depth-First Search: The Code</a:t>
            </a:r>
          </a:p>
        </p:txBody>
      </p:sp>
      <p:sp>
        <p:nvSpPr>
          <p:cNvPr id="1048647" name=""/>
          <p:cNvSpPr/>
          <p:nvPr>
            <p:ph type="body" sz="half" idx="1"/>
          </p:nvPr>
        </p:nvSpPr>
        <p:spPr>
          <a:xfrm rot="0">
            <a:off x="533400" y="1524000"/>
            <a:ext cx="4038600" cy="5105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●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Times New Roman" pitchFamily="18" charset="0"/>
              <a:buChar char="■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○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u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5pPr>
          </a:lstStyle>
          <a:p>
            <a:pPr algn="ctr" lvl="0">
              <a:buNone/>
            </a:pPr>
            <a:r>
              <a:rPr altLang="en-US" b="1" sz="1800" lang="zh-CN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altLang="en-US" b="1" sz="1800" lang="zh-CN">
                <a:latin typeface="Courier New" pitchFamily="49" charset="0"/>
              </a:rPr>
              <a:t>color[V], time, prev[V],d[V], f[V]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DFS(G) // where prog starts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for each vertex u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V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altLang="en-US" b="1" sz="1800" lang="zh-CN">
                <a:latin typeface="Courier New" pitchFamily="49" charset="0"/>
              </a:rPr>
              <a:t>u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V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8648" name=""/>
          <p:cNvSpPr/>
          <p:nvPr>
            <p:ph type="body" sz="half" idx="2"/>
          </p:nvPr>
        </p:nvSpPr>
        <p:spPr>
          <a:xfrm rot="0">
            <a:off x="4648200" y="1524000"/>
            <a:ext cx="4038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●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Times New Roman" pitchFamily="18" charset="0"/>
              <a:buChar char="■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○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u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5pPr>
          </a:lstStyle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DFS_Visit(u)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color[u] = GREY;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time = time+1;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d[u] = time;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for each v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if(color[v] == WHITE){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DFS_Visit(v);}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8649" name=""/>
          <p:cNvSpPr/>
          <p:nvPr/>
        </p:nvSpPr>
        <p:spPr>
          <a:xfrm rot="0" flipV="1">
            <a:off x="4495800" y="1524000"/>
            <a:ext cx="0" cy="44958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50" name=""/>
          <p:cNvSpPr/>
          <p:nvPr/>
        </p:nvSpPr>
        <p:spPr>
          <a:xfrm rot="0">
            <a:off x="609600" y="1524000"/>
            <a:ext cx="3886200" cy="685800"/>
          </a:xfrm>
          <a:prstGeom prst="rect"/>
          <a:solidFill>
            <a:srgbClr val="66FF99">
              <a:alpha val="27058"/>
            </a:srgbClr>
          </a:solidFill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endParaRPr altLang="en-US" lang="zh-CN"/>
          </a:p>
        </p:txBody>
      </p:sp>
      <p:sp>
        <p:nvSpPr>
          <p:cNvPr id="1048651" name=""/>
          <p:cNvSpPr/>
          <p:nvPr/>
        </p:nvSpPr>
        <p:spPr>
          <a:xfrm rot="0">
            <a:off x="5638800" y="6457950"/>
            <a:ext cx="3140075" cy="40005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What does </a:t>
            </a:r>
            <a:r>
              <a:rPr altLang="en-US" b="1" i="0" lang="zh-CN">
                <a:solidFill>
                  <a:schemeClr val="accent1"/>
                </a:solidFill>
                <a:latin typeface="Courier New" pitchFamily="49" charset="0"/>
              </a:rPr>
              <a:t>u[d]</a:t>
            </a:r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 represent?</a:t>
            </a: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2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7</a:t>
            </a:fld>
            <a:r>
              <a:rPr altLang="en-US" b="1" sz="900" i="0" lang="zh-CN"/>
              <a:t> 				</a:t>
            </a:r>
          </a:p>
        </p:txBody>
      </p:sp>
      <p:sp>
        <p:nvSpPr>
          <p:cNvPr id="1048653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Depth-First Search: The Code</a:t>
            </a:r>
          </a:p>
        </p:txBody>
      </p:sp>
      <p:sp>
        <p:nvSpPr>
          <p:cNvPr id="1048654" name=""/>
          <p:cNvSpPr/>
          <p:nvPr>
            <p:ph type="body" sz="half" idx="1"/>
          </p:nvPr>
        </p:nvSpPr>
        <p:spPr>
          <a:xfrm rot="0">
            <a:off x="533400" y="1524000"/>
            <a:ext cx="4038600" cy="5105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●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Times New Roman" pitchFamily="18" charset="0"/>
              <a:buChar char="■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○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u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5pPr>
          </a:lstStyle>
          <a:p>
            <a:pPr algn="ctr" lvl="0">
              <a:buNone/>
            </a:pPr>
            <a:r>
              <a:rPr altLang="en-US" b="1" sz="1800" lang="zh-CN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altLang="en-US" b="1" sz="1800" lang="zh-CN">
                <a:latin typeface="Courier New" pitchFamily="49" charset="0"/>
              </a:rPr>
              <a:t>color[V], time, prev[V],d[V], f[V]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DFS(G) // where prog starts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for each vertex u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V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altLang="en-US" b="1" sz="1800" lang="zh-CN">
                <a:latin typeface="Courier New" pitchFamily="49" charset="0"/>
              </a:rPr>
              <a:t>u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V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8655" name=""/>
          <p:cNvSpPr/>
          <p:nvPr>
            <p:ph type="body" sz="half" idx="2"/>
          </p:nvPr>
        </p:nvSpPr>
        <p:spPr>
          <a:xfrm rot="0">
            <a:off x="4648200" y="1524000"/>
            <a:ext cx="4038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●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Times New Roman" pitchFamily="18" charset="0"/>
              <a:buChar char="■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○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u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5pPr>
          </a:lstStyle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DFS_Visit(u)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color[u] = GREY;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time = time+1;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d[u] = time;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for each v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if(color[v] == WHITE){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DFS_Visit(v);}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8656" name=""/>
          <p:cNvSpPr/>
          <p:nvPr/>
        </p:nvSpPr>
        <p:spPr>
          <a:xfrm rot="0" flipV="1">
            <a:off x="4495800" y="1524000"/>
            <a:ext cx="0" cy="44958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57" name=""/>
          <p:cNvSpPr/>
          <p:nvPr/>
        </p:nvSpPr>
        <p:spPr>
          <a:xfrm rot="0">
            <a:off x="609600" y="1524000"/>
            <a:ext cx="3886200" cy="685800"/>
          </a:xfrm>
          <a:prstGeom prst="rect"/>
          <a:solidFill>
            <a:srgbClr val="66FF99">
              <a:alpha val="27058"/>
            </a:srgbClr>
          </a:solidFill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endParaRPr altLang="en-US" lang="zh-CN"/>
          </a:p>
        </p:txBody>
      </p:sp>
      <p:sp>
        <p:nvSpPr>
          <p:cNvPr id="1048658" name=""/>
          <p:cNvSpPr/>
          <p:nvPr/>
        </p:nvSpPr>
        <p:spPr>
          <a:xfrm rot="0">
            <a:off x="5638800" y="6457950"/>
            <a:ext cx="3140075" cy="40005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What does </a:t>
            </a:r>
            <a:r>
              <a:rPr altLang="en-US" b="1" i="0" lang="zh-CN">
                <a:solidFill>
                  <a:schemeClr val="accent1"/>
                </a:solidFill>
                <a:latin typeface="Courier New" pitchFamily="49" charset="0"/>
              </a:rPr>
              <a:t>f[d]</a:t>
            </a:r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 represent?</a:t>
            </a: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9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8</a:t>
            </a:fld>
            <a:r>
              <a:rPr altLang="en-US" b="1" sz="900" i="0" lang="zh-CN"/>
              <a:t> 				</a:t>
            </a:r>
          </a:p>
        </p:txBody>
      </p:sp>
      <p:sp>
        <p:nvSpPr>
          <p:cNvPr id="1048660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Depth-First Search: The Code</a:t>
            </a:r>
          </a:p>
        </p:txBody>
      </p:sp>
      <p:sp>
        <p:nvSpPr>
          <p:cNvPr id="1048661" name=""/>
          <p:cNvSpPr/>
          <p:nvPr>
            <p:ph type="body" sz="half" idx="1"/>
          </p:nvPr>
        </p:nvSpPr>
        <p:spPr>
          <a:xfrm rot="0">
            <a:off x="533400" y="1524000"/>
            <a:ext cx="4038600" cy="5105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●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Times New Roman" pitchFamily="18" charset="0"/>
              <a:buChar char="■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○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u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5pPr>
          </a:lstStyle>
          <a:p>
            <a:pPr algn="ctr" lvl="0">
              <a:buNone/>
            </a:pPr>
            <a:r>
              <a:rPr altLang="en-US" b="1" sz="1800" lang="zh-CN">
                <a:solidFill>
                  <a:srgbClr val="FF0000"/>
                </a:solidFill>
                <a:latin typeface="Courier New" pitchFamily="49" charset="0"/>
              </a:rPr>
              <a:t>Data: </a:t>
            </a:r>
            <a:r>
              <a:rPr altLang="en-US" b="1" sz="1800" lang="zh-CN">
                <a:latin typeface="Courier New" pitchFamily="49" charset="0"/>
              </a:rPr>
              <a:t>color[V], time, prev[V],d[V], f[V]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DFS(G) // where prog starts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for each vertex u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V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color[u] = WHITE;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prev[u]=NIL;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f[u]=inf; d[u]=inf;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time = 0;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for each vertex </a:t>
            </a:r>
            <a:r>
              <a:rPr altLang="en-US" b="1" sz="1800" lang="zh-CN">
                <a:latin typeface="Courier New" pitchFamily="49" charset="0"/>
              </a:rPr>
              <a:t>u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V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if (color[u] == WHITE)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DFS_Visit(u);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8662" name=""/>
          <p:cNvSpPr/>
          <p:nvPr>
            <p:ph type="body" sz="half" idx="2"/>
          </p:nvPr>
        </p:nvSpPr>
        <p:spPr>
          <a:xfrm rot="0">
            <a:off x="4648200" y="1524000"/>
            <a:ext cx="4038600" cy="4343400"/>
          </a:xfrm>
          <a:prstGeom prst="rect"/>
          <a:noFill/>
          <a:ln>
            <a:noFill/>
          </a:ln>
        </p:spPr>
        <p:txBody>
          <a:bodyPr anchor="t" bIns="46038" lIns="92075" rIns="92075" tIns="46038"/>
          <a:lstStyle>
            <a:lvl1pPr indent="-342900" marL="3429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●"/>
              <a:defRPr sz="2800">
                <a:solidFill>
                  <a:schemeClr val="dk1"/>
                </a:solidFill>
              </a:defRPr>
            </a:lvl1pPr>
            <a:lvl2pPr indent="-285750" marL="74295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lt2"/>
              </a:buClr>
              <a:buFont typeface="Times New Roman" pitchFamily="18" charset="0"/>
              <a:buChar char="■"/>
              <a:defRPr sz="2400">
                <a:solidFill>
                  <a:schemeClr val="dk1"/>
                </a:solidFill>
              </a:defRPr>
            </a:lvl2pPr>
            <a:lvl3pPr indent="-228600" marL="11430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○"/>
              <a:defRPr sz="2000">
                <a:solidFill>
                  <a:schemeClr val="dk1"/>
                </a:solidFill>
              </a:defRPr>
            </a:lvl3pPr>
            <a:lvl4pPr indent="-228600" marL="16002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u"/>
              <a:defRPr sz="1800">
                <a:solidFill>
                  <a:schemeClr val="dk1"/>
                </a:solidFill>
              </a:defRPr>
            </a:lvl4pPr>
            <a:lvl5pPr indent="-228600" marL="205740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dk1"/>
              </a:buClr>
              <a:buFont typeface="Wingdings" pitchFamily="2" charset="2"/>
              <a:buChar char="–"/>
              <a:defRPr sz="1800">
                <a:solidFill>
                  <a:schemeClr val="dk1"/>
                </a:solidFill>
              </a:defRPr>
            </a:lvl5pPr>
          </a:lstStyle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DFS_Visit(u)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color[u] = GREY;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time = time+1;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d[u] = time;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</a:rPr>
              <a:t>   for each v </a:t>
            </a: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 Adj[u]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if(color[v] == WHITE){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		  prev[v]=u;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      DFS_Visit(v);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}}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color[u] = BLACK;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time = time+1;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   f[u] = time;</a:t>
            </a:r>
          </a:p>
          <a:p>
            <a:pPr lvl="0">
              <a:buNone/>
            </a:pPr>
            <a:r>
              <a:rPr altLang="en-US" b="1" sz="1800" lang="zh-CN">
                <a:latin typeface="Courier New" pitchFamily="49" charset="0"/>
                <a:sym typeface="Symbol" pitchFamily="18" charset="2"/>
              </a:rPr>
              <a:t>}</a:t>
            </a:r>
          </a:p>
        </p:txBody>
      </p:sp>
      <p:sp>
        <p:nvSpPr>
          <p:cNvPr id="1048663" name=""/>
          <p:cNvSpPr/>
          <p:nvPr/>
        </p:nvSpPr>
        <p:spPr>
          <a:xfrm rot="0" flipV="1">
            <a:off x="4495800" y="1524000"/>
            <a:ext cx="0" cy="4495800"/>
          </a:xfrm>
          <a:prstGeom prst="lin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</p:sp>
      <p:sp>
        <p:nvSpPr>
          <p:cNvPr id="1048664" name=""/>
          <p:cNvSpPr/>
          <p:nvPr/>
        </p:nvSpPr>
        <p:spPr>
          <a:xfrm rot="0">
            <a:off x="609600" y="1524000"/>
            <a:ext cx="3886200" cy="685800"/>
          </a:xfrm>
          <a:prstGeom prst="rect"/>
          <a:solidFill>
            <a:srgbClr val="66FF99">
              <a:alpha val="27058"/>
            </a:srgbClr>
          </a:solidFill>
          <a:ln>
            <a:noFill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endParaRPr altLang="en-US" lang="zh-CN"/>
          </a:p>
        </p:txBody>
      </p:sp>
      <p:sp>
        <p:nvSpPr>
          <p:cNvPr id="1048665" name=""/>
          <p:cNvSpPr txBox="1"/>
          <p:nvPr/>
        </p:nvSpPr>
        <p:spPr>
          <a:xfrm rot="0">
            <a:off x="1662112" y="6151562"/>
            <a:ext cx="5762625" cy="457200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sz="2400" lang="zh-CN">
                <a:solidFill>
                  <a:schemeClr val="accent1"/>
                </a:solidFill>
                <a:latin typeface="Times New Roman" pitchFamily="18" charset="0"/>
              </a:rPr>
              <a:t>Will all vertices eventually be colored black?</a:t>
            </a: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6" name=""/>
          <p:cNvSpPr txBox="1"/>
          <p:nvPr/>
        </p:nvSpPr>
        <p:spPr>
          <a:xfrm rot="0">
            <a:off x="457200" y="6553200"/>
            <a:ext cx="8229600" cy="304800"/>
          </a:xfrm>
          <a:prstGeom prst="rect"/>
          <a:noFill/>
          <a:ln>
            <a:noFill/>
          </a:ln>
        </p:spPr>
        <p:txBody>
          <a:bodyPr anchor="ctr" bIns="46038" lIns="92075" rIns="92075" tIns="46038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lvl="0"/>
            <a:r>
              <a:rPr altLang="en-US" b="1" sz="900" i="0" lang="zh-CN"/>
              <a:t>				         </a:t>
            </a:r>
            <a:fld id="{566ABCEB-ACFC-4714-9973-3DA970169C29}" type="slidenum">
              <a:rPr altLang="en-US" b="1" sz="900" i="0" lang="zh-CN"/>
              <a:pPr lvl="0"/>
              <a:t>9</a:t>
            </a:fld>
            <a:r>
              <a:rPr altLang="en-US" b="1" sz="900" i="0" lang="zh-CN"/>
              <a:t> 				</a:t>
            </a:r>
          </a:p>
        </p:txBody>
      </p:sp>
      <p:sp>
        <p:nvSpPr>
          <p:cNvPr id="1048667" name=""/>
          <p:cNvSpPr/>
          <p:nvPr>
            <p:ph type="title" sz="full" idx="0"/>
          </p:nvPr>
        </p:nvSpPr>
        <p:spPr>
          <a:xfrm rot="0">
            <a:off x="457200" y="228600"/>
            <a:ext cx="8229600" cy="990600"/>
          </a:xfrm>
          <a:prstGeom prst="rect"/>
          <a:noFill/>
          <a:ln>
            <a:noFill/>
          </a:ln>
        </p:spPr>
        <p:txBody>
          <a:bodyPr anchor="ctr" bIns="46038" lIns="92075" rIns="92075" tIns="46038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000" i="0" u="none">
                <a:solidFill>
                  <a:schemeClr val="lt2"/>
                </a:solidFill>
                <a:latin typeface="Arial" pitchFamily="0" charset="0"/>
                <a:sym typeface="Arial" pitchFamily="0" charset="0"/>
              </a:defRPr>
            </a:lvl1pPr>
          </a:lstStyle>
          <a:p>
            <a:r>
              <a:rPr altLang="en-US" lang="zh-CN"/>
              <a:t>DFS Example</a:t>
            </a:r>
          </a:p>
        </p:txBody>
      </p:sp>
      <p:sp>
        <p:nvSpPr>
          <p:cNvPr id="1048668" name=""/>
          <p:cNvSpPr/>
          <p:nvPr/>
        </p:nvSpPr>
        <p:spPr>
          <a:xfrm rot="0">
            <a:off x="1524000" y="2362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altLang="en-US" b="1" sz="2800" i="0" lang="zh-CN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048669" name=""/>
          <p:cNvSpPr/>
          <p:nvPr/>
        </p:nvSpPr>
        <p:spPr>
          <a:xfrm rot="0">
            <a:off x="4191000" y="2362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altLang="en-US" b="1" sz="2800" i="0" lang="zh-CN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048670" name=""/>
          <p:cNvSpPr/>
          <p:nvPr/>
        </p:nvSpPr>
        <p:spPr>
          <a:xfrm rot="0">
            <a:off x="6858000" y="2362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altLang="en-US" b="1" sz="2800" i="0" lang="zh-CN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048671" name=""/>
          <p:cNvSpPr/>
          <p:nvPr/>
        </p:nvSpPr>
        <p:spPr>
          <a:xfrm rot="0">
            <a:off x="6858000" y="47244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altLang="en-US" b="1" sz="2800" i="0" lang="zh-CN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048672" name=""/>
          <p:cNvSpPr/>
          <p:nvPr/>
        </p:nvSpPr>
        <p:spPr>
          <a:xfrm rot="0">
            <a:off x="4191000" y="47244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altLang="en-US" b="1" sz="2800" i="0" lang="zh-CN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048673" name=""/>
          <p:cNvSpPr/>
          <p:nvPr/>
        </p:nvSpPr>
        <p:spPr>
          <a:xfrm rot="0">
            <a:off x="1524000" y="47244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altLang="en-US" b="1" sz="2800" i="0" lang="zh-CN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048674" name=""/>
          <p:cNvSpPr/>
          <p:nvPr/>
        </p:nvSpPr>
        <p:spPr>
          <a:xfrm rot="0">
            <a:off x="228600" y="3505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altLang="en-US" b="1" sz="2800" i="0" lang="zh-CN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048675" name=""/>
          <p:cNvSpPr/>
          <p:nvPr/>
        </p:nvSpPr>
        <p:spPr>
          <a:xfrm rot="0">
            <a:off x="5562600" y="3505200"/>
            <a:ext cx="1066800" cy="685800"/>
          </a:xfrm>
          <a:prstGeom prst="ellipse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</a:ln>
        </p:spPr>
        <p:txBody>
          <a:bodyPr anchor="ctr" bIns="45720" lIns="91440" rIns="91440" tIns="45720" wrap="none"/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endParaRPr altLang="en-US" b="1" sz="2800" i="0" lang="zh-CN">
              <a:solidFill>
                <a:schemeClr val="accent1"/>
              </a:solidFill>
              <a:latin typeface="Times New Roman" pitchFamily="18" charset="0"/>
            </a:endParaRPr>
          </a:p>
        </p:txBody>
      </p:sp>
      <p:cxnSp>
        <p:nvCxnSpPr>
          <p:cNvPr id="3145728" name=""/>
          <p:cNvCxnSpPr>
            <a:cxnSpLocks/>
          </p:cNvCxnSpPr>
          <p:nvPr/>
        </p:nvCxnSpPr>
        <p:spPr>
          <a:xfrm rot="0" flipH="1">
            <a:off x="1139825" y="2962275"/>
            <a:ext cx="5397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29" name=""/>
          <p:cNvCxnSpPr>
            <a:cxnSpLocks/>
          </p:cNvCxnSpPr>
          <p:nvPr/>
        </p:nvCxnSpPr>
        <p:spPr>
          <a:xfrm rot="0">
            <a:off x="1139825" y="4105275"/>
            <a:ext cx="539750" cy="704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30" name=""/>
          <p:cNvCxnSpPr>
            <a:cxnSpLocks/>
          </p:cNvCxnSpPr>
          <p:nvPr/>
        </p:nvCxnSpPr>
        <p:spPr>
          <a:xfrm rot="0">
            <a:off x="1309687" y="3848100"/>
            <a:ext cx="3036887" cy="9620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31" name=""/>
          <p:cNvCxnSpPr>
            <a:cxnSpLocks/>
          </p:cNvCxnSpPr>
          <p:nvPr/>
        </p:nvCxnSpPr>
        <p:spPr>
          <a:xfrm rot="0" flipH="1">
            <a:off x="2605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32" name=""/>
          <p:cNvCxnSpPr>
            <a:cxnSpLocks/>
          </p:cNvCxnSpPr>
          <p:nvPr/>
        </p:nvCxnSpPr>
        <p:spPr>
          <a:xfrm rot="0" flipV="1">
            <a:off x="2057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33" name=""/>
          <p:cNvCxnSpPr>
            <a:cxnSpLocks/>
          </p:cNvCxnSpPr>
          <p:nvPr/>
        </p:nvCxnSpPr>
        <p:spPr>
          <a:xfrm rot="0">
            <a:off x="2435225" y="2962275"/>
            <a:ext cx="1911350" cy="1847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34" name=""/>
          <p:cNvCxnSpPr>
            <a:cxnSpLocks/>
          </p:cNvCxnSpPr>
          <p:nvPr/>
        </p:nvCxnSpPr>
        <p:spPr>
          <a:xfrm rot="0">
            <a:off x="4724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35" name=""/>
          <p:cNvCxnSpPr>
            <a:cxnSpLocks/>
          </p:cNvCxnSpPr>
          <p:nvPr/>
        </p:nvCxnSpPr>
        <p:spPr>
          <a:xfrm rot="0">
            <a:off x="2605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36" name=""/>
          <p:cNvCxnSpPr>
            <a:cxnSpLocks/>
          </p:cNvCxnSpPr>
          <p:nvPr/>
        </p:nvCxnSpPr>
        <p:spPr>
          <a:xfrm rot="0" flipH="1">
            <a:off x="5272087" y="27051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37" name=""/>
          <p:cNvCxnSpPr>
            <a:cxnSpLocks/>
          </p:cNvCxnSpPr>
          <p:nvPr/>
        </p:nvCxnSpPr>
        <p:spPr>
          <a:xfrm rot="0">
            <a:off x="5102225" y="2962275"/>
            <a:ext cx="6159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38" name=""/>
          <p:cNvCxnSpPr>
            <a:cxnSpLocks/>
          </p:cNvCxnSpPr>
          <p:nvPr/>
        </p:nvCxnSpPr>
        <p:spPr>
          <a:xfrm rot="0" flipH="1">
            <a:off x="6473825" y="2962275"/>
            <a:ext cx="539750" cy="6286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39" name=""/>
          <p:cNvCxnSpPr>
            <a:cxnSpLocks/>
          </p:cNvCxnSpPr>
          <p:nvPr/>
        </p:nvCxnSpPr>
        <p:spPr>
          <a:xfrm rot="0">
            <a:off x="7391400" y="3062287"/>
            <a:ext cx="0" cy="1647825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40" name=""/>
          <p:cNvCxnSpPr>
            <a:cxnSpLocks/>
          </p:cNvCxnSpPr>
          <p:nvPr/>
        </p:nvCxnSpPr>
        <p:spPr>
          <a:xfrm rot="0" flipH="1">
            <a:off x="5272087" y="5067300"/>
            <a:ext cx="1571625" cy="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cxnSp>
        <p:nvCxnSpPr>
          <p:cNvPr id="3145741" name=""/>
          <p:cNvCxnSpPr>
            <a:cxnSpLocks/>
          </p:cNvCxnSpPr>
          <p:nvPr/>
        </p:nvCxnSpPr>
        <p:spPr>
          <a:xfrm rot="0" flipH="1">
            <a:off x="5102225" y="4105275"/>
            <a:ext cx="615950" cy="704850"/>
          </a:xfrm>
          <a:prstGeom prst="straightConnector1"/>
          <a:noFill/>
          <a:ln w="28575" cap="flat" cmpd="sng">
            <a:solidFill>
              <a:schemeClr val="dk1">
                <a:alpha val="100000"/>
              </a:schemeClr>
            </a:solidFill>
            <a:prstDash val="solid"/>
            <a:round/>
            <a:tailEnd type="triangle" w="med" len="med"/>
          </a:ln>
        </p:spPr>
      </p:cxnSp>
      <p:sp>
        <p:nvSpPr>
          <p:cNvPr id="1048676" name=""/>
          <p:cNvSpPr/>
          <p:nvPr/>
        </p:nvSpPr>
        <p:spPr>
          <a:xfrm rot="0">
            <a:off x="457200" y="2133600"/>
            <a:ext cx="1066800" cy="381000"/>
          </a:xfrm>
          <a:prstGeom prst="line"/>
          <a:noFill/>
          <a:ln w="28575" cap="flat" cmpd="sng">
            <a:solidFill>
              <a:schemeClr val="accent1">
                <a:alpha val="100000"/>
              </a:schemeClr>
            </a:solidFill>
            <a:prstDash val="solid"/>
            <a:round/>
            <a:tailEnd type="triangle" w="med" len="med"/>
          </a:ln>
        </p:spPr>
      </p:sp>
      <p:sp>
        <p:nvSpPr>
          <p:cNvPr id="1048677" name=""/>
          <p:cNvSpPr txBox="1"/>
          <p:nvPr/>
        </p:nvSpPr>
        <p:spPr>
          <a:xfrm rot="0">
            <a:off x="76200" y="1447800"/>
            <a:ext cx="874712" cy="701675"/>
          </a:xfrm>
          <a:prstGeom prst="rect"/>
          <a:noFill/>
          <a:ln>
            <a:noFill/>
          </a:ln>
        </p:spPr>
        <p:txBody>
          <a:bodyPr anchor="t" bIns="45720" lIns="91440" rIns="91440" tIns="45720" wrap="none">
            <a:spAutoFit/>
          </a:bodyPr>
          <a:lstStyle>
            <a:lvl1pPr algn="l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fontAlgn="base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fontAlgn="base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fontAlgn="base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fontAlgn="base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2000" i="1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lvl="0"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/>
            <a:r>
              <a:rPr altLang="en-US" b="1" lang="zh-CN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grpSp>
        <p:nvGrpSpPr>
          <p:cNvPr id="83" name=""/>
          <p:cNvGrpSpPr/>
          <p:nvPr/>
        </p:nvGrpSpPr>
        <p:grpSpPr>
          <a:xfrm rot="0"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1048678" name=""/>
            <p:cNvSpPr/>
            <p:nvPr/>
          </p:nvSpPr>
          <p:spPr>
            <a:xfrm rot="0">
              <a:off x="1841100" y="196644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S</a:t>
              </a:r>
            </a:p>
          </p:txBody>
        </p:sp>
        <p:sp>
          <p:nvSpPr>
            <p:cNvPr id="1048679" name=""/>
            <p:cNvSpPr/>
            <p:nvPr/>
          </p:nvSpPr>
          <p:spPr>
            <a:xfrm rot="0">
              <a:off x="533400" y="32004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A</a:t>
              </a:r>
            </a:p>
          </p:txBody>
        </p:sp>
        <p:sp>
          <p:nvSpPr>
            <p:cNvPr id="1048680" name=""/>
            <p:cNvSpPr/>
            <p:nvPr/>
          </p:nvSpPr>
          <p:spPr>
            <a:xfrm rot="0">
              <a:off x="1828800" y="5410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B</a:t>
              </a:r>
            </a:p>
          </p:txBody>
        </p:sp>
        <p:sp>
          <p:nvSpPr>
            <p:cNvPr id="1048681" name=""/>
            <p:cNvSpPr/>
            <p:nvPr/>
          </p:nvSpPr>
          <p:spPr>
            <a:xfrm rot="0">
              <a:off x="4586748" y="541266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C</a:t>
              </a:r>
            </a:p>
          </p:txBody>
        </p:sp>
        <p:sp>
          <p:nvSpPr>
            <p:cNvPr id="1048682" name=""/>
            <p:cNvSpPr/>
            <p:nvPr/>
          </p:nvSpPr>
          <p:spPr>
            <a:xfrm rot="0">
              <a:off x="4495800" y="1981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D</a:t>
              </a:r>
            </a:p>
          </p:txBody>
        </p:sp>
        <p:sp>
          <p:nvSpPr>
            <p:cNvPr id="1048683" name=""/>
            <p:cNvSpPr/>
            <p:nvPr/>
          </p:nvSpPr>
          <p:spPr>
            <a:xfrm rot="0">
              <a:off x="6019800" y="42672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E</a:t>
              </a:r>
            </a:p>
          </p:txBody>
        </p:sp>
        <p:sp>
          <p:nvSpPr>
            <p:cNvPr id="1048684" name=""/>
            <p:cNvSpPr/>
            <p:nvPr/>
          </p:nvSpPr>
          <p:spPr>
            <a:xfrm rot="0">
              <a:off x="7162800" y="1905000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F</a:t>
              </a:r>
            </a:p>
          </p:txBody>
        </p:sp>
        <p:sp>
          <p:nvSpPr>
            <p:cNvPr id="1048685" name=""/>
            <p:cNvSpPr/>
            <p:nvPr/>
          </p:nvSpPr>
          <p:spPr>
            <a:xfrm rot="0">
              <a:off x="7253748" y="5353668"/>
              <a:ext cx="381000" cy="381000"/>
            </a:xfrm>
            <a:prstGeom prst="rect"/>
            <a:noFill/>
            <a:ln>
              <a:noFill/>
            </a:ln>
          </p:spPr>
          <p:txBody>
            <a:bodyPr anchor="ctr" bIns="45720" lIns="91440" rIns="91440" tIns="45720" wrap="none"/>
            <a:lstStyle>
              <a:lvl1pPr algn="l" fontAlgn="base" indent="0" latinLnBrk="1" marL="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1pPr>
              <a:lvl2pPr algn="l" fontAlgn="base" indent="0" latinLnBrk="1" marL="4572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2pPr>
              <a:lvl3pPr algn="l" fontAlgn="base" indent="0" latinLnBrk="1" marL="9144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3pPr>
              <a:lvl4pPr algn="l" fontAlgn="base" indent="0" latinLnBrk="1" marL="13716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4pPr>
              <a:lvl5pPr algn="l" fontAlgn="base" indent="0" latinLnBrk="1" marL="1828800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  <a:defRPr baseline="0" b="0" sz="2000" i="1" u="none">
                  <a:solidFill>
                    <a:schemeClr val="dk1"/>
                  </a:solidFill>
                  <a:latin typeface="Arial" pitchFamily="0" charset="0"/>
                  <a:sym typeface="Arial" pitchFamily="0" charset="0"/>
                </a:defRPr>
              </a:lvl5pPr>
            </a:lstStyle>
            <a:p>
              <a:pPr lvl="0"/>
              <a:r>
                <a:rPr altLang="en-US" b="1" i="0" lang="zh-CN"/>
                <a:t>G</a:t>
              </a:r>
            </a:p>
          </p:txBody>
        </p:sp>
      </p:grp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969696"/>
      </a:dk2>
      <a:lt2>
        <a:srgbClr val="CC0000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000000"/>
      </a:accent5>
      <a:accent6>
        <a:srgbClr val="000000"/>
      </a:accent6>
      <a:hlink>
        <a:srgbClr val="9900CC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969696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0000FF"/>
        </a:accent3>
        <a:accent4>
          <a:srgbClr val="FFFFFF"/>
        </a:accent4>
        <a:accent5>
          <a:srgbClr val="000000"/>
        </a:accent5>
        <a:accent6>
          <a:srgbClr val="000000"/>
        </a:accent6>
        <a:hlink>
          <a:srgbClr val="FF0033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808000"/>
        </a:dk2>
        <a:lt2>
          <a:srgbClr val="999933"/>
        </a:lt2>
        <a:accent1>
          <a:srgbClr val="339933"/>
        </a:accent1>
        <a:accent2>
          <a:srgbClr val="800000"/>
        </a:accent2>
        <a:accent3>
          <a:srgbClr val="FFFFCC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93939"/>
        </a:dk2>
        <a:lt2>
          <a:srgbClr val="000000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9F9F9F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68686"/>
        </a:dk2>
        <a:lt2>
          <a:srgbClr val="000000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FF0033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969696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00CC"/>
        </a:hlink>
        <a:folHlink>
          <a:srgbClr val="B2B2B2"/>
        </a:folHlink>
      </a:clrScheme>
    </a:extraClrScheme>
    <a:extraClrScheme>
      <a:clrScheme name="Default Color Scheme 8">
        <a:dk1>
          <a:srgbClr val="000000"/>
        </a:dk1>
        <a:lt1>
          <a:srgbClr val="FFFFFF"/>
        </a:lt1>
        <a:dk2>
          <a:srgbClr val="969696"/>
        </a:dk2>
        <a:lt2>
          <a:srgbClr val="CC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000000"/>
        </a:accent5>
        <a:accent6>
          <a:srgbClr val="000000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DFS</dc:title>
  <dc:creator>Syed Monowar Hossain</dc:creator>
  <cp:lastModifiedBy>User</cp:lastModifiedBy>
  <dcterms:created xsi:type="dcterms:W3CDTF">1998-11-02T13:17:54Z</dcterms:created>
  <dcterms:modified xsi:type="dcterms:W3CDTF">2016-11-24T13:04:52Z</dcterms:modified>
</cp:coreProperties>
</file>