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7" r:id="rId3"/>
    <p:sldId id="259" r:id="rId4"/>
    <p:sldId id="286" r:id="rId5"/>
    <p:sldId id="261" r:id="rId6"/>
    <p:sldId id="294" r:id="rId7"/>
    <p:sldId id="295" r:id="rId8"/>
    <p:sldId id="291" r:id="rId9"/>
    <p:sldId id="288" r:id="rId10"/>
    <p:sldId id="289" r:id="rId11"/>
    <p:sldId id="296" r:id="rId12"/>
    <p:sldId id="297" r:id="rId13"/>
    <p:sldId id="273" r:id="rId14"/>
    <p:sldId id="299" r:id="rId15"/>
    <p:sldId id="300" r:id="rId16"/>
    <p:sldId id="298" r:id="rId17"/>
    <p:sldId id="290" r:id="rId18"/>
    <p:sldId id="302" r:id="rId19"/>
    <p:sldId id="301" r:id="rId20"/>
    <p:sldId id="303" r:id="rId21"/>
    <p:sldId id="304" r:id="rId22"/>
    <p:sldId id="305" r:id="rId23"/>
    <p:sldId id="306" r:id="rId24"/>
    <p:sldId id="307" r:id="rId25"/>
    <p:sldId id="262" r:id="rId26"/>
    <p:sldId id="308" r:id="rId27"/>
    <p:sldId id="309" r:id="rId28"/>
    <p:sldId id="310" r:id="rId29"/>
    <p:sldId id="271" r:id="rId30"/>
    <p:sldId id="270" r:id="rId31"/>
    <p:sldId id="311" r:id="rId32"/>
  </p:sldIdLst>
  <p:sldSz cx="9144000" cy="5143500" type="screen16x9"/>
  <p:notesSz cx="6858000" cy="9144000"/>
  <p:embeddedFontLst>
    <p:embeddedFont>
      <p:font typeface="Source Sans Pro" panose="020B0604020202020204" charset="0"/>
      <p:regular r:id="rId34"/>
      <p:bold r:id="rId35"/>
      <p:italic r:id="rId36"/>
      <p:boldItalic r:id="rId37"/>
    </p:embeddedFont>
    <p:embeddedFont>
      <p:font typeface="Dosis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442E02-E660-4E07-A1FA-838B0100BF95}">
  <a:tblStyle styleId="{FE442E02-E660-4E07-A1FA-838B0100B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85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942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584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414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343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463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466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240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818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383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231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580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084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120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446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847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270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98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121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908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678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012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02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DB7C4"/>
                </a:solidFill>
              </a:rPr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2400"/>
              <a:t>‹#›</a:t>
            </a:fld>
            <a:endParaRPr lang="en" sz="2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799" cy="322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799" cy="322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799" cy="322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7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1CRrtkWwu0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gG7uCskUOrA" TargetMode="External"/><Relationship Id="rId4" Type="http://schemas.openxmlformats.org/officeDocument/2006/relationships/hyperlink" Target="https://www.youtube.com/watch?v=TNKWgcFPHq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533473" y="417730"/>
            <a:ext cx="2120984" cy="4361089"/>
            <a:chOff x="5160100" y="1609475"/>
            <a:chExt cx="975300" cy="2005375"/>
          </a:xfrm>
        </p:grpSpPr>
        <p:sp>
          <p:nvSpPr>
            <p:cNvPr id="70" name="Shape 70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560978" y="609600"/>
            <a:ext cx="5309699" cy="181845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400" dirty="0" smtClean="0"/>
              <a:t>Mollecular and Cellular Biology</a:t>
            </a:r>
            <a:endParaRPr lang="en" sz="5400" dirty="0"/>
          </a:p>
        </p:txBody>
      </p:sp>
      <p:grpSp>
        <p:nvGrpSpPr>
          <p:cNvPr id="73" name="Shape 73"/>
          <p:cNvGrpSpPr/>
          <p:nvPr/>
        </p:nvGrpSpPr>
        <p:grpSpPr>
          <a:xfrm>
            <a:off x="7859064" y="996385"/>
            <a:ext cx="433800" cy="433800"/>
            <a:chOff x="5382800" y="412975"/>
            <a:chExt cx="433800" cy="433800"/>
          </a:xfrm>
        </p:grpSpPr>
        <p:sp>
          <p:nvSpPr>
            <p:cNvPr id="74" name="Shape 7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5061" y="2816772"/>
            <a:ext cx="49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osis" panose="020B0604020202020204" charset="0"/>
              </a:rPr>
              <a:t>Lecture – 2 </a:t>
            </a:r>
            <a:endParaRPr lang="en-US" sz="28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061" y="3728709"/>
            <a:ext cx="480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Dosis" panose="020B0604020202020204" charset="0"/>
              </a:rPr>
              <a:t>Nafis Neehal, Lecturer, Department of CSE, DIU</a:t>
            </a:r>
            <a:endParaRPr lang="en-US" sz="16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4" y="512298"/>
            <a:ext cx="2179404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DNA Replication</a:t>
            </a:r>
            <a:endParaRPr lang="en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6" y="1303283"/>
            <a:ext cx="4133867" cy="255401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12"/>
          <p:cNvSpPr txBox="1">
            <a:spLocks noGrp="1"/>
          </p:cNvSpPr>
          <p:nvPr>
            <p:ph type="body" idx="1"/>
          </p:nvPr>
        </p:nvSpPr>
        <p:spPr>
          <a:xfrm>
            <a:off x="4960624" y="310506"/>
            <a:ext cx="4046741" cy="386210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400" dirty="0" smtClean="0">
                <a:latin typeface="Dosis" panose="020B0604020202020204" charset="0"/>
              </a:rPr>
              <a:t>Initiation</a:t>
            </a:r>
          </a:p>
          <a:p>
            <a:pPr lvl="4">
              <a:buNone/>
            </a:pPr>
            <a:r>
              <a:rPr lang="en-US" sz="1400" dirty="0" smtClean="0">
                <a:latin typeface="Dosis" panose="020B0604020202020204" charset="0"/>
              </a:rPr>
              <a:t>	- </a:t>
            </a:r>
            <a:r>
              <a:rPr lang="en-US" sz="1400" u="sng" dirty="0" smtClean="0">
                <a:latin typeface="Dosis" panose="020B0604020202020204" charset="0"/>
              </a:rPr>
              <a:t>Helicase</a:t>
            </a:r>
            <a:r>
              <a:rPr lang="en-US" sz="1400" dirty="0" smtClean="0">
                <a:latin typeface="Dosis" panose="020B0604020202020204" charset="0"/>
              </a:rPr>
              <a:t> enzyme unwinds DNA strands</a:t>
            </a:r>
          </a:p>
          <a:p>
            <a:pPr lvl="4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Replication fork is created</a:t>
            </a:r>
          </a:p>
          <a:p>
            <a:pPr lvl="4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</a:t>
            </a:r>
            <a:r>
              <a:rPr lang="en-US" sz="1400" u="sng" dirty="0" smtClean="0">
                <a:latin typeface="Dosis" panose="020B0604020202020204" charset="0"/>
              </a:rPr>
              <a:t>RNA Primer </a:t>
            </a:r>
            <a:r>
              <a:rPr lang="en-US" sz="1400" dirty="0" smtClean="0">
                <a:latin typeface="Dosis" panose="020B0604020202020204" charset="0"/>
              </a:rPr>
              <a:t>is created by </a:t>
            </a:r>
            <a:r>
              <a:rPr lang="en-US" sz="1400" u="sng" dirty="0" smtClean="0">
                <a:latin typeface="Dosis" panose="020B0604020202020204" charset="0"/>
              </a:rPr>
              <a:t>Primase</a:t>
            </a:r>
            <a:r>
              <a:rPr lang="en-US" sz="1400" dirty="0" smtClean="0">
                <a:latin typeface="Dosis" panose="020B0604020202020204" charset="0"/>
              </a:rPr>
              <a:t> enzyme</a:t>
            </a:r>
          </a:p>
          <a:p>
            <a:pPr lvl="4">
              <a:buNone/>
            </a:pPr>
            <a:r>
              <a:rPr lang="en-US" sz="1400" b="1" i="1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Primer is starting point of elongation</a:t>
            </a:r>
            <a:endParaRPr lang="en-US" sz="1400" b="1" i="1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Elongation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New DNA Strand grows 1 base at a time as 	   complimentary of leading strand (5’ to 3’)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</a:t>
            </a:r>
            <a:r>
              <a:rPr lang="en-US" sz="1400" u="sng" dirty="0" smtClean="0">
                <a:latin typeface="Dosis" panose="020B0604020202020204" charset="0"/>
              </a:rPr>
              <a:t>DNA Polymerase</a:t>
            </a:r>
            <a:r>
              <a:rPr lang="en-US" sz="1400" dirty="0" smtClean="0">
                <a:latin typeface="Dosis" panose="020B0604020202020204" charset="0"/>
              </a:rPr>
              <a:t> enzyme controls it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Complimentary strand of lagging strand is 	   created in small fragments called </a:t>
            </a:r>
            <a:r>
              <a:rPr lang="en-US" sz="1400" u="sng" dirty="0" smtClean="0">
                <a:latin typeface="Dosis" panose="020B0604020202020204" charset="0"/>
              </a:rPr>
              <a:t>Okazaki</a:t>
            </a:r>
            <a:r>
              <a:rPr lang="en-US" sz="1400" dirty="0" smtClean="0">
                <a:latin typeface="Dosis" panose="020B0604020202020204" charset="0"/>
              </a:rPr>
              <a:t> 	   </a:t>
            </a:r>
            <a:r>
              <a:rPr lang="en-US" sz="1400" u="sng" dirty="0" smtClean="0">
                <a:latin typeface="Dosis" panose="020B0604020202020204" charset="0"/>
              </a:rPr>
              <a:t>Fragments</a:t>
            </a:r>
            <a:r>
              <a:rPr lang="en-US" sz="1400" dirty="0" smtClean="0">
                <a:latin typeface="Dosis" panose="020B0604020202020204" charset="0"/>
              </a:rPr>
              <a:t> (3’ to 5’)</a:t>
            </a:r>
          </a:p>
          <a:p>
            <a:r>
              <a:rPr lang="en-US" sz="1400" dirty="0" smtClean="0">
                <a:latin typeface="Dosis" panose="020B0604020202020204" charset="0"/>
              </a:rPr>
              <a:t>Termination</a:t>
            </a: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</a:t>
            </a:r>
            <a:r>
              <a:rPr lang="en-US" sz="1400" u="sng" dirty="0" smtClean="0">
                <a:latin typeface="Dosis" panose="020B0604020202020204" charset="0"/>
              </a:rPr>
              <a:t>Exonuclease</a:t>
            </a:r>
            <a:r>
              <a:rPr lang="en-US" sz="1400" dirty="0" smtClean="0">
                <a:latin typeface="Dosis" panose="020B0604020202020204" charset="0"/>
              </a:rPr>
              <a:t> enzyme removes all the 	 	   primer sequences from new strands</a:t>
            </a: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Again, DNA Polymerase fills the gaps</a:t>
            </a: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</a:t>
            </a:r>
            <a:r>
              <a:rPr lang="en-US" sz="1400" u="sng" dirty="0" smtClean="0">
                <a:latin typeface="Dosis" panose="020B0604020202020204" charset="0"/>
              </a:rPr>
              <a:t>DNA Ligase </a:t>
            </a:r>
            <a:r>
              <a:rPr lang="en-US" sz="1400" dirty="0" smtClean="0">
                <a:latin typeface="Dosis" panose="020B0604020202020204" charset="0"/>
              </a:rPr>
              <a:t>enzyme seals all the gaps</a:t>
            </a:r>
            <a:endParaRPr lang="en-US" sz="1400" u="sng" dirty="0" smtClean="0">
              <a:latin typeface="Dosis" panose="020B0604020202020204" charset="0"/>
            </a:endParaRPr>
          </a:p>
          <a:p>
            <a:endParaRPr lang="en-US" sz="1400" dirty="0">
              <a:latin typeface="Dosis" panose="020B0604020202020204" charset="0"/>
            </a:endParaRPr>
          </a:p>
        </p:txBody>
      </p:sp>
      <p:sp>
        <p:nvSpPr>
          <p:cNvPr id="13" name="Shape 112"/>
          <p:cNvSpPr txBox="1">
            <a:spLocks/>
          </p:cNvSpPr>
          <p:nvPr/>
        </p:nvSpPr>
        <p:spPr>
          <a:xfrm>
            <a:off x="964293" y="4309242"/>
            <a:ext cx="7766879" cy="5990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None/>
            </a:pPr>
            <a:r>
              <a:rPr lang="en-US" sz="1400" b="1" dirty="0" smtClean="0">
                <a:latin typeface="Dosis" panose="020B0604020202020204" charset="0"/>
              </a:rPr>
              <a:t>* DNA Replication is Semi-Conservative, because, in new sets of DNA, one strand is newly created but the other strand comes from the ancestor.</a:t>
            </a:r>
            <a:endParaRPr lang="en-US" sz="1400" b="1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</a:t>
            </a:r>
            <a:r>
              <a:rPr lang="en" dirty="0" smtClean="0"/>
              <a:t>. RiboNucleic Acid (RNA)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Protein Coding and Carrier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01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4397087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RNA Structure</a:t>
            </a:r>
            <a:endParaRPr lang="en" dirty="0"/>
          </a:p>
        </p:txBody>
      </p:sp>
      <p:sp>
        <p:nvSpPr>
          <p:cNvPr id="12" name="Shape 112"/>
          <p:cNvSpPr txBox="1">
            <a:spLocks noGrp="1"/>
          </p:cNvSpPr>
          <p:nvPr>
            <p:ph type="body" idx="1"/>
          </p:nvPr>
        </p:nvSpPr>
        <p:spPr>
          <a:xfrm>
            <a:off x="935163" y="1115031"/>
            <a:ext cx="3794492" cy="350474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400" dirty="0" smtClean="0">
                <a:latin typeface="Dosis" panose="020B0604020202020204" charset="0"/>
              </a:rPr>
              <a:t>Single Helix Structure</a:t>
            </a:r>
          </a:p>
          <a:p>
            <a:endParaRPr lang="en-US" sz="1400" dirty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Single Strand which generally runs from 5’ to 3’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3 major parts – Nitrogenous </a:t>
            </a:r>
            <a:r>
              <a:rPr lang="en-US" sz="1400" dirty="0">
                <a:latin typeface="Dosis" panose="020B0604020202020204" charset="0"/>
              </a:rPr>
              <a:t>B</a:t>
            </a:r>
            <a:r>
              <a:rPr lang="en-US" sz="1400" dirty="0" smtClean="0">
                <a:latin typeface="Dosis" panose="020B0604020202020204" charset="0"/>
              </a:rPr>
              <a:t>ase, 5-Carbon Ribose </a:t>
            </a:r>
            <a:r>
              <a:rPr lang="en-US" sz="1400" dirty="0">
                <a:latin typeface="Dosis" panose="020B0604020202020204" charset="0"/>
              </a:rPr>
              <a:t>S</a:t>
            </a:r>
            <a:r>
              <a:rPr lang="en-US" sz="1400" dirty="0" smtClean="0">
                <a:latin typeface="Dosis" panose="020B0604020202020204" charset="0"/>
              </a:rPr>
              <a:t>ugar and Phosphate </a:t>
            </a:r>
            <a:r>
              <a:rPr lang="en-US" sz="1400" dirty="0">
                <a:latin typeface="Dosis" panose="020B0604020202020204" charset="0"/>
              </a:rPr>
              <a:t>G</a:t>
            </a:r>
            <a:r>
              <a:rPr lang="en-US" sz="1400" dirty="0" smtClean="0">
                <a:latin typeface="Dosis" panose="020B0604020202020204" charset="0"/>
              </a:rPr>
              <a:t>roup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Four nitrogenous bases – Adenine (A), Cytosine (C), Guanine (G), Uracil (U)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A-U is Double Hydrogen Bond and G-C is Triple Hydrogen Bond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RNA is less stable than DNA due to its Ribose Sugar’s structure</a:t>
            </a:r>
          </a:p>
          <a:p>
            <a:endParaRPr lang="en-US" sz="1400" dirty="0" smtClean="0">
              <a:latin typeface="Dosis" panose="020B0604020202020204" charset="0"/>
            </a:endParaRPr>
          </a:p>
          <a:p>
            <a:endParaRPr lang="en-US" sz="1400" dirty="0">
              <a:latin typeface="Dosis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3" y="787077"/>
            <a:ext cx="2945436" cy="383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RNA Types</a:t>
            </a:r>
            <a:endParaRPr lang="en" dirty="0"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844425" y="1619250"/>
            <a:ext cx="24300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Dosis" panose="020B0604020202020204" charset="0"/>
              </a:rPr>
              <a:t>Messenger RNA (mRNA)</a:t>
            </a:r>
            <a:endParaRPr lang="en" b="1" dirty="0">
              <a:latin typeface="Dosis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>
                <a:latin typeface="Dosis" panose="020B0604020202020204" charset="0"/>
              </a:rPr>
              <a:t>Carries a genes coding message for protein from Nucleus to Ribosome</a:t>
            </a:r>
            <a:endParaRPr lang="en" sz="1200" dirty="0">
              <a:latin typeface="Dosis" panose="020B0604020202020204" charset="0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body" idx="2"/>
          </p:nvPr>
        </p:nvSpPr>
        <p:spPr>
          <a:xfrm>
            <a:off x="3398952" y="1619250"/>
            <a:ext cx="24300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Transfer RNA (tRNA)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Transfers specific amino acid sequence to ribosome to form Protein</a:t>
            </a:r>
            <a:endParaRPr lang="en" sz="1200" dirty="0"/>
          </a:p>
        </p:txBody>
      </p:sp>
      <p:sp>
        <p:nvSpPr>
          <p:cNvPr id="310" name="Shape 310"/>
          <p:cNvSpPr txBox="1">
            <a:spLocks noGrp="1"/>
          </p:cNvSpPr>
          <p:nvPr>
            <p:ph type="body" idx="3"/>
          </p:nvPr>
        </p:nvSpPr>
        <p:spPr>
          <a:xfrm>
            <a:off x="5953478" y="1619250"/>
            <a:ext cx="2507349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Ribosomal RNA (rRNA)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Protein and rRNA combinedly forms ribosome</a:t>
            </a:r>
            <a:endParaRPr lang="en" sz="1200" dirty="0"/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844425" y="3200400"/>
            <a:ext cx="2430000" cy="142415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Non-Coding RNA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Not translated into protein. Ex – tRNA, rRNA</a:t>
            </a:r>
            <a:endParaRPr lang="en" sz="1200" dirty="0"/>
          </a:p>
        </p:txBody>
      </p:sp>
      <p:sp>
        <p:nvSpPr>
          <p:cNvPr id="312" name="Shape 312"/>
          <p:cNvSpPr txBox="1">
            <a:spLocks noGrp="1"/>
          </p:cNvSpPr>
          <p:nvPr>
            <p:ph type="body" idx="2"/>
          </p:nvPr>
        </p:nvSpPr>
        <p:spPr>
          <a:xfrm>
            <a:off x="3398952" y="3200400"/>
            <a:ext cx="2430000" cy="142415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Catalytic RNA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Catalyze chemical reaction. </a:t>
            </a:r>
            <a:endParaRPr lang="en" sz="1200" dirty="0"/>
          </a:p>
        </p:txBody>
      </p:sp>
      <p:sp>
        <p:nvSpPr>
          <p:cNvPr id="313" name="Shape 313"/>
          <p:cNvSpPr txBox="1">
            <a:spLocks noGrp="1"/>
          </p:cNvSpPr>
          <p:nvPr>
            <p:ph type="body" idx="3"/>
          </p:nvPr>
        </p:nvSpPr>
        <p:spPr>
          <a:xfrm>
            <a:off x="5953479" y="3200400"/>
            <a:ext cx="24300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Double Stranded RNA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/>
              <a:t>Contains complementary strands like DNA. Induces gene exrpression.</a:t>
            </a:r>
            <a:endParaRPr lang="en" sz="1200" dirty="0"/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4</a:t>
            </a:r>
            <a:r>
              <a:rPr lang="en" dirty="0" smtClean="0"/>
              <a:t>. Gene Structure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 basic structure of Eukaryotic Gene Gene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717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Eukaryotic Gene Structure</a:t>
            </a:r>
            <a:endParaRPr lang="en" dirty="0"/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1576551" y="3336443"/>
            <a:ext cx="6453352" cy="13301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Dosis" panose="020B0604020202020204" charset="0"/>
              </a:rPr>
              <a:t>Two major parts – Exon &amp; Intron</a:t>
            </a:r>
          </a:p>
          <a:p>
            <a:r>
              <a:rPr lang="en-US" dirty="0" smtClean="0">
                <a:latin typeface="Dosis" panose="020B0604020202020204" charset="0"/>
              </a:rPr>
              <a:t>Exon – Takes part in protein coding and production</a:t>
            </a:r>
          </a:p>
          <a:p>
            <a:r>
              <a:rPr lang="en-US" dirty="0" smtClean="0">
                <a:latin typeface="Dosis" panose="020B0604020202020204" charset="0"/>
              </a:rPr>
              <a:t>Intron – Does not take part in protein coding, part of pre-mRNA but gets filtered out in matured mRNA</a:t>
            </a:r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1" y="1266050"/>
            <a:ext cx="6621517" cy="1918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70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</a:t>
            </a:r>
            <a:r>
              <a:rPr lang="en" dirty="0" smtClean="0"/>
              <a:t>. Central Dogma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Producing Protein from DNA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456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619321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Major Steps of Central Dogma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1" r="12407"/>
          <a:stretch/>
        </p:blipFill>
        <p:spPr>
          <a:xfrm>
            <a:off x="5591504" y="1931197"/>
            <a:ext cx="3321269" cy="2370134"/>
          </a:xfrm>
          <a:prstGeom prst="rect">
            <a:avLst/>
          </a:prstGeom>
        </p:spPr>
      </p:pic>
      <p:sp>
        <p:nvSpPr>
          <p:cNvPr id="10" name="Shape 112"/>
          <p:cNvSpPr txBox="1">
            <a:spLocks noGrp="1"/>
          </p:cNvSpPr>
          <p:nvPr>
            <p:ph type="body" idx="1"/>
          </p:nvPr>
        </p:nvSpPr>
        <p:spPr>
          <a:xfrm>
            <a:off x="805533" y="1229606"/>
            <a:ext cx="4785971" cy="368923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400" dirty="0" smtClean="0">
                <a:latin typeface="Dosis" panose="020B0604020202020204" charset="0"/>
              </a:rPr>
              <a:t>Transcription</a:t>
            </a:r>
          </a:p>
          <a:p>
            <a:pPr lvl="3">
              <a:buNone/>
            </a:pPr>
            <a:r>
              <a:rPr lang="en-US" sz="1400" dirty="0" smtClean="0">
                <a:latin typeface="Dosis" panose="020B0604020202020204" charset="0"/>
              </a:rPr>
              <a:t>	- </a:t>
            </a:r>
            <a:r>
              <a:rPr lang="en-US" sz="1400" u="sng" dirty="0" smtClean="0">
                <a:latin typeface="Dosis" panose="020B0604020202020204" charset="0"/>
              </a:rPr>
              <a:t>RNA Polymerase</a:t>
            </a:r>
            <a:r>
              <a:rPr lang="en-US" sz="1400" dirty="0" smtClean="0">
                <a:latin typeface="Dosis" panose="020B0604020202020204" charset="0"/>
              </a:rPr>
              <a:t> enzyme attaches to the start of the 	  	   gene</a:t>
            </a:r>
          </a:p>
          <a:p>
            <a:pPr lvl="3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mRNA is created (complimentary to DNA strand RNA 	 	   Polymerase is attached)</a:t>
            </a:r>
            <a:br>
              <a:rPr lang="en-US" sz="1400" dirty="0" smtClean="0">
                <a:latin typeface="Dosis" panose="020B0604020202020204" charset="0"/>
              </a:rPr>
            </a:br>
            <a:r>
              <a:rPr lang="en-US" sz="1400" dirty="0" smtClean="0">
                <a:latin typeface="Dosis" panose="020B0604020202020204" charset="0"/>
              </a:rPr>
              <a:t>	- mRNA is processed, unnecessary sections are 		   removed (introns)</a:t>
            </a:r>
          </a:p>
          <a:p>
            <a:pPr lvl="3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mRNA moves out of nucleus into cytoplasm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Translation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mRNA binds to Ribosome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Ribosome reads code in mRNA (triplets/codons)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tRNA brings Amino Acid corresponding to codon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Chain of Polypeptide / Amino Acid is formed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Chain folds in different 3D shapes and produces 	   	   different types of Proteins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4617805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Genetic Codes in Translation (Codons)</a:t>
            </a:r>
            <a:endParaRPr lang="en" dirty="0"/>
          </a:p>
        </p:txBody>
      </p:sp>
      <p:sp>
        <p:nvSpPr>
          <p:cNvPr id="10" name="Shape 112"/>
          <p:cNvSpPr txBox="1">
            <a:spLocks noGrp="1"/>
          </p:cNvSpPr>
          <p:nvPr>
            <p:ph type="body" idx="1"/>
          </p:nvPr>
        </p:nvSpPr>
        <p:spPr>
          <a:xfrm>
            <a:off x="5167327" y="1631474"/>
            <a:ext cx="3724426" cy="28397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400" b="1" dirty="0" smtClean="0">
                <a:latin typeface="Dosis" panose="020B0604020202020204" charset="0"/>
              </a:rPr>
              <a:t>Start Codon – AUG</a:t>
            </a:r>
            <a:r>
              <a:rPr lang="en-US" sz="1400" dirty="0" smtClean="0">
                <a:latin typeface="Dosis" panose="020B0604020202020204" charset="0"/>
              </a:rPr>
              <a:t/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Start Codon codes Methionine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b="1" dirty="0" smtClean="0">
                <a:latin typeface="Dosis" panose="020B0604020202020204" charset="0"/>
              </a:rPr>
              <a:t>Stop Codon – UAA, UAG, UGA</a:t>
            </a:r>
            <a:r>
              <a:rPr lang="en-US" sz="1400" dirty="0" smtClean="0">
                <a:latin typeface="Dosis" panose="020B0604020202020204" charset="0"/>
              </a:rPr>
              <a:t/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64 Combinations Possible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20 Amino Acids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More than 1 combination can code single Amino Acid (Ex – UUU, UUC both codes -</a:t>
            </a:r>
            <a:r>
              <a:rPr lang="en-US" sz="1400" dirty="0" err="1" smtClean="0">
                <a:latin typeface="Dosis" panose="020B0604020202020204" charset="0"/>
              </a:rPr>
              <a:t>Phe</a:t>
            </a:r>
            <a:r>
              <a:rPr lang="en-US" sz="1400" dirty="0" smtClean="0">
                <a:latin typeface="Dosis" panose="020B0604020202020204" charset="0"/>
              </a:rPr>
              <a:t>-)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3" y="1206732"/>
            <a:ext cx="3666320" cy="368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6</a:t>
            </a:r>
            <a:r>
              <a:rPr lang="en" dirty="0" smtClean="0"/>
              <a:t>. Protein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3D Structure with different formation of Amino Acid chain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468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CONTENTS</a:t>
            </a:r>
            <a:endParaRPr lang="en" dirty="0"/>
          </a:p>
        </p:txBody>
      </p:sp>
      <p:sp>
        <p:nvSpPr>
          <p:cNvPr id="6" name="TextBox 5"/>
          <p:cNvSpPr txBox="1"/>
          <p:nvPr/>
        </p:nvSpPr>
        <p:spPr>
          <a:xfrm>
            <a:off x="2925575" y="1145596"/>
            <a:ext cx="40112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Cell</a:t>
            </a:r>
          </a:p>
          <a:p>
            <a:pPr lvl="2"/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-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Eukaryotes VS </a:t>
            </a:r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Prokaryotes</a:t>
            </a:r>
          </a:p>
          <a:p>
            <a:pPr lvl="2"/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- Mitosis VS Meiosis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Nucleic Acids</a:t>
            </a:r>
          </a:p>
          <a:p>
            <a:pPr lvl="2"/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-DNA</a:t>
            </a:r>
          </a:p>
          <a:p>
            <a:pPr lvl="2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      * DNA Structure</a:t>
            </a:r>
          </a:p>
          <a:p>
            <a:pPr lvl="2"/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     * DNA Replication</a:t>
            </a:r>
          </a:p>
          <a:p>
            <a:pPr lvl="2"/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-RNA</a:t>
            </a:r>
          </a:p>
          <a:p>
            <a:pPr lvl="2"/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      * RNA Structure</a:t>
            </a:r>
          </a:p>
          <a:p>
            <a:pPr lvl="2"/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     * Major RNA Types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Gene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Central Dogma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Protein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Gene Regulation and Alternative Splicing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Miscellaneous Terms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619321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Protein Overview</a:t>
            </a:r>
            <a:endParaRPr lang="en" dirty="0"/>
          </a:p>
        </p:txBody>
      </p:sp>
      <p:sp>
        <p:nvSpPr>
          <p:cNvPr id="10" name="Shape 112"/>
          <p:cNvSpPr txBox="1">
            <a:spLocks noGrp="1"/>
          </p:cNvSpPr>
          <p:nvPr>
            <p:ph type="body" idx="1"/>
          </p:nvPr>
        </p:nvSpPr>
        <p:spPr>
          <a:xfrm>
            <a:off x="805533" y="1373545"/>
            <a:ext cx="4785971" cy="256462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400" dirty="0" smtClean="0">
                <a:latin typeface="Dosis" panose="020B0604020202020204" charset="0"/>
              </a:rPr>
              <a:t>Chains of 20 types of Amino Acid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Performs most of the cell functions</a:t>
            </a:r>
          </a:p>
          <a:p>
            <a:pPr lvl="1">
              <a:buNone/>
            </a:pPr>
            <a:r>
              <a:rPr lang="en-US" sz="1400" dirty="0" smtClean="0">
                <a:latin typeface="Dosis" panose="020B0604020202020204" charset="0"/>
              </a:rPr>
              <a:t>	- </a:t>
            </a:r>
            <a:r>
              <a:rPr lang="en-US" sz="1400" dirty="0">
                <a:latin typeface="Dosis" panose="020B0604020202020204" charset="0"/>
              </a:rPr>
              <a:t>Regulates gene expression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- Acts as enzymes which catalyze chemical reactions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- Forms structures</a:t>
            </a:r>
          </a:p>
          <a:p>
            <a:pPr>
              <a:buNone/>
            </a:pP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Folds into 3 dimensional structures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Function of a protein is determined by its structure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/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154" y="392878"/>
            <a:ext cx="259516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292772"/>
            <a:ext cx="8174421" cy="166008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7</a:t>
            </a:r>
            <a:r>
              <a:rPr lang="en" dirty="0" smtClean="0"/>
              <a:t>. Gene Regulation and Alternative Splicing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Study different gene regulations and splicing method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361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440646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Regulating Gene Expression</a:t>
            </a:r>
            <a:endParaRPr lang="en" dirty="0"/>
          </a:p>
        </p:txBody>
      </p:sp>
      <p:sp>
        <p:nvSpPr>
          <p:cNvPr id="10" name="Shape 112"/>
          <p:cNvSpPr txBox="1">
            <a:spLocks noGrp="1"/>
          </p:cNvSpPr>
          <p:nvPr>
            <p:ph type="body" idx="1"/>
          </p:nvPr>
        </p:nvSpPr>
        <p:spPr>
          <a:xfrm>
            <a:off x="5475889" y="1402660"/>
            <a:ext cx="3426373" cy="337600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400" dirty="0" smtClean="0">
                <a:latin typeface="Dosis" panose="020B0604020202020204" charset="0"/>
              </a:rPr>
              <a:t>Gene regulation refers to the mechanism of inducing or repressing the expression of a gene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2 types of regulation – Positive &amp; Negative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Positive Regulation works with Activator</a:t>
            </a:r>
          </a:p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            * Operator + Activator = Transcription</a:t>
            </a: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 </a:t>
            </a:r>
            <a:r>
              <a:rPr lang="en-US" sz="1400" dirty="0" smtClean="0">
                <a:latin typeface="Dosis" panose="020B0604020202020204" charset="0"/>
              </a:rPr>
              <a:t>           * Operator – Activator = No Transcription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Negative </a:t>
            </a:r>
            <a:r>
              <a:rPr lang="en-US" sz="1400" dirty="0">
                <a:latin typeface="Dosis" panose="020B0604020202020204" charset="0"/>
              </a:rPr>
              <a:t>Regulation works with </a:t>
            </a:r>
            <a:r>
              <a:rPr lang="en-US" sz="1400" dirty="0" smtClean="0">
                <a:latin typeface="Dosis" panose="020B0604020202020204" charset="0"/>
              </a:rPr>
              <a:t>Repressor</a:t>
            </a:r>
            <a:endParaRPr lang="en-US" sz="1400" dirty="0">
              <a:latin typeface="Dosis" panose="020B0604020202020204" charset="0"/>
            </a:endParaRP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         </a:t>
            </a:r>
            <a:r>
              <a:rPr lang="en-US" sz="1400" dirty="0" smtClean="0">
                <a:latin typeface="Dosis" panose="020B0604020202020204" charset="0"/>
              </a:rPr>
              <a:t>   * </a:t>
            </a:r>
            <a:r>
              <a:rPr lang="en-US" sz="1400" dirty="0">
                <a:latin typeface="Dosis" panose="020B0604020202020204" charset="0"/>
              </a:rPr>
              <a:t>Operator + </a:t>
            </a:r>
            <a:r>
              <a:rPr lang="en-US" sz="1400" dirty="0" smtClean="0">
                <a:latin typeface="Dosis" panose="020B0604020202020204" charset="0"/>
              </a:rPr>
              <a:t>Repressor =</a:t>
            </a:r>
            <a:r>
              <a:rPr lang="en-US" sz="1400" dirty="0">
                <a:latin typeface="Dosis" panose="020B0604020202020204" charset="0"/>
              </a:rPr>
              <a:t> </a:t>
            </a:r>
            <a:r>
              <a:rPr lang="en-US" sz="1400" dirty="0" smtClean="0">
                <a:latin typeface="Dosis" panose="020B0604020202020204" charset="0"/>
              </a:rPr>
              <a:t>No Transcription</a:t>
            </a:r>
            <a:endParaRPr lang="en-US" sz="1400" dirty="0">
              <a:latin typeface="Dosis" panose="020B0604020202020204" charset="0"/>
            </a:endParaRP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         </a:t>
            </a:r>
            <a:r>
              <a:rPr lang="en-US" sz="1400" dirty="0" smtClean="0">
                <a:latin typeface="Dosis" panose="020B0604020202020204" charset="0"/>
              </a:rPr>
              <a:t>   * </a:t>
            </a:r>
            <a:r>
              <a:rPr lang="en-US" sz="1400" dirty="0">
                <a:latin typeface="Dosis" panose="020B0604020202020204" charset="0"/>
              </a:rPr>
              <a:t>Operator – </a:t>
            </a:r>
            <a:r>
              <a:rPr lang="en-US" sz="1400" dirty="0" smtClean="0">
                <a:latin typeface="Dosis" panose="020B0604020202020204" charset="0"/>
              </a:rPr>
              <a:t>Repressor </a:t>
            </a:r>
            <a:r>
              <a:rPr lang="en-US" sz="1400" dirty="0">
                <a:latin typeface="Dosis" panose="020B0604020202020204" charset="0"/>
              </a:rPr>
              <a:t>= </a:t>
            </a:r>
            <a:r>
              <a:rPr lang="en-US" sz="1400" dirty="0" smtClean="0">
                <a:latin typeface="Dosis" panose="020B0604020202020204" charset="0"/>
              </a:rPr>
              <a:t>Transcription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3" y="1842261"/>
            <a:ext cx="4512700" cy="19082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56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619321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Alternative Splicing</a:t>
            </a:r>
            <a:endParaRPr lang="en" dirty="0"/>
          </a:p>
        </p:txBody>
      </p:sp>
      <p:sp>
        <p:nvSpPr>
          <p:cNvPr id="10" name="Shape 112"/>
          <p:cNvSpPr txBox="1">
            <a:spLocks noGrp="1"/>
          </p:cNvSpPr>
          <p:nvPr>
            <p:ph type="body" idx="1"/>
          </p:nvPr>
        </p:nvSpPr>
        <p:spPr>
          <a:xfrm>
            <a:off x="805533" y="1373544"/>
            <a:ext cx="3261969" cy="342968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400" dirty="0" smtClean="0">
                <a:latin typeface="Dosis" panose="020B0604020202020204" charset="0"/>
              </a:rPr>
              <a:t>DNA has genes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Genes has regions – Exons &amp; Introns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Pre-mRNA has both introns and exons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Matured mRNA has only exons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Different combinations of exon regions form different protein, this is alternative splicing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Alternative Splicing is the process in which one gene produces many different proteins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3"/>
          <a:stretch/>
        </p:blipFill>
        <p:spPr>
          <a:xfrm>
            <a:off x="4222304" y="1045728"/>
            <a:ext cx="4687488" cy="3311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7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007476"/>
            <a:ext cx="8174421" cy="94538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8</a:t>
            </a:r>
            <a:r>
              <a:rPr lang="en" dirty="0" smtClean="0"/>
              <a:t>. Miscellaneous Terms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Some comparisons, terms etc.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923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844426" y="187766"/>
            <a:ext cx="7241338" cy="98792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Phenotype VS Genotype</a:t>
            </a:r>
            <a:endParaRPr lang="en" sz="5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844426" y="1736857"/>
            <a:ext cx="4515851" cy="19609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195" marR="5080" indent="-24130">
              <a:lnSpc>
                <a:spcPct val="150000"/>
              </a:lnSpc>
            </a:pPr>
            <a:r>
              <a:rPr lang="en-US" sz="1800" spc="-5" dirty="0" smtClean="0">
                <a:latin typeface="Dosis" panose="020B0604020202020204" charset="0"/>
                <a:cs typeface="Arial"/>
              </a:rPr>
              <a:t>Phenotype is the physical expression of a gene</a:t>
            </a:r>
          </a:p>
          <a:p>
            <a:pPr marL="36195" marR="5080" indent="-24130">
              <a:lnSpc>
                <a:spcPct val="150000"/>
              </a:lnSpc>
            </a:pPr>
            <a:r>
              <a:rPr lang="en-US" sz="1800" dirty="0" smtClean="0">
                <a:latin typeface="Dosis" panose="020B0604020202020204" charset="0"/>
                <a:cs typeface="Arial"/>
              </a:rPr>
              <a:t>Genotype is the genetic structure</a:t>
            </a:r>
          </a:p>
          <a:p>
            <a:pPr marL="36195" marR="5080" indent="-24130">
              <a:lnSpc>
                <a:spcPct val="150000"/>
              </a:lnSpc>
            </a:pPr>
            <a:r>
              <a:rPr lang="en-US" sz="1800" dirty="0" smtClean="0">
                <a:latin typeface="Dosis" panose="020B0604020202020204" charset="0"/>
                <a:cs typeface="Arial"/>
              </a:rPr>
              <a:t>Example – Eye color is phenotype, and the gene responsible for eye color is genotype.</a:t>
            </a:r>
            <a:endParaRPr lang="en-US" sz="1800" dirty="0">
              <a:latin typeface="Dosis" panose="020B0604020202020204" charset="0"/>
              <a:cs typeface="Arial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37" y="1466113"/>
            <a:ext cx="2926080" cy="250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739321" y="186400"/>
            <a:ext cx="7889671" cy="94014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Deoxyribose VS Ribose Sugar</a:t>
            </a:r>
            <a:endParaRPr lang="en" sz="5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4824247" y="1902077"/>
            <a:ext cx="3555780" cy="19609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195" marR="5080" indent="-24130">
              <a:lnSpc>
                <a:spcPct val="150000"/>
              </a:lnSpc>
            </a:pPr>
            <a:r>
              <a:rPr lang="en-US" sz="1800" spc="-5" dirty="0" smtClean="0">
                <a:latin typeface="Dosis" panose="020B0604020202020204" charset="0"/>
                <a:cs typeface="Arial"/>
              </a:rPr>
              <a:t>DNA has deoxyribose sugar</a:t>
            </a:r>
          </a:p>
          <a:p>
            <a:pPr marL="36195" marR="5080" indent="-24130">
              <a:lnSpc>
                <a:spcPct val="150000"/>
              </a:lnSpc>
            </a:pPr>
            <a:r>
              <a:rPr lang="en-US" sz="1800" dirty="0" smtClean="0">
                <a:latin typeface="Dosis" panose="020B0604020202020204" charset="0"/>
                <a:cs typeface="Arial"/>
              </a:rPr>
              <a:t>RNA has ribose sugar</a:t>
            </a:r>
          </a:p>
          <a:p>
            <a:pPr marL="36195" marR="5080" indent="-24130">
              <a:lnSpc>
                <a:spcPct val="150000"/>
              </a:lnSpc>
            </a:pPr>
            <a:r>
              <a:rPr lang="en-US" sz="1800" dirty="0" smtClean="0">
                <a:latin typeface="Dosis" panose="020B0604020202020204" charset="0"/>
                <a:cs typeface="Arial"/>
              </a:rPr>
              <a:t>DNA is more stable than RNA due to the sugar structure stability</a:t>
            </a:r>
            <a:endParaRPr lang="en-US" sz="1800" dirty="0">
              <a:latin typeface="Dosis" panose="020B0604020202020204" charset="0"/>
              <a:cs typeface="Arial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56" y="1649067"/>
            <a:ext cx="3074434" cy="263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760341" y="211259"/>
            <a:ext cx="5840155" cy="96442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Purine VS Pyrimidine</a:t>
            </a:r>
            <a:endParaRPr lang="en" sz="5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760341" y="1559669"/>
            <a:ext cx="2889060" cy="258300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195" marR="5080" indent="-24130">
              <a:lnSpc>
                <a:spcPct val="150000"/>
              </a:lnSpc>
            </a:pPr>
            <a:r>
              <a:rPr lang="en-US" sz="1800" spc="-5" dirty="0" smtClean="0">
                <a:latin typeface="Dosis" panose="020B0604020202020204" charset="0"/>
                <a:cs typeface="Arial"/>
              </a:rPr>
              <a:t>Purines have double ring</a:t>
            </a:r>
          </a:p>
          <a:p>
            <a:pPr marL="36195" marR="5080" indent="-24130">
              <a:lnSpc>
                <a:spcPct val="150000"/>
              </a:lnSpc>
            </a:pPr>
            <a:r>
              <a:rPr lang="en-US" sz="1800" dirty="0" smtClean="0">
                <a:latin typeface="Dosis" panose="020B0604020202020204" charset="0"/>
                <a:cs typeface="Arial"/>
              </a:rPr>
              <a:t>Pyrimidines have single ring</a:t>
            </a:r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537" y="1551883"/>
            <a:ext cx="5197155" cy="25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739321" y="186400"/>
            <a:ext cx="7889671" cy="94014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Nucleotide VS Nucleoside</a:t>
            </a:r>
            <a:endParaRPr lang="en" sz="5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4824246" y="1902077"/>
            <a:ext cx="3804745" cy="149276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195" marR="5080" indent="-24130">
              <a:lnSpc>
                <a:spcPct val="150000"/>
              </a:lnSpc>
            </a:pPr>
            <a:r>
              <a:rPr lang="en-US" sz="1800" spc="-5" dirty="0" smtClean="0">
                <a:latin typeface="Dosis" panose="020B0604020202020204" charset="0"/>
                <a:cs typeface="Arial"/>
              </a:rPr>
              <a:t>Nucleoside = Base + Sugar</a:t>
            </a:r>
          </a:p>
          <a:p>
            <a:pPr marL="36195" marR="5080" indent="-24130">
              <a:lnSpc>
                <a:spcPct val="150000"/>
              </a:lnSpc>
            </a:pPr>
            <a:r>
              <a:rPr lang="en-US" sz="1800" spc="-5" dirty="0" smtClean="0">
                <a:latin typeface="Dosis" panose="020B0604020202020204" charset="0"/>
                <a:cs typeface="Arial"/>
              </a:rPr>
              <a:t>Nucleotide = Base + Sugar + Phosphate</a:t>
            </a:r>
            <a:endParaRPr lang="en-US" sz="1800" dirty="0">
              <a:latin typeface="Dosis" panose="020B0604020202020204" charset="0"/>
              <a:cs typeface="Arial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18" y="1247078"/>
            <a:ext cx="3782931" cy="32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039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 idx="4294967295"/>
          </p:nvPr>
        </p:nvSpPr>
        <p:spPr>
          <a:xfrm>
            <a:off x="1284423" y="39342"/>
            <a:ext cx="7173899" cy="894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FFFF"/>
                </a:solidFill>
              </a:rPr>
              <a:t>3-7 Years Average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4294967295"/>
          </p:nvPr>
        </p:nvSpPr>
        <p:spPr>
          <a:xfrm>
            <a:off x="1284422" y="665100"/>
            <a:ext cx="7173899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Lifespan of a Human Hair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ctrTitle" idx="4294967295"/>
          </p:nvPr>
        </p:nvSpPr>
        <p:spPr>
          <a:xfrm>
            <a:off x="1284415" y="2394814"/>
            <a:ext cx="7173899" cy="894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FFFF"/>
                </a:solidFill>
              </a:rPr>
              <a:t>32 Million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ubTitle" idx="4294967295"/>
          </p:nvPr>
        </p:nvSpPr>
        <p:spPr>
          <a:xfrm>
            <a:off x="1284418" y="3289713"/>
            <a:ext cx="7173899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Bacteria lives in every inch of your skin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ctrTitle" idx="4294967295"/>
          </p:nvPr>
        </p:nvSpPr>
        <p:spPr>
          <a:xfrm>
            <a:off x="1284421" y="1091048"/>
            <a:ext cx="7173899" cy="894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FFFF"/>
                </a:solidFill>
              </a:rPr>
              <a:t>1 Cm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ubTitle" idx="4294967295"/>
          </p:nvPr>
        </p:nvSpPr>
        <p:spPr>
          <a:xfrm>
            <a:off x="1284412" y="1816777"/>
            <a:ext cx="5263529" cy="61528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Taller in the morning than </a:t>
            </a:r>
            <a:r>
              <a:rPr lang="en-US" sz="2400" dirty="0" smtClean="0">
                <a:solidFill>
                  <a:srgbClr val="FFFFFF"/>
                </a:solidFill>
              </a:rPr>
              <a:t>in the evening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7023016" y="457950"/>
            <a:ext cx="2120984" cy="4361089"/>
          </a:xfrm>
          <a:custGeom>
            <a:avLst/>
            <a:gdLst/>
            <a:ahLst/>
            <a:cxnLst/>
            <a:rect l="0" t="0" r="0" b="0"/>
            <a:pathLst>
              <a:path w="39012" h="80215" extrusionOk="0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272"/>
          <p:cNvSpPr txBox="1">
            <a:spLocks/>
          </p:cNvSpPr>
          <p:nvPr/>
        </p:nvSpPr>
        <p:spPr>
          <a:xfrm>
            <a:off x="1284417" y="3648956"/>
            <a:ext cx="7173899" cy="894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sz="4800" dirty="0" smtClean="0">
                <a:solidFill>
                  <a:srgbClr val="FFFFFF"/>
                </a:solidFill>
              </a:rPr>
              <a:t>Human Tongue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11" name="Shape 273"/>
          <p:cNvSpPr txBox="1">
            <a:spLocks/>
          </p:cNvSpPr>
          <p:nvPr/>
        </p:nvSpPr>
        <p:spPr>
          <a:xfrm>
            <a:off x="1284415" y="4361879"/>
            <a:ext cx="7173899" cy="46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spcBef>
                <a:spcPts val="0"/>
              </a:spcBef>
              <a:buFont typeface="Source Sans Pro"/>
              <a:buNone/>
            </a:pPr>
            <a:r>
              <a:rPr lang="en" sz="2400" dirty="0" smtClean="0">
                <a:solidFill>
                  <a:srgbClr val="FFFFFF"/>
                </a:solidFill>
              </a:rPr>
              <a:t>Strongest muscle in the body</a:t>
            </a: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1. Cell 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dirty="0" smtClean="0"/>
              <a:t>Let’s learn </a:t>
            </a:r>
            <a:r>
              <a:rPr lang="en" dirty="0"/>
              <a:t>about </a:t>
            </a:r>
            <a:r>
              <a:rPr lang="en" dirty="0" smtClean="0"/>
              <a:t>Eukaryotes, Prokaryotes and Cell Division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 idx="4294967295"/>
          </p:nvPr>
        </p:nvSpPr>
        <p:spPr>
          <a:xfrm>
            <a:off x="1969336" y="1998253"/>
            <a:ext cx="5724237" cy="135841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9600" b="1" dirty="0" smtClean="0"/>
              <a:t>Motivated?</a:t>
            </a:r>
            <a:endParaRPr lang="en" sz="9600" dirty="0"/>
          </a:p>
        </p:txBody>
      </p:sp>
      <p:sp>
        <p:nvSpPr>
          <p:cNvPr id="2" name="TextBox 1"/>
          <p:cNvSpPr txBox="1"/>
          <p:nvPr/>
        </p:nvSpPr>
        <p:spPr>
          <a:xfrm rot="698330">
            <a:off x="5084460" y="1110952"/>
            <a:ext cx="3662694" cy="523220"/>
          </a:xfrm>
          <a:prstGeom prst="rect">
            <a:avLst/>
          </a:prstGeom>
          <a:solidFill>
            <a:srgbClr val="0DB7C4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TO BE CONTINUED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739321" y="186400"/>
            <a:ext cx="7889671" cy="94014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Youtube Links</a:t>
            </a:r>
            <a:endParaRPr lang="en" sz="5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956439" y="1474810"/>
            <a:ext cx="7798678" cy="322331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195" marR="5080" indent="-24130">
              <a:lnSpc>
                <a:spcPct val="150000"/>
              </a:lnSpc>
            </a:pPr>
            <a:r>
              <a:rPr lang="en-US" sz="1800" spc="-5" dirty="0">
                <a:latin typeface="Dosis" panose="020B0604020202020204" charset="0"/>
                <a:cs typeface="Arial"/>
              </a:rPr>
              <a:t>DNA Structure - </a:t>
            </a:r>
            <a:r>
              <a:rPr lang="en-US" sz="1800" spc="-5" dirty="0">
                <a:latin typeface="Dosis" panose="020B0604020202020204" charset="0"/>
                <a:cs typeface="Arial"/>
                <a:hlinkClick r:id="rId3"/>
              </a:rPr>
              <a:t>https://</a:t>
            </a:r>
            <a:r>
              <a:rPr lang="en-US" sz="1800" spc="-5" dirty="0" smtClean="0">
                <a:latin typeface="Dosis" panose="020B0604020202020204" charset="0"/>
                <a:cs typeface="Arial"/>
                <a:hlinkClick r:id="rId3"/>
              </a:rPr>
              <a:t>www.youtube.com/watch?v=C1CRrtkWwu0</a:t>
            </a:r>
            <a:r>
              <a:rPr lang="en-US" sz="1800" spc="-5" dirty="0" smtClean="0">
                <a:latin typeface="Dosis" panose="020B0604020202020204" charset="0"/>
                <a:cs typeface="Arial"/>
              </a:rPr>
              <a:t> </a:t>
            </a:r>
          </a:p>
          <a:p>
            <a:pPr marL="36195" marR="5080" indent="-24130">
              <a:lnSpc>
                <a:spcPct val="150000"/>
              </a:lnSpc>
            </a:pPr>
            <a:r>
              <a:rPr lang="en-US" sz="1800" spc="-5" dirty="0">
                <a:latin typeface="Dosis" panose="020B0604020202020204" charset="0"/>
                <a:cs typeface="Arial"/>
              </a:rPr>
              <a:t>DNA Replication - </a:t>
            </a:r>
            <a:r>
              <a:rPr lang="en-US" sz="1800" spc="-5" dirty="0">
                <a:latin typeface="Dosis" panose="020B0604020202020204" charset="0"/>
                <a:cs typeface="Arial"/>
                <a:hlinkClick r:id="rId4"/>
              </a:rPr>
              <a:t>https://</a:t>
            </a:r>
            <a:r>
              <a:rPr lang="en-US" sz="1800" spc="-5" dirty="0" smtClean="0">
                <a:latin typeface="Dosis" panose="020B0604020202020204" charset="0"/>
                <a:cs typeface="Arial"/>
                <a:hlinkClick r:id="rId4"/>
              </a:rPr>
              <a:t>www.youtube.com/watch?v=TNKWgcFPHqw</a:t>
            </a:r>
            <a:r>
              <a:rPr lang="en-US" sz="1800" spc="-5" dirty="0" smtClean="0">
                <a:latin typeface="Dosis" panose="020B0604020202020204" charset="0"/>
                <a:cs typeface="Arial"/>
              </a:rPr>
              <a:t> </a:t>
            </a:r>
          </a:p>
          <a:p>
            <a:pPr marL="36195" marR="5080" indent="-24130">
              <a:lnSpc>
                <a:spcPct val="150000"/>
              </a:lnSpc>
            </a:pPr>
            <a:r>
              <a:rPr lang="en-US" sz="1800" spc="-5" dirty="0">
                <a:latin typeface="Dosis" panose="020B0604020202020204" charset="0"/>
                <a:cs typeface="Arial"/>
              </a:rPr>
              <a:t>Central Dogma - </a:t>
            </a:r>
            <a:r>
              <a:rPr lang="en-US" sz="1800" spc="-5" dirty="0">
                <a:latin typeface="Dosis" panose="020B0604020202020204" charset="0"/>
                <a:cs typeface="Arial"/>
                <a:hlinkClick r:id="rId5"/>
              </a:rPr>
              <a:t>https://</a:t>
            </a:r>
            <a:r>
              <a:rPr lang="en-US" sz="1800" spc="-5" dirty="0" smtClean="0">
                <a:latin typeface="Dosis" panose="020B0604020202020204" charset="0"/>
                <a:cs typeface="Arial"/>
                <a:hlinkClick r:id="rId5"/>
              </a:rPr>
              <a:t>www.youtube.com/watch?v=gG7uCskUOrA</a:t>
            </a:r>
            <a:r>
              <a:rPr lang="en-US" sz="1800" spc="-5" dirty="0" smtClean="0">
                <a:latin typeface="Dosis" panose="020B0604020202020204" charset="0"/>
                <a:cs typeface="Arial"/>
              </a:rPr>
              <a:t> </a:t>
            </a:r>
            <a:endParaRPr lang="en-US" sz="1800" dirty="0">
              <a:latin typeface="Dosis" panose="020B0604020202020204" charset="0"/>
              <a:cs typeface="Arial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68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2032259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Eukaryotic Cells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444358" y="1445121"/>
            <a:ext cx="3436741" cy="260136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Single or Multi Cell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Are called Eukaryotes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Have Nucleus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Have membrane bounded organelles</a:t>
            </a:r>
            <a:br>
              <a:rPr lang="en-US" sz="1400" dirty="0" smtClean="0">
                <a:latin typeface="Dosis" panose="020B0604020202020204" charset="0"/>
              </a:rPr>
            </a:br>
            <a:r>
              <a:rPr lang="en-US" sz="1400" dirty="0" smtClean="0">
                <a:latin typeface="Dosis" panose="020B060402020202020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Have chromosomes inside Nucleus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Seen in most of the life forms</a:t>
            </a:r>
            <a:endParaRPr lang="en-US" sz="1400" dirty="0">
              <a:latin typeface="Dosi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3" y="1445121"/>
            <a:ext cx="3833057" cy="287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2147873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Prokaryotic Cells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14142" y="1418864"/>
            <a:ext cx="3794492" cy="277476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400" dirty="0" smtClean="0">
                <a:latin typeface="Dosis" panose="020B0604020202020204" charset="0"/>
              </a:rPr>
              <a:t>Single Cell organism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Are called Prokaryotes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No Nucleus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No other membrane bounded organelles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One piece of rolled up DNA floating in cellular fluid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Mostly some forms of very ancient Bacteria </a:t>
            </a:r>
          </a:p>
          <a:p>
            <a:endParaRPr lang="en-US" sz="1400" dirty="0">
              <a:latin typeface="Dosi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07" y="1773958"/>
            <a:ext cx="3431581" cy="2064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2484205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Mitosis Cell Division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236710" y="1716397"/>
            <a:ext cx="3339731" cy="260136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Happens in Somatic Cells (general body cells)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Cell and chromosome, both gets divided only once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No cross over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Takes part in healing and repair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Dosis" panose="020B060402020202020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11" y="1140343"/>
            <a:ext cx="3412527" cy="3753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3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2484205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Meiosis Cell Division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053593" y="1424101"/>
            <a:ext cx="3339731" cy="260136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Happens in Germ Cells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Cell is divided twice, but chromosome only once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Cross over happens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Takes part in formation of gametes and maintenance of chromosome number in the 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Dosis" panose="020B060402020202020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04" y="211893"/>
            <a:ext cx="2852112" cy="4931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51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</a:t>
            </a:r>
            <a:r>
              <a:rPr lang="en" dirty="0" smtClean="0"/>
              <a:t>. DeOxyRiboNucleic Acid (DNA)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Carrier of genetic instructions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10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4397087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DNA Structure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98" y="1045728"/>
            <a:ext cx="3353486" cy="3879354"/>
          </a:xfrm>
          <a:prstGeom prst="rect">
            <a:avLst/>
          </a:prstGeom>
        </p:spPr>
      </p:pic>
      <p:sp>
        <p:nvSpPr>
          <p:cNvPr id="12" name="Shape 112"/>
          <p:cNvSpPr txBox="1">
            <a:spLocks noGrp="1"/>
          </p:cNvSpPr>
          <p:nvPr>
            <p:ph type="body" idx="1"/>
          </p:nvPr>
        </p:nvSpPr>
        <p:spPr>
          <a:xfrm>
            <a:off x="977205" y="1122053"/>
            <a:ext cx="3794492" cy="380302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400" dirty="0" smtClean="0">
                <a:latin typeface="Dosis" panose="020B0604020202020204" charset="0"/>
              </a:rPr>
              <a:t>Double Helix Structure (Watson and Crick, Nature 1953)</a:t>
            </a:r>
          </a:p>
          <a:p>
            <a:endParaRPr lang="en-US" sz="1400" dirty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Two complimentary antiparallel strands, one runs from 5’ to 3’ end and another runs from 3’ to 5’ end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3 major parts – Nitrogenous </a:t>
            </a:r>
            <a:r>
              <a:rPr lang="en-US" sz="1400" dirty="0">
                <a:latin typeface="Dosis" panose="020B0604020202020204" charset="0"/>
              </a:rPr>
              <a:t>B</a:t>
            </a:r>
            <a:r>
              <a:rPr lang="en-US" sz="1400" dirty="0" smtClean="0">
                <a:latin typeface="Dosis" panose="020B0604020202020204" charset="0"/>
              </a:rPr>
              <a:t>ase, 5-Carbon Deoxyribose </a:t>
            </a:r>
            <a:r>
              <a:rPr lang="en-US" sz="1400" dirty="0">
                <a:latin typeface="Dosis" panose="020B0604020202020204" charset="0"/>
              </a:rPr>
              <a:t>S</a:t>
            </a:r>
            <a:r>
              <a:rPr lang="en-US" sz="1400" dirty="0" smtClean="0">
                <a:latin typeface="Dosis" panose="020B0604020202020204" charset="0"/>
              </a:rPr>
              <a:t>ugar and Phosphate </a:t>
            </a:r>
            <a:r>
              <a:rPr lang="en-US" sz="1400" dirty="0">
                <a:latin typeface="Dosis" panose="020B0604020202020204" charset="0"/>
              </a:rPr>
              <a:t>G</a:t>
            </a:r>
            <a:r>
              <a:rPr lang="en-US" sz="1400" dirty="0" smtClean="0">
                <a:latin typeface="Dosis" panose="020B0604020202020204" charset="0"/>
              </a:rPr>
              <a:t>roup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Four nitrogenous bases – Adenine (A), Cytosine (C), Guanine (G), Thymine (T)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A-T is Double Hydrogen Bond and G-C is Triple Hydrogen Bond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DNA is more stable than RNA due to its Deoxyribose Sugar Structure</a:t>
            </a:r>
          </a:p>
          <a:p>
            <a:endParaRPr lang="en-US" sz="1400" dirty="0" smtClean="0">
              <a:latin typeface="Dosis" panose="020B0604020202020204" charset="0"/>
            </a:endParaRPr>
          </a:p>
          <a:p>
            <a:endParaRPr lang="en-US" sz="1400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92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1551</TotalTime>
  <Words>528</Words>
  <Application>Microsoft Office PowerPoint</Application>
  <PresentationFormat>On-screen Show (16:9)</PresentationFormat>
  <Paragraphs>179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Source Sans Pro</vt:lpstr>
      <vt:lpstr>Dosis</vt:lpstr>
      <vt:lpstr>Arial</vt:lpstr>
      <vt:lpstr>Cerimon template</vt:lpstr>
      <vt:lpstr>Mollecular and Cellular Biology</vt:lpstr>
      <vt:lpstr>CONTENTS</vt:lpstr>
      <vt:lpstr>1. Cell </vt:lpstr>
      <vt:lpstr>Eukaryotic Cells</vt:lpstr>
      <vt:lpstr>Prokaryotic Cells</vt:lpstr>
      <vt:lpstr>Mitosis Cell Division</vt:lpstr>
      <vt:lpstr>Meiosis Cell Division</vt:lpstr>
      <vt:lpstr>2. DeOxyRiboNucleic Acid (DNA)</vt:lpstr>
      <vt:lpstr>DNA Structure</vt:lpstr>
      <vt:lpstr>DNA Replication</vt:lpstr>
      <vt:lpstr>3. RiboNucleic Acid (RNA)</vt:lpstr>
      <vt:lpstr>RNA Structure</vt:lpstr>
      <vt:lpstr>RNA Types</vt:lpstr>
      <vt:lpstr>4. Gene Structure</vt:lpstr>
      <vt:lpstr>Eukaryotic Gene Structure</vt:lpstr>
      <vt:lpstr>5. Central Dogma</vt:lpstr>
      <vt:lpstr>Major Steps of Central Dogma</vt:lpstr>
      <vt:lpstr>Genetic Codes in Translation (Codons)</vt:lpstr>
      <vt:lpstr>6. Protein</vt:lpstr>
      <vt:lpstr>Protein Overview</vt:lpstr>
      <vt:lpstr>7. Gene Regulation and Alternative Splicing</vt:lpstr>
      <vt:lpstr>Regulating Gene Expression</vt:lpstr>
      <vt:lpstr>Alternative Splicing</vt:lpstr>
      <vt:lpstr>8. Miscellaneous Terms</vt:lpstr>
      <vt:lpstr>Phenotype VS Genotype</vt:lpstr>
      <vt:lpstr>Deoxyribose VS Ribose Sugar</vt:lpstr>
      <vt:lpstr>Purine VS Pyrimidine</vt:lpstr>
      <vt:lpstr>Nucleotide VS Nucleoside</vt:lpstr>
      <vt:lpstr>3-7 Years Average</vt:lpstr>
      <vt:lpstr>Motivated?</vt:lpstr>
      <vt:lpstr>Youtube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Mollecular and Cellular Biology</dc:title>
  <dc:creator>Nafis Neehal</dc:creator>
  <cp:lastModifiedBy>Nafis Neehal</cp:lastModifiedBy>
  <cp:revision>50</cp:revision>
  <dcterms:modified xsi:type="dcterms:W3CDTF">2017-09-16T22:37:53Z</dcterms:modified>
</cp:coreProperties>
</file>