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59" r:id="rId4"/>
    <p:sldId id="312" r:id="rId5"/>
    <p:sldId id="291" r:id="rId6"/>
    <p:sldId id="313" r:id="rId7"/>
    <p:sldId id="286" r:id="rId8"/>
    <p:sldId id="261" r:id="rId9"/>
    <p:sldId id="314" r:id="rId10"/>
    <p:sldId id="296" r:id="rId11"/>
    <p:sldId id="295" r:id="rId12"/>
    <p:sldId id="294" r:id="rId13"/>
    <p:sldId id="315" r:id="rId14"/>
    <p:sldId id="299" r:id="rId15"/>
    <p:sldId id="289" r:id="rId16"/>
    <p:sldId id="288" r:id="rId17"/>
    <p:sldId id="307" r:id="rId18"/>
    <p:sldId id="262" r:id="rId19"/>
    <p:sldId id="308" r:id="rId20"/>
    <p:sldId id="309" r:id="rId21"/>
    <p:sldId id="310" r:id="rId22"/>
    <p:sldId id="316" r:id="rId23"/>
    <p:sldId id="271" r:id="rId24"/>
    <p:sldId id="270" r:id="rId25"/>
    <p:sldId id="311" r:id="rId26"/>
  </p:sldIdLst>
  <p:sldSz cx="9144000" cy="5143500" type="screen16x9"/>
  <p:notesSz cx="6858000" cy="9144000"/>
  <p:embeddedFontLst>
    <p:embeddedFont>
      <p:font typeface="Source Sans Pro" panose="020B0604020202020204" charset="0"/>
      <p:regular r:id="rId28"/>
      <p:bold r:id="rId29"/>
      <p:italic r:id="rId30"/>
      <p:boldItalic r:id="rId31"/>
    </p:embeddedFont>
    <p:embeddedFont>
      <p:font typeface="Dosis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42E02-E660-4E07-A1FA-838B0100BF95}">
  <a:tblStyle styleId="{FE442E02-E660-4E07-A1FA-838B0100B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942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67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908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99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14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85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023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120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44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847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270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159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9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08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01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59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12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7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NGdehkB8j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3" y="417730"/>
            <a:ext cx="2120984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60978" y="609600"/>
            <a:ext cx="5309699" cy="181845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400" dirty="0" smtClean="0"/>
              <a:t>DNA Sequencing</a:t>
            </a:r>
            <a:endParaRPr lang="en" sz="5400" dirty="0"/>
          </a:p>
        </p:txBody>
      </p:sp>
      <p:grpSp>
        <p:nvGrpSpPr>
          <p:cNvPr id="73" name="Shape 73"/>
          <p:cNvGrpSpPr/>
          <p:nvPr/>
        </p:nvGrpSpPr>
        <p:grpSpPr>
          <a:xfrm>
            <a:off x="7859064" y="996385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osis" panose="020B0604020202020204" charset="0"/>
              </a:rPr>
              <a:t>Lecture – 3 </a:t>
            </a:r>
            <a:endParaRPr lang="en-US" sz="28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Dosis" panose="020B0604020202020204" charset="0"/>
              </a:rPr>
              <a:t>Nafis Neehal, Lecturer, Department of CSE, DIU</a:t>
            </a:r>
            <a:endParaRPr lang="en-US" sz="16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  <a:r>
              <a:rPr lang="en" dirty="0" smtClean="0"/>
              <a:t>. Second / Next Gen Sequencing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Less Costly methods, mostly Short Read Sequences, High number of reads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01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2484205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454/Roche (2005)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053593" y="1424101"/>
            <a:ext cx="4075455" cy="27695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Pyrosequencing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Dosis" panose="020B0604020202020204" charset="0"/>
              </a:rPr>
              <a:t>Long Read Sequencing (</a:t>
            </a:r>
            <a:r>
              <a:rPr lang="en-US" sz="1400" dirty="0" smtClean="0">
                <a:latin typeface="Dosis" panose="020B0604020202020204" charset="0"/>
              </a:rPr>
              <a:t>length up to 700 bps)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Accuracy 99.9%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Can sequence up to 1 Million reads/run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Fast (around 24 hours/run)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Expensive (costs around </a:t>
            </a:r>
            <a:r>
              <a:rPr lang="en-US" sz="1400" dirty="0">
                <a:latin typeface="Dosis" panose="020B0604020202020204" charset="0"/>
              </a:rPr>
              <a:t>$</a:t>
            </a:r>
            <a:r>
              <a:rPr lang="en-US" sz="1400" dirty="0" smtClean="0">
                <a:latin typeface="Dosis" panose="020B0604020202020204" charset="0"/>
              </a:rPr>
              <a:t>10 per 1 million 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Dosis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17" y="1242191"/>
            <a:ext cx="2690648" cy="26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2484205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ABI SOLiD (2006)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48" y="1421174"/>
            <a:ext cx="3042745" cy="2817356"/>
          </a:xfrm>
          <a:prstGeom prst="rect">
            <a:avLst/>
          </a:prstGeom>
        </p:spPr>
      </p:pic>
      <p:sp>
        <p:nvSpPr>
          <p:cNvPr id="7" name="Shape 112"/>
          <p:cNvSpPr txBox="1">
            <a:spLocks noGrp="1"/>
          </p:cNvSpPr>
          <p:nvPr>
            <p:ph type="body" idx="1"/>
          </p:nvPr>
        </p:nvSpPr>
        <p:spPr>
          <a:xfrm>
            <a:off x="4690172" y="1329509"/>
            <a:ext cx="4201580" cy="27064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SOLiD (Sequence by Ligation)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Short </a:t>
            </a:r>
            <a:r>
              <a:rPr lang="en-US" sz="1400" dirty="0">
                <a:latin typeface="Dosis" panose="020B0604020202020204" charset="0"/>
              </a:rPr>
              <a:t>Read Sequencing (</a:t>
            </a:r>
            <a:r>
              <a:rPr lang="en-US" sz="1400" dirty="0" smtClean="0">
                <a:latin typeface="Dosis" panose="020B0604020202020204" charset="0"/>
              </a:rPr>
              <a:t>length up to 100 bps)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Accuracy 99.9%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Can sequence up to 1.4 Billion reads/run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Time around 1-2 weeks, Slower than other sequencers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Cheap (costs around $0.13 </a:t>
            </a:r>
            <a:r>
              <a:rPr lang="en-US" sz="1400" dirty="0">
                <a:latin typeface="Dosis" panose="020B0604020202020204" charset="0"/>
              </a:rPr>
              <a:t>per 1 million base</a:t>
            </a:r>
            <a:r>
              <a:rPr lang="en-US" sz="1400" dirty="0" smtClean="0">
                <a:latin typeface="Dosis" panose="020B0604020202020204" charset="0"/>
              </a:rPr>
              <a:t>)</a:t>
            </a:r>
            <a:endParaRPr lang="en-US" sz="1400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051764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Illumina / Solexa (2007)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053593" y="1424101"/>
            <a:ext cx="4075455" cy="27695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Sequencing by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Short </a:t>
            </a:r>
            <a:r>
              <a:rPr lang="en-US" sz="1400" dirty="0">
                <a:latin typeface="Dosis" panose="020B0604020202020204" charset="0"/>
              </a:rPr>
              <a:t>Read Sequencing (</a:t>
            </a:r>
            <a:r>
              <a:rPr lang="en-US" sz="1400" dirty="0" smtClean="0">
                <a:latin typeface="Dosis" panose="020B0604020202020204" charset="0"/>
              </a:rPr>
              <a:t>length up to 300 bps)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Accuracy 99.9%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Can sequence up to 3 Billion reads/run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Moderately Slow (around 1-11 days/run)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Expensive Equipment, run cost is low (costs around $0.05-$0.15)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Dosi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72" y="1497673"/>
            <a:ext cx="3702554" cy="253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271752"/>
            <a:ext cx="8121869" cy="16811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</a:t>
            </a:r>
            <a:r>
              <a:rPr lang="en" dirty="0" smtClean="0"/>
              <a:t>. Third / Next-Next Gen Sequencing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Long reads, Higher error rate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17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377583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Pacific Biosciences (PacBio)</a:t>
            </a:r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54" y="1546333"/>
            <a:ext cx="3627741" cy="2458107"/>
          </a:xfrm>
          <a:prstGeom prst="rect">
            <a:avLst/>
          </a:prstGeom>
        </p:spPr>
      </p:pic>
      <p:sp>
        <p:nvSpPr>
          <p:cNvPr id="8" name="Shape 112"/>
          <p:cNvSpPr txBox="1">
            <a:spLocks noGrp="1"/>
          </p:cNvSpPr>
          <p:nvPr>
            <p:ph type="body" idx="1"/>
          </p:nvPr>
        </p:nvSpPr>
        <p:spPr>
          <a:xfrm>
            <a:off x="4690172" y="1329509"/>
            <a:ext cx="4201580" cy="27064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Single Molecule Real Time Sequencing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Long </a:t>
            </a:r>
            <a:r>
              <a:rPr lang="en-US" sz="1400" dirty="0">
                <a:latin typeface="Dosis" panose="020B0604020202020204" charset="0"/>
              </a:rPr>
              <a:t>Read Sequencing (</a:t>
            </a:r>
            <a:r>
              <a:rPr lang="en-US" sz="1400" dirty="0" smtClean="0">
                <a:latin typeface="Dosis" panose="020B0604020202020204" charset="0"/>
              </a:rPr>
              <a:t>length up to 40,000 bps)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Accuracy 87%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Can sequence up to 500-1000 Mega reads/run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Time around 30 minutes – 4 hours, Faster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Dosis" panose="020B0604020202020204" charset="0"/>
              </a:rPr>
              <a:t>Expensive Equipment, run cost is low (costs around $</a:t>
            </a:r>
            <a:r>
              <a:rPr lang="en-US" sz="1400" dirty="0" smtClean="0">
                <a:latin typeface="Dosis" panose="020B0604020202020204" charset="0"/>
              </a:rPr>
              <a:t>0.13-$0.60)</a:t>
            </a:r>
            <a:endParaRPr lang="en-US" sz="1400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4397087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Oxford Nanopore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14" y="1870031"/>
            <a:ext cx="3457907" cy="2307072"/>
          </a:xfrm>
          <a:prstGeom prst="rect">
            <a:avLst/>
          </a:prstGeom>
        </p:spPr>
      </p:pic>
      <p:sp>
        <p:nvSpPr>
          <p:cNvPr id="7" name="Shape 112"/>
          <p:cNvSpPr txBox="1">
            <a:spLocks noGrp="1"/>
          </p:cNvSpPr>
          <p:nvPr>
            <p:ph type="body" idx="1"/>
          </p:nvPr>
        </p:nvSpPr>
        <p:spPr>
          <a:xfrm>
            <a:off x="805533" y="1470638"/>
            <a:ext cx="4201580" cy="31644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Nanopore sequencing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Very Long </a:t>
            </a:r>
            <a:r>
              <a:rPr lang="en-US" sz="1400" dirty="0">
                <a:latin typeface="Dosis" panose="020B0604020202020204" charset="0"/>
              </a:rPr>
              <a:t>Read Sequencing (</a:t>
            </a:r>
            <a:r>
              <a:rPr lang="en-US" sz="1400" dirty="0" smtClean="0">
                <a:latin typeface="Dosis" panose="020B0604020202020204" charset="0"/>
              </a:rPr>
              <a:t>length up 500 kb), Portable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Accuracy 92-97%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Depends on read length selected by user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Time around 1 minutes – 48 hours, Faster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Dosis" panose="020B0604020202020204" charset="0"/>
              </a:rPr>
              <a:t>Expensive Equipment, run cost is low (costs around </a:t>
            </a:r>
            <a:r>
              <a:rPr lang="en-US" sz="1400" dirty="0" smtClean="0">
                <a:latin typeface="Dosis" panose="020B0604020202020204" charset="0"/>
              </a:rPr>
              <a:t>$500-$999 per flow cell)</a:t>
            </a:r>
            <a:endParaRPr lang="en-US" sz="1400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007476"/>
            <a:ext cx="8174421" cy="94538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</a:t>
            </a:r>
            <a:r>
              <a:rPr lang="en" dirty="0" smtClean="0"/>
              <a:t>. Miscellaneous Terms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Some comparisons, terms etc.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92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44426" y="187766"/>
            <a:ext cx="7241338" cy="98792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Oligonucleotide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6" y="1736857"/>
            <a:ext cx="4515851" cy="19609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>
              <a:lnSpc>
                <a:spcPct val="150000"/>
              </a:lnSpc>
            </a:pPr>
            <a:r>
              <a:rPr lang="en-US" sz="1400" spc="-5" dirty="0" smtClean="0">
                <a:latin typeface="Dosis" panose="020B0604020202020204" charset="0"/>
                <a:cs typeface="Arial"/>
              </a:rPr>
              <a:t>Short sequences of DNA or RNA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400" dirty="0" smtClean="0">
                <a:latin typeface="Dosis" panose="020B0604020202020204" charset="0"/>
                <a:cs typeface="Arial"/>
              </a:rPr>
              <a:t>Typically less than 20bp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400" dirty="0" smtClean="0">
                <a:latin typeface="Dosis" panose="020B0604020202020204" charset="0"/>
                <a:cs typeface="Arial"/>
              </a:rPr>
              <a:t>Oligonucleotide of ‘k’ bases length is called k-mer. </a:t>
            </a:r>
          </a:p>
          <a:p>
            <a:pPr marL="36195" marR="5080" indent="-24130">
              <a:lnSpc>
                <a:spcPct val="150000"/>
              </a:lnSpc>
            </a:pP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7933" y="1397876"/>
            <a:ext cx="3809294" cy="2146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739321" y="186400"/>
            <a:ext cx="7889671" cy="94014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Denaturation and Annealing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4929351" y="1612463"/>
            <a:ext cx="3555780" cy="274349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700" marR="5080">
              <a:buNone/>
              <a:tabLst>
                <a:tab pos="298450" algn="l"/>
              </a:tabLst>
            </a:pPr>
            <a:r>
              <a:rPr lang="en-US" sz="1800" spc="-5" dirty="0" smtClean="0">
                <a:latin typeface="Dosis" panose="020B0604020202020204" charset="0"/>
                <a:cs typeface="Arial"/>
              </a:rPr>
              <a:t>Denaturation</a:t>
            </a:r>
            <a:br>
              <a:rPr lang="en-US" sz="1800" spc="-5" dirty="0" smtClean="0">
                <a:latin typeface="Dosis" panose="020B0604020202020204" charset="0"/>
                <a:cs typeface="Arial"/>
              </a:rPr>
            </a:br>
            <a:r>
              <a:rPr lang="en-US" sz="1800" spc="-5" dirty="0" smtClean="0">
                <a:latin typeface="Dosis" panose="020B0604020202020204" charset="0"/>
                <a:cs typeface="Arial"/>
              </a:rPr>
              <a:t>	- </a:t>
            </a:r>
            <a:r>
              <a:rPr lang="en-US" sz="1400" spc="-20" dirty="0" smtClean="0">
                <a:latin typeface="Dosis" panose="020B0604020202020204" charset="0"/>
                <a:cs typeface="Arial"/>
              </a:rPr>
              <a:t>Energ</a:t>
            </a:r>
            <a:r>
              <a:rPr lang="en-US" sz="1400" spc="-10" dirty="0" smtClean="0">
                <a:latin typeface="Dosis" panose="020B0604020202020204" charset="0"/>
                <a:cs typeface="Arial"/>
              </a:rPr>
              <a:t>y</a:t>
            </a:r>
            <a:r>
              <a:rPr lang="en-US" sz="1400" dirty="0" smtClean="0">
                <a:latin typeface="Dosis" panose="020B0604020202020204" charset="0"/>
                <a:cs typeface="Arial"/>
              </a:rPr>
              <a:t> </a:t>
            </a:r>
            <a:r>
              <a:rPr lang="en-US" sz="1400" spc="-20" dirty="0">
                <a:latin typeface="Dosis" panose="020B0604020202020204" charset="0"/>
                <a:cs typeface="Arial"/>
              </a:rPr>
              <a:t>o</a:t>
            </a:r>
            <a:r>
              <a:rPr lang="en-US" sz="1400" spc="-10" dirty="0">
                <a:latin typeface="Dosis" panose="020B0604020202020204" charset="0"/>
                <a:cs typeface="Arial"/>
              </a:rPr>
              <a:t>f</a:t>
            </a:r>
            <a:r>
              <a:rPr lang="en-US" sz="1400" dirty="0">
                <a:latin typeface="Dosis" panose="020B0604020202020204" charset="0"/>
                <a:cs typeface="Arial"/>
              </a:rPr>
              <a:t> </a:t>
            </a:r>
            <a:r>
              <a:rPr lang="en-US" sz="1400" spc="-20" dirty="0">
                <a:latin typeface="Dosis" panose="020B0604020202020204" charset="0"/>
                <a:cs typeface="Arial"/>
              </a:rPr>
              <a:t>hea</a:t>
            </a:r>
            <a:r>
              <a:rPr lang="en-US" sz="1400" spc="-10" dirty="0">
                <a:latin typeface="Dosis" panose="020B0604020202020204" charset="0"/>
                <a:cs typeface="Arial"/>
              </a:rPr>
              <a:t>t</a:t>
            </a:r>
            <a:r>
              <a:rPr lang="en-US" sz="1400" dirty="0">
                <a:latin typeface="Dosis" panose="020B0604020202020204" charset="0"/>
                <a:cs typeface="Arial"/>
              </a:rPr>
              <a:t> </a:t>
            </a:r>
            <a:r>
              <a:rPr lang="en-US" sz="1400" spc="-15" dirty="0">
                <a:latin typeface="Dosis" panose="020B0604020202020204" charset="0"/>
                <a:cs typeface="Arial"/>
              </a:rPr>
              <a:t>pul</a:t>
            </a:r>
            <a:r>
              <a:rPr lang="en-US" sz="1400" spc="-5" dirty="0">
                <a:latin typeface="Dosis" panose="020B0604020202020204" charset="0"/>
                <a:cs typeface="Arial"/>
              </a:rPr>
              <a:t>l</a:t>
            </a:r>
            <a:r>
              <a:rPr lang="en-US" sz="1400" dirty="0">
                <a:latin typeface="Dosis" panose="020B0604020202020204" charset="0"/>
                <a:cs typeface="Arial"/>
              </a:rPr>
              <a:t> </a:t>
            </a:r>
            <a:r>
              <a:rPr lang="en-US" sz="1400" spc="-15" dirty="0" smtClean="0">
                <a:latin typeface="Dosis" panose="020B0604020202020204" charset="0"/>
                <a:cs typeface="Arial"/>
              </a:rPr>
              <a:t>apart </a:t>
            </a:r>
            <a:r>
              <a:rPr lang="en-US" sz="1400" spc="-15" dirty="0">
                <a:latin typeface="Dosis" panose="020B0604020202020204" charset="0"/>
                <a:cs typeface="Arial"/>
              </a:rPr>
              <a:t>two</a:t>
            </a:r>
            <a:r>
              <a:rPr lang="en-US" sz="1400" dirty="0">
                <a:latin typeface="Dosis" panose="020B0604020202020204" charset="0"/>
                <a:cs typeface="Arial"/>
              </a:rPr>
              <a:t> </a:t>
            </a:r>
            <a:r>
              <a:rPr lang="en-US" sz="1400" spc="-20" dirty="0">
                <a:latin typeface="Dosis" panose="020B0604020202020204" charset="0"/>
                <a:cs typeface="Arial"/>
              </a:rPr>
              <a:t>DN</a:t>
            </a:r>
            <a:r>
              <a:rPr lang="en-US" sz="1400" spc="-15" dirty="0">
                <a:latin typeface="Dosis" panose="020B0604020202020204" charset="0"/>
                <a:cs typeface="Arial"/>
              </a:rPr>
              <a:t>A</a:t>
            </a:r>
            <a:r>
              <a:rPr lang="en-US" sz="1400" dirty="0">
                <a:latin typeface="Dosis" panose="020B0604020202020204" charset="0"/>
                <a:cs typeface="Arial"/>
              </a:rPr>
              <a:t> </a:t>
            </a:r>
            <a:r>
              <a:rPr lang="en-US" sz="1400" dirty="0" smtClean="0">
                <a:latin typeface="Dosis" panose="020B0604020202020204" charset="0"/>
                <a:cs typeface="Arial"/>
              </a:rPr>
              <a:t>	    	    </a:t>
            </a:r>
            <a:r>
              <a:rPr lang="en-US" sz="1400" spc="-15" dirty="0" smtClean="0">
                <a:latin typeface="Dosis" panose="020B0604020202020204" charset="0"/>
                <a:cs typeface="Arial"/>
              </a:rPr>
              <a:t>strands</a:t>
            </a:r>
            <a:r>
              <a:rPr lang="en-US" sz="1800" dirty="0" smtClean="0">
                <a:latin typeface="Dosis" panose="020B0604020202020204" charset="0"/>
                <a:cs typeface="Arial"/>
              </a:rPr>
              <a:t/>
            </a:r>
            <a:br>
              <a:rPr lang="en-US" sz="1800" dirty="0" smtClean="0">
                <a:latin typeface="Dosis" panose="020B0604020202020204" charset="0"/>
                <a:cs typeface="Arial"/>
              </a:rPr>
            </a:br>
            <a:r>
              <a:rPr lang="en-US" sz="1800" dirty="0">
                <a:latin typeface="Dosis" panose="020B0604020202020204" charset="0"/>
                <a:cs typeface="Arial"/>
              </a:rPr>
              <a:t>	</a:t>
            </a:r>
            <a:r>
              <a:rPr lang="en-US" sz="1800" dirty="0" smtClean="0">
                <a:latin typeface="Dosis" panose="020B0604020202020204" charset="0"/>
                <a:cs typeface="Arial"/>
              </a:rPr>
              <a:t>- </a:t>
            </a:r>
            <a:r>
              <a:rPr lang="en-US" sz="1400" spc="-15" dirty="0" smtClean="0">
                <a:latin typeface="Dosis" panose="020B0604020202020204" charset="0"/>
                <a:cs typeface="Arial"/>
              </a:rPr>
              <a:t>Happens </a:t>
            </a:r>
            <a:r>
              <a:rPr lang="en-US" sz="1400" spc="-10" dirty="0">
                <a:latin typeface="Dosis" panose="020B0604020202020204" charset="0"/>
                <a:cs typeface="Arial"/>
              </a:rPr>
              <a:t>at </a:t>
            </a:r>
            <a:r>
              <a:rPr lang="en-US" sz="1400" spc="-15" dirty="0">
                <a:latin typeface="Dosis" panose="020B0604020202020204" charset="0"/>
                <a:cs typeface="Arial"/>
              </a:rPr>
              <a:t>a </a:t>
            </a:r>
            <a:r>
              <a:rPr lang="en-US" sz="1400" spc="-10" dirty="0">
                <a:latin typeface="Dosis" panose="020B0604020202020204" charset="0"/>
                <a:cs typeface="Arial"/>
              </a:rPr>
              <a:t>critical </a:t>
            </a:r>
            <a:r>
              <a:rPr lang="en-US" sz="1400" spc="-15" dirty="0">
                <a:latin typeface="Dosis" panose="020B0604020202020204" charset="0"/>
                <a:cs typeface="Arial"/>
              </a:rPr>
              <a:t>temperature</a:t>
            </a:r>
            <a:r>
              <a:rPr lang="en-US" sz="1400" spc="-5" dirty="0">
                <a:latin typeface="Dosis" panose="020B0604020202020204" charset="0"/>
                <a:cs typeface="Arial"/>
              </a:rPr>
              <a:t> </a:t>
            </a:r>
            <a:r>
              <a:rPr lang="en-US" sz="1400" spc="-5" dirty="0" smtClean="0">
                <a:latin typeface="Dosis" panose="020B0604020202020204" charset="0"/>
                <a:cs typeface="Arial"/>
              </a:rPr>
              <a:t>	    	    </a:t>
            </a:r>
            <a:r>
              <a:rPr lang="en-US" sz="1400" spc="-20" dirty="0" smtClean="0">
                <a:latin typeface="Dosis" panose="020B0604020202020204" charset="0"/>
                <a:cs typeface="Arial"/>
              </a:rPr>
              <a:t>denote</a:t>
            </a:r>
            <a:r>
              <a:rPr lang="en-US" sz="1400" spc="-15" dirty="0" smtClean="0">
                <a:latin typeface="Dosis" panose="020B0604020202020204" charset="0"/>
                <a:cs typeface="Arial"/>
              </a:rPr>
              <a:t>d</a:t>
            </a:r>
            <a:r>
              <a:rPr lang="en-US" sz="1400" spc="-5" dirty="0" smtClean="0">
                <a:latin typeface="Dosis" panose="020B0604020202020204" charset="0"/>
                <a:cs typeface="Arial"/>
              </a:rPr>
              <a:t> </a:t>
            </a:r>
            <a:r>
              <a:rPr lang="en-US" sz="1400" spc="-15" dirty="0" smtClean="0">
                <a:latin typeface="Dosis" panose="020B0604020202020204" charset="0"/>
                <a:cs typeface="Arial"/>
              </a:rPr>
              <a:t>T</a:t>
            </a:r>
            <a:r>
              <a:rPr lang="en-US" sz="1400" baseline="-21367" dirty="0" smtClean="0">
                <a:latin typeface="Dosis" panose="020B0604020202020204" charset="0"/>
                <a:cs typeface="Arial"/>
              </a:rPr>
              <a:t>m</a:t>
            </a:r>
            <a:endParaRPr lang="en-US" sz="1800" spc="-5" dirty="0" smtClean="0">
              <a:latin typeface="Dosis" panose="020B0604020202020204" charset="0"/>
              <a:cs typeface="Arial"/>
            </a:endParaRPr>
          </a:p>
          <a:p>
            <a:pPr marL="12065" marR="5080">
              <a:buNone/>
            </a:pPr>
            <a:r>
              <a:rPr lang="en-US" sz="1800" spc="-5" dirty="0" smtClean="0">
                <a:latin typeface="Dosis" panose="020B0604020202020204" charset="0"/>
                <a:cs typeface="Arial"/>
              </a:rPr>
              <a:t>Annealing</a:t>
            </a:r>
            <a:endParaRPr lang="en-US" sz="1400" spc="-5" dirty="0">
              <a:latin typeface="Dosis" panose="020B0604020202020204" charset="0"/>
              <a:cs typeface="Arial"/>
            </a:endParaRPr>
          </a:p>
          <a:p>
            <a:pPr marL="12065" marR="5080">
              <a:buNone/>
            </a:pPr>
            <a:r>
              <a:rPr lang="en-US" sz="1400" spc="-20" dirty="0" smtClean="0">
                <a:latin typeface="Dosis" panose="020B0604020202020204" charset="0"/>
                <a:cs typeface="Arial"/>
              </a:rPr>
              <a:t>          - Decrease temperature, and strands are joined back together</a:t>
            </a:r>
          </a:p>
          <a:p>
            <a:pPr marL="12065" marR="5080">
              <a:buNone/>
            </a:pPr>
            <a:r>
              <a:rPr lang="en-US" sz="1400" spc="-20" dirty="0">
                <a:latin typeface="Dosis" panose="020B0604020202020204" charset="0"/>
                <a:cs typeface="Arial"/>
              </a:rPr>
              <a:t> </a:t>
            </a:r>
            <a:r>
              <a:rPr lang="en-US" sz="1400" spc="-20" dirty="0" smtClean="0">
                <a:latin typeface="Dosis" panose="020B0604020202020204" charset="0"/>
                <a:cs typeface="Arial"/>
              </a:rPr>
              <a:t>         - Only complementary bases will bond</a:t>
            </a:r>
            <a:r>
              <a:rPr lang="en-US" sz="1400" spc="-10" dirty="0" smtClean="0">
                <a:latin typeface="Dosis" panose="020B0604020202020204" charset="0"/>
                <a:cs typeface="Arial"/>
              </a:rPr>
              <a:t> </a:t>
            </a:r>
            <a:r>
              <a:rPr lang="en-US" sz="1400" spc="-5" dirty="0">
                <a:latin typeface="Dosis" panose="020B0604020202020204" charset="0"/>
                <a:cs typeface="Arial"/>
              </a:rPr>
              <a:t>	</a:t>
            </a:r>
            <a:endParaRPr lang="en-US" sz="1800" spc="-5" dirty="0">
              <a:latin typeface="Dosis" panose="020B0604020202020204" charset="0"/>
              <a:cs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object 5"/>
          <p:cNvSpPr/>
          <p:nvPr/>
        </p:nvSpPr>
        <p:spPr>
          <a:xfrm>
            <a:off x="944128" y="1491967"/>
            <a:ext cx="3803865" cy="2890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6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CONTENTS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2925575" y="1145596"/>
            <a:ext cx="40112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DNA Sequencing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First Gen Sequencing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-Sanger Method (1977)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Second / Next Gen Sequencing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- 454/Roche (2005)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- ABI SOLiD (2006)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- Illumina/Solexa (2007)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Third / Next-Next Gen Sequencing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- Pacific Biosciences (PacBio)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- Oxford Nanopore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Miscellaneous Terms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760341" y="211259"/>
            <a:ext cx="5840155" cy="96442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Plasmid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799627" y="1067690"/>
            <a:ext cx="3969828" cy="364094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>
              <a:lnSpc>
                <a:spcPct val="150000"/>
              </a:lnSpc>
            </a:pPr>
            <a:r>
              <a:rPr lang="en-US" sz="1400" spc="-5" dirty="0" smtClean="0">
                <a:latin typeface="Dosis" panose="020B0604020202020204" charset="0"/>
                <a:cs typeface="Arial"/>
              </a:rPr>
              <a:t>Small</a:t>
            </a:r>
            <a:r>
              <a:rPr lang="en-US" sz="1400" spc="-5" dirty="0">
                <a:latin typeface="Dosis" panose="020B0604020202020204" charset="0"/>
                <a:cs typeface="Arial"/>
              </a:rPr>
              <a:t>, circular piece of DNA often found in bacteria.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400" dirty="0" smtClean="0">
                <a:latin typeface="Dosis" panose="020B0604020202020204" charset="0"/>
                <a:cs typeface="Arial"/>
              </a:rPr>
              <a:t>Sizes </a:t>
            </a:r>
            <a:r>
              <a:rPr lang="en-US" sz="1400" dirty="0">
                <a:latin typeface="Dosis" panose="020B0604020202020204" charset="0"/>
                <a:cs typeface="Arial"/>
              </a:rPr>
              <a:t>of 2.5-20 </a:t>
            </a:r>
            <a:r>
              <a:rPr lang="en-US" sz="1400" dirty="0" smtClean="0">
                <a:latin typeface="Dosis" panose="020B0604020202020204" charset="0"/>
                <a:cs typeface="Arial"/>
              </a:rPr>
              <a:t>kb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400" dirty="0" smtClean="0">
                <a:latin typeface="Dosis" panose="020B0604020202020204" charset="0"/>
                <a:cs typeface="Arial"/>
              </a:rPr>
              <a:t>Plasmid using method -  </a:t>
            </a:r>
          </a:p>
          <a:p>
            <a:pPr marL="12065" marR="5080">
              <a:lnSpc>
                <a:spcPct val="150000"/>
              </a:lnSpc>
              <a:buNone/>
            </a:pPr>
            <a:r>
              <a:rPr lang="en-US" sz="1400" dirty="0" smtClean="0">
                <a:latin typeface="Dosis" panose="020B0604020202020204" charset="0"/>
                <a:cs typeface="Arial"/>
              </a:rPr>
              <a:t>      * Isolate them </a:t>
            </a:r>
            <a:r>
              <a:rPr lang="en-US" sz="1400" dirty="0">
                <a:latin typeface="Dosis" panose="020B0604020202020204" charset="0"/>
                <a:cs typeface="Arial"/>
              </a:rPr>
              <a:t>in large </a:t>
            </a:r>
            <a:r>
              <a:rPr lang="en-US" sz="1400" dirty="0" smtClean="0">
                <a:latin typeface="Dosis" panose="020B0604020202020204" charset="0"/>
                <a:cs typeface="Arial"/>
              </a:rPr>
              <a:t>quantities</a:t>
            </a:r>
            <a:endParaRPr lang="en-US" sz="1400" dirty="0">
              <a:latin typeface="Dosis" panose="020B0604020202020204" charset="0"/>
              <a:cs typeface="Arial"/>
            </a:endParaRPr>
          </a:p>
          <a:p>
            <a:pPr marL="12065" marR="5080">
              <a:lnSpc>
                <a:spcPct val="150000"/>
              </a:lnSpc>
              <a:buNone/>
            </a:pPr>
            <a:r>
              <a:rPr lang="en-US" sz="1400" dirty="0" smtClean="0">
                <a:latin typeface="Dosis" panose="020B0604020202020204" charset="0"/>
                <a:cs typeface="Arial"/>
              </a:rPr>
              <a:t>      * Cut and </a:t>
            </a:r>
            <a:r>
              <a:rPr lang="en-US" sz="1400" dirty="0">
                <a:latin typeface="Dosis" panose="020B0604020202020204" charset="0"/>
                <a:cs typeface="Arial"/>
              </a:rPr>
              <a:t>splice them, adding whatever DNA </a:t>
            </a:r>
            <a:r>
              <a:rPr lang="en-US" sz="1400" dirty="0" smtClean="0">
                <a:latin typeface="Dosis" panose="020B0604020202020204" charset="0"/>
                <a:cs typeface="Arial"/>
              </a:rPr>
              <a:t>needed</a:t>
            </a:r>
            <a:endParaRPr lang="en-US" sz="1400" dirty="0">
              <a:latin typeface="Dosis" panose="020B0604020202020204" charset="0"/>
              <a:cs typeface="Arial"/>
            </a:endParaRPr>
          </a:p>
          <a:p>
            <a:pPr marL="12065" marR="5080">
              <a:lnSpc>
                <a:spcPct val="150000"/>
              </a:lnSpc>
              <a:buNone/>
            </a:pPr>
            <a:r>
              <a:rPr lang="en-US" sz="1400" dirty="0" smtClean="0">
                <a:latin typeface="Dosis" panose="020B0604020202020204" charset="0"/>
                <a:cs typeface="Arial"/>
              </a:rPr>
              <a:t>      * Put them </a:t>
            </a:r>
            <a:r>
              <a:rPr lang="en-US" sz="1400" dirty="0">
                <a:latin typeface="Dosis" panose="020B0604020202020204" charset="0"/>
                <a:cs typeface="Arial"/>
              </a:rPr>
              <a:t>back into bacteria, where they'll replicate along with the bacteria's own </a:t>
            </a:r>
            <a:r>
              <a:rPr lang="en-US" sz="1400" dirty="0" smtClean="0">
                <a:latin typeface="Dosis" panose="020B0604020202020204" charset="0"/>
                <a:cs typeface="Arial"/>
              </a:rPr>
              <a:t>DNA</a:t>
            </a:r>
            <a:endParaRPr lang="en-US" sz="1400" dirty="0">
              <a:latin typeface="Dosis" panose="020B0604020202020204" charset="0"/>
              <a:cs typeface="Arial"/>
            </a:endParaRPr>
          </a:p>
          <a:p>
            <a:pPr marL="12065" marR="5080">
              <a:lnSpc>
                <a:spcPct val="150000"/>
              </a:lnSpc>
              <a:buNone/>
            </a:pPr>
            <a:r>
              <a:rPr lang="en-US" sz="1400" dirty="0" smtClean="0">
                <a:latin typeface="Dosis" panose="020B0604020202020204" charset="0"/>
                <a:cs typeface="Arial"/>
              </a:rPr>
              <a:t>      * Isolate them </a:t>
            </a:r>
            <a:r>
              <a:rPr lang="en-US" sz="1400" dirty="0">
                <a:latin typeface="Dosis" panose="020B0604020202020204" charset="0"/>
                <a:cs typeface="Arial"/>
              </a:rPr>
              <a:t>again - getting billions of copies of whatever DNA </a:t>
            </a:r>
            <a:r>
              <a:rPr lang="en-US" sz="1400" dirty="0" smtClean="0">
                <a:latin typeface="Dosis" panose="020B0604020202020204" charset="0"/>
                <a:cs typeface="Arial"/>
              </a:rPr>
              <a:t>was </a:t>
            </a:r>
            <a:r>
              <a:rPr lang="en-US" sz="1400" dirty="0">
                <a:latin typeface="Dosis" panose="020B0604020202020204" charset="0"/>
                <a:cs typeface="Arial"/>
              </a:rPr>
              <a:t>inserted into the </a:t>
            </a:r>
            <a:r>
              <a:rPr lang="en-US" sz="1400" dirty="0" smtClean="0">
                <a:latin typeface="Dosis" panose="020B0604020202020204" charset="0"/>
                <a:cs typeface="Arial"/>
              </a:rPr>
              <a:t>plasmid</a:t>
            </a:r>
            <a:endParaRPr lang="en-US" sz="1400" dirty="0">
              <a:latin typeface="Dosis" panose="020B0604020202020204" charset="0"/>
              <a:cs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" t="10027" r="10184" b="10185"/>
          <a:stretch/>
        </p:blipFill>
        <p:spPr>
          <a:xfrm>
            <a:off x="5192109" y="1519670"/>
            <a:ext cx="3720663" cy="23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739320" y="293179"/>
            <a:ext cx="7889671" cy="71611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4000" dirty="0" smtClean="0"/>
              <a:t>Bacterial Artificial Chromosome (BAC)</a:t>
            </a:r>
            <a:endParaRPr lang="en" sz="40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5002922" y="1795188"/>
            <a:ext cx="3804745" cy="202939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>
              <a:lnSpc>
                <a:spcPct val="150000"/>
              </a:lnSpc>
            </a:pPr>
            <a:r>
              <a:rPr lang="en-US" sz="1400" spc="-5" dirty="0" smtClean="0">
                <a:latin typeface="Dosis" panose="020B0604020202020204" charset="0"/>
                <a:cs typeface="Arial"/>
              </a:rPr>
              <a:t>Used </a:t>
            </a:r>
            <a:r>
              <a:rPr lang="en-US" sz="1400" spc="-5" dirty="0">
                <a:latin typeface="Dosis" panose="020B0604020202020204" charset="0"/>
                <a:cs typeface="Arial"/>
              </a:rPr>
              <a:t>like a </a:t>
            </a:r>
            <a:r>
              <a:rPr lang="en-US" sz="1400" spc="-5" dirty="0" smtClean="0">
                <a:latin typeface="Dosis" panose="020B0604020202020204" charset="0"/>
                <a:cs typeface="Arial"/>
              </a:rPr>
              <a:t>plasmid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400" spc="-5" dirty="0" smtClean="0">
                <a:latin typeface="Dosis" panose="020B0604020202020204" charset="0"/>
                <a:cs typeface="Arial"/>
              </a:rPr>
              <a:t>BACs carry </a:t>
            </a:r>
            <a:r>
              <a:rPr lang="en-US" sz="1400" spc="-5" dirty="0">
                <a:latin typeface="Dosis" panose="020B0604020202020204" charset="0"/>
                <a:cs typeface="Arial"/>
              </a:rPr>
              <a:t>DNA from humans or </a:t>
            </a:r>
            <a:r>
              <a:rPr lang="en-US" sz="1400" spc="-5" dirty="0" smtClean="0">
                <a:latin typeface="Dosis" panose="020B0604020202020204" charset="0"/>
                <a:cs typeface="Arial"/>
              </a:rPr>
              <a:t>mice or any other living being, </a:t>
            </a:r>
            <a:r>
              <a:rPr lang="en-US" sz="1400" spc="-5" dirty="0">
                <a:latin typeface="Dosis" panose="020B0604020202020204" charset="0"/>
                <a:cs typeface="Arial"/>
              </a:rPr>
              <a:t>and </a:t>
            </a:r>
            <a:r>
              <a:rPr lang="en-US" sz="1400" spc="-5" dirty="0" smtClean="0">
                <a:latin typeface="Dosis" panose="020B0604020202020204" charset="0"/>
                <a:cs typeface="Arial"/>
              </a:rPr>
              <a:t>is inserted into </a:t>
            </a:r>
            <a:r>
              <a:rPr lang="en-US" sz="1400" spc="-5" dirty="0">
                <a:latin typeface="Dosis" panose="020B0604020202020204" charset="0"/>
                <a:cs typeface="Arial"/>
              </a:rPr>
              <a:t>a host </a:t>
            </a:r>
            <a:r>
              <a:rPr lang="en-US" sz="1400" spc="-5" dirty="0" smtClean="0">
                <a:latin typeface="Dosis" panose="020B0604020202020204" charset="0"/>
                <a:cs typeface="Arial"/>
              </a:rPr>
              <a:t>bacterium</a:t>
            </a:r>
            <a:r>
              <a:rPr lang="en-US" sz="1400" spc="-5" dirty="0">
                <a:latin typeface="Dosis" panose="020B0604020202020204" charset="0"/>
                <a:cs typeface="Arial"/>
              </a:rPr>
              <a:t> </a:t>
            </a:r>
            <a:r>
              <a:rPr lang="en-US" sz="1400" spc="-5" dirty="0" smtClean="0">
                <a:latin typeface="Dosis" panose="020B0604020202020204" charset="0"/>
                <a:cs typeface="Arial"/>
              </a:rPr>
              <a:t>for replication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400" spc="-5" dirty="0" smtClean="0">
                <a:latin typeface="Dosis" panose="020B0604020202020204" charset="0"/>
                <a:cs typeface="Arial"/>
              </a:rPr>
              <a:t>BAC is artificially constructed, unlike Plasmid</a:t>
            </a:r>
            <a:endParaRPr lang="en-US" sz="1400" spc="-5" dirty="0">
              <a:latin typeface="Dosis" panose="020B0604020202020204" charset="0"/>
              <a:cs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31"/>
          <a:stretch/>
        </p:blipFill>
        <p:spPr>
          <a:xfrm>
            <a:off x="977211" y="1894059"/>
            <a:ext cx="3847035" cy="213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760341" y="211259"/>
            <a:ext cx="5840155" cy="96442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Cloning Vector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72044" y="1858202"/>
            <a:ext cx="3969828" cy="18962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>
              <a:lnSpc>
                <a:spcPct val="150000"/>
              </a:lnSpc>
            </a:pPr>
            <a:r>
              <a:rPr lang="en-US" sz="1400" dirty="0">
                <a:latin typeface="Dosis" panose="020B0604020202020204" charset="0"/>
                <a:cs typeface="Arial"/>
              </a:rPr>
              <a:t>A cloning vector is a small piece of DNA, taken from a virus, a plasmid, or the cell of a higher organism, that can be stably maintained in an organism, and into which a foreign DNA fragment can be inserted for cloning purposes.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72" y="1509124"/>
            <a:ext cx="3320146" cy="259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284423" y="39342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8%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284422" y="665100"/>
            <a:ext cx="7173899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O</a:t>
            </a:r>
            <a:r>
              <a:rPr lang="en" sz="2400" dirty="0" smtClean="0">
                <a:solidFill>
                  <a:srgbClr val="FFFFFF"/>
                </a:solidFill>
              </a:rPr>
              <a:t>f Human DNA is made of Ancient Viruses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284415" y="2394814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50 Years Time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284412" y="3010103"/>
            <a:ext cx="6335582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Type entire human genome at a speed of 60 wpm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284421" y="1091048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700 Terabytes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284412" y="1816777"/>
            <a:ext cx="5263529" cy="61528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Data can be stored in 1gm DNA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7023016" y="457950"/>
            <a:ext cx="2120984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272"/>
          <p:cNvSpPr txBox="1">
            <a:spLocks/>
          </p:cNvSpPr>
          <p:nvPr/>
        </p:nvSpPr>
        <p:spPr>
          <a:xfrm>
            <a:off x="1284415" y="3473303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sz="4800" dirty="0" smtClean="0">
                <a:solidFill>
                  <a:srgbClr val="FFFFFF"/>
                </a:solidFill>
              </a:rPr>
              <a:t>99.9%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11" name="Shape 273"/>
          <p:cNvSpPr txBox="1">
            <a:spLocks/>
          </p:cNvSpPr>
          <p:nvPr/>
        </p:nvSpPr>
        <p:spPr>
          <a:xfrm>
            <a:off x="1284412" y="4130421"/>
            <a:ext cx="5967723" cy="46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Font typeface="Source Sans Pro"/>
              <a:buNone/>
            </a:pPr>
            <a:r>
              <a:rPr lang="en" sz="2400" dirty="0" smtClean="0">
                <a:solidFill>
                  <a:srgbClr val="FFFFFF"/>
                </a:solidFill>
              </a:rPr>
              <a:t>Human DNA is identical, 0.01% creates human diversity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737605" y="1624811"/>
            <a:ext cx="6008520" cy="185239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9600" b="1" dirty="0" smtClean="0"/>
              <a:t>Impressed?</a:t>
            </a:r>
            <a:endParaRPr lang="en" sz="9600" dirty="0"/>
          </a:p>
        </p:txBody>
      </p:sp>
      <p:sp>
        <p:nvSpPr>
          <p:cNvPr id="2" name="TextBox 1"/>
          <p:cNvSpPr txBox="1"/>
          <p:nvPr/>
        </p:nvSpPr>
        <p:spPr>
          <a:xfrm rot="698330">
            <a:off x="4982705" y="1226567"/>
            <a:ext cx="3662694" cy="523220"/>
          </a:xfrm>
          <a:prstGeom prst="rect">
            <a:avLst/>
          </a:prstGeom>
          <a:solidFill>
            <a:srgbClr val="0DB7C4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TO BE CONTINUED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739321" y="186400"/>
            <a:ext cx="7889671" cy="94014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Youtube Links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956439" y="1474810"/>
            <a:ext cx="7798678" cy="32233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>
              <a:lnSpc>
                <a:spcPct val="150000"/>
              </a:lnSpc>
            </a:pPr>
            <a:r>
              <a:rPr lang="en-US" sz="1800" spc="-5" dirty="0">
                <a:latin typeface="Dosis" panose="020B0604020202020204" charset="0"/>
                <a:cs typeface="Arial"/>
              </a:rPr>
              <a:t>Sanger Sequencing - </a:t>
            </a:r>
            <a:r>
              <a:rPr lang="en-US" sz="1800" spc="-5" dirty="0">
                <a:latin typeface="Dosis" panose="020B0604020202020204" charset="0"/>
                <a:cs typeface="Arial"/>
                <a:hlinkClick r:id="rId3"/>
              </a:rPr>
              <a:t>https://</a:t>
            </a:r>
            <a:r>
              <a:rPr lang="en-US" sz="1800" spc="-5" dirty="0" smtClean="0">
                <a:latin typeface="Dosis" panose="020B0604020202020204" charset="0"/>
                <a:cs typeface="Arial"/>
                <a:hlinkClick r:id="rId3"/>
              </a:rPr>
              <a:t>www.youtube.com/watch?v=ONGdehkB8jU</a:t>
            </a:r>
            <a:r>
              <a:rPr lang="en-US" sz="1800" spc="-5" dirty="0" smtClean="0">
                <a:latin typeface="Dosis" panose="020B0604020202020204" charset="0"/>
                <a:cs typeface="Arial"/>
              </a:rPr>
              <a:t> 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68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1. DNA Sequencing 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Determining nucleotide sequences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949309" y="882869"/>
            <a:ext cx="3696043" cy="167250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DNA Sequencing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6" y="2777381"/>
            <a:ext cx="4515851" cy="19609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 algn="just">
              <a:lnSpc>
                <a:spcPct val="150000"/>
              </a:lnSpc>
            </a:pPr>
            <a:r>
              <a:rPr lang="en-US" sz="1800" dirty="0"/>
              <a:t>DNA sequencing is the process of determining the precise order of </a:t>
            </a:r>
            <a:r>
              <a:rPr lang="en-US" sz="1800" dirty="0" smtClean="0"/>
              <a:t>nucleotides (A, T, G, C) </a:t>
            </a:r>
            <a:r>
              <a:rPr lang="en-US" sz="1800" dirty="0"/>
              <a:t>within a DNA molecule.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16" y="1975944"/>
            <a:ext cx="3013214" cy="195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</a:t>
            </a:r>
            <a:r>
              <a:rPr lang="en" dirty="0" smtClean="0"/>
              <a:t>. First Generation Sequencing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Predominant method for sequencing for decades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0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2147873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Sanger Method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142" y="1418864"/>
            <a:ext cx="3794492" cy="314262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Developed by Frederick Sanger in 1977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Most popular and predominant method for DNA Sequencing for decades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Can read up to 2000 bps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Slow and expensive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Labor intensive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Human Genome Project was completed using Sanger Sequencing</a:t>
            </a:r>
          </a:p>
          <a:p>
            <a:pPr>
              <a:buNone/>
            </a:pPr>
            <a:endParaRPr lang="en-US" sz="1400" dirty="0" smtClean="0">
              <a:latin typeface="Dosis" panose="020B0604020202020204" charset="0"/>
            </a:endParaRPr>
          </a:p>
          <a:p>
            <a:endParaRPr lang="en-US" sz="1400" dirty="0">
              <a:latin typeface="Dosi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79" y="312518"/>
            <a:ext cx="38100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219929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1 - DNA Preperation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444358" y="1445121"/>
            <a:ext cx="3436741" cy="225406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Cut DNA into a smaller piece for sequencing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Insert into Plasmid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Insert Plasmid inside Bacteria Cell and let it multiply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Extract all the necessary Plasmids and from Plasmid, isolate the DNA for 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Dosis" panose="020B060402020202020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57782" y="1050932"/>
            <a:ext cx="4065633" cy="3595072"/>
            <a:chOff x="889616" y="1092973"/>
            <a:chExt cx="4065633" cy="3595072"/>
          </a:xfrm>
        </p:grpSpPr>
        <p:grpSp>
          <p:nvGrpSpPr>
            <p:cNvPr id="4" name="Group 3"/>
            <p:cNvGrpSpPr/>
            <p:nvPr/>
          </p:nvGrpSpPr>
          <p:grpSpPr>
            <a:xfrm>
              <a:off x="889616" y="1092973"/>
              <a:ext cx="4065633" cy="3595072"/>
              <a:chOff x="899906" y="682770"/>
              <a:chExt cx="7540599" cy="6165354"/>
            </a:xfrm>
          </p:grpSpPr>
          <p:sp>
            <p:nvSpPr>
              <p:cNvPr id="5" name="object 3"/>
              <p:cNvSpPr/>
              <p:nvPr/>
            </p:nvSpPr>
            <p:spPr>
              <a:xfrm>
                <a:off x="1363057" y="6009925"/>
                <a:ext cx="7077448" cy="83819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4"/>
              <p:cNvSpPr/>
              <p:nvPr/>
            </p:nvSpPr>
            <p:spPr>
              <a:xfrm>
                <a:off x="1482174" y="869553"/>
                <a:ext cx="1409698" cy="131444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5"/>
              <p:cNvSpPr/>
              <p:nvPr/>
            </p:nvSpPr>
            <p:spPr>
              <a:xfrm>
                <a:off x="3958807" y="682770"/>
                <a:ext cx="1885947" cy="1676399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6"/>
              <p:cNvSpPr/>
              <p:nvPr/>
            </p:nvSpPr>
            <p:spPr>
              <a:xfrm>
                <a:off x="1565735" y="2428895"/>
                <a:ext cx="3733795" cy="1495042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7"/>
              <p:cNvSpPr/>
              <p:nvPr/>
            </p:nvSpPr>
            <p:spPr>
              <a:xfrm>
                <a:off x="1589356" y="4333526"/>
                <a:ext cx="3710174" cy="1184148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8"/>
              <p:cNvSpPr txBox="1"/>
              <p:nvPr/>
            </p:nvSpPr>
            <p:spPr>
              <a:xfrm>
                <a:off x="899906" y="1157306"/>
                <a:ext cx="553774" cy="73894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2800" b="1" dirty="0"/>
                  <a:t>1</a:t>
                </a:r>
                <a:endParaRPr sz="2800" dirty="0">
                  <a:latin typeface="Arial"/>
                  <a:cs typeface="Arial"/>
                </a:endParaRPr>
              </a:p>
            </p:txBody>
          </p:sp>
          <p:sp>
            <p:nvSpPr>
              <p:cNvPr id="12" name="object 10"/>
              <p:cNvSpPr txBox="1"/>
              <p:nvPr/>
            </p:nvSpPr>
            <p:spPr>
              <a:xfrm>
                <a:off x="928185" y="2738676"/>
                <a:ext cx="323214" cy="73894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2800" b="1" dirty="0"/>
                  <a:t>2</a:t>
                </a:r>
                <a:endParaRPr sz="2800" dirty="0">
                  <a:latin typeface="Arial"/>
                  <a:cs typeface="Arial"/>
                </a:endParaRPr>
              </a:p>
            </p:txBody>
          </p:sp>
          <p:sp>
            <p:nvSpPr>
              <p:cNvPr id="13" name="object 11"/>
              <p:cNvSpPr txBox="1"/>
              <p:nvPr/>
            </p:nvSpPr>
            <p:spPr>
              <a:xfrm>
                <a:off x="899906" y="4494360"/>
                <a:ext cx="636741" cy="73894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2800" b="1" dirty="0"/>
                  <a:t>3</a:t>
                </a:r>
                <a:endParaRPr sz="2800" dirty="0">
                  <a:latin typeface="Arial"/>
                  <a:cs typeface="Arial"/>
                </a:endParaRPr>
              </a:p>
            </p:txBody>
          </p:sp>
          <p:sp>
            <p:nvSpPr>
              <p:cNvPr id="14" name="object 12"/>
              <p:cNvSpPr txBox="1"/>
              <p:nvPr/>
            </p:nvSpPr>
            <p:spPr>
              <a:xfrm>
                <a:off x="943889" y="6028782"/>
                <a:ext cx="323214" cy="73894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2800" b="1" dirty="0"/>
                  <a:t>4</a:t>
                </a:r>
                <a:endParaRPr sz="28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>
              <a:off x="2002907" y="1484487"/>
              <a:ext cx="535964" cy="194493"/>
            </a:xfrm>
            <a:prstGeom prst="rightArrow">
              <a:avLst/>
            </a:prstGeom>
            <a:solidFill>
              <a:srgbClr val="0DB7C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47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745446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2 – Sequencing Reaction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20448" y="1055487"/>
            <a:ext cx="4308842" cy="377025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Strand Separation 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Heat DNA in 96</a:t>
            </a:r>
            <a:r>
              <a:rPr lang="en-US" sz="1400" baseline="50000" dirty="0" smtClean="0">
                <a:latin typeface="Dosis" panose="020B0604020202020204" charset="0"/>
              </a:rPr>
              <a:t>o </a:t>
            </a:r>
            <a:r>
              <a:rPr lang="en-US" sz="1400" dirty="0" smtClean="0">
                <a:latin typeface="Dosis" panose="020B0604020202020204" charset="0"/>
              </a:rPr>
              <a:t>C (denaturation)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Primer Annealing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Lower temperature to 50</a:t>
            </a:r>
            <a:r>
              <a:rPr lang="en-US" sz="1400" baseline="50000" dirty="0" smtClean="0">
                <a:latin typeface="Dosis" panose="020B0604020202020204" charset="0"/>
              </a:rPr>
              <a:t>o </a:t>
            </a:r>
            <a:r>
              <a:rPr lang="en-US" sz="1400" dirty="0" smtClean="0">
                <a:latin typeface="Dosis" panose="020B0604020202020204" charset="0"/>
              </a:rPr>
              <a:t>C (annealing)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Primer binds to DNA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Primer Extension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Increase temperature to 60</a:t>
            </a:r>
            <a:r>
              <a:rPr lang="en-US" sz="1400" baseline="50000" dirty="0" smtClean="0">
                <a:latin typeface="Dosis" panose="020B0604020202020204" charset="0"/>
              </a:rPr>
              <a:t>o </a:t>
            </a:r>
            <a:r>
              <a:rPr lang="en-US" sz="1400" dirty="0" smtClean="0">
                <a:latin typeface="Dosis" panose="020B0604020202020204" charset="0"/>
              </a:rPr>
              <a:t>C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DNA Polymerase binds to Primer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Add complimentary bases (dNTP) after Primer 	   until terminator base is added (ddNTP) 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baseline="500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Termination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Terminate chain after ddNTP is added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ddNTP is fluorescently labelled (different 	   colors for A, T, G, C) </a:t>
            </a:r>
          </a:p>
          <a:p>
            <a:endParaRPr lang="en-US" sz="1400" dirty="0">
              <a:latin typeface="Dosis" panose="020B060402020202020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91503" y="2578008"/>
            <a:ext cx="3272526" cy="725214"/>
          </a:xfrm>
          <a:prstGeom prst="rect">
            <a:avLst/>
          </a:prstGeom>
          <a:blipFill>
            <a:blip r:embed="rId3" cstate="print"/>
            <a:srcRect/>
            <a:stretch>
              <a:fillRect l="-4849" t="-22226" r="-3232" b="-2053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6460" y="3314665"/>
            <a:ext cx="3417569" cy="9639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6460" y="4159489"/>
            <a:ext cx="3200399" cy="9380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5446460" y="1930"/>
            <a:ext cx="2832351" cy="2456468"/>
            <a:chOff x="5446460" y="1930"/>
            <a:chExt cx="2832351" cy="2456468"/>
          </a:xfrm>
        </p:grpSpPr>
        <p:sp>
          <p:nvSpPr>
            <p:cNvPr id="11" name="object 4"/>
            <p:cNvSpPr/>
            <p:nvPr/>
          </p:nvSpPr>
          <p:spPr>
            <a:xfrm>
              <a:off x="5446460" y="1930"/>
              <a:ext cx="2832351" cy="15541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5591503" y="1418864"/>
              <a:ext cx="2687308" cy="10395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88223" y="109069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9290" y="291816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30100" y="3591906"/>
            <a:ext cx="24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35595" y="440536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4313005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3 – Electrophoresis in Capillary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370786" y="512298"/>
            <a:ext cx="3436741" cy="334759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Sort the newly synthesized DNA strands by length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Strands are loaded inside a capillary tube 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An electrical negative charge pulls positively charged DNA strands through the capillary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Emerged strands pass through a laser beam that excites the ddNTP fluorescent dye at the end of each strand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Beam causes dye to glow in a specific wavelength/color which is captured by photocell and stored in a computer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Computer than maps each color to each nucleotide sequentially and generates final sequence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Dosis" panose="020B0604020202020204" charset="0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805533" y="1090367"/>
            <a:ext cx="3297621" cy="1881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/>
          <p:cNvSpPr/>
          <p:nvPr/>
        </p:nvSpPr>
        <p:spPr>
          <a:xfrm>
            <a:off x="788608" y="3461054"/>
            <a:ext cx="1064920" cy="1402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/>
          <p:cNvSpPr/>
          <p:nvPr/>
        </p:nvSpPr>
        <p:spPr>
          <a:xfrm>
            <a:off x="2105776" y="3443110"/>
            <a:ext cx="1152431" cy="1391649"/>
          </a:xfrm>
          <a:prstGeom prst="rect">
            <a:avLst/>
          </a:prstGeom>
          <a:blipFill>
            <a:blip r:embed="rId5" cstate="print"/>
            <a:srcRect/>
            <a:stretch>
              <a:fillRect r="646" b="-75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Left Arrow 1"/>
          <p:cNvSpPr/>
          <p:nvPr/>
        </p:nvSpPr>
        <p:spPr>
          <a:xfrm rot="14574057">
            <a:off x="1112370" y="2966516"/>
            <a:ext cx="627993" cy="189186"/>
          </a:xfrm>
          <a:prstGeom prst="leftArrow">
            <a:avLst/>
          </a:prstGeom>
          <a:solidFill>
            <a:srgbClr val="0DB7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0800000">
            <a:off x="1788077" y="4067501"/>
            <a:ext cx="383147" cy="189186"/>
          </a:xfrm>
          <a:prstGeom prst="leftArrow">
            <a:avLst/>
          </a:prstGeom>
          <a:solidFill>
            <a:srgbClr val="0DB7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14" y="3369850"/>
            <a:ext cx="1741647" cy="147534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Left Arrow 22"/>
          <p:cNvSpPr/>
          <p:nvPr/>
        </p:nvSpPr>
        <p:spPr>
          <a:xfrm rot="10800000">
            <a:off x="3099792" y="4067501"/>
            <a:ext cx="428075" cy="189186"/>
          </a:xfrm>
          <a:prstGeom prst="leftArrow">
            <a:avLst/>
          </a:prstGeom>
          <a:solidFill>
            <a:srgbClr val="0DB7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1796</TotalTime>
  <Words>468</Words>
  <Application>Microsoft Office PowerPoint</Application>
  <PresentationFormat>On-screen Show (16:9)</PresentationFormat>
  <Paragraphs>135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Source Sans Pro</vt:lpstr>
      <vt:lpstr>Dosis</vt:lpstr>
      <vt:lpstr>Arial</vt:lpstr>
      <vt:lpstr>Cerimon template</vt:lpstr>
      <vt:lpstr>DNA Sequencing</vt:lpstr>
      <vt:lpstr>CONTENTS</vt:lpstr>
      <vt:lpstr>1. DNA Sequencing </vt:lpstr>
      <vt:lpstr>DNA Sequencing</vt:lpstr>
      <vt:lpstr>2. First Generation Sequencing</vt:lpstr>
      <vt:lpstr>Sanger Method</vt:lpstr>
      <vt:lpstr>Step 1 - DNA Preperation</vt:lpstr>
      <vt:lpstr>Step 2 – Sequencing Reaction</vt:lpstr>
      <vt:lpstr>Step 3 – Electrophoresis in Capillary</vt:lpstr>
      <vt:lpstr>3. Second / Next Gen Sequencing</vt:lpstr>
      <vt:lpstr>454/Roche (2005)</vt:lpstr>
      <vt:lpstr>ABI SOLiD (2006)</vt:lpstr>
      <vt:lpstr>Illumina / Solexa (2007)</vt:lpstr>
      <vt:lpstr>4. Third / Next-Next Gen Sequencing</vt:lpstr>
      <vt:lpstr>Pacific Biosciences (PacBio)</vt:lpstr>
      <vt:lpstr>Oxford Nanopore</vt:lpstr>
      <vt:lpstr>5. Miscellaneous Terms</vt:lpstr>
      <vt:lpstr>Oligonucleotide</vt:lpstr>
      <vt:lpstr>Denaturation and Annealing</vt:lpstr>
      <vt:lpstr>Plasmid</vt:lpstr>
      <vt:lpstr>Bacterial Artificial Chromosome (BAC)</vt:lpstr>
      <vt:lpstr>Cloning Vector</vt:lpstr>
      <vt:lpstr>8%</vt:lpstr>
      <vt:lpstr>Impressed?</vt:lpstr>
      <vt:lpstr>Youtube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</dc:title>
  <dc:creator>Nafis Neehal</dc:creator>
  <cp:lastModifiedBy>Nafis Neehal</cp:lastModifiedBy>
  <cp:revision>71</cp:revision>
  <dcterms:modified xsi:type="dcterms:W3CDTF">2017-09-15T17:16:44Z</dcterms:modified>
</cp:coreProperties>
</file>