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59" r:id="rId4"/>
    <p:sldId id="312" r:id="rId5"/>
    <p:sldId id="291" r:id="rId6"/>
    <p:sldId id="313" r:id="rId7"/>
    <p:sldId id="286" r:id="rId8"/>
    <p:sldId id="296" r:id="rId9"/>
    <p:sldId id="261" r:id="rId10"/>
    <p:sldId id="317" r:id="rId11"/>
    <p:sldId id="318" r:id="rId12"/>
    <p:sldId id="319" r:id="rId13"/>
    <p:sldId id="299" r:id="rId14"/>
    <p:sldId id="314" r:id="rId15"/>
    <p:sldId id="295" r:id="rId16"/>
    <p:sldId id="320" r:id="rId17"/>
    <p:sldId id="271" r:id="rId18"/>
    <p:sldId id="270" r:id="rId19"/>
    <p:sldId id="311" r:id="rId20"/>
  </p:sldIdLst>
  <p:sldSz cx="9144000" cy="5143500" type="screen16x9"/>
  <p:notesSz cx="6858000" cy="9144000"/>
  <p:embeddedFontLst>
    <p:embeddedFont>
      <p:font typeface="Microsoft Sans Serif" panose="020B0604020202020204" pitchFamily="34" charset="0"/>
      <p:regular r:id="rId22"/>
    </p:embeddedFont>
    <p:embeddedFont>
      <p:font typeface="Dosis" panose="020B0604020202020204" charset="0"/>
      <p:regular r:id="rId23"/>
      <p:bold r:id="rId24"/>
    </p:embeddedFont>
    <p:embeddedFont>
      <p:font typeface="Source Sans Pr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43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88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52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1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7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678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897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9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8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1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59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2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94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qxc2EfPWd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watch?v=IatoWOsJ35Q" TargetMode="External"/><Relationship Id="rId4" Type="http://schemas.openxmlformats.org/officeDocument/2006/relationships/hyperlink" Target="https://www.youtube.com/watch?v=zwA-6_1bLg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3" y="417730"/>
            <a:ext cx="2120984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8" y="609600"/>
            <a:ext cx="5610902" cy="181845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 dirty="0" smtClean="0"/>
              <a:t>Sequence Alignment</a:t>
            </a:r>
            <a:endParaRPr lang="en" sz="54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5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osis" panose="020B0604020202020204" charset="0"/>
              </a:rPr>
              <a:t>Lecture – 4 </a:t>
            </a:r>
            <a:endParaRPr lang="en-US" sz="28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Dosis" panose="020B0604020202020204" charset="0"/>
              </a:rPr>
              <a:t>Nafis Neehal, Lecturer, Department of CSE, DIU</a:t>
            </a:r>
            <a:endParaRPr lang="en-US" sz="1600" dirty="0">
              <a:solidFill>
                <a:schemeClr val="bg1"/>
              </a:solidFill>
              <a:latin typeface="Dosi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6068234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Global Alignment (Needleman-Wunsch) - Example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05532" y="1076836"/>
            <a:ext cx="1686119" cy="97113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Input</a:t>
            </a:r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    - seq1 </a:t>
            </a:r>
            <a:r>
              <a:rPr lang="en-US" sz="1400" dirty="0">
                <a:latin typeface="Dosis" panose="020B0604020202020204" charset="0"/>
              </a:rPr>
              <a:t>= </a:t>
            </a:r>
            <a:r>
              <a:rPr lang="en-US" sz="1400" dirty="0" smtClean="0">
                <a:latin typeface="Dosis" panose="020B0604020202020204" charset="0"/>
              </a:rPr>
              <a:t> AAAC</a:t>
            </a:r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    - seq2 </a:t>
            </a:r>
            <a:r>
              <a:rPr lang="en-US" sz="1400" dirty="0">
                <a:latin typeface="Dosis" panose="020B0604020202020204" charset="0"/>
              </a:rPr>
              <a:t>= AGC</a:t>
            </a:r>
          </a:p>
        </p:txBody>
      </p:sp>
      <p:sp>
        <p:nvSpPr>
          <p:cNvPr id="17" name="Shape 112"/>
          <p:cNvSpPr txBox="1">
            <a:spLocks/>
          </p:cNvSpPr>
          <p:nvPr/>
        </p:nvSpPr>
        <p:spPr>
          <a:xfrm>
            <a:off x="805532" y="2132289"/>
            <a:ext cx="2652370" cy="13549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Scoring Scheme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s-ES" sz="1400" dirty="0">
                <a:latin typeface="Dosis" panose="020B0604020202020204" charset="0"/>
              </a:rPr>
              <a:t>δ(x, x) = </a:t>
            </a:r>
            <a:r>
              <a:rPr lang="es-ES" sz="1400" dirty="0" smtClean="0">
                <a:latin typeface="Dosis" panose="020B0604020202020204" charset="0"/>
              </a:rPr>
              <a:t>1 (Match)</a:t>
            </a:r>
            <a:endParaRPr lang="es-E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s-ES" sz="1400" dirty="0" smtClean="0">
                <a:latin typeface="Dosis" panose="020B0604020202020204" charset="0"/>
              </a:rPr>
              <a:t>	δ(x</a:t>
            </a:r>
            <a:r>
              <a:rPr lang="es-ES" sz="1400" dirty="0">
                <a:latin typeface="Dosis" panose="020B0604020202020204" charset="0"/>
              </a:rPr>
              <a:t>,-) = -</a:t>
            </a:r>
            <a:r>
              <a:rPr lang="es-ES" sz="1400" dirty="0" smtClean="0">
                <a:latin typeface="Dosis" panose="020B0604020202020204" charset="0"/>
              </a:rPr>
              <a:t>2 (Gap)</a:t>
            </a:r>
            <a:endParaRPr lang="es-E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s-ES" sz="1400" dirty="0" smtClean="0">
                <a:latin typeface="Dosis" panose="020B0604020202020204" charset="0"/>
              </a:rPr>
              <a:t>	δ(x</a:t>
            </a:r>
            <a:r>
              <a:rPr lang="es-ES" sz="1400" dirty="0">
                <a:latin typeface="Dosis" panose="020B0604020202020204" charset="0"/>
              </a:rPr>
              <a:t>, y) = -</a:t>
            </a:r>
            <a:r>
              <a:rPr lang="es-ES" sz="1400" dirty="0" smtClean="0">
                <a:latin typeface="Dosis" panose="020B0604020202020204" charset="0"/>
              </a:rPr>
              <a:t>1 (Mis match)</a:t>
            </a:r>
            <a:endParaRPr lang="es-ES" sz="1400" dirty="0">
              <a:latin typeface="Dosis" panose="020B0604020202020204" charset="0"/>
            </a:endParaRPr>
          </a:p>
          <a:p>
            <a:pPr>
              <a:buFont typeface="Source Sans Pro"/>
              <a:buNone/>
            </a:pPr>
            <a:endParaRPr lang="en-US" sz="1400" dirty="0" smtClean="0">
              <a:latin typeface="Dosi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47" y="3592896"/>
            <a:ext cx="3070207" cy="777639"/>
          </a:xfrm>
          <a:prstGeom prst="rect">
            <a:avLst/>
          </a:prstGeom>
        </p:spPr>
      </p:pic>
      <p:sp>
        <p:nvSpPr>
          <p:cNvPr id="13" name="Shape 112"/>
          <p:cNvSpPr txBox="1">
            <a:spLocks/>
          </p:cNvSpPr>
          <p:nvPr/>
        </p:nvSpPr>
        <p:spPr>
          <a:xfrm>
            <a:off x="1912640" y="4448791"/>
            <a:ext cx="1271995" cy="33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Eq. 1: Cell Value</a:t>
            </a:r>
          </a:p>
        </p:txBody>
      </p:sp>
      <p:graphicFrame>
        <p:nvGraphicFramePr>
          <p:cNvPr id="15" name="Group 4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511531"/>
              </p:ext>
            </p:extLst>
          </p:nvPr>
        </p:nvGraphicFramePr>
        <p:xfrm>
          <a:off x="4736577" y="1055487"/>
          <a:ext cx="4274378" cy="3869580"/>
        </p:xfrm>
        <a:graphic>
          <a:graphicData uri="http://schemas.openxmlformats.org/drawingml/2006/table">
            <a:tbl>
              <a:tblPr>
                <a:tableStyleId>{FE442E02-E660-4E07-A1FA-838B0100BF95}</a:tableStyleId>
              </a:tblPr>
              <a:tblGrid>
                <a:gridCol w="86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Rectangle 469"/>
          <p:cNvSpPr>
            <a:spLocks noChangeArrowheads="1"/>
          </p:cNvSpPr>
          <p:nvPr/>
        </p:nvSpPr>
        <p:spPr bwMode="auto">
          <a:xfrm>
            <a:off x="5822074" y="1677962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57" name="Rectangle 466"/>
          <p:cNvSpPr>
            <a:spLocks noChangeArrowheads="1"/>
          </p:cNvSpPr>
          <p:nvPr/>
        </p:nvSpPr>
        <p:spPr bwMode="auto">
          <a:xfrm>
            <a:off x="6578491" y="1677962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-2</a:t>
            </a:r>
          </a:p>
        </p:txBody>
      </p:sp>
      <p:sp>
        <p:nvSpPr>
          <p:cNvPr id="58" name="Rectangle 467"/>
          <p:cNvSpPr>
            <a:spLocks noChangeArrowheads="1"/>
          </p:cNvSpPr>
          <p:nvPr/>
        </p:nvSpPr>
        <p:spPr bwMode="auto">
          <a:xfrm>
            <a:off x="7487308" y="1677962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-4</a:t>
            </a:r>
          </a:p>
        </p:txBody>
      </p:sp>
      <p:sp>
        <p:nvSpPr>
          <p:cNvPr id="59" name="Rectangle 468"/>
          <p:cNvSpPr>
            <a:spLocks noChangeArrowheads="1"/>
          </p:cNvSpPr>
          <p:nvPr/>
        </p:nvSpPr>
        <p:spPr bwMode="auto">
          <a:xfrm>
            <a:off x="8249131" y="1677962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-6</a:t>
            </a:r>
          </a:p>
        </p:txBody>
      </p:sp>
      <p:sp>
        <p:nvSpPr>
          <p:cNvPr id="60" name="Rectangle 470"/>
          <p:cNvSpPr>
            <a:spLocks noChangeArrowheads="1"/>
          </p:cNvSpPr>
          <p:nvPr/>
        </p:nvSpPr>
        <p:spPr bwMode="auto">
          <a:xfrm>
            <a:off x="5669674" y="2348927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-2</a:t>
            </a:r>
          </a:p>
        </p:txBody>
      </p:sp>
      <p:sp>
        <p:nvSpPr>
          <p:cNvPr id="61" name="Rectangle 476"/>
          <p:cNvSpPr>
            <a:spLocks noChangeArrowheads="1"/>
          </p:cNvSpPr>
          <p:nvPr/>
        </p:nvSpPr>
        <p:spPr bwMode="auto">
          <a:xfrm>
            <a:off x="6730891" y="2348927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2" name="Rectangle 477"/>
          <p:cNvSpPr>
            <a:spLocks noChangeArrowheads="1"/>
          </p:cNvSpPr>
          <p:nvPr/>
        </p:nvSpPr>
        <p:spPr bwMode="auto">
          <a:xfrm>
            <a:off x="7487308" y="2348927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-1</a:t>
            </a:r>
          </a:p>
        </p:txBody>
      </p:sp>
      <p:sp>
        <p:nvSpPr>
          <p:cNvPr id="63" name="Rectangle 478"/>
          <p:cNvSpPr>
            <a:spLocks noChangeArrowheads="1"/>
          </p:cNvSpPr>
          <p:nvPr/>
        </p:nvSpPr>
        <p:spPr bwMode="auto">
          <a:xfrm>
            <a:off x="8249131" y="2343537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-3</a:t>
            </a:r>
          </a:p>
        </p:txBody>
      </p:sp>
      <p:sp>
        <p:nvSpPr>
          <p:cNvPr id="65" name="Rectangle 471"/>
          <p:cNvSpPr>
            <a:spLocks noChangeArrowheads="1"/>
          </p:cNvSpPr>
          <p:nvPr/>
        </p:nvSpPr>
        <p:spPr bwMode="auto">
          <a:xfrm>
            <a:off x="5669674" y="2994051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-4</a:t>
            </a:r>
          </a:p>
        </p:txBody>
      </p:sp>
      <p:sp>
        <p:nvSpPr>
          <p:cNvPr id="66" name="Rectangle 472"/>
          <p:cNvSpPr>
            <a:spLocks noChangeArrowheads="1"/>
          </p:cNvSpPr>
          <p:nvPr/>
        </p:nvSpPr>
        <p:spPr bwMode="auto">
          <a:xfrm>
            <a:off x="5669674" y="3635401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-6</a:t>
            </a:r>
          </a:p>
        </p:txBody>
      </p:sp>
      <p:sp>
        <p:nvSpPr>
          <p:cNvPr id="67" name="Rectangle 473"/>
          <p:cNvSpPr>
            <a:spLocks noChangeArrowheads="1"/>
          </p:cNvSpPr>
          <p:nvPr/>
        </p:nvSpPr>
        <p:spPr bwMode="auto">
          <a:xfrm>
            <a:off x="5669674" y="4252137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-8</a:t>
            </a:r>
          </a:p>
        </p:txBody>
      </p:sp>
      <p:sp>
        <p:nvSpPr>
          <p:cNvPr id="68" name="Rectangle 479"/>
          <p:cNvSpPr>
            <a:spLocks noChangeArrowheads="1"/>
          </p:cNvSpPr>
          <p:nvPr/>
        </p:nvSpPr>
        <p:spPr bwMode="auto">
          <a:xfrm>
            <a:off x="6602771" y="3000036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-1</a:t>
            </a:r>
          </a:p>
        </p:txBody>
      </p:sp>
      <p:sp>
        <p:nvSpPr>
          <p:cNvPr id="69" name="Rectangle 480"/>
          <p:cNvSpPr>
            <a:spLocks noChangeArrowheads="1"/>
          </p:cNvSpPr>
          <p:nvPr/>
        </p:nvSpPr>
        <p:spPr bwMode="auto">
          <a:xfrm>
            <a:off x="6578491" y="366104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-3</a:t>
            </a:r>
          </a:p>
        </p:txBody>
      </p:sp>
      <p:sp>
        <p:nvSpPr>
          <p:cNvPr id="70" name="Rectangle 481"/>
          <p:cNvSpPr>
            <a:spLocks noChangeArrowheads="1"/>
          </p:cNvSpPr>
          <p:nvPr/>
        </p:nvSpPr>
        <p:spPr bwMode="auto">
          <a:xfrm>
            <a:off x="6578491" y="4252137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-5</a:t>
            </a:r>
          </a:p>
        </p:txBody>
      </p:sp>
      <p:sp>
        <p:nvSpPr>
          <p:cNvPr id="71" name="Rectangle 482"/>
          <p:cNvSpPr>
            <a:spLocks noChangeArrowheads="1"/>
          </p:cNvSpPr>
          <p:nvPr/>
        </p:nvSpPr>
        <p:spPr bwMode="auto">
          <a:xfrm>
            <a:off x="7593091" y="298565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72" name="Rectangle 484"/>
          <p:cNvSpPr>
            <a:spLocks noChangeArrowheads="1"/>
          </p:cNvSpPr>
          <p:nvPr/>
        </p:nvSpPr>
        <p:spPr bwMode="auto">
          <a:xfrm>
            <a:off x="7466541" y="3636997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-2</a:t>
            </a:r>
          </a:p>
        </p:txBody>
      </p:sp>
      <p:sp>
        <p:nvSpPr>
          <p:cNvPr id="73" name="Rectangle 485"/>
          <p:cNvSpPr>
            <a:spLocks noChangeArrowheads="1"/>
          </p:cNvSpPr>
          <p:nvPr/>
        </p:nvSpPr>
        <p:spPr bwMode="auto">
          <a:xfrm>
            <a:off x="7466541" y="4252137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-4</a:t>
            </a:r>
          </a:p>
        </p:txBody>
      </p:sp>
      <p:sp>
        <p:nvSpPr>
          <p:cNvPr id="74" name="Rectangle 483"/>
          <p:cNvSpPr>
            <a:spLocks noChangeArrowheads="1"/>
          </p:cNvSpPr>
          <p:nvPr/>
        </p:nvSpPr>
        <p:spPr bwMode="auto">
          <a:xfrm>
            <a:off x="8272440" y="2968281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-2</a:t>
            </a:r>
          </a:p>
        </p:txBody>
      </p:sp>
      <p:sp>
        <p:nvSpPr>
          <p:cNvPr id="76" name="Rectangle 486"/>
          <p:cNvSpPr>
            <a:spLocks noChangeArrowheads="1"/>
          </p:cNvSpPr>
          <p:nvPr/>
        </p:nvSpPr>
        <p:spPr bwMode="auto">
          <a:xfrm>
            <a:off x="8286932" y="3625999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-1</a:t>
            </a:r>
          </a:p>
        </p:txBody>
      </p:sp>
      <p:sp>
        <p:nvSpPr>
          <p:cNvPr id="77" name="Rectangle 487"/>
          <p:cNvSpPr>
            <a:spLocks noChangeArrowheads="1"/>
          </p:cNvSpPr>
          <p:nvPr/>
        </p:nvSpPr>
        <p:spPr bwMode="auto">
          <a:xfrm>
            <a:off x="8286932" y="425860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-1</a:t>
            </a:r>
          </a:p>
        </p:txBody>
      </p:sp>
      <p:sp>
        <p:nvSpPr>
          <p:cNvPr id="7" name="Right Arrow 6"/>
          <p:cNvSpPr/>
          <p:nvPr/>
        </p:nvSpPr>
        <p:spPr>
          <a:xfrm rot="2055718">
            <a:off x="6321532" y="2274194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7178571" y="2492162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7954725" y="2492162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2055718">
            <a:off x="6321031" y="2916034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2055718">
            <a:off x="7218739" y="2899134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2055718">
            <a:off x="8076492" y="2893058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2055718">
            <a:off x="6321031" y="3571615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2055718">
            <a:off x="7218737" y="3572319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2055718">
            <a:off x="8117476" y="3578228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 rot="5400000">
            <a:off x="6844900" y="4218459"/>
            <a:ext cx="210130" cy="129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 rot="2055718">
            <a:off x="7218738" y="4184922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 rot="2055718">
            <a:off x="8106644" y="4183154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 rot="12905239">
            <a:off x="8235585" y="4011146"/>
            <a:ext cx="331592" cy="1836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 rot="12905239">
            <a:off x="7314290" y="3395405"/>
            <a:ext cx="331592" cy="1836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 rot="12905239">
            <a:off x="6403165" y="2744379"/>
            <a:ext cx="331592" cy="1836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 rot="16200000">
            <a:off x="5876305" y="2237243"/>
            <a:ext cx="331592" cy="1836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542596" y="1677962"/>
            <a:ext cx="3370176" cy="3219859"/>
          </a:xfrm>
          <a:custGeom>
            <a:avLst/>
            <a:gdLst>
              <a:gd name="connsiteX0" fmla="*/ 118192 w 3365888"/>
              <a:gd name="connsiteY0" fmla="*/ 115614 h 3247697"/>
              <a:gd name="connsiteX1" fmla="*/ 118192 w 3365888"/>
              <a:gd name="connsiteY1" fmla="*/ 115614 h 3247697"/>
              <a:gd name="connsiteX2" fmla="*/ 139213 w 3365888"/>
              <a:gd name="connsiteY2" fmla="*/ 809297 h 3247697"/>
              <a:gd name="connsiteX3" fmla="*/ 149723 w 3365888"/>
              <a:gd name="connsiteY3" fmla="*/ 1103586 h 3247697"/>
              <a:gd name="connsiteX4" fmla="*/ 202275 w 3365888"/>
              <a:gd name="connsiteY4" fmla="*/ 1166648 h 3247697"/>
              <a:gd name="connsiteX5" fmla="*/ 233806 w 3365888"/>
              <a:gd name="connsiteY5" fmla="*/ 1177159 h 3247697"/>
              <a:gd name="connsiteX6" fmla="*/ 338909 w 3365888"/>
              <a:gd name="connsiteY6" fmla="*/ 1240221 h 3247697"/>
              <a:gd name="connsiteX7" fmla="*/ 401971 w 3365888"/>
              <a:gd name="connsiteY7" fmla="*/ 1261242 h 3247697"/>
              <a:gd name="connsiteX8" fmla="*/ 465033 w 3365888"/>
              <a:gd name="connsiteY8" fmla="*/ 1303283 h 3247697"/>
              <a:gd name="connsiteX9" fmla="*/ 496564 w 3365888"/>
              <a:gd name="connsiteY9" fmla="*/ 1324304 h 3247697"/>
              <a:gd name="connsiteX10" fmla="*/ 570137 w 3365888"/>
              <a:gd name="connsiteY10" fmla="*/ 1366345 h 3247697"/>
              <a:gd name="connsiteX11" fmla="*/ 591157 w 3365888"/>
              <a:gd name="connsiteY11" fmla="*/ 1397876 h 3247697"/>
              <a:gd name="connsiteX12" fmla="*/ 654219 w 3365888"/>
              <a:gd name="connsiteY12" fmla="*/ 1439917 h 3247697"/>
              <a:gd name="connsiteX13" fmla="*/ 675240 w 3365888"/>
              <a:gd name="connsiteY13" fmla="*/ 1471448 h 3247697"/>
              <a:gd name="connsiteX14" fmla="*/ 738302 w 3365888"/>
              <a:gd name="connsiteY14" fmla="*/ 1513490 h 3247697"/>
              <a:gd name="connsiteX15" fmla="*/ 811875 w 3365888"/>
              <a:gd name="connsiteY15" fmla="*/ 1566042 h 3247697"/>
              <a:gd name="connsiteX16" fmla="*/ 885447 w 3365888"/>
              <a:gd name="connsiteY16" fmla="*/ 1618593 h 3247697"/>
              <a:gd name="connsiteX17" fmla="*/ 916978 w 3365888"/>
              <a:gd name="connsiteY17" fmla="*/ 1629104 h 3247697"/>
              <a:gd name="connsiteX18" fmla="*/ 948509 w 3365888"/>
              <a:gd name="connsiteY18" fmla="*/ 1650124 h 3247697"/>
              <a:gd name="connsiteX19" fmla="*/ 1022082 w 3365888"/>
              <a:gd name="connsiteY19" fmla="*/ 1692166 h 3247697"/>
              <a:gd name="connsiteX20" fmla="*/ 1085144 w 3365888"/>
              <a:gd name="connsiteY20" fmla="*/ 1734207 h 3247697"/>
              <a:gd name="connsiteX21" fmla="*/ 1116675 w 3365888"/>
              <a:gd name="connsiteY21" fmla="*/ 1765738 h 3247697"/>
              <a:gd name="connsiteX22" fmla="*/ 1148206 w 3365888"/>
              <a:gd name="connsiteY22" fmla="*/ 1776248 h 3247697"/>
              <a:gd name="connsiteX23" fmla="*/ 1169226 w 3365888"/>
              <a:gd name="connsiteY23" fmla="*/ 1807779 h 3247697"/>
              <a:gd name="connsiteX24" fmla="*/ 1200757 w 3365888"/>
              <a:gd name="connsiteY24" fmla="*/ 1839310 h 3247697"/>
              <a:gd name="connsiteX25" fmla="*/ 1263819 w 3365888"/>
              <a:gd name="connsiteY25" fmla="*/ 1881352 h 3247697"/>
              <a:gd name="connsiteX26" fmla="*/ 1295350 w 3365888"/>
              <a:gd name="connsiteY26" fmla="*/ 1902373 h 3247697"/>
              <a:gd name="connsiteX27" fmla="*/ 1316371 w 3365888"/>
              <a:gd name="connsiteY27" fmla="*/ 1933904 h 3247697"/>
              <a:gd name="connsiteX28" fmla="*/ 1347902 w 3365888"/>
              <a:gd name="connsiteY28" fmla="*/ 1944414 h 3247697"/>
              <a:gd name="connsiteX29" fmla="*/ 1410964 w 3365888"/>
              <a:gd name="connsiteY29" fmla="*/ 1986455 h 3247697"/>
              <a:gd name="connsiteX30" fmla="*/ 1410964 w 3365888"/>
              <a:gd name="connsiteY30" fmla="*/ 1986455 h 3247697"/>
              <a:gd name="connsiteX31" fmla="*/ 1442495 w 3365888"/>
              <a:gd name="connsiteY31" fmla="*/ 2017986 h 3247697"/>
              <a:gd name="connsiteX32" fmla="*/ 1484537 w 3365888"/>
              <a:gd name="connsiteY32" fmla="*/ 2039007 h 3247697"/>
              <a:gd name="connsiteX33" fmla="*/ 1547599 w 3365888"/>
              <a:gd name="connsiteY33" fmla="*/ 2081048 h 3247697"/>
              <a:gd name="connsiteX34" fmla="*/ 1579130 w 3365888"/>
              <a:gd name="connsiteY34" fmla="*/ 2102069 h 3247697"/>
              <a:gd name="connsiteX35" fmla="*/ 1610661 w 3365888"/>
              <a:gd name="connsiteY35" fmla="*/ 2123090 h 3247697"/>
              <a:gd name="connsiteX36" fmla="*/ 1705254 w 3365888"/>
              <a:gd name="connsiteY36" fmla="*/ 2165131 h 3247697"/>
              <a:gd name="connsiteX37" fmla="*/ 1778826 w 3365888"/>
              <a:gd name="connsiteY37" fmla="*/ 2217683 h 3247697"/>
              <a:gd name="connsiteX38" fmla="*/ 1810357 w 3365888"/>
              <a:gd name="connsiteY38" fmla="*/ 2228193 h 3247697"/>
              <a:gd name="connsiteX39" fmla="*/ 1894440 w 3365888"/>
              <a:gd name="connsiteY39" fmla="*/ 2322786 h 3247697"/>
              <a:gd name="connsiteX40" fmla="*/ 1957502 w 3365888"/>
              <a:gd name="connsiteY40" fmla="*/ 2375338 h 3247697"/>
              <a:gd name="connsiteX41" fmla="*/ 2010054 w 3365888"/>
              <a:gd name="connsiteY41" fmla="*/ 2427890 h 3247697"/>
              <a:gd name="connsiteX42" fmla="*/ 2083626 w 3365888"/>
              <a:gd name="connsiteY42" fmla="*/ 2490952 h 3247697"/>
              <a:gd name="connsiteX43" fmla="*/ 2146688 w 3365888"/>
              <a:gd name="connsiteY43" fmla="*/ 2532993 h 3247697"/>
              <a:gd name="connsiteX44" fmla="*/ 2178219 w 3365888"/>
              <a:gd name="connsiteY44" fmla="*/ 2564524 h 3247697"/>
              <a:gd name="connsiteX45" fmla="*/ 2241282 w 3365888"/>
              <a:gd name="connsiteY45" fmla="*/ 2606566 h 3247697"/>
              <a:gd name="connsiteX46" fmla="*/ 2304344 w 3365888"/>
              <a:gd name="connsiteY46" fmla="*/ 2648607 h 3247697"/>
              <a:gd name="connsiteX47" fmla="*/ 2335875 w 3365888"/>
              <a:gd name="connsiteY47" fmla="*/ 2669628 h 3247697"/>
              <a:gd name="connsiteX48" fmla="*/ 2398937 w 3365888"/>
              <a:gd name="connsiteY48" fmla="*/ 2732690 h 3247697"/>
              <a:gd name="connsiteX49" fmla="*/ 2430468 w 3365888"/>
              <a:gd name="connsiteY49" fmla="*/ 2743200 h 3247697"/>
              <a:gd name="connsiteX50" fmla="*/ 2525061 w 3365888"/>
              <a:gd name="connsiteY50" fmla="*/ 2816773 h 3247697"/>
              <a:gd name="connsiteX51" fmla="*/ 2556592 w 3365888"/>
              <a:gd name="connsiteY51" fmla="*/ 2837793 h 3247697"/>
              <a:gd name="connsiteX52" fmla="*/ 2588123 w 3365888"/>
              <a:gd name="connsiteY52" fmla="*/ 2858814 h 3247697"/>
              <a:gd name="connsiteX53" fmla="*/ 2630164 w 3365888"/>
              <a:gd name="connsiteY53" fmla="*/ 2900855 h 3247697"/>
              <a:gd name="connsiteX54" fmla="*/ 2693226 w 3365888"/>
              <a:gd name="connsiteY54" fmla="*/ 2963917 h 3247697"/>
              <a:gd name="connsiteX55" fmla="*/ 2724757 w 3365888"/>
              <a:gd name="connsiteY55" fmla="*/ 2984938 h 3247697"/>
              <a:gd name="connsiteX56" fmla="*/ 2787819 w 3365888"/>
              <a:gd name="connsiteY56" fmla="*/ 3048000 h 3247697"/>
              <a:gd name="connsiteX57" fmla="*/ 2808840 w 3365888"/>
              <a:gd name="connsiteY57" fmla="*/ 3079531 h 3247697"/>
              <a:gd name="connsiteX58" fmla="*/ 2840371 w 3365888"/>
              <a:gd name="connsiteY58" fmla="*/ 3100552 h 3247697"/>
              <a:gd name="connsiteX59" fmla="*/ 2924454 w 3365888"/>
              <a:gd name="connsiteY59" fmla="*/ 3174124 h 3247697"/>
              <a:gd name="connsiteX60" fmla="*/ 2955985 w 3365888"/>
              <a:gd name="connsiteY60" fmla="*/ 3195145 h 3247697"/>
              <a:gd name="connsiteX61" fmla="*/ 2987516 w 3365888"/>
              <a:gd name="connsiteY61" fmla="*/ 3216166 h 3247697"/>
              <a:gd name="connsiteX62" fmla="*/ 3050578 w 3365888"/>
              <a:gd name="connsiteY62" fmla="*/ 3237186 h 3247697"/>
              <a:gd name="connsiteX63" fmla="*/ 3082109 w 3365888"/>
              <a:gd name="connsiteY63" fmla="*/ 3247697 h 3247697"/>
              <a:gd name="connsiteX64" fmla="*/ 3218744 w 3365888"/>
              <a:gd name="connsiteY64" fmla="*/ 3237186 h 3247697"/>
              <a:gd name="connsiteX65" fmla="*/ 3281806 w 3365888"/>
              <a:gd name="connsiteY65" fmla="*/ 3205655 h 3247697"/>
              <a:gd name="connsiteX66" fmla="*/ 3365888 w 3365888"/>
              <a:gd name="connsiteY66" fmla="*/ 3111062 h 3247697"/>
              <a:gd name="connsiteX67" fmla="*/ 3355378 w 3365888"/>
              <a:gd name="connsiteY67" fmla="*/ 3005959 h 3247697"/>
              <a:gd name="connsiteX68" fmla="*/ 3334357 w 3365888"/>
              <a:gd name="connsiteY68" fmla="*/ 2974428 h 3247697"/>
              <a:gd name="connsiteX69" fmla="*/ 3302826 w 3365888"/>
              <a:gd name="connsiteY69" fmla="*/ 2900855 h 3247697"/>
              <a:gd name="connsiteX70" fmla="*/ 3281806 w 3365888"/>
              <a:gd name="connsiteY70" fmla="*/ 2785242 h 3247697"/>
              <a:gd name="connsiteX71" fmla="*/ 3271295 w 3365888"/>
              <a:gd name="connsiteY71" fmla="*/ 2753710 h 3247697"/>
              <a:gd name="connsiteX72" fmla="*/ 3250275 w 3365888"/>
              <a:gd name="connsiteY72" fmla="*/ 2627586 h 3247697"/>
              <a:gd name="connsiteX73" fmla="*/ 3229254 w 3365888"/>
              <a:gd name="connsiteY73" fmla="*/ 2596055 h 3247697"/>
              <a:gd name="connsiteX74" fmla="*/ 3187213 w 3365888"/>
              <a:gd name="connsiteY74" fmla="*/ 2575035 h 3247697"/>
              <a:gd name="connsiteX75" fmla="*/ 3134661 w 3365888"/>
              <a:gd name="connsiteY75" fmla="*/ 2522483 h 3247697"/>
              <a:gd name="connsiteX76" fmla="*/ 3082109 w 3365888"/>
              <a:gd name="connsiteY76" fmla="*/ 2469931 h 3247697"/>
              <a:gd name="connsiteX77" fmla="*/ 3008537 w 3365888"/>
              <a:gd name="connsiteY77" fmla="*/ 2385848 h 3247697"/>
              <a:gd name="connsiteX78" fmla="*/ 2955985 w 3365888"/>
              <a:gd name="connsiteY78" fmla="*/ 2343807 h 3247697"/>
              <a:gd name="connsiteX79" fmla="*/ 2882413 w 3365888"/>
              <a:gd name="connsiteY79" fmla="*/ 2301766 h 3247697"/>
              <a:gd name="connsiteX80" fmla="*/ 2798330 w 3365888"/>
              <a:gd name="connsiteY80" fmla="*/ 2259724 h 3247697"/>
              <a:gd name="connsiteX81" fmla="*/ 2756288 w 3365888"/>
              <a:gd name="connsiteY81" fmla="*/ 2238704 h 3247697"/>
              <a:gd name="connsiteX82" fmla="*/ 2714247 w 3365888"/>
              <a:gd name="connsiteY82" fmla="*/ 2228193 h 3247697"/>
              <a:gd name="connsiteX83" fmla="*/ 2651185 w 3365888"/>
              <a:gd name="connsiteY83" fmla="*/ 2196662 h 3247697"/>
              <a:gd name="connsiteX84" fmla="*/ 2577613 w 3365888"/>
              <a:gd name="connsiteY84" fmla="*/ 2165131 h 3247697"/>
              <a:gd name="connsiteX85" fmla="*/ 2514550 w 3365888"/>
              <a:gd name="connsiteY85" fmla="*/ 2123090 h 3247697"/>
              <a:gd name="connsiteX86" fmla="*/ 2440978 w 3365888"/>
              <a:gd name="connsiteY86" fmla="*/ 2102069 h 3247697"/>
              <a:gd name="connsiteX87" fmla="*/ 2377916 w 3365888"/>
              <a:gd name="connsiteY87" fmla="*/ 2060028 h 3247697"/>
              <a:gd name="connsiteX88" fmla="*/ 2346385 w 3365888"/>
              <a:gd name="connsiteY88" fmla="*/ 2049517 h 3247697"/>
              <a:gd name="connsiteX89" fmla="*/ 2314854 w 3365888"/>
              <a:gd name="connsiteY89" fmla="*/ 2028497 h 3247697"/>
              <a:gd name="connsiteX90" fmla="*/ 2272813 w 3365888"/>
              <a:gd name="connsiteY90" fmla="*/ 2007476 h 3247697"/>
              <a:gd name="connsiteX91" fmla="*/ 2251792 w 3365888"/>
              <a:gd name="connsiteY91" fmla="*/ 1975945 h 3247697"/>
              <a:gd name="connsiteX92" fmla="*/ 2220261 w 3365888"/>
              <a:gd name="connsiteY92" fmla="*/ 1954924 h 3247697"/>
              <a:gd name="connsiteX93" fmla="*/ 2209750 w 3365888"/>
              <a:gd name="connsiteY93" fmla="*/ 1923393 h 3247697"/>
              <a:gd name="connsiteX94" fmla="*/ 2178219 w 3365888"/>
              <a:gd name="connsiteY94" fmla="*/ 1902373 h 3247697"/>
              <a:gd name="connsiteX95" fmla="*/ 2146688 w 3365888"/>
              <a:gd name="connsiteY95" fmla="*/ 1870842 h 3247697"/>
              <a:gd name="connsiteX96" fmla="*/ 2115157 w 3365888"/>
              <a:gd name="connsiteY96" fmla="*/ 1849821 h 3247697"/>
              <a:gd name="connsiteX97" fmla="*/ 2083626 w 3365888"/>
              <a:gd name="connsiteY97" fmla="*/ 1818290 h 3247697"/>
              <a:gd name="connsiteX98" fmla="*/ 2052095 w 3365888"/>
              <a:gd name="connsiteY98" fmla="*/ 1797269 h 3247697"/>
              <a:gd name="connsiteX99" fmla="*/ 1989033 w 3365888"/>
              <a:gd name="connsiteY99" fmla="*/ 1734207 h 3247697"/>
              <a:gd name="connsiteX100" fmla="*/ 1862909 w 3365888"/>
              <a:gd name="connsiteY100" fmla="*/ 1650124 h 3247697"/>
              <a:gd name="connsiteX101" fmla="*/ 1831378 w 3365888"/>
              <a:gd name="connsiteY101" fmla="*/ 1629104 h 3247697"/>
              <a:gd name="connsiteX102" fmla="*/ 1799847 w 3365888"/>
              <a:gd name="connsiteY102" fmla="*/ 1608083 h 3247697"/>
              <a:gd name="connsiteX103" fmla="*/ 1768316 w 3365888"/>
              <a:gd name="connsiteY103" fmla="*/ 1597573 h 3247697"/>
              <a:gd name="connsiteX104" fmla="*/ 1705254 w 3365888"/>
              <a:gd name="connsiteY104" fmla="*/ 1555531 h 3247697"/>
              <a:gd name="connsiteX105" fmla="*/ 1621171 w 3365888"/>
              <a:gd name="connsiteY105" fmla="*/ 1513490 h 3247697"/>
              <a:gd name="connsiteX106" fmla="*/ 1589640 w 3365888"/>
              <a:gd name="connsiteY106" fmla="*/ 1481959 h 3247697"/>
              <a:gd name="connsiteX107" fmla="*/ 1526578 w 3365888"/>
              <a:gd name="connsiteY107" fmla="*/ 1439917 h 3247697"/>
              <a:gd name="connsiteX108" fmla="*/ 1484537 w 3365888"/>
              <a:gd name="connsiteY108" fmla="*/ 1376855 h 3247697"/>
              <a:gd name="connsiteX109" fmla="*/ 1453006 w 3365888"/>
              <a:gd name="connsiteY109" fmla="*/ 1345324 h 3247697"/>
              <a:gd name="connsiteX110" fmla="*/ 1410964 w 3365888"/>
              <a:gd name="connsiteY110" fmla="*/ 1282262 h 3247697"/>
              <a:gd name="connsiteX111" fmla="*/ 1389944 w 3365888"/>
              <a:gd name="connsiteY111" fmla="*/ 1250731 h 3247697"/>
              <a:gd name="connsiteX112" fmla="*/ 1358413 w 3365888"/>
              <a:gd name="connsiteY112" fmla="*/ 1240221 h 3247697"/>
              <a:gd name="connsiteX113" fmla="*/ 1274330 w 3365888"/>
              <a:gd name="connsiteY113" fmla="*/ 1177159 h 3247697"/>
              <a:gd name="connsiteX114" fmla="*/ 1200757 w 3365888"/>
              <a:gd name="connsiteY114" fmla="*/ 1124607 h 3247697"/>
              <a:gd name="connsiteX115" fmla="*/ 1148206 w 3365888"/>
              <a:gd name="connsiteY115" fmla="*/ 1103586 h 3247697"/>
              <a:gd name="connsiteX116" fmla="*/ 1085144 w 3365888"/>
              <a:gd name="connsiteY116" fmla="*/ 1061545 h 3247697"/>
              <a:gd name="connsiteX117" fmla="*/ 1053613 w 3365888"/>
              <a:gd name="connsiteY117" fmla="*/ 1040524 h 3247697"/>
              <a:gd name="connsiteX118" fmla="*/ 1022082 w 3365888"/>
              <a:gd name="connsiteY118" fmla="*/ 1030014 h 3247697"/>
              <a:gd name="connsiteX119" fmla="*/ 948509 w 3365888"/>
              <a:gd name="connsiteY119" fmla="*/ 998483 h 3247697"/>
              <a:gd name="connsiteX120" fmla="*/ 916978 w 3365888"/>
              <a:gd name="connsiteY120" fmla="*/ 977462 h 3247697"/>
              <a:gd name="connsiteX121" fmla="*/ 885447 w 3365888"/>
              <a:gd name="connsiteY121" fmla="*/ 945931 h 3247697"/>
              <a:gd name="connsiteX122" fmla="*/ 853916 w 3365888"/>
              <a:gd name="connsiteY122" fmla="*/ 935421 h 3247697"/>
              <a:gd name="connsiteX123" fmla="*/ 811875 w 3365888"/>
              <a:gd name="connsiteY123" fmla="*/ 903890 h 3247697"/>
              <a:gd name="connsiteX124" fmla="*/ 748813 w 3365888"/>
              <a:gd name="connsiteY124" fmla="*/ 798786 h 3247697"/>
              <a:gd name="connsiteX125" fmla="*/ 717282 w 3365888"/>
              <a:gd name="connsiteY125" fmla="*/ 725214 h 3247697"/>
              <a:gd name="connsiteX126" fmla="*/ 706771 w 3365888"/>
              <a:gd name="connsiteY126" fmla="*/ 672662 h 3247697"/>
              <a:gd name="connsiteX127" fmla="*/ 685750 w 3365888"/>
              <a:gd name="connsiteY127" fmla="*/ 462455 h 3247697"/>
              <a:gd name="connsiteX128" fmla="*/ 675240 w 3365888"/>
              <a:gd name="connsiteY128" fmla="*/ 388883 h 3247697"/>
              <a:gd name="connsiteX129" fmla="*/ 664730 w 3365888"/>
              <a:gd name="connsiteY129" fmla="*/ 273269 h 3247697"/>
              <a:gd name="connsiteX130" fmla="*/ 654219 w 3365888"/>
              <a:gd name="connsiteY130" fmla="*/ 241738 h 3247697"/>
              <a:gd name="connsiteX131" fmla="*/ 643709 w 3365888"/>
              <a:gd name="connsiteY131" fmla="*/ 189186 h 3247697"/>
              <a:gd name="connsiteX132" fmla="*/ 612178 w 3365888"/>
              <a:gd name="connsiteY132" fmla="*/ 63062 h 3247697"/>
              <a:gd name="connsiteX133" fmla="*/ 580647 w 3365888"/>
              <a:gd name="connsiteY133" fmla="*/ 42042 h 3247697"/>
              <a:gd name="connsiteX134" fmla="*/ 486054 w 3365888"/>
              <a:gd name="connsiteY134" fmla="*/ 21021 h 3247697"/>
              <a:gd name="connsiteX135" fmla="*/ 401971 w 3365888"/>
              <a:gd name="connsiteY135" fmla="*/ 0 h 3247697"/>
              <a:gd name="connsiteX136" fmla="*/ 55130 w 3365888"/>
              <a:gd name="connsiteY136" fmla="*/ 21021 h 3247697"/>
              <a:gd name="connsiteX137" fmla="*/ 34109 w 3365888"/>
              <a:gd name="connsiteY137" fmla="*/ 42042 h 3247697"/>
              <a:gd name="connsiteX138" fmla="*/ 65640 w 3365888"/>
              <a:gd name="connsiteY138" fmla="*/ 73573 h 3247697"/>
              <a:gd name="connsiteX139" fmla="*/ 107682 w 3365888"/>
              <a:gd name="connsiteY139" fmla="*/ 94593 h 3247697"/>
              <a:gd name="connsiteX140" fmla="*/ 118192 w 3365888"/>
              <a:gd name="connsiteY140" fmla="*/ 115614 h 3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365888" h="3247697">
                <a:moveTo>
                  <a:pt x="118192" y="115614"/>
                </a:moveTo>
                <a:lnTo>
                  <a:pt x="118192" y="115614"/>
                </a:lnTo>
                <a:cubicBezTo>
                  <a:pt x="141341" y="740657"/>
                  <a:pt x="115330" y="9225"/>
                  <a:pt x="139213" y="809297"/>
                </a:cubicBezTo>
                <a:cubicBezTo>
                  <a:pt x="142142" y="907412"/>
                  <a:pt x="140268" y="1005884"/>
                  <a:pt x="149723" y="1103586"/>
                </a:cubicBezTo>
                <a:cubicBezTo>
                  <a:pt x="151060" y="1117403"/>
                  <a:pt x="194676" y="1161582"/>
                  <a:pt x="202275" y="1166648"/>
                </a:cubicBezTo>
                <a:cubicBezTo>
                  <a:pt x="211493" y="1172794"/>
                  <a:pt x="224121" y="1171779"/>
                  <a:pt x="233806" y="1177159"/>
                </a:cubicBezTo>
                <a:cubicBezTo>
                  <a:pt x="297251" y="1212407"/>
                  <a:pt x="282119" y="1217504"/>
                  <a:pt x="338909" y="1240221"/>
                </a:cubicBezTo>
                <a:cubicBezTo>
                  <a:pt x="359482" y="1248450"/>
                  <a:pt x="383535" y="1248951"/>
                  <a:pt x="401971" y="1261242"/>
                </a:cubicBezTo>
                <a:lnTo>
                  <a:pt x="465033" y="1303283"/>
                </a:lnTo>
                <a:cubicBezTo>
                  <a:pt x="475543" y="1310290"/>
                  <a:pt x="486458" y="1316725"/>
                  <a:pt x="496564" y="1324304"/>
                </a:cubicBezTo>
                <a:cubicBezTo>
                  <a:pt x="547469" y="1362482"/>
                  <a:pt x="521987" y="1350296"/>
                  <a:pt x="570137" y="1366345"/>
                </a:cubicBezTo>
                <a:cubicBezTo>
                  <a:pt x="577144" y="1376855"/>
                  <a:pt x="581293" y="1389985"/>
                  <a:pt x="591157" y="1397876"/>
                </a:cubicBezTo>
                <a:cubicBezTo>
                  <a:pt x="675360" y="1465238"/>
                  <a:pt x="563106" y="1330582"/>
                  <a:pt x="654219" y="1439917"/>
                </a:cubicBezTo>
                <a:cubicBezTo>
                  <a:pt x="662306" y="1449621"/>
                  <a:pt x="665734" y="1463130"/>
                  <a:pt x="675240" y="1471448"/>
                </a:cubicBezTo>
                <a:cubicBezTo>
                  <a:pt x="694253" y="1488084"/>
                  <a:pt x="718091" y="1498332"/>
                  <a:pt x="738302" y="1513490"/>
                </a:cubicBezTo>
                <a:cubicBezTo>
                  <a:pt x="875743" y="1616569"/>
                  <a:pt x="704263" y="1489176"/>
                  <a:pt x="811875" y="1566042"/>
                </a:cubicBezTo>
                <a:cubicBezTo>
                  <a:pt x="822990" y="1573981"/>
                  <a:pt x="868929" y="1610334"/>
                  <a:pt x="885447" y="1618593"/>
                </a:cubicBezTo>
                <a:cubicBezTo>
                  <a:pt x="895356" y="1623548"/>
                  <a:pt x="907069" y="1624149"/>
                  <a:pt x="916978" y="1629104"/>
                </a:cubicBezTo>
                <a:cubicBezTo>
                  <a:pt x="928276" y="1634753"/>
                  <a:pt x="937542" y="1643857"/>
                  <a:pt x="948509" y="1650124"/>
                </a:cubicBezTo>
                <a:cubicBezTo>
                  <a:pt x="981214" y="1668813"/>
                  <a:pt x="994150" y="1668889"/>
                  <a:pt x="1022082" y="1692166"/>
                </a:cubicBezTo>
                <a:cubicBezTo>
                  <a:pt x="1074569" y="1735905"/>
                  <a:pt x="1029731" y="1715737"/>
                  <a:pt x="1085144" y="1734207"/>
                </a:cubicBezTo>
                <a:cubicBezTo>
                  <a:pt x="1095654" y="1744717"/>
                  <a:pt x="1104307" y="1757493"/>
                  <a:pt x="1116675" y="1765738"/>
                </a:cubicBezTo>
                <a:cubicBezTo>
                  <a:pt x="1125893" y="1771883"/>
                  <a:pt x="1139555" y="1769327"/>
                  <a:pt x="1148206" y="1776248"/>
                </a:cubicBezTo>
                <a:cubicBezTo>
                  <a:pt x="1158070" y="1784139"/>
                  <a:pt x="1161139" y="1798075"/>
                  <a:pt x="1169226" y="1807779"/>
                </a:cubicBezTo>
                <a:cubicBezTo>
                  <a:pt x="1178742" y="1819198"/>
                  <a:pt x="1189024" y="1830184"/>
                  <a:pt x="1200757" y="1839310"/>
                </a:cubicBezTo>
                <a:cubicBezTo>
                  <a:pt x="1220699" y="1854821"/>
                  <a:pt x="1242798" y="1867338"/>
                  <a:pt x="1263819" y="1881352"/>
                </a:cubicBezTo>
                <a:lnTo>
                  <a:pt x="1295350" y="1902373"/>
                </a:lnTo>
                <a:cubicBezTo>
                  <a:pt x="1302357" y="1912883"/>
                  <a:pt x="1306507" y="1926013"/>
                  <a:pt x="1316371" y="1933904"/>
                </a:cubicBezTo>
                <a:cubicBezTo>
                  <a:pt x="1325022" y="1940825"/>
                  <a:pt x="1338217" y="1939034"/>
                  <a:pt x="1347902" y="1944414"/>
                </a:cubicBezTo>
                <a:cubicBezTo>
                  <a:pt x="1369986" y="1956683"/>
                  <a:pt x="1389943" y="1972441"/>
                  <a:pt x="1410964" y="1986455"/>
                </a:cubicBezTo>
                <a:lnTo>
                  <a:pt x="1410964" y="1986455"/>
                </a:lnTo>
                <a:cubicBezTo>
                  <a:pt x="1421474" y="1996965"/>
                  <a:pt x="1430400" y="2009347"/>
                  <a:pt x="1442495" y="2017986"/>
                </a:cubicBezTo>
                <a:cubicBezTo>
                  <a:pt x="1455245" y="2027093"/>
                  <a:pt x="1471102" y="2030946"/>
                  <a:pt x="1484537" y="2039007"/>
                </a:cubicBezTo>
                <a:cubicBezTo>
                  <a:pt x="1506200" y="2052005"/>
                  <a:pt x="1526578" y="2067034"/>
                  <a:pt x="1547599" y="2081048"/>
                </a:cubicBezTo>
                <a:lnTo>
                  <a:pt x="1579130" y="2102069"/>
                </a:lnTo>
                <a:cubicBezTo>
                  <a:pt x="1589640" y="2109076"/>
                  <a:pt x="1598933" y="2118399"/>
                  <a:pt x="1610661" y="2123090"/>
                </a:cubicBezTo>
                <a:cubicBezTo>
                  <a:pt x="1638352" y="2134166"/>
                  <a:pt x="1679065" y="2148763"/>
                  <a:pt x="1705254" y="2165131"/>
                </a:cubicBezTo>
                <a:cubicBezTo>
                  <a:pt x="1724293" y="2177031"/>
                  <a:pt x="1756594" y="2206567"/>
                  <a:pt x="1778826" y="2217683"/>
                </a:cubicBezTo>
                <a:cubicBezTo>
                  <a:pt x="1788735" y="2222638"/>
                  <a:pt x="1799847" y="2224690"/>
                  <a:pt x="1810357" y="2228193"/>
                </a:cubicBezTo>
                <a:cubicBezTo>
                  <a:pt x="1847868" y="2284459"/>
                  <a:pt x="1822446" y="2250792"/>
                  <a:pt x="1894440" y="2322786"/>
                </a:cubicBezTo>
                <a:cubicBezTo>
                  <a:pt x="1934903" y="2363249"/>
                  <a:pt x="1913604" y="2346072"/>
                  <a:pt x="1957502" y="2375338"/>
                </a:cubicBezTo>
                <a:cubicBezTo>
                  <a:pt x="1996040" y="2433145"/>
                  <a:pt x="1957502" y="2384097"/>
                  <a:pt x="2010054" y="2427890"/>
                </a:cubicBezTo>
                <a:cubicBezTo>
                  <a:pt x="2091701" y="2495930"/>
                  <a:pt x="1985229" y="2422074"/>
                  <a:pt x="2083626" y="2490952"/>
                </a:cubicBezTo>
                <a:cubicBezTo>
                  <a:pt x="2104323" y="2505440"/>
                  <a:pt x="2128824" y="2515129"/>
                  <a:pt x="2146688" y="2532993"/>
                </a:cubicBezTo>
                <a:cubicBezTo>
                  <a:pt x="2157198" y="2543503"/>
                  <a:pt x="2166486" y="2555398"/>
                  <a:pt x="2178219" y="2564524"/>
                </a:cubicBezTo>
                <a:cubicBezTo>
                  <a:pt x="2198161" y="2580035"/>
                  <a:pt x="2223418" y="2588702"/>
                  <a:pt x="2241282" y="2606566"/>
                </a:cubicBezTo>
                <a:cubicBezTo>
                  <a:pt x="2280647" y="2645931"/>
                  <a:pt x="2258712" y="2633397"/>
                  <a:pt x="2304344" y="2648607"/>
                </a:cubicBezTo>
                <a:cubicBezTo>
                  <a:pt x="2314854" y="2655614"/>
                  <a:pt x="2326434" y="2661236"/>
                  <a:pt x="2335875" y="2669628"/>
                </a:cubicBezTo>
                <a:cubicBezTo>
                  <a:pt x="2358094" y="2689378"/>
                  <a:pt x="2370735" y="2723290"/>
                  <a:pt x="2398937" y="2732690"/>
                </a:cubicBezTo>
                <a:lnTo>
                  <a:pt x="2430468" y="2743200"/>
                </a:lnTo>
                <a:cubicBezTo>
                  <a:pt x="2479862" y="2792594"/>
                  <a:pt x="2449634" y="2766488"/>
                  <a:pt x="2525061" y="2816773"/>
                </a:cubicBezTo>
                <a:lnTo>
                  <a:pt x="2556592" y="2837793"/>
                </a:lnTo>
                <a:lnTo>
                  <a:pt x="2588123" y="2858814"/>
                </a:lnTo>
                <a:cubicBezTo>
                  <a:pt x="2610544" y="2926080"/>
                  <a:pt x="2579715" y="2861617"/>
                  <a:pt x="2630164" y="2900855"/>
                </a:cubicBezTo>
                <a:cubicBezTo>
                  <a:pt x="2653630" y="2919106"/>
                  <a:pt x="2668491" y="2947427"/>
                  <a:pt x="2693226" y="2963917"/>
                </a:cubicBezTo>
                <a:cubicBezTo>
                  <a:pt x="2703736" y="2970924"/>
                  <a:pt x="2715316" y="2976546"/>
                  <a:pt x="2724757" y="2984938"/>
                </a:cubicBezTo>
                <a:cubicBezTo>
                  <a:pt x="2746976" y="3004688"/>
                  <a:pt x="2771329" y="3023265"/>
                  <a:pt x="2787819" y="3048000"/>
                </a:cubicBezTo>
                <a:cubicBezTo>
                  <a:pt x="2794826" y="3058510"/>
                  <a:pt x="2799908" y="3070599"/>
                  <a:pt x="2808840" y="3079531"/>
                </a:cubicBezTo>
                <a:cubicBezTo>
                  <a:pt x="2817772" y="3088463"/>
                  <a:pt x="2829861" y="3093545"/>
                  <a:pt x="2840371" y="3100552"/>
                </a:cubicBezTo>
                <a:cubicBezTo>
                  <a:pt x="2875406" y="3153104"/>
                  <a:pt x="2850881" y="3125075"/>
                  <a:pt x="2924454" y="3174124"/>
                </a:cubicBezTo>
                <a:lnTo>
                  <a:pt x="2955985" y="3195145"/>
                </a:lnTo>
                <a:cubicBezTo>
                  <a:pt x="2966495" y="3202152"/>
                  <a:pt x="2975532" y="3212172"/>
                  <a:pt x="2987516" y="3216166"/>
                </a:cubicBezTo>
                <a:lnTo>
                  <a:pt x="3050578" y="3237186"/>
                </a:lnTo>
                <a:lnTo>
                  <a:pt x="3082109" y="3247697"/>
                </a:lnTo>
                <a:cubicBezTo>
                  <a:pt x="3127654" y="3244193"/>
                  <a:pt x="3173417" y="3242852"/>
                  <a:pt x="3218744" y="3237186"/>
                </a:cubicBezTo>
                <a:cubicBezTo>
                  <a:pt x="3239995" y="3234530"/>
                  <a:pt x="3266441" y="3219313"/>
                  <a:pt x="3281806" y="3205655"/>
                </a:cubicBezTo>
                <a:cubicBezTo>
                  <a:pt x="3340712" y="3153294"/>
                  <a:pt x="3333940" y="3158986"/>
                  <a:pt x="3365888" y="3111062"/>
                </a:cubicBezTo>
                <a:cubicBezTo>
                  <a:pt x="3362385" y="3076028"/>
                  <a:pt x="3363295" y="3040266"/>
                  <a:pt x="3355378" y="3005959"/>
                </a:cubicBezTo>
                <a:cubicBezTo>
                  <a:pt x="3352538" y="2993651"/>
                  <a:pt x="3340624" y="2985396"/>
                  <a:pt x="3334357" y="2974428"/>
                </a:cubicBezTo>
                <a:cubicBezTo>
                  <a:pt x="3318345" y="2946407"/>
                  <a:pt x="3311247" y="2930328"/>
                  <a:pt x="3302826" y="2900855"/>
                </a:cubicBezTo>
                <a:cubicBezTo>
                  <a:pt x="3282055" y="2828159"/>
                  <a:pt x="3301652" y="2884469"/>
                  <a:pt x="3281806" y="2785242"/>
                </a:cubicBezTo>
                <a:cubicBezTo>
                  <a:pt x="3279633" y="2774378"/>
                  <a:pt x="3274799" y="2764221"/>
                  <a:pt x="3271295" y="2753710"/>
                </a:cubicBezTo>
                <a:cubicBezTo>
                  <a:pt x="3267965" y="2723743"/>
                  <a:pt x="3267882" y="2662801"/>
                  <a:pt x="3250275" y="2627586"/>
                </a:cubicBezTo>
                <a:cubicBezTo>
                  <a:pt x="3244626" y="2616288"/>
                  <a:pt x="3238958" y="2604142"/>
                  <a:pt x="3229254" y="2596055"/>
                </a:cubicBezTo>
                <a:cubicBezTo>
                  <a:pt x="3217218" y="2586025"/>
                  <a:pt x="3201227" y="2582042"/>
                  <a:pt x="3187213" y="2575035"/>
                </a:cubicBezTo>
                <a:cubicBezTo>
                  <a:pt x="3131157" y="2490952"/>
                  <a:pt x="3204730" y="2592552"/>
                  <a:pt x="3134661" y="2522483"/>
                </a:cubicBezTo>
                <a:cubicBezTo>
                  <a:pt x="3064592" y="2452414"/>
                  <a:pt x="3166192" y="2525987"/>
                  <a:pt x="3082109" y="2469931"/>
                </a:cubicBezTo>
                <a:cubicBezTo>
                  <a:pt x="3033061" y="2396359"/>
                  <a:pt x="3061089" y="2420883"/>
                  <a:pt x="3008537" y="2385848"/>
                </a:cubicBezTo>
                <a:cubicBezTo>
                  <a:pt x="2961524" y="2315329"/>
                  <a:pt x="3016906" y="2384421"/>
                  <a:pt x="2955985" y="2343807"/>
                </a:cubicBezTo>
                <a:cubicBezTo>
                  <a:pt x="2880843" y="2293713"/>
                  <a:pt x="2971329" y="2323995"/>
                  <a:pt x="2882413" y="2301766"/>
                </a:cubicBezTo>
                <a:lnTo>
                  <a:pt x="2798330" y="2259724"/>
                </a:lnTo>
                <a:cubicBezTo>
                  <a:pt x="2784316" y="2252717"/>
                  <a:pt x="2771488" y="2242504"/>
                  <a:pt x="2756288" y="2238704"/>
                </a:cubicBezTo>
                <a:lnTo>
                  <a:pt x="2714247" y="2228193"/>
                </a:lnTo>
                <a:cubicBezTo>
                  <a:pt x="2623884" y="2167953"/>
                  <a:pt x="2738214" y="2240176"/>
                  <a:pt x="2651185" y="2196662"/>
                </a:cubicBezTo>
                <a:cubicBezTo>
                  <a:pt x="2578603" y="2160371"/>
                  <a:pt x="2665108" y="2187006"/>
                  <a:pt x="2577613" y="2165131"/>
                </a:cubicBezTo>
                <a:cubicBezTo>
                  <a:pt x="2556592" y="2151117"/>
                  <a:pt x="2539059" y="2129218"/>
                  <a:pt x="2514550" y="2123090"/>
                </a:cubicBezTo>
                <a:cubicBezTo>
                  <a:pt x="2461761" y="2109892"/>
                  <a:pt x="2486213" y="2117147"/>
                  <a:pt x="2440978" y="2102069"/>
                </a:cubicBezTo>
                <a:cubicBezTo>
                  <a:pt x="2419957" y="2088055"/>
                  <a:pt x="2401883" y="2068018"/>
                  <a:pt x="2377916" y="2060028"/>
                </a:cubicBezTo>
                <a:cubicBezTo>
                  <a:pt x="2367406" y="2056524"/>
                  <a:pt x="2356294" y="2054472"/>
                  <a:pt x="2346385" y="2049517"/>
                </a:cubicBezTo>
                <a:cubicBezTo>
                  <a:pt x="2335087" y="2043868"/>
                  <a:pt x="2325821" y="2034764"/>
                  <a:pt x="2314854" y="2028497"/>
                </a:cubicBezTo>
                <a:cubicBezTo>
                  <a:pt x="2301251" y="2020724"/>
                  <a:pt x="2286827" y="2014483"/>
                  <a:pt x="2272813" y="2007476"/>
                </a:cubicBezTo>
                <a:cubicBezTo>
                  <a:pt x="2265806" y="1996966"/>
                  <a:pt x="2260724" y="1984877"/>
                  <a:pt x="2251792" y="1975945"/>
                </a:cubicBezTo>
                <a:cubicBezTo>
                  <a:pt x="2242860" y="1967013"/>
                  <a:pt x="2228152" y="1964788"/>
                  <a:pt x="2220261" y="1954924"/>
                </a:cubicBezTo>
                <a:cubicBezTo>
                  <a:pt x="2213340" y="1946273"/>
                  <a:pt x="2216671" y="1932044"/>
                  <a:pt x="2209750" y="1923393"/>
                </a:cubicBezTo>
                <a:cubicBezTo>
                  <a:pt x="2201859" y="1913529"/>
                  <a:pt x="2187923" y="1910460"/>
                  <a:pt x="2178219" y="1902373"/>
                </a:cubicBezTo>
                <a:cubicBezTo>
                  <a:pt x="2166800" y="1892857"/>
                  <a:pt x="2158107" y="1880358"/>
                  <a:pt x="2146688" y="1870842"/>
                </a:cubicBezTo>
                <a:cubicBezTo>
                  <a:pt x="2136984" y="1862755"/>
                  <a:pt x="2124861" y="1857908"/>
                  <a:pt x="2115157" y="1849821"/>
                </a:cubicBezTo>
                <a:cubicBezTo>
                  <a:pt x="2103738" y="1840305"/>
                  <a:pt x="2095045" y="1827806"/>
                  <a:pt x="2083626" y="1818290"/>
                </a:cubicBezTo>
                <a:cubicBezTo>
                  <a:pt x="2073922" y="1810203"/>
                  <a:pt x="2061536" y="1805661"/>
                  <a:pt x="2052095" y="1797269"/>
                </a:cubicBezTo>
                <a:cubicBezTo>
                  <a:pt x="2029876" y="1777519"/>
                  <a:pt x="2013768" y="1750697"/>
                  <a:pt x="1989033" y="1734207"/>
                </a:cubicBezTo>
                <a:lnTo>
                  <a:pt x="1862909" y="1650124"/>
                </a:lnTo>
                <a:lnTo>
                  <a:pt x="1831378" y="1629104"/>
                </a:lnTo>
                <a:cubicBezTo>
                  <a:pt x="1820868" y="1622097"/>
                  <a:pt x="1811831" y="1612077"/>
                  <a:pt x="1799847" y="1608083"/>
                </a:cubicBezTo>
                <a:lnTo>
                  <a:pt x="1768316" y="1597573"/>
                </a:lnTo>
                <a:cubicBezTo>
                  <a:pt x="1747295" y="1583559"/>
                  <a:pt x="1727851" y="1566829"/>
                  <a:pt x="1705254" y="1555531"/>
                </a:cubicBezTo>
                <a:lnTo>
                  <a:pt x="1621171" y="1513490"/>
                </a:lnTo>
                <a:cubicBezTo>
                  <a:pt x="1610661" y="1502980"/>
                  <a:pt x="1601373" y="1491085"/>
                  <a:pt x="1589640" y="1481959"/>
                </a:cubicBezTo>
                <a:cubicBezTo>
                  <a:pt x="1569698" y="1466448"/>
                  <a:pt x="1526578" y="1439917"/>
                  <a:pt x="1526578" y="1439917"/>
                </a:cubicBezTo>
                <a:cubicBezTo>
                  <a:pt x="1512564" y="1418896"/>
                  <a:pt x="1502401" y="1394719"/>
                  <a:pt x="1484537" y="1376855"/>
                </a:cubicBezTo>
                <a:cubicBezTo>
                  <a:pt x="1474027" y="1366345"/>
                  <a:pt x="1462132" y="1357057"/>
                  <a:pt x="1453006" y="1345324"/>
                </a:cubicBezTo>
                <a:cubicBezTo>
                  <a:pt x="1437495" y="1325382"/>
                  <a:pt x="1424978" y="1303283"/>
                  <a:pt x="1410964" y="1282262"/>
                </a:cubicBezTo>
                <a:cubicBezTo>
                  <a:pt x="1403957" y="1271752"/>
                  <a:pt x="1401928" y="1254725"/>
                  <a:pt x="1389944" y="1250731"/>
                </a:cubicBezTo>
                <a:lnTo>
                  <a:pt x="1358413" y="1240221"/>
                </a:lnTo>
                <a:cubicBezTo>
                  <a:pt x="1302935" y="1184743"/>
                  <a:pt x="1352686" y="1229396"/>
                  <a:pt x="1274330" y="1177159"/>
                </a:cubicBezTo>
                <a:cubicBezTo>
                  <a:pt x="1260052" y="1167641"/>
                  <a:pt x="1219555" y="1134006"/>
                  <a:pt x="1200757" y="1124607"/>
                </a:cubicBezTo>
                <a:cubicBezTo>
                  <a:pt x="1183882" y="1116170"/>
                  <a:pt x="1165723" y="1110593"/>
                  <a:pt x="1148206" y="1103586"/>
                </a:cubicBezTo>
                <a:cubicBezTo>
                  <a:pt x="1088432" y="1043812"/>
                  <a:pt x="1145988" y="1091967"/>
                  <a:pt x="1085144" y="1061545"/>
                </a:cubicBezTo>
                <a:cubicBezTo>
                  <a:pt x="1073846" y="1055896"/>
                  <a:pt x="1064911" y="1046173"/>
                  <a:pt x="1053613" y="1040524"/>
                </a:cubicBezTo>
                <a:cubicBezTo>
                  <a:pt x="1043704" y="1035569"/>
                  <a:pt x="1032265" y="1034378"/>
                  <a:pt x="1022082" y="1030014"/>
                </a:cubicBezTo>
                <a:cubicBezTo>
                  <a:pt x="931168" y="991051"/>
                  <a:pt x="1022454" y="1023131"/>
                  <a:pt x="948509" y="998483"/>
                </a:cubicBezTo>
                <a:cubicBezTo>
                  <a:pt x="937999" y="991476"/>
                  <a:pt x="926682" y="985549"/>
                  <a:pt x="916978" y="977462"/>
                </a:cubicBezTo>
                <a:cubicBezTo>
                  <a:pt x="905559" y="967946"/>
                  <a:pt x="897815" y="954176"/>
                  <a:pt x="885447" y="945931"/>
                </a:cubicBezTo>
                <a:cubicBezTo>
                  <a:pt x="876229" y="939786"/>
                  <a:pt x="864426" y="938924"/>
                  <a:pt x="853916" y="935421"/>
                </a:cubicBezTo>
                <a:cubicBezTo>
                  <a:pt x="839902" y="924911"/>
                  <a:pt x="823513" y="916982"/>
                  <a:pt x="811875" y="903890"/>
                </a:cubicBezTo>
                <a:cubicBezTo>
                  <a:pt x="796013" y="886045"/>
                  <a:pt x="759505" y="827297"/>
                  <a:pt x="748813" y="798786"/>
                </a:cubicBezTo>
                <a:cubicBezTo>
                  <a:pt x="719727" y="721223"/>
                  <a:pt x="759879" y="789111"/>
                  <a:pt x="717282" y="725214"/>
                </a:cubicBezTo>
                <a:cubicBezTo>
                  <a:pt x="713778" y="707697"/>
                  <a:pt x="708388" y="690453"/>
                  <a:pt x="706771" y="672662"/>
                </a:cubicBezTo>
                <a:cubicBezTo>
                  <a:pt x="687239" y="457814"/>
                  <a:pt x="716683" y="555249"/>
                  <a:pt x="685750" y="462455"/>
                </a:cubicBezTo>
                <a:cubicBezTo>
                  <a:pt x="682247" y="437931"/>
                  <a:pt x="677976" y="413504"/>
                  <a:pt x="675240" y="388883"/>
                </a:cubicBezTo>
                <a:cubicBezTo>
                  <a:pt x="670967" y="350423"/>
                  <a:pt x="670203" y="311577"/>
                  <a:pt x="664730" y="273269"/>
                </a:cubicBezTo>
                <a:cubicBezTo>
                  <a:pt x="663163" y="262301"/>
                  <a:pt x="656906" y="252486"/>
                  <a:pt x="654219" y="241738"/>
                </a:cubicBezTo>
                <a:cubicBezTo>
                  <a:pt x="649886" y="224407"/>
                  <a:pt x="646905" y="206762"/>
                  <a:pt x="643709" y="189186"/>
                </a:cubicBezTo>
                <a:cubicBezTo>
                  <a:pt x="640981" y="174180"/>
                  <a:pt x="628060" y="73649"/>
                  <a:pt x="612178" y="63062"/>
                </a:cubicBezTo>
                <a:cubicBezTo>
                  <a:pt x="601668" y="56055"/>
                  <a:pt x="591945" y="47691"/>
                  <a:pt x="580647" y="42042"/>
                </a:cubicBezTo>
                <a:cubicBezTo>
                  <a:pt x="554169" y="28803"/>
                  <a:pt x="511436" y="25636"/>
                  <a:pt x="486054" y="21021"/>
                </a:cubicBezTo>
                <a:cubicBezTo>
                  <a:pt x="430253" y="10875"/>
                  <a:pt x="445727" y="14585"/>
                  <a:pt x="401971" y="0"/>
                </a:cubicBezTo>
                <a:lnTo>
                  <a:pt x="55130" y="21021"/>
                </a:lnTo>
                <a:cubicBezTo>
                  <a:pt x="-26904" y="27497"/>
                  <a:pt x="-2823" y="29731"/>
                  <a:pt x="34109" y="42042"/>
                </a:cubicBezTo>
                <a:cubicBezTo>
                  <a:pt x="44619" y="52552"/>
                  <a:pt x="53545" y="64934"/>
                  <a:pt x="65640" y="73573"/>
                </a:cubicBezTo>
                <a:cubicBezTo>
                  <a:pt x="78390" y="82680"/>
                  <a:pt x="97894" y="82358"/>
                  <a:pt x="107682" y="94593"/>
                </a:cubicBezTo>
                <a:cubicBezTo>
                  <a:pt x="114248" y="102800"/>
                  <a:pt x="116440" y="112111"/>
                  <a:pt x="118192" y="115614"/>
                </a:cubicBezTo>
                <a:close/>
              </a:path>
            </a:pathLst>
          </a:custGeom>
          <a:solidFill>
            <a:srgbClr val="00B05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hape 112"/>
          <p:cNvSpPr txBox="1">
            <a:spLocks/>
          </p:cNvSpPr>
          <p:nvPr/>
        </p:nvSpPr>
        <p:spPr>
          <a:xfrm>
            <a:off x="3277192" y="2145695"/>
            <a:ext cx="1086424" cy="692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Final Alignment</a:t>
            </a:r>
          </a:p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    </a:t>
            </a:r>
            <a:endParaRPr lang="en-US" sz="1400" dirty="0">
              <a:latin typeface="Dosis" panose="020B0604020202020204" charset="0"/>
            </a:endParaRPr>
          </a:p>
        </p:txBody>
      </p:sp>
      <p:sp>
        <p:nvSpPr>
          <p:cNvPr id="96" name="Text Box 502"/>
          <p:cNvSpPr txBox="1">
            <a:spLocks noChangeArrowheads="1"/>
          </p:cNvSpPr>
          <p:nvPr/>
        </p:nvSpPr>
        <p:spPr bwMode="auto">
          <a:xfrm>
            <a:off x="3242769" y="1026801"/>
            <a:ext cx="1066800" cy="1169988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-AGC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AAAC</a:t>
            </a:r>
          </a:p>
        </p:txBody>
      </p:sp>
    </p:spTree>
    <p:extLst>
      <p:ext uri="{BB962C8B-B14F-4D97-AF65-F5344CB8AC3E}">
        <p14:creationId xmlns:p14="http://schemas.microsoft.com/office/powerpoint/2010/main" val="6838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  <p:bldP spid="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8" grpId="0" animBg="1"/>
      <p:bldP spid="94" grpId="0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4439130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Local Alignment (Smith-Waterman)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05533" y="1044092"/>
            <a:ext cx="2905318" cy="11727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3 Major Steps 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-Create 2D Matrix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-Trace back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-Final Alignment</a:t>
            </a:r>
            <a:endParaRPr lang="en-US" sz="1400" dirty="0">
              <a:latin typeface="Dosis" panose="020B0604020202020204" charset="0"/>
            </a:endParaRPr>
          </a:p>
        </p:txBody>
      </p:sp>
      <p:sp>
        <p:nvSpPr>
          <p:cNvPr id="17" name="Shape 112"/>
          <p:cNvSpPr txBox="1">
            <a:spLocks/>
          </p:cNvSpPr>
          <p:nvPr/>
        </p:nvSpPr>
        <p:spPr>
          <a:xfrm>
            <a:off x="805533" y="2237952"/>
            <a:ext cx="3630531" cy="25698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Create 2D Matrix</a:t>
            </a:r>
          </a:p>
          <a:p>
            <a:pPr>
              <a:buFont typeface="Source Sans Pro"/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Row x Col 2D matrix draw (Row , Col 	   size of seq1 and seq2 respectively)</a:t>
            </a:r>
          </a:p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	- Place 2 </a:t>
            </a:r>
            <a:r>
              <a:rPr lang="en-US" sz="1400" dirty="0">
                <a:latin typeface="Dosis" panose="020B0604020202020204" charset="0"/>
              </a:rPr>
              <a:t>s</a:t>
            </a:r>
            <a:r>
              <a:rPr lang="en-US" sz="1400" dirty="0" smtClean="0">
                <a:latin typeface="Dosis" panose="020B0604020202020204" charset="0"/>
              </a:rPr>
              <a:t>eqs as Row and Column 	   Header</a:t>
            </a:r>
          </a:p>
          <a:p>
            <a:pPr>
              <a:buFont typeface="Source Sans Pro"/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First Row, First Column all value = 0</a:t>
            </a:r>
          </a:p>
          <a:p>
            <a:pPr>
              <a:buFont typeface="Source Sans Pro"/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For other cell values, follow 	   equation in (2)</a:t>
            </a:r>
          </a:p>
          <a:p>
            <a:pPr>
              <a:buFont typeface="Source Sans Pro"/>
              <a:buNone/>
            </a:pPr>
            <a:endParaRPr lang="en-US" sz="1400" dirty="0" smtClean="0">
              <a:latin typeface="Dosis" panose="020B0604020202020204" charset="0"/>
            </a:endParaRPr>
          </a:p>
        </p:txBody>
      </p:sp>
      <p:sp>
        <p:nvSpPr>
          <p:cNvPr id="18" name="Shape 112"/>
          <p:cNvSpPr txBox="1">
            <a:spLocks/>
          </p:cNvSpPr>
          <p:nvPr/>
        </p:nvSpPr>
        <p:spPr>
          <a:xfrm>
            <a:off x="4738283" y="1039639"/>
            <a:ext cx="4258572" cy="1272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Trace back</a:t>
            </a:r>
          </a:p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	- Start from each Cell which has the maximum 	   value in the entire matrix</a:t>
            </a:r>
          </a:p>
          <a:p>
            <a:pPr>
              <a:buFont typeface="Source Sans Pro"/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Go back up to the Cell where first time 0 	   occurs</a:t>
            </a:r>
          </a:p>
          <a:p>
            <a:pPr>
              <a:buFont typeface="Source Sans Pro"/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 </a:t>
            </a:r>
            <a:endParaRPr lang="en-US" sz="1400" dirty="0">
              <a:latin typeface="Dosis" panose="020B060402020202020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38282" y="2563185"/>
            <a:ext cx="3974793" cy="1746056"/>
            <a:chOff x="4738282" y="2416040"/>
            <a:chExt cx="3974793" cy="1714526"/>
          </a:xfrm>
        </p:grpSpPr>
        <p:sp>
          <p:nvSpPr>
            <p:cNvPr id="19" name="Shape 112"/>
            <p:cNvSpPr txBox="1">
              <a:spLocks/>
            </p:cNvSpPr>
            <p:nvPr/>
          </p:nvSpPr>
          <p:spPr>
            <a:xfrm>
              <a:off x="4738282" y="2416040"/>
              <a:ext cx="3974793" cy="17145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▹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▸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⬩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⬞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●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>
                <a:buFont typeface="Source Sans Pro"/>
                <a:buNone/>
              </a:pPr>
              <a:r>
                <a:rPr lang="en-US" sz="1400" dirty="0" smtClean="0">
                  <a:latin typeface="Dosis" panose="020B0604020202020204" charset="0"/>
                </a:rPr>
                <a:t>Final Alignment</a:t>
              </a:r>
            </a:p>
            <a:p>
              <a:pPr>
                <a:buFont typeface="Source Sans Pro"/>
                <a:buNone/>
              </a:pPr>
              <a:r>
                <a:rPr lang="en-US" sz="1400" dirty="0" smtClean="0">
                  <a:latin typeface="Dosis" panose="020B0604020202020204" charset="0"/>
                </a:rPr>
                <a:t>	- Start from each Cell with max value</a:t>
              </a:r>
            </a:p>
            <a:p>
              <a:pPr>
                <a:buFont typeface="Source Sans Pro"/>
                <a:buNone/>
              </a:pPr>
              <a:r>
                <a:rPr lang="en-US" sz="1400" dirty="0">
                  <a:latin typeface="Dosis" panose="020B0604020202020204" charset="0"/>
                </a:rPr>
                <a:t>	</a:t>
              </a:r>
              <a:r>
                <a:rPr lang="en-US" sz="1400" dirty="0" smtClean="0">
                  <a:latin typeface="Dosis" panose="020B0604020202020204" charset="0"/>
                </a:rPr>
                <a:t>- If           then, place character in both </a:t>
              </a:r>
              <a:r>
                <a:rPr lang="en-US" sz="1400" dirty="0" err="1" smtClean="0">
                  <a:latin typeface="Dosis" panose="020B0604020202020204" charset="0"/>
                </a:rPr>
                <a:t>seq</a:t>
              </a:r>
              <a:endParaRPr lang="en-US" sz="1400" dirty="0" smtClean="0">
                <a:latin typeface="Dosis" panose="020B0604020202020204" charset="0"/>
              </a:endParaRPr>
            </a:p>
            <a:p>
              <a:pPr>
                <a:buFont typeface="Source Sans Pro"/>
                <a:buNone/>
              </a:pPr>
              <a:r>
                <a:rPr lang="en-US" sz="1400" dirty="0">
                  <a:latin typeface="Dosis" panose="020B0604020202020204" charset="0"/>
                </a:rPr>
                <a:t>	</a:t>
              </a:r>
              <a:r>
                <a:rPr lang="en-US" sz="1400" dirty="0" smtClean="0">
                  <a:latin typeface="Dosis" panose="020B0604020202020204" charset="0"/>
                </a:rPr>
                <a:t>- If              or        then  character in start 	  	   </a:t>
              </a:r>
              <a:r>
                <a:rPr lang="en-US" sz="1400" dirty="0" err="1" smtClean="0">
                  <a:latin typeface="Dosis" panose="020B0604020202020204" charset="0"/>
                </a:rPr>
                <a:t>seq</a:t>
              </a:r>
              <a:r>
                <a:rPr lang="en-US" sz="1400" dirty="0" smtClean="0">
                  <a:latin typeface="Dosis" panose="020B0604020202020204" charset="0"/>
                </a:rPr>
                <a:t> &amp; gap in end </a:t>
              </a:r>
              <a:r>
                <a:rPr lang="en-US" sz="1400" dirty="0" err="1" smtClean="0">
                  <a:latin typeface="Dosis" panose="020B0604020202020204" charset="0"/>
                </a:rPr>
                <a:t>seq</a:t>
              </a:r>
              <a:endParaRPr lang="en-US" sz="1400" dirty="0" smtClean="0">
                <a:latin typeface="Dosis" panose="020B0604020202020204" charset="0"/>
              </a:endParaRPr>
            </a:p>
            <a:p>
              <a:pPr>
                <a:buFont typeface="Source Sans Pro"/>
                <a:buNone/>
              </a:pPr>
              <a:r>
                <a:rPr lang="en-US" sz="1400" dirty="0">
                  <a:latin typeface="Dosis" panose="020B0604020202020204" charset="0"/>
                </a:rPr>
                <a:t>	</a:t>
              </a:r>
              <a:r>
                <a:rPr lang="en-US" sz="1400" dirty="0" smtClean="0">
                  <a:latin typeface="Dosis" panose="020B0604020202020204" charset="0"/>
                </a:rPr>
                <a:t> </a:t>
              </a:r>
              <a:endParaRPr lang="en-US" sz="1400" dirty="0">
                <a:latin typeface="Dosis" panose="020B0604020202020204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6035518" y="2963920"/>
              <a:ext cx="155424" cy="147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6035518" y="3264107"/>
              <a:ext cx="252247" cy="4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725678" y="3154732"/>
              <a:ext cx="0" cy="237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7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6068234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Local Alignment (Smith-Waterman) - Example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05532" y="1055487"/>
            <a:ext cx="1809894" cy="11727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Input</a:t>
            </a:r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    - seq1 </a:t>
            </a:r>
            <a:r>
              <a:rPr lang="en-US" sz="1400" dirty="0">
                <a:latin typeface="Dosis" panose="020B0604020202020204" charset="0"/>
              </a:rPr>
              <a:t>= </a:t>
            </a:r>
            <a:r>
              <a:rPr lang="en-US" sz="1400" dirty="0" smtClean="0">
                <a:latin typeface="Dosis" panose="020B0604020202020204" charset="0"/>
              </a:rPr>
              <a:t> AAAC</a:t>
            </a:r>
            <a:endParaRPr lang="en-U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    - seq2 </a:t>
            </a:r>
            <a:r>
              <a:rPr lang="en-US" sz="1400" dirty="0">
                <a:latin typeface="Dosis" panose="020B0604020202020204" charset="0"/>
              </a:rPr>
              <a:t>= </a:t>
            </a:r>
            <a:r>
              <a:rPr lang="en-US" sz="1400" dirty="0" smtClean="0">
                <a:latin typeface="Dosis" panose="020B0604020202020204" charset="0"/>
              </a:rPr>
              <a:t>AAG</a:t>
            </a:r>
            <a:endParaRPr lang="en-US" sz="1400" dirty="0">
              <a:latin typeface="Dosis" panose="020B0604020202020204" charset="0"/>
            </a:endParaRPr>
          </a:p>
        </p:txBody>
      </p:sp>
      <p:sp>
        <p:nvSpPr>
          <p:cNvPr id="17" name="Shape 112"/>
          <p:cNvSpPr txBox="1">
            <a:spLocks/>
          </p:cNvSpPr>
          <p:nvPr/>
        </p:nvSpPr>
        <p:spPr>
          <a:xfrm>
            <a:off x="805532" y="2132289"/>
            <a:ext cx="2652370" cy="13549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Scoring Scheme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s-ES" sz="1400" dirty="0">
                <a:latin typeface="Dosis" panose="020B0604020202020204" charset="0"/>
              </a:rPr>
              <a:t>δ(x, x) = </a:t>
            </a:r>
            <a:r>
              <a:rPr lang="es-ES" sz="1400" dirty="0" smtClean="0">
                <a:latin typeface="Dosis" panose="020B0604020202020204" charset="0"/>
              </a:rPr>
              <a:t>1 (Match)</a:t>
            </a:r>
            <a:endParaRPr lang="es-E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s-ES" sz="1400" dirty="0" smtClean="0">
                <a:latin typeface="Dosis" panose="020B0604020202020204" charset="0"/>
              </a:rPr>
              <a:t>	δ(x</a:t>
            </a:r>
            <a:r>
              <a:rPr lang="es-ES" sz="1400" dirty="0">
                <a:latin typeface="Dosis" panose="020B0604020202020204" charset="0"/>
              </a:rPr>
              <a:t>,-) = -</a:t>
            </a:r>
            <a:r>
              <a:rPr lang="es-ES" sz="1400" dirty="0" smtClean="0">
                <a:latin typeface="Dosis" panose="020B0604020202020204" charset="0"/>
              </a:rPr>
              <a:t>2 (Gap)</a:t>
            </a:r>
            <a:endParaRPr lang="es-ES" sz="1400" dirty="0">
              <a:latin typeface="Dosis" panose="020B0604020202020204" charset="0"/>
            </a:endParaRPr>
          </a:p>
          <a:p>
            <a:pPr>
              <a:buNone/>
            </a:pPr>
            <a:r>
              <a:rPr lang="es-ES" sz="1400" dirty="0" smtClean="0">
                <a:latin typeface="Dosis" panose="020B0604020202020204" charset="0"/>
              </a:rPr>
              <a:t>	δ(x</a:t>
            </a:r>
            <a:r>
              <a:rPr lang="es-ES" sz="1400" dirty="0">
                <a:latin typeface="Dosis" panose="020B0604020202020204" charset="0"/>
              </a:rPr>
              <a:t>, y) = -</a:t>
            </a:r>
            <a:r>
              <a:rPr lang="es-ES" sz="1400" dirty="0" smtClean="0">
                <a:latin typeface="Dosis" panose="020B0604020202020204" charset="0"/>
              </a:rPr>
              <a:t>1 (Mis match)</a:t>
            </a:r>
            <a:endParaRPr lang="es-ES" sz="1400" dirty="0">
              <a:latin typeface="Dosis" panose="020B0604020202020204" charset="0"/>
            </a:endParaRPr>
          </a:p>
          <a:p>
            <a:pPr>
              <a:buFont typeface="Source Sans Pro"/>
              <a:buNone/>
            </a:pPr>
            <a:endParaRPr lang="en-US" sz="1400" dirty="0" smtClean="0">
              <a:latin typeface="Dosis" panose="020B0604020202020204" charset="0"/>
            </a:endParaRPr>
          </a:p>
        </p:txBody>
      </p:sp>
      <p:sp>
        <p:nvSpPr>
          <p:cNvPr id="13" name="Shape 112"/>
          <p:cNvSpPr txBox="1">
            <a:spLocks/>
          </p:cNvSpPr>
          <p:nvPr/>
        </p:nvSpPr>
        <p:spPr>
          <a:xfrm>
            <a:off x="1912640" y="4448791"/>
            <a:ext cx="1271995" cy="33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Eq. 2: Cell Value</a:t>
            </a:r>
          </a:p>
        </p:txBody>
      </p:sp>
      <p:graphicFrame>
        <p:nvGraphicFramePr>
          <p:cNvPr id="15" name="Group 4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839980"/>
              </p:ext>
            </p:extLst>
          </p:nvPr>
        </p:nvGraphicFramePr>
        <p:xfrm>
          <a:off x="4736577" y="1055487"/>
          <a:ext cx="4274378" cy="3869580"/>
        </p:xfrm>
        <a:graphic>
          <a:graphicData uri="http://schemas.openxmlformats.org/drawingml/2006/table">
            <a:tbl>
              <a:tblPr>
                <a:tableStyleId>{FE442E02-E660-4E07-A1FA-838B0100BF95}</a:tableStyleId>
              </a:tblPr>
              <a:tblGrid>
                <a:gridCol w="86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Rectangle 469"/>
          <p:cNvSpPr>
            <a:spLocks noChangeArrowheads="1"/>
          </p:cNvSpPr>
          <p:nvPr/>
        </p:nvSpPr>
        <p:spPr bwMode="auto">
          <a:xfrm>
            <a:off x="5822074" y="1677962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57" name="Rectangle 466"/>
          <p:cNvSpPr>
            <a:spLocks noChangeArrowheads="1"/>
          </p:cNvSpPr>
          <p:nvPr/>
        </p:nvSpPr>
        <p:spPr bwMode="auto">
          <a:xfrm>
            <a:off x="6714432" y="1687693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58" name="Rectangle 467"/>
          <p:cNvSpPr>
            <a:spLocks noChangeArrowheads="1"/>
          </p:cNvSpPr>
          <p:nvPr/>
        </p:nvSpPr>
        <p:spPr bwMode="auto">
          <a:xfrm>
            <a:off x="7573256" y="1687693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59" name="Rectangle 468"/>
          <p:cNvSpPr>
            <a:spLocks noChangeArrowheads="1"/>
          </p:cNvSpPr>
          <p:nvPr/>
        </p:nvSpPr>
        <p:spPr bwMode="auto">
          <a:xfrm>
            <a:off x="8396125" y="1687693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60" name="Rectangle 470"/>
          <p:cNvSpPr>
            <a:spLocks noChangeArrowheads="1"/>
          </p:cNvSpPr>
          <p:nvPr/>
        </p:nvSpPr>
        <p:spPr bwMode="auto">
          <a:xfrm>
            <a:off x="5816459" y="2349599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61" name="Rectangle 476"/>
          <p:cNvSpPr>
            <a:spLocks noChangeArrowheads="1"/>
          </p:cNvSpPr>
          <p:nvPr/>
        </p:nvSpPr>
        <p:spPr bwMode="auto">
          <a:xfrm>
            <a:off x="6730891" y="2348927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2" name="Rectangle 477"/>
          <p:cNvSpPr>
            <a:spLocks noChangeArrowheads="1"/>
          </p:cNvSpPr>
          <p:nvPr/>
        </p:nvSpPr>
        <p:spPr bwMode="auto">
          <a:xfrm>
            <a:off x="7570339" y="2317233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63" name="Rectangle 478"/>
          <p:cNvSpPr>
            <a:spLocks noChangeArrowheads="1"/>
          </p:cNvSpPr>
          <p:nvPr/>
        </p:nvSpPr>
        <p:spPr bwMode="auto">
          <a:xfrm>
            <a:off x="8396125" y="2343759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65" name="Rectangle 471"/>
          <p:cNvSpPr>
            <a:spLocks noChangeArrowheads="1"/>
          </p:cNvSpPr>
          <p:nvPr/>
        </p:nvSpPr>
        <p:spPr bwMode="auto">
          <a:xfrm>
            <a:off x="5803997" y="2997934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66" name="Rectangle 472"/>
          <p:cNvSpPr>
            <a:spLocks noChangeArrowheads="1"/>
          </p:cNvSpPr>
          <p:nvPr/>
        </p:nvSpPr>
        <p:spPr bwMode="auto">
          <a:xfrm>
            <a:off x="5804714" y="3615524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67" name="Rectangle 473"/>
          <p:cNvSpPr>
            <a:spLocks noChangeArrowheads="1"/>
          </p:cNvSpPr>
          <p:nvPr/>
        </p:nvSpPr>
        <p:spPr bwMode="auto">
          <a:xfrm>
            <a:off x="5805163" y="4264621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68" name="Rectangle 479"/>
          <p:cNvSpPr>
            <a:spLocks noChangeArrowheads="1"/>
          </p:cNvSpPr>
          <p:nvPr/>
        </p:nvSpPr>
        <p:spPr bwMode="auto">
          <a:xfrm>
            <a:off x="6717206" y="3009829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9" name="Rectangle 480"/>
          <p:cNvSpPr>
            <a:spLocks noChangeArrowheads="1"/>
          </p:cNvSpPr>
          <p:nvPr/>
        </p:nvSpPr>
        <p:spPr bwMode="auto">
          <a:xfrm>
            <a:off x="6714432" y="3595884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70" name="Rectangle 481"/>
          <p:cNvSpPr>
            <a:spLocks noChangeArrowheads="1"/>
          </p:cNvSpPr>
          <p:nvPr/>
        </p:nvSpPr>
        <p:spPr bwMode="auto">
          <a:xfrm>
            <a:off x="6714432" y="4283717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71" name="Rectangle 482"/>
          <p:cNvSpPr>
            <a:spLocks noChangeArrowheads="1"/>
          </p:cNvSpPr>
          <p:nvPr/>
        </p:nvSpPr>
        <p:spPr bwMode="auto">
          <a:xfrm>
            <a:off x="7593091" y="298565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72" name="Rectangle 484"/>
          <p:cNvSpPr>
            <a:spLocks noChangeArrowheads="1"/>
          </p:cNvSpPr>
          <p:nvPr/>
        </p:nvSpPr>
        <p:spPr bwMode="auto">
          <a:xfrm>
            <a:off x="7583763" y="3624543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73" name="Rectangle 485"/>
          <p:cNvSpPr>
            <a:spLocks noChangeArrowheads="1"/>
          </p:cNvSpPr>
          <p:nvPr/>
        </p:nvSpPr>
        <p:spPr bwMode="auto">
          <a:xfrm>
            <a:off x="7561724" y="4242215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74" name="Rectangle 483"/>
          <p:cNvSpPr>
            <a:spLocks noChangeArrowheads="1"/>
          </p:cNvSpPr>
          <p:nvPr/>
        </p:nvSpPr>
        <p:spPr bwMode="auto">
          <a:xfrm>
            <a:off x="8410785" y="2968840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76" name="Rectangle 486"/>
          <p:cNvSpPr>
            <a:spLocks noChangeArrowheads="1"/>
          </p:cNvSpPr>
          <p:nvPr/>
        </p:nvSpPr>
        <p:spPr bwMode="auto">
          <a:xfrm>
            <a:off x="8396125" y="3624543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77" name="Rectangle 487"/>
          <p:cNvSpPr>
            <a:spLocks noChangeArrowheads="1"/>
          </p:cNvSpPr>
          <p:nvPr/>
        </p:nvSpPr>
        <p:spPr bwMode="auto">
          <a:xfrm>
            <a:off x="8389660" y="4240252"/>
            <a:ext cx="441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7" name="Right Arrow 6"/>
          <p:cNvSpPr/>
          <p:nvPr/>
        </p:nvSpPr>
        <p:spPr>
          <a:xfrm rot="2055718">
            <a:off x="6321532" y="2274194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2055718">
            <a:off x="6321031" y="2916034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2055718">
            <a:off x="7218739" y="2899134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2055718">
            <a:off x="8076492" y="2893058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2055718">
            <a:off x="6321031" y="3571615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2055718">
            <a:off x="7218737" y="3572319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2055718">
            <a:off x="8117476" y="3578228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 rot="2055718">
            <a:off x="7218738" y="4184922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 rot="2055718">
            <a:off x="8106644" y="4183154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803041" y="3154119"/>
            <a:ext cx="3454948" cy="124392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2055718">
            <a:off x="7211406" y="2300457"/>
            <a:ext cx="331592" cy="1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582584" y="3016456"/>
            <a:ext cx="431818" cy="586055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92194" y="3663443"/>
            <a:ext cx="431818" cy="586055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2831437">
            <a:off x="7313498" y="2699854"/>
            <a:ext cx="331592" cy="1836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2831437">
            <a:off x="6393814" y="2084210"/>
            <a:ext cx="331592" cy="1836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2831437">
            <a:off x="7265516" y="3345682"/>
            <a:ext cx="331592" cy="1836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2831437">
            <a:off x="6392202" y="2695354"/>
            <a:ext cx="331592" cy="1836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8430954">
            <a:off x="6613238" y="1164430"/>
            <a:ext cx="798699" cy="3099166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18430954">
            <a:off x="6550616" y="1796636"/>
            <a:ext cx="798699" cy="3099166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hape 112"/>
          <p:cNvSpPr txBox="1">
            <a:spLocks/>
          </p:cNvSpPr>
          <p:nvPr/>
        </p:nvSpPr>
        <p:spPr>
          <a:xfrm>
            <a:off x="3277192" y="2145695"/>
            <a:ext cx="1086424" cy="692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Final Alignment</a:t>
            </a:r>
          </a:p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    </a:t>
            </a:r>
            <a:endParaRPr lang="en-US" sz="1400" dirty="0">
              <a:latin typeface="Dosis" panose="020B0604020202020204" charset="0"/>
            </a:endParaRPr>
          </a:p>
        </p:txBody>
      </p:sp>
      <p:sp>
        <p:nvSpPr>
          <p:cNvPr id="95" name="Text Box 502"/>
          <p:cNvSpPr txBox="1">
            <a:spLocks noChangeArrowheads="1"/>
          </p:cNvSpPr>
          <p:nvPr/>
        </p:nvSpPr>
        <p:spPr bwMode="auto">
          <a:xfrm>
            <a:off x="3242769" y="1026801"/>
            <a:ext cx="1066800" cy="1169988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b="1" dirty="0" smtClean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AAG</a:t>
            </a:r>
            <a:endParaRPr lang="en-US" sz="2800" b="1" dirty="0">
              <a:solidFill>
                <a:srgbClr val="33CC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AAAC</a:t>
            </a:r>
          </a:p>
        </p:txBody>
      </p:sp>
    </p:spTree>
    <p:extLst>
      <p:ext uri="{BB962C8B-B14F-4D97-AF65-F5344CB8AC3E}">
        <p14:creationId xmlns:p14="http://schemas.microsoft.com/office/powerpoint/2010/main" val="15667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  <p:bldP spid="7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46" grpId="0" animBg="1"/>
      <p:bldP spid="4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6" grpId="0" animBg="1"/>
      <p:bldP spid="64" grpId="0" animBg="1"/>
      <p:bldP spid="94" grpId="0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271752"/>
            <a:ext cx="8121869" cy="16811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</a:t>
            </a:r>
            <a:r>
              <a:rPr lang="en" dirty="0" smtClean="0"/>
              <a:t>. Multiple Sequence Alignment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Progressive, Iterative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17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2967681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Progressive Method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412827" y="1045728"/>
            <a:ext cx="3436741" cy="36944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Two major steps – Guide Tree build up and Multiple Pairwise Alignment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Steps 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- Take each pair, align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- Generate consensus of that 	   alignment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- Align new sequence with the 	   consensus of the previous one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- Go back, Until all sequences are 	   finished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Example 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Clustal </a:t>
            </a:r>
            <a:r>
              <a:rPr lang="el-GR" sz="1400" dirty="0">
                <a:latin typeface="Dosis" panose="020B0604020202020204" charset="0"/>
              </a:rPr>
              <a:t>ω</a:t>
            </a:r>
            <a:r>
              <a:rPr lang="en-US" sz="1400" dirty="0" smtClean="0">
                <a:latin typeface="Dosis" panose="020B0604020202020204" charset="0"/>
              </a:rPr>
              <a:t> 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MAFFT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KALIGN</a:t>
            </a:r>
          </a:p>
          <a:p>
            <a:pPr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T-COFFEE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3" y="1045728"/>
            <a:ext cx="4099054" cy="38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2484205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Iterative Method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053594" y="1424101"/>
            <a:ext cx="3066462" cy="224400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Works similarly to progressive methods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Repeatedly realign the initial sequences as well as add new sequences to the growing MSA</a:t>
            </a: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Example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DIALIGN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MUSCLE</a:t>
            </a:r>
          </a:p>
          <a:p>
            <a:pPr lvl="1"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POA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2" b="15358"/>
          <a:stretch/>
        </p:blipFill>
        <p:spPr>
          <a:xfrm>
            <a:off x="4325163" y="1776248"/>
            <a:ext cx="4663551" cy="189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2484205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MSA Challanges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651167" y="1140321"/>
            <a:ext cx="4643012" cy="35683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>
                <a:latin typeface="Dosis" panose="020B0604020202020204" charset="0"/>
              </a:rPr>
              <a:t>Computationally </a:t>
            </a:r>
            <a:r>
              <a:rPr lang="en-US" sz="1400" dirty="0" smtClean="0">
                <a:latin typeface="Dosis" panose="020B0604020202020204" charset="0"/>
              </a:rPr>
              <a:t>Expensive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Difficult </a:t>
            </a:r>
            <a:r>
              <a:rPr lang="en-US" sz="1400" dirty="0">
                <a:latin typeface="Dosis" panose="020B0604020202020204" charset="0"/>
              </a:rPr>
              <a:t>to </a:t>
            </a:r>
            <a:r>
              <a:rPr lang="en-US" sz="1400" dirty="0" smtClean="0">
                <a:latin typeface="Dosis" panose="020B0604020202020204" charset="0"/>
              </a:rPr>
              <a:t>score. Multiple </a:t>
            </a:r>
            <a:r>
              <a:rPr lang="en-US" sz="1400" dirty="0">
                <a:latin typeface="Dosis" panose="020B0604020202020204" charset="0"/>
              </a:rPr>
              <a:t>comparison necessary in each column of the </a:t>
            </a:r>
            <a:r>
              <a:rPr lang="en-US" sz="1400" dirty="0" smtClean="0">
                <a:latin typeface="Dosis" panose="020B0604020202020204" charset="0"/>
              </a:rPr>
              <a:t>MSA </a:t>
            </a:r>
            <a:r>
              <a:rPr lang="en-US" sz="1400" dirty="0">
                <a:latin typeface="Dosis" panose="020B0604020202020204" charset="0"/>
              </a:rPr>
              <a:t>for a cumulative </a:t>
            </a:r>
            <a:r>
              <a:rPr lang="en-US" sz="1400" dirty="0" smtClean="0">
                <a:latin typeface="Dosis" panose="020B0604020202020204" charset="0"/>
              </a:rPr>
              <a:t>score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 smtClean="0">
                <a:latin typeface="Dosis" panose="020B0604020202020204" charset="0"/>
              </a:rPr>
              <a:t>Placement </a:t>
            </a:r>
            <a:r>
              <a:rPr lang="en-US" sz="1400" dirty="0">
                <a:latin typeface="Dosis" panose="020B0604020202020204" charset="0"/>
              </a:rPr>
              <a:t>of gaps and scoring of substitution is more </a:t>
            </a:r>
            <a:r>
              <a:rPr lang="en-US" sz="1400" dirty="0" smtClean="0">
                <a:latin typeface="Dosis" panose="020B0604020202020204" charset="0"/>
              </a:rPr>
              <a:t>difficult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Difficulty increases with </a:t>
            </a:r>
            <a:r>
              <a:rPr lang="en-US" sz="1400" dirty="0" smtClean="0">
                <a:latin typeface="Dosis" panose="020B0604020202020204" charset="0"/>
              </a:rPr>
              <a:t>diversity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Relatively easy for a set of closely related </a:t>
            </a:r>
            <a:r>
              <a:rPr lang="en-US" sz="1400" dirty="0" smtClean="0">
                <a:latin typeface="Dosis" panose="020B0604020202020204" charset="0"/>
              </a:rPr>
              <a:t>sequences. Identifying </a:t>
            </a:r>
            <a:r>
              <a:rPr lang="en-US" sz="1400" dirty="0">
                <a:latin typeface="Dosis" panose="020B0604020202020204" charset="0"/>
              </a:rPr>
              <a:t>the correct ancestry relationships for a set of distantly related sequences is more </a:t>
            </a:r>
            <a:r>
              <a:rPr lang="en-US" sz="1400" dirty="0" smtClean="0">
                <a:latin typeface="Dosis" panose="020B0604020202020204" charset="0"/>
              </a:rPr>
              <a:t>challenging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>
              <a:latin typeface="Dosis" panose="020B0604020202020204" charset="0"/>
            </a:endParaRPr>
          </a:p>
          <a:p>
            <a:pPr marL="285750" indent="-285750"/>
            <a:r>
              <a:rPr lang="en-US" sz="1400" dirty="0">
                <a:latin typeface="Dosis" panose="020B0604020202020204" charset="0"/>
              </a:rPr>
              <a:t>Even difficult if some members are more alike compared to others</a:t>
            </a:r>
          </a:p>
          <a:p>
            <a:pPr marL="285750" indent="-285750"/>
            <a:endParaRPr lang="en-US" sz="1400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1284423" y="39342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95%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1284422" y="665100"/>
            <a:ext cx="7173899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O</a:t>
            </a:r>
            <a:r>
              <a:rPr lang="en" sz="2400" dirty="0" smtClean="0">
                <a:solidFill>
                  <a:srgbClr val="FFFFFF"/>
                </a:solidFill>
              </a:rPr>
              <a:t>f Human DNA is identical to Chimpanzees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 idx="4294967295"/>
          </p:nvPr>
        </p:nvSpPr>
        <p:spPr>
          <a:xfrm>
            <a:off x="1284415" y="2394814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510 DNA Codes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4294967295"/>
          </p:nvPr>
        </p:nvSpPr>
        <p:spPr>
          <a:xfrm>
            <a:off x="1284412" y="3010103"/>
            <a:ext cx="6335582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Lost throughout human evolution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ctrTitle" idx="4294967295"/>
          </p:nvPr>
        </p:nvSpPr>
        <p:spPr>
          <a:xfrm>
            <a:off x="1284421" y="1091048"/>
            <a:ext cx="7173899" cy="894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FFFF"/>
                </a:solidFill>
              </a:rPr>
              <a:t>2 gm DNA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ubTitle" idx="4294967295"/>
          </p:nvPr>
        </p:nvSpPr>
        <p:spPr>
          <a:xfrm>
            <a:off x="1284412" y="1816777"/>
            <a:ext cx="6335582" cy="61528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FF"/>
                </a:solidFill>
              </a:rPr>
              <a:t>Can contain digital </a:t>
            </a:r>
            <a:r>
              <a:rPr lang="en-US" sz="2400" dirty="0">
                <a:solidFill>
                  <a:srgbClr val="FFFFFF"/>
                </a:solidFill>
              </a:rPr>
              <a:t>i</a:t>
            </a:r>
            <a:r>
              <a:rPr lang="en-US" sz="2400" dirty="0" smtClean="0">
                <a:solidFill>
                  <a:srgbClr val="FFFFFF"/>
                </a:solidFill>
              </a:rPr>
              <a:t>nformation of whole world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023016" y="457950"/>
            <a:ext cx="2120984" cy="4361089"/>
          </a:xfrm>
          <a:custGeom>
            <a:avLst/>
            <a:gdLst/>
            <a:ahLst/>
            <a:cxnLst/>
            <a:rect l="0" t="0" r="0" b="0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72"/>
          <p:cNvSpPr txBox="1">
            <a:spLocks/>
          </p:cNvSpPr>
          <p:nvPr/>
        </p:nvSpPr>
        <p:spPr>
          <a:xfrm>
            <a:off x="1284415" y="3473303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sz="4800" dirty="0" smtClean="0">
                <a:solidFill>
                  <a:srgbClr val="FFFFFF"/>
                </a:solidFill>
              </a:rPr>
              <a:t>1.8 Meter</a:t>
            </a:r>
            <a:endParaRPr lang="en" sz="4800" dirty="0">
              <a:solidFill>
                <a:srgbClr val="FFFFFF"/>
              </a:solidFill>
            </a:endParaRPr>
          </a:p>
        </p:txBody>
      </p:sp>
      <p:sp>
        <p:nvSpPr>
          <p:cNvPr id="11" name="Shape 273"/>
          <p:cNvSpPr txBox="1">
            <a:spLocks/>
          </p:cNvSpPr>
          <p:nvPr/>
        </p:nvSpPr>
        <p:spPr>
          <a:xfrm>
            <a:off x="1284412" y="4130421"/>
            <a:ext cx="5967723" cy="46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Long DNA is squeezed into a space </a:t>
            </a:r>
            <a:r>
              <a:rPr lang="en" sz="2400" dirty="0">
                <a:solidFill>
                  <a:srgbClr val="FFFFFF"/>
                </a:solidFill>
              </a:rPr>
              <a:t>of 0.09 </a:t>
            </a:r>
            <a:r>
              <a:rPr lang="en" sz="2400" dirty="0" smtClean="0">
                <a:solidFill>
                  <a:srgbClr val="FFFFFF"/>
                </a:solidFill>
              </a:rPr>
              <a:t>µm 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2368226" y="1488177"/>
            <a:ext cx="5199222" cy="1852396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9600" b="1" dirty="0" smtClean="0"/>
              <a:t>Shocked?</a:t>
            </a:r>
            <a:endParaRPr lang="en" sz="9600" dirty="0"/>
          </a:p>
        </p:txBody>
      </p:sp>
      <p:sp>
        <p:nvSpPr>
          <p:cNvPr id="2" name="TextBox 1"/>
          <p:cNvSpPr txBox="1"/>
          <p:nvPr/>
        </p:nvSpPr>
        <p:spPr>
          <a:xfrm rot="698330">
            <a:off x="4982705" y="1226567"/>
            <a:ext cx="3662694" cy="523220"/>
          </a:xfrm>
          <a:prstGeom prst="rect">
            <a:avLst/>
          </a:prstGeom>
          <a:solidFill>
            <a:srgbClr val="0DB7C4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TO BE CONTINUED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739321" y="186400"/>
            <a:ext cx="7889671" cy="940147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Youtube Links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956439" y="1474810"/>
            <a:ext cx="7798678" cy="17728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195" marR="5080" indent="-24130">
              <a:lnSpc>
                <a:spcPct val="150000"/>
              </a:lnSpc>
            </a:pPr>
            <a:r>
              <a:rPr lang="en-US" sz="1800" spc="-5" dirty="0">
                <a:latin typeface="Dosis" panose="020B0604020202020204" charset="0"/>
                <a:cs typeface="Arial"/>
              </a:rPr>
              <a:t>Global Alignment Part 1 - </a:t>
            </a:r>
            <a:r>
              <a:rPr lang="en-US" sz="1800" spc="-5" dirty="0">
                <a:latin typeface="Dosis" panose="020B0604020202020204" charset="0"/>
                <a:cs typeface="Arial"/>
                <a:hlinkClick r:id="rId3"/>
              </a:rPr>
              <a:t>https://</a:t>
            </a:r>
            <a:r>
              <a:rPr lang="en-US" sz="1800" spc="-5" dirty="0" smtClean="0">
                <a:latin typeface="Dosis" panose="020B0604020202020204" charset="0"/>
                <a:cs typeface="Arial"/>
                <a:hlinkClick r:id="rId3"/>
              </a:rPr>
              <a:t>www.youtube.com/watch?v=vqxc2EfPWdk</a:t>
            </a:r>
            <a:endParaRPr lang="en-US" sz="1800" spc="-5" dirty="0" smtClean="0">
              <a:latin typeface="Dosis" panose="020B0604020202020204" charset="0"/>
              <a:cs typeface="Arial"/>
            </a:endParaRPr>
          </a:p>
          <a:p>
            <a:pPr marL="36195" marR="5080" indent="-24130">
              <a:lnSpc>
                <a:spcPct val="150000"/>
              </a:lnSpc>
            </a:pPr>
            <a:r>
              <a:rPr lang="en-US" sz="1800" spc="-5" dirty="0">
                <a:latin typeface="Dosis" panose="020B0604020202020204" charset="0"/>
                <a:cs typeface="Arial"/>
              </a:rPr>
              <a:t>Global Alignment Part 2 - </a:t>
            </a:r>
            <a:r>
              <a:rPr lang="en-US" sz="1800" spc="-5" dirty="0">
                <a:latin typeface="Dosis" panose="020B0604020202020204" charset="0"/>
                <a:cs typeface="Arial"/>
                <a:hlinkClick r:id="rId4"/>
              </a:rPr>
              <a:t>https://</a:t>
            </a:r>
            <a:r>
              <a:rPr lang="en-US" sz="1800" spc="-5" dirty="0" smtClean="0">
                <a:latin typeface="Dosis" panose="020B0604020202020204" charset="0"/>
                <a:cs typeface="Arial"/>
                <a:hlinkClick r:id="rId4"/>
              </a:rPr>
              <a:t>www.youtube.com/watch?v=zwA-6_1bLgE</a:t>
            </a:r>
            <a:r>
              <a:rPr lang="en-US" sz="1800" spc="-5" dirty="0" smtClean="0">
                <a:latin typeface="Dosis" panose="020B0604020202020204" charset="0"/>
                <a:cs typeface="Arial"/>
              </a:rPr>
              <a:t> </a:t>
            </a:r>
          </a:p>
          <a:p>
            <a:pPr marL="36195" marR="5080" indent="-24130">
              <a:lnSpc>
                <a:spcPct val="150000"/>
              </a:lnSpc>
            </a:pPr>
            <a:r>
              <a:rPr lang="en-US" sz="1800" spc="-5" dirty="0">
                <a:latin typeface="Dosis" panose="020B0604020202020204" charset="0"/>
                <a:cs typeface="Arial"/>
              </a:rPr>
              <a:t>Local Alignment - </a:t>
            </a:r>
            <a:r>
              <a:rPr lang="en-US" sz="1800" spc="-5" dirty="0">
                <a:latin typeface="Dosis" panose="020B0604020202020204" charset="0"/>
                <a:cs typeface="Arial"/>
                <a:hlinkClick r:id="rId5"/>
              </a:rPr>
              <a:t>https://</a:t>
            </a:r>
            <a:r>
              <a:rPr lang="en-US" sz="1800" spc="-5" dirty="0" smtClean="0">
                <a:latin typeface="Dosis" panose="020B0604020202020204" charset="0"/>
                <a:cs typeface="Arial"/>
                <a:hlinkClick r:id="rId5"/>
              </a:rPr>
              <a:t>www.youtube.com/watch?v=IatoWOsJ35Q</a:t>
            </a:r>
            <a:r>
              <a:rPr lang="en-US" sz="1800" spc="-5" dirty="0" smtClean="0">
                <a:latin typeface="Dosis" panose="020B0604020202020204" charset="0"/>
                <a:cs typeface="Arial"/>
              </a:rPr>
              <a:t> </a:t>
            </a: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68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CONTENTS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2925575" y="1145596"/>
            <a:ext cx="40112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Sequence Alignment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Sequence Alignment Methods 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 Pairwise Alignment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 Multiple Sequence Alignment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Pairwise Sequence Alignment Methods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-Global Alignment (Needleman-Wunsch)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- Local Alignment (Smith-Waterman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)</a:t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endParaRPr lang="en-US" dirty="0" smtClean="0">
              <a:solidFill>
                <a:schemeClr val="bg2"/>
              </a:solidFill>
              <a:latin typeface="Dosi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Multiple Sequence Alignment </a:t>
            </a:r>
          </a:p>
          <a:p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- Progressive Method</a:t>
            </a:r>
          </a:p>
          <a:p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- Iterative Method</a:t>
            </a:r>
          </a:p>
          <a:p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- MSA Challenges</a:t>
            </a: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 smtClean="0">
                <a:solidFill>
                  <a:schemeClr val="bg2"/>
                </a:solidFill>
                <a:latin typeface="Dosis" panose="020B060402020202020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1. Sequence Alignment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Why and how align sequences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949309" y="882869"/>
            <a:ext cx="3696043" cy="167250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Sequence Alignment</a:t>
            </a:r>
            <a:endParaRPr lang="en" sz="54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6" y="2555377"/>
            <a:ext cx="4515851" cy="23634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2065" marR="5080" algn="just">
              <a:lnSpc>
                <a:spcPct val="150000"/>
              </a:lnSpc>
              <a:buNone/>
            </a:pPr>
            <a:r>
              <a:rPr lang="en-US" sz="1800" dirty="0" smtClean="0">
                <a:latin typeface="Dosis" panose="020B0604020202020204" charset="0"/>
                <a:cs typeface="Arial"/>
              </a:rPr>
              <a:t>A way </a:t>
            </a:r>
            <a:r>
              <a:rPr lang="en-US" sz="1800" dirty="0">
                <a:latin typeface="Dosis" panose="020B0604020202020204" charset="0"/>
                <a:cs typeface="Arial"/>
              </a:rPr>
              <a:t>of arranging the sequences of DNA, RNA, or protein to identify regions of similarity that may be a consequence of functional, structural, or evolutionary relationships between the sequences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44" name="Shape 14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object 4"/>
          <p:cNvSpPr txBox="1"/>
          <p:nvPr/>
        </p:nvSpPr>
        <p:spPr>
          <a:xfrm>
            <a:off x="5360277" y="2962238"/>
            <a:ext cx="3505010" cy="1079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2800" b="1" spc="-10" dirty="0">
                <a:solidFill>
                  <a:srgbClr val="33339A"/>
                </a:solidFill>
                <a:latin typeface="Courier New"/>
                <a:cs typeface="Courier New"/>
              </a:rPr>
              <a:t>C</a:t>
            </a:r>
            <a:r>
              <a:rPr sz="2800" b="1" spc="-5" dirty="0">
                <a:solidFill>
                  <a:srgbClr val="9A33FF"/>
                </a:solidFill>
                <a:latin typeface="Courier New"/>
                <a:cs typeface="Courier New"/>
              </a:rPr>
              <a:t>T</a:t>
            </a:r>
            <a:r>
              <a:rPr sz="2800" b="1" spc="-10" dirty="0">
                <a:solidFill>
                  <a:srgbClr val="9A33FF"/>
                </a:solidFill>
                <a:latin typeface="Courier New"/>
                <a:cs typeface="Courier New"/>
              </a:rPr>
              <a:t>G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800" b="1" spc="-5" dirty="0">
                <a:solidFill>
                  <a:srgbClr val="33339A"/>
                </a:solidFill>
                <a:latin typeface="Courier New"/>
                <a:cs typeface="Courier New"/>
              </a:rPr>
              <a:t>C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2800" b="1" spc="-10" dirty="0">
                <a:solidFill>
                  <a:srgbClr val="33339A"/>
                </a:solidFill>
                <a:latin typeface="Courier New"/>
                <a:cs typeface="Courier New"/>
              </a:rPr>
              <a:t>-</a:t>
            </a:r>
            <a:r>
              <a:rPr sz="2800" b="1" spc="-5" dirty="0">
                <a:solidFill>
                  <a:srgbClr val="33339A"/>
                </a:solidFill>
                <a:latin typeface="Courier New"/>
                <a:cs typeface="Courier New"/>
              </a:rPr>
              <a:t>C</a:t>
            </a:r>
            <a:r>
              <a:rPr sz="2800" b="1" spc="-10" dirty="0">
                <a:solidFill>
                  <a:srgbClr val="9A33FF"/>
                </a:solidFill>
                <a:latin typeface="Courier New"/>
                <a:cs typeface="Courier New"/>
              </a:rPr>
              <a:t>TG</a:t>
            </a:r>
            <a:r>
              <a:rPr sz="2800" b="1" spc="-10" dirty="0">
                <a:solidFill>
                  <a:srgbClr val="33339A"/>
                </a:solidFill>
                <a:latin typeface="Courier New"/>
                <a:cs typeface="Courier New"/>
              </a:rPr>
              <a:t>CACG</a:t>
            </a:r>
            <a:endParaRPr sz="2800" dirty="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1689"/>
              </a:spcBef>
            </a:pPr>
            <a:r>
              <a:rPr sz="2800" b="1" spc="-10" dirty="0">
                <a:solidFill>
                  <a:srgbClr val="33339A"/>
                </a:solidFill>
                <a:latin typeface="Courier New"/>
                <a:cs typeface="Courier New"/>
              </a:rPr>
              <a:t>-</a:t>
            </a:r>
            <a:r>
              <a:rPr sz="2800" b="1" spc="-5" dirty="0">
                <a:solidFill>
                  <a:srgbClr val="9A33FF"/>
                </a:solidFill>
                <a:latin typeface="Courier New"/>
                <a:cs typeface="Courier New"/>
              </a:rPr>
              <a:t>T</a:t>
            </a:r>
            <a:r>
              <a:rPr sz="2800" b="1" spc="-10" dirty="0">
                <a:solidFill>
                  <a:srgbClr val="9A33FF"/>
                </a:solidFill>
                <a:latin typeface="Courier New"/>
                <a:cs typeface="Courier New"/>
              </a:rPr>
              <a:t>G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800" b="1" spc="-5" dirty="0">
                <a:solidFill>
                  <a:srgbClr val="33339A"/>
                </a:solidFill>
                <a:latin typeface="Courier New"/>
                <a:cs typeface="Courier New"/>
              </a:rPr>
              <a:t>-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800" b="1" spc="-10" dirty="0">
                <a:solidFill>
                  <a:srgbClr val="33339A"/>
                </a:solidFill>
                <a:latin typeface="Courier New"/>
                <a:cs typeface="Courier New"/>
              </a:rPr>
              <a:t>G</a:t>
            </a:r>
            <a:r>
              <a:rPr sz="2800" b="1" spc="-5" dirty="0">
                <a:solidFill>
                  <a:srgbClr val="33339A"/>
                </a:solidFill>
                <a:latin typeface="Courier New"/>
                <a:cs typeface="Courier New"/>
              </a:rPr>
              <a:t>-</a:t>
            </a:r>
            <a:r>
              <a:rPr sz="2800" b="1" spc="-10" dirty="0">
                <a:solidFill>
                  <a:srgbClr val="9A33FF"/>
                </a:solidFill>
                <a:latin typeface="Courier New"/>
                <a:cs typeface="Courier New"/>
              </a:rPr>
              <a:t>TG</a:t>
            </a:r>
            <a:r>
              <a:rPr sz="2800" b="1" spc="-10" dirty="0">
                <a:solidFill>
                  <a:srgbClr val="33339A"/>
                </a:solidFill>
                <a:latin typeface="Courier New"/>
                <a:cs typeface="Courier New"/>
              </a:rPr>
              <a:t>-</a:t>
            </a:r>
            <a:r>
              <a:rPr sz="2800" b="1" spc="-10" dirty="0" smtClean="0">
                <a:solidFill>
                  <a:srgbClr val="33339A"/>
                </a:solidFill>
                <a:latin typeface="Courier New"/>
                <a:cs typeface="Courier New"/>
              </a:rPr>
              <a:t>---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4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</a:t>
            </a:r>
            <a:r>
              <a:rPr lang="en" dirty="0" smtClean="0"/>
              <a:t>. Sequence Alignment Methods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Pairwise and Multiple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0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Pairwise Sequence Alignment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35162" y="1618561"/>
            <a:ext cx="3994189" cy="217567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latin typeface="Dosis" panose="020B0604020202020204" charset="0"/>
              </a:rPr>
              <a:t>A pair of sequences as input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Align them in such a way that, for that particular alignment the assumed region of similarity produces higher score than all the other alignments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r>
              <a:rPr lang="en-US" sz="1400" dirty="0" smtClean="0">
                <a:latin typeface="Dosis" panose="020B0604020202020204" charset="0"/>
              </a:rPr>
              <a:t>Methods 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- Global Alignment (Needleman-Wunsch)</a:t>
            </a:r>
            <a:r>
              <a:rPr lang="en-US" sz="1400" dirty="0">
                <a:latin typeface="Dosis" panose="020B0604020202020204" charset="0"/>
              </a:rPr>
              <a:t/>
            </a:r>
            <a:br>
              <a:rPr lang="en-US" sz="1400" dirty="0">
                <a:latin typeface="Dosis" panose="020B0604020202020204" charset="0"/>
              </a:rPr>
            </a:br>
            <a:r>
              <a:rPr lang="en-US" sz="1400" dirty="0" smtClean="0">
                <a:latin typeface="Dosis" panose="020B0604020202020204" charset="0"/>
              </a:rPr>
              <a:t>	- Local Alignment (Smith-Waterman)</a:t>
            </a:r>
          </a:p>
          <a:p>
            <a:pPr>
              <a:buNone/>
            </a:pPr>
            <a:endParaRPr lang="en-US" sz="1400" dirty="0" smtClean="0">
              <a:latin typeface="Dosis" panose="020B0604020202020204" charset="0"/>
            </a:endParaRPr>
          </a:p>
          <a:p>
            <a:endParaRPr lang="en-US" sz="1400" dirty="0">
              <a:latin typeface="Dosis" panose="020B0604020202020204" charset="0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5290006" y="2264473"/>
            <a:ext cx="321754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9ACC00"/>
                </a:solidFill>
                <a:latin typeface="Courier New"/>
                <a:cs typeface="Courier New"/>
              </a:rPr>
              <a:t>CTGTCG</a:t>
            </a:r>
            <a:r>
              <a:rPr sz="2800" b="1" spc="-5" dirty="0">
                <a:solidFill>
                  <a:srgbClr val="9ACC00"/>
                </a:solidFill>
                <a:latin typeface="Courier New"/>
                <a:cs typeface="Courier New"/>
              </a:rPr>
              <a:t>C</a:t>
            </a:r>
            <a:r>
              <a:rPr sz="2800" b="1" spc="-5" dirty="0">
                <a:solidFill>
                  <a:srgbClr val="9A33FF"/>
                </a:solidFill>
                <a:latin typeface="Courier New"/>
                <a:cs typeface="Courier New"/>
              </a:rPr>
              <a:t>TG</a:t>
            </a:r>
            <a:r>
              <a:rPr sz="2800" b="1" spc="-10" dirty="0">
                <a:solidFill>
                  <a:srgbClr val="9A33FF"/>
                </a:solidFill>
                <a:latin typeface="Courier New"/>
                <a:cs typeface="Courier New"/>
              </a:rPr>
              <a:t>C</a:t>
            </a:r>
            <a:r>
              <a:rPr sz="2800" b="1" spc="-5" dirty="0">
                <a:solidFill>
                  <a:srgbClr val="33339A"/>
                </a:solidFill>
                <a:latin typeface="Courier New"/>
                <a:cs typeface="Courier New"/>
              </a:rPr>
              <a:t>A</a:t>
            </a:r>
            <a:r>
              <a:rPr sz="2800" b="1" spc="-10" dirty="0">
                <a:solidFill>
                  <a:srgbClr val="9A33FF"/>
                </a:solidFill>
                <a:latin typeface="Courier New"/>
                <a:cs typeface="Courier New"/>
              </a:rPr>
              <a:t>CG</a:t>
            </a:r>
            <a:r>
              <a:rPr sz="2800" b="1" spc="-10" dirty="0">
                <a:solidFill>
                  <a:srgbClr val="9ACC00"/>
                </a:solidFill>
                <a:latin typeface="Courier New"/>
                <a:cs typeface="Courier New"/>
              </a:rPr>
              <a:t>--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9ACC00"/>
                </a:solidFill>
                <a:latin typeface="Courier New"/>
                <a:cs typeface="Courier New"/>
              </a:rPr>
              <a:t>------</a:t>
            </a:r>
            <a:r>
              <a:rPr sz="2800" b="1" spc="-5" dirty="0">
                <a:solidFill>
                  <a:srgbClr val="9ACC00"/>
                </a:solidFill>
                <a:latin typeface="Courier New"/>
                <a:cs typeface="Courier New"/>
              </a:rPr>
              <a:t>-</a:t>
            </a:r>
            <a:r>
              <a:rPr sz="2800" b="1" spc="-5" dirty="0">
                <a:solidFill>
                  <a:srgbClr val="9A33FF"/>
                </a:solidFill>
                <a:latin typeface="Courier New"/>
                <a:cs typeface="Courier New"/>
              </a:rPr>
              <a:t>TG</a:t>
            </a:r>
            <a:r>
              <a:rPr sz="2800" b="1" spc="-10" dirty="0">
                <a:solidFill>
                  <a:srgbClr val="9A33FF"/>
                </a:solidFill>
                <a:latin typeface="Courier New"/>
                <a:cs typeface="Courier New"/>
              </a:rPr>
              <a:t>C</a:t>
            </a:r>
            <a:r>
              <a:rPr sz="2800" b="1" spc="-5" dirty="0">
                <a:solidFill>
                  <a:srgbClr val="33339A"/>
                </a:solidFill>
                <a:latin typeface="Courier New"/>
                <a:cs typeface="Courier New"/>
              </a:rPr>
              <a:t>-</a:t>
            </a:r>
            <a:r>
              <a:rPr sz="2800" b="1" spc="-10" dirty="0">
                <a:solidFill>
                  <a:srgbClr val="9A33FF"/>
                </a:solidFill>
                <a:latin typeface="Courier New"/>
                <a:cs typeface="Courier New"/>
              </a:rPr>
              <a:t>CG</a:t>
            </a:r>
            <a:r>
              <a:rPr sz="2800" b="1" spc="-10" dirty="0">
                <a:solidFill>
                  <a:srgbClr val="9ACC00"/>
                </a:solidFill>
                <a:latin typeface="Courier New"/>
                <a:cs typeface="Courier New"/>
              </a:rPr>
              <a:t>TG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27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3682384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Multiple Sequence Alignment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349765" y="2272408"/>
            <a:ext cx="3436741" cy="186518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Three or more than three sequences as input</a:t>
            </a:r>
            <a:br>
              <a:rPr lang="en-US" sz="1400" dirty="0" smtClean="0">
                <a:latin typeface="Dosis" panose="020B0604020202020204" charset="0"/>
              </a:rPr>
            </a:b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Dosis" panose="020B0604020202020204" charset="0"/>
              </a:rPr>
              <a:t>Align all the sequences altogether in such a manner that the alignment produces highest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Dosi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Dosi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15" y="1198179"/>
            <a:ext cx="3611800" cy="29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 Pairwise Sequence Alignment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Global and Local methods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01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4817501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Global Alignment (Needleman-Wunsch)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05532" y="1075623"/>
            <a:ext cx="2905318" cy="11727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3 Major Steps 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-Create 2D Matrix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-Trace back</a:t>
            </a:r>
          </a:p>
          <a:p>
            <a:pPr>
              <a:buNone/>
            </a:pPr>
            <a:r>
              <a:rPr lang="en-US" sz="1400" dirty="0" smtClean="0">
                <a:latin typeface="Dosis" panose="020B0604020202020204" charset="0"/>
              </a:rPr>
              <a:t>	-Final Alignment</a:t>
            </a:r>
            <a:endParaRPr lang="en-US" sz="1400" dirty="0">
              <a:latin typeface="Dosis" panose="020B0604020202020204" charset="0"/>
            </a:endParaRPr>
          </a:p>
        </p:txBody>
      </p:sp>
      <p:sp>
        <p:nvSpPr>
          <p:cNvPr id="17" name="Shape 112"/>
          <p:cNvSpPr txBox="1">
            <a:spLocks/>
          </p:cNvSpPr>
          <p:nvPr/>
        </p:nvSpPr>
        <p:spPr>
          <a:xfrm>
            <a:off x="805533" y="2237952"/>
            <a:ext cx="3630531" cy="25698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Create 2D Matrix</a:t>
            </a:r>
          </a:p>
          <a:p>
            <a:pPr>
              <a:buFont typeface="Source Sans Pro"/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Row x Col 2D matrix draw (Row , Col 	   size of seq1 and seq2 respectively)</a:t>
            </a:r>
          </a:p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	- Place 2 </a:t>
            </a:r>
            <a:r>
              <a:rPr lang="en-US" sz="1400" dirty="0">
                <a:latin typeface="Dosis" panose="020B0604020202020204" charset="0"/>
              </a:rPr>
              <a:t>s</a:t>
            </a:r>
            <a:r>
              <a:rPr lang="en-US" sz="1400" dirty="0" smtClean="0">
                <a:latin typeface="Dosis" panose="020B0604020202020204" charset="0"/>
              </a:rPr>
              <a:t>eqs as Row and Column 	   Header</a:t>
            </a:r>
          </a:p>
          <a:p>
            <a:pPr>
              <a:buFont typeface="Source Sans Pro"/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Cell (0,0) = 0</a:t>
            </a:r>
          </a:p>
          <a:p>
            <a:pPr>
              <a:buFont typeface="Source Sans Pro"/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Cell (0,1) to Cell (0,Column) and Cell 	   (1,0) to Cell (Row,0) value = delete 	   gap value from previous cell value</a:t>
            </a:r>
          </a:p>
          <a:p>
            <a:pPr>
              <a:buFont typeface="Source Sans Pro"/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For other cell values, follow 	   equation in (1)</a:t>
            </a:r>
          </a:p>
          <a:p>
            <a:pPr>
              <a:buFont typeface="Source Sans Pro"/>
              <a:buNone/>
            </a:pPr>
            <a:endParaRPr lang="en-US" sz="1400" dirty="0" smtClean="0">
              <a:latin typeface="Dosis" panose="020B0604020202020204" charset="0"/>
            </a:endParaRPr>
          </a:p>
        </p:txBody>
      </p:sp>
      <p:sp>
        <p:nvSpPr>
          <p:cNvPr id="18" name="Shape 112"/>
          <p:cNvSpPr txBox="1">
            <a:spLocks/>
          </p:cNvSpPr>
          <p:nvPr/>
        </p:nvSpPr>
        <p:spPr>
          <a:xfrm>
            <a:off x="4738283" y="1039639"/>
            <a:ext cx="2905318" cy="906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Trace back</a:t>
            </a:r>
          </a:p>
          <a:p>
            <a:pPr>
              <a:buFont typeface="Source Sans Pro"/>
              <a:buNone/>
            </a:pPr>
            <a:r>
              <a:rPr lang="en-US" sz="1400" dirty="0" smtClean="0">
                <a:latin typeface="Dosis" panose="020B0604020202020204" charset="0"/>
              </a:rPr>
              <a:t>	- Start from Cell (Row, Col)</a:t>
            </a:r>
          </a:p>
          <a:p>
            <a:pPr>
              <a:buFont typeface="Source Sans Pro"/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- Go back up to Cell (0,0)</a:t>
            </a:r>
          </a:p>
          <a:p>
            <a:pPr>
              <a:buFont typeface="Source Sans Pro"/>
              <a:buNone/>
            </a:pPr>
            <a:r>
              <a:rPr lang="en-US" sz="1400" dirty="0">
                <a:latin typeface="Dosis" panose="020B0604020202020204" charset="0"/>
              </a:rPr>
              <a:t>	</a:t>
            </a:r>
            <a:r>
              <a:rPr lang="en-US" sz="1400" dirty="0" smtClean="0">
                <a:latin typeface="Dosis" panose="020B0604020202020204" charset="0"/>
              </a:rPr>
              <a:t> </a:t>
            </a:r>
            <a:endParaRPr lang="en-US" sz="1400" dirty="0">
              <a:latin typeface="Dosis" panose="020B060402020202020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38283" y="2563185"/>
            <a:ext cx="2905318" cy="1714526"/>
            <a:chOff x="4738283" y="2416040"/>
            <a:chExt cx="2905318" cy="1714526"/>
          </a:xfrm>
        </p:grpSpPr>
        <p:sp>
          <p:nvSpPr>
            <p:cNvPr id="19" name="Shape 112"/>
            <p:cNvSpPr txBox="1">
              <a:spLocks/>
            </p:cNvSpPr>
            <p:nvPr/>
          </p:nvSpPr>
          <p:spPr>
            <a:xfrm>
              <a:off x="4738283" y="2416040"/>
              <a:ext cx="2905318" cy="17145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▹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▸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⬩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⬞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●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○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ct val="100000"/>
                <a:buFont typeface="Source Sans Pro"/>
                <a:buChar char="■"/>
                <a:defRPr sz="2400" b="0" i="0" u="none" strike="noStrike" cap="none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9pPr>
            </a:lstStyle>
            <a:p>
              <a:pPr>
                <a:buFont typeface="Source Sans Pro"/>
                <a:buNone/>
              </a:pPr>
              <a:r>
                <a:rPr lang="en-US" sz="1400" dirty="0" smtClean="0">
                  <a:latin typeface="Dosis" panose="020B0604020202020204" charset="0"/>
                </a:rPr>
                <a:t>Final Alignment</a:t>
              </a:r>
            </a:p>
            <a:p>
              <a:pPr>
                <a:buFont typeface="Source Sans Pro"/>
                <a:buNone/>
              </a:pPr>
              <a:r>
                <a:rPr lang="en-US" sz="1400" dirty="0" smtClean="0">
                  <a:latin typeface="Dosis" panose="020B0604020202020204" charset="0"/>
                </a:rPr>
                <a:t>	- Start from Cell (Row, Col)</a:t>
              </a:r>
            </a:p>
            <a:p>
              <a:pPr>
                <a:buFont typeface="Source Sans Pro"/>
                <a:buNone/>
              </a:pPr>
              <a:r>
                <a:rPr lang="en-US" sz="1400" dirty="0">
                  <a:latin typeface="Dosis" panose="020B0604020202020204" charset="0"/>
                </a:rPr>
                <a:t>	</a:t>
              </a:r>
              <a:r>
                <a:rPr lang="en-US" sz="1400" dirty="0" smtClean="0">
                  <a:latin typeface="Dosis" panose="020B0604020202020204" charset="0"/>
                </a:rPr>
                <a:t>- If           then, place 	   character in both </a:t>
              </a:r>
              <a:r>
                <a:rPr lang="en-US" sz="1400" dirty="0" err="1" smtClean="0">
                  <a:latin typeface="Dosis" panose="020B0604020202020204" charset="0"/>
                </a:rPr>
                <a:t>seq</a:t>
              </a:r>
              <a:endParaRPr lang="en-US" sz="1400" dirty="0" smtClean="0">
                <a:latin typeface="Dosis" panose="020B0604020202020204" charset="0"/>
              </a:endParaRPr>
            </a:p>
            <a:p>
              <a:pPr>
                <a:buFont typeface="Source Sans Pro"/>
                <a:buNone/>
              </a:pPr>
              <a:r>
                <a:rPr lang="en-US" sz="1400" dirty="0">
                  <a:latin typeface="Dosis" panose="020B0604020202020204" charset="0"/>
                </a:rPr>
                <a:t>	</a:t>
              </a:r>
              <a:r>
                <a:rPr lang="en-US" sz="1400" dirty="0" smtClean="0">
                  <a:latin typeface="Dosis" panose="020B0604020202020204" charset="0"/>
                </a:rPr>
                <a:t>- If              or        then 	   character in start </a:t>
              </a:r>
              <a:r>
                <a:rPr lang="en-US" sz="1400" dirty="0" err="1" smtClean="0">
                  <a:latin typeface="Dosis" panose="020B0604020202020204" charset="0"/>
                </a:rPr>
                <a:t>seq</a:t>
              </a:r>
              <a:r>
                <a:rPr lang="en-US" sz="1400" dirty="0">
                  <a:latin typeface="Dosis" panose="020B0604020202020204" charset="0"/>
                </a:rPr>
                <a:t> </a:t>
              </a:r>
              <a:r>
                <a:rPr lang="en-US" sz="1400" dirty="0" smtClean="0">
                  <a:latin typeface="Dosis" panose="020B0604020202020204" charset="0"/>
                </a:rPr>
                <a:t>&amp; 	   gap in end </a:t>
              </a:r>
              <a:r>
                <a:rPr lang="en-US" sz="1400" dirty="0" err="1" smtClean="0">
                  <a:latin typeface="Dosis" panose="020B0604020202020204" charset="0"/>
                </a:rPr>
                <a:t>seq</a:t>
              </a:r>
              <a:endParaRPr lang="en-US" sz="1400" dirty="0" smtClean="0">
                <a:latin typeface="Dosis" panose="020B0604020202020204" charset="0"/>
              </a:endParaRPr>
            </a:p>
            <a:p>
              <a:pPr>
                <a:buFont typeface="Source Sans Pro"/>
                <a:buNone/>
              </a:pPr>
              <a:r>
                <a:rPr lang="en-US" sz="1400" dirty="0">
                  <a:latin typeface="Dosis" panose="020B0604020202020204" charset="0"/>
                </a:rPr>
                <a:t>	</a:t>
              </a:r>
              <a:r>
                <a:rPr lang="en-US" sz="1400" dirty="0" smtClean="0">
                  <a:latin typeface="Dosis" panose="020B0604020202020204" charset="0"/>
                </a:rPr>
                <a:t> </a:t>
              </a:r>
              <a:endParaRPr lang="en-US" sz="1400" dirty="0">
                <a:latin typeface="Dosis" panose="020B0604020202020204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6035518" y="2963920"/>
              <a:ext cx="155424" cy="147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6025008" y="3474326"/>
              <a:ext cx="252247" cy="4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679720" y="3355755"/>
              <a:ext cx="0" cy="237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3545</TotalTime>
  <Words>390</Words>
  <Application>Microsoft Office PowerPoint</Application>
  <PresentationFormat>On-screen Show (16:9)</PresentationFormat>
  <Paragraphs>192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Microsoft Sans Serif</vt:lpstr>
      <vt:lpstr>Arial</vt:lpstr>
      <vt:lpstr>Wingdings</vt:lpstr>
      <vt:lpstr>Courier New</vt:lpstr>
      <vt:lpstr>Dosis</vt:lpstr>
      <vt:lpstr>Source Sans Pro</vt:lpstr>
      <vt:lpstr>Cerimon template</vt:lpstr>
      <vt:lpstr>Sequence Alignment</vt:lpstr>
      <vt:lpstr>CONTENTS</vt:lpstr>
      <vt:lpstr>1. Sequence Alignment</vt:lpstr>
      <vt:lpstr>Sequence Alignment</vt:lpstr>
      <vt:lpstr>2. Sequence Alignment Methods</vt:lpstr>
      <vt:lpstr>Pairwise Sequence Alignment</vt:lpstr>
      <vt:lpstr>Multiple Sequence Alignment</vt:lpstr>
      <vt:lpstr>3. Pairwise Sequence Alignment</vt:lpstr>
      <vt:lpstr>Global Alignment (Needleman-Wunsch)</vt:lpstr>
      <vt:lpstr>Global Alignment (Needleman-Wunsch) - Example</vt:lpstr>
      <vt:lpstr>Local Alignment (Smith-Waterman)</vt:lpstr>
      <vt:lpstr>Local Alignment (Smith-Waterman) - Example</vt:lpstr>
      <vt:lpstr>4. Multiple Sequence Alignment</vt:lpstr>
      <vt:lpstr>Progressive Method</vt:lpstr>
      <vt:lpstr>Iterative Method</vt:lpstr>
      <vt:lpstr>MSA Challanges</vt:lpstr>
      <vt:lpstr>95%</vt:lpstr>
      <vt:lpstr>Shocked?</vt:lpstr>
      <vt:lpstr>Youtube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</dc:title>
  <dc:creator>Nafis Neehal</dc:creator>
  <cp:lastModifiedBy>Nafis Neehal</cp:lastModifiedBy>
  <cp:revision>98</cp:revision>
  <dcterms:modified xsi:type="dcterms:W3CDTF">2017-09-18T16:14:30Z</dcterms:modified>
</cp:coreProperties>
</file>