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59" r:id="rId4"/>
    <p:sldId id="312" r:id="rId5"/>
    <p:sldId id="313" r:id="rId6"/>
    <p:sldId id="291" r:id="rId7"/>
    <p:sldId id="321" r:id="rId8"/>
    <p:sldId id="286" r:id="rId9"/>
    <p:sldId id="296" r:id="rId10"/>
    <p:sldId id="322" r:id="rId11"/>
    <p:sldId id="314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6" r:id="rId20"/>
    <p:sldId id="334" r:id="rId21"/>
  </p:sldIdLst>
  <p:sldSz cx="9144000" cy="5143500" type="screen16x9"/>
  <p:notesSz cx="6858000" cy="9144000"/>
  <p:embeddedFontLst>
    <p:embeddedFont>
      <p:font typeface="Dosis" panose="020B0604020202020204" charset="0"/>
      <p:regular r:id="rId23"/>
      <p:bold r:id="rId24"/>
    </p:embeddedFont>
    <p:embeddedFont>
      <p:font typeface="Lucida Sans Unicode" panose="020B0602030504020204" pitchFamily="34" charset="0"/>
      <p:regular r:id="rId25"/>
    </p:embeddedFont>
    <p:embeddedFont>
      <p:font typeface="Source Sans Pr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42E02-E660-4E07-A1FA-838B0100BF95}">
  <a:tblStyle styleId="{FE442E02-E660-4E07-A1FA-838B0100B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195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7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36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822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802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63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51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009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450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47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34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08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59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01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45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12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94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3" y="417730"/>
            <a:ext cx="2120984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60978" y="388717"/>
            <a:ext cx="5610902" cy="242805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/>
              <a:t>Gene Duplication and Read Mapping</a:t>
            </a:r>
            <a:endParaRPr lang="en" sz="4800" dirty="0"/>
          </a:p>
        </p:txBody>
      </p:sp>
      <p:grpSp>
        <p:nvGrpSpPr>
          <p:cNvPr id="73" name="Shape 73"/>
          <p:cNvGrpSpPr/>
          <p:nvPr/>
        </p:nvGrpSpPr>
        <p:grpSpPr>
          <a:xfrm>
            <a:off x="7859064" y="996385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osis" panose="020B0604020202020204" charset="0"/>
              </a:rPr>
              <a:t>Lecture – 5 </a:t>
            </a:r>
            <a:endParaRPr lang="en-US" sz="28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Dosis" panose="020B0604020202020204" charset="0"/>
              </a:rPr>
              <a:t>Nafis Neehal, Lecturer, Department of CSE, DIU</a:t>
            </a:r>
            <a:endParaRPr lang="en-US" sz="16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30552" y="935842"/>
            <a:ext cx="4673725" cy="98792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Read Mapping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30553" y="1887691"/>
            <a:ext cx="3436648" cy="25881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065" marR="5080" algn="just">
              <a:lnSpc>
                <a:spcPct val="150000"/>
              </a:lnSpc>
              <a:buNone/>
            </a:pPr>
            <a:r>
              <a:rPr lang="en-US" sz="1800" dirty="0">
                <a:latin typeface="Dosis" panose="020B0604020202020204" charset="0"/>
                <a:cs typeface="Arial"/>
              </a:rPr>
              <a:t>Mapping refers to the process of aligning short </a:t>
            </a:r>
            <a:r>
              <a:rPr lang="en-US" sz="1800" dirty="0" smtClean="0">
                <a:latin typeface="Dosis" panose="020B0604020202020204" charset="0"/>
                <a:cs typeface="Arial"/>
              </a:rPr>
              <a:t>reads to and finding the starting position in </a:t>
            </a:r>
            <a:r>
              <a:rPr lang="en-US" sz="1800" dirty="0">
                <a:latin typeface="Dosis" panose="020B0604020202020204" charset="0"/>
                <a:cs typeface="Arial"/>
              </a:rPr>
              <a:t>a reference </a:t>
            </a:r>
            <a:r>
              <a:rPr lang="en-US" sz="1800" dirty="0" smtClean="0">
                <a:latin typeface="Dosis" panose="020B0604020202020204" charset="0"/>
                <a:cs typeface="Arial"/>
              </a:rPr>
              <a:t>sequence (typically Genome).</a:t>
            </a:r>
          </a:p>
          <a:p>
            <a:pPr marL="12065" marR="5080" algn="just">
              <a:lnSpc>
                <a:spcPct val="150000"/>
              </a:lnSpc>
              <a:buNone/>
            </a:pPr>
            <a:r>
              <a:rPr lang="en-US" sz="1800" dirty="0" smtClean="0">
                <a:latin typeface="Dosis" panose="020B0604020202020204" charset="0"/>
                <a:cs typeface="Arial"/>
              </a:rPr>
              <a:t>Short read generally are reads with a length of 30-350 base pairs.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70" y="2095165"/>
            <a:ext cx="4194051" cy="14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(Keyword Tree)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412827" y="1045728"/>
            <a:ext cx="3436741" cy="242268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>
                <a:latin typeface="Dosis" panose="020B0604020202020204" charset="0"/>
              </a:rPr>
              <a:t>Stores a set of keywords in a rooted labeled tree.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Each edge is labeled with a letter from an alphabet.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Any two edges coming out of the same vertex have distinct labels.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Every keyword stored can be spelled on a path from root to some leaf.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Furthermore, every path from root to leaf gives a keyword.</a:t>
            </a:r>
          </a:p>
          <a:p>
            <a:pPr marL="285750" indent="-285750"/>
            <a:endParaRPr lang="en-US" sz="1400" dirty="0" smtClean="0">
              <a:latin typeface="Dosis" panose="020B0604020202020204" charset="0"/>
            </a:endParaRPr>
          </a:p>
        </p:txBody>
      </p:sp>
      <p:sp>
        <p:nvSpPr>
          <p:cNvPr id="5" name="Shape 112"/>
          <p:cNvSpPr txBox="1">
            <a:spLocks/>
          </p:cNvSpPr>
          <p:nvPr/>
        </p:nvSpPr>
        <p:spPr>
          <a:xfrm>
            <a:off x="5412826" y="3363309"/>
            <a:ext cx="3436741" cy="14556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algn="ctr">
              <a:buNone/>
            </a:pPr>
            <a:r>
              <a:rPr lang="en-US" sz="1400" b="1" u="sng" dirty="0" smtClean="0">
                <a:latin typeface="Dosis" panose="020B0604020202020204" charset="0"/>
              </a:rPr>
              <a:t>Keywords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Apple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Apropos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Banana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Bandana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Orange</a:t>
            </a:r>
          </a:p>
          <a:p>
            <a:pPr marL="285750" indent="-285750"/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6" name="Picture 6" descr="key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1276" y="1045728"/>
            <a:ext cx="1675806" cy="39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(Suffix Tree)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390" y="1040422"/>
            <a:ext cx="3436741" cy="25960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b="1" dirty="0" smtClean="0">
                <a:latin typeface="Dosis" panose="020B0604020202020204" charset="0"/>
              </a:rPr>
              <a:t>Similar to Keyword Tree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Suffixes </a:t>
            </a:r>
            <a:r>
              <a:rPr lang="en-US" sz="1400" dirty="0">
                <a:latin typeface="Dosis" panose="020B0604020202020204" charset="0"/>
              </a:rPr>
              <a:t>of the text are keywords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Edges that form paths are collapsed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Each edge is labeled with a substring of the text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All internal edges have at least two outgoing edges.</a:t>
            </a: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Leaves are labeled by the index of the </a:t>
            </a:r>
            <a:r>
              <a:rPr lang="en-US" sz="1400" dirty="0" smtClean="0">
                <a:latin typeface="Dosis" panose="020B0604020202020204" charset="0"/>
              </a:rPr>
              <a:t>pattern.</a:t>
            </a:r>
          </a:p>
          <a:p>
            <a:pPr>
              <a:buNone/>
            </a:pPr>
            <a:endParaRPr lang="en-US" sz="1400" dirty="0" smtClean="0">
              <a:latin typeface="Dosis" panose="020B0604020202020204" charset="0"/>
            </a:endParaRPr>
          </a:p>
          <a:p>
            <a:pPr>
              <a:buNone/>
            </a:pPr>
            <a:r>
              <a:rPr lang="en-US" sz="1800" b="1" dirty="0" smtClean="0">
                <a:latin typeface="Dosis" panose="020B0604020202020204" charset="0"/>
              </a:rPr>
              <a:t>Suffix </a:t>
            </a:r>
            <a:r>
              <a:rPr lang="en-US" sz="1800" b="1" dirty="0">
                <a:latin typeface="Dosis" panose="020B0604020202020204" charset="0"/>
              </a:rPr>
              <a:t>tree of  </a:t>
            </a:r>
            <a:r>
              <a:rPr lang="en-US" sz="1800" b="1" u="sng" dirty="0">
                <a:latin typeface="Dosis" panose="020B0604020202020204" charset="0"/>
              </a:rPr>
              <a:t>ATCATG</a:t>
            </a:r>
            <a:r>
              <a:rPr lang="en-US" sz="1400" dirty="0" smtClean="0">
                <a:latin typeface="Dosis" panose="020B0604020202020204" charset="0"/>
              </a:rPr>
              <a:t>		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2" y="3636469"/>
            <a:ext cx="3567234" cy="1266676"/>
          </a:xfrm>
          <a:prstGeom prst="rect">
            <a:avLst/>
          </a:prstGeom>
        </p:spPr>
      </p:pic>
      <p:pic>
        <p:nvPicPr>
          <p:cNvPr id="7" name="Picture 5" descr="suffix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9"/>
          <a:stretch>
            <a:fillRect/>
          </a:stretch>
        </p:blipFill>
        <p:spPr>
          <a:xfrm>
            <a:off x="4718701" y="1040423"/>
            <a:ext cx="4046928" cy="39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(Suffix Array)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412827" y="1045728"/>
            <a:ext cx="3436741" cy="231758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b="1" dirty="0">
                <a:latin typeface="Dosis" panose="020B0604020202020204" charset="0"/>
              </a:rPr>
              <a:t>More space efficient than suffix </a:t>
            </a:r>
            <a:r>
              <a:rPr lang="en-US" sz="1400" b="1" dirty="0" smtClean="0">
                <a:latin typeface="Dosis" panose="020B0604020202020204" charset="0"/>
              </a:rPr>
              <a:t>tree</a:t>
            </a:r>
            <a:r>
              <a:rPr lang="en-US" sz="1400" dirty="0" smtClean="0">
                <a:latin typeface="Dosis" panose="020B0604020202020204" charset="0"/>
              </a:rPr>
              <a:t/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>
              <a:latin typeface="Dosis" panose="020B0604020202020204" charset="0"/>
            </a:endParaRP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Suffix tree index for human genome is about </a:t>
            </a:r>
            <a:r>
              <a:rPr lang="en-US" sz="1400" dirty="0" smtClean="0">
                <a:latin typeface="Dosis" panose="020B0604020202020204" charset="0"/>
              </a:rPr>
              <a:t>47 GB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>
              <a:latin typeface="Dosis" panose="020B0604020202020204" charset="0"/>
            </a:endParaRP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Lexicographically sort all the </a:t>
            </a:r>
            <a:r>
              <a:rPr lang="en-US" sz="1400" dirty="0" smtClean="0">
                <a:latin typeface="Dosis" panose="020B0604020202020204" charset="0"/>
              </a:rPr>
              <a:t>suffixes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>
              <a:latin typeface="Dosis" panose="020B0604020202020204" charset="0"/>
            </a:endParaRP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Store the starting indices of the suffixes along with the original string</a:t>
            </a:r>
          </a:p>
          <a:p>
            <a:pPr marL="285750" indent="-285750"/>
            <a:endParaRPr lang="en-US" sz="1400" dirty="0" smtClean="0">
              <a:latin typeface="Dosis" panose="020B0604020202020204" charset="0"/>
            </a:endParaRPr>
          </a:p>
        </p:txBody>
      </p:sp>
      <p:sp>
        <p:nvSpPr>
          <p:cNvPr id="5" name="Shape 112"/>
          <p:cNvSpPr txBox="1">
            <a:spLocks/>
          </p:cNvSpPr>
          <p:nvPr/>
        </p:nvSpPr>
        <p:spPr>
          <a:xfrm>
            <a:off x="5412827" y="3436881"/>
            <a:ext cx="3436741" cy="12612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algn="ctr">
              <a:buNone/>
            </a:pPr>
            <a:endParaRPr lang="en-US" sz="1400" b="1" dirty="0" smtClean="0">
              <a:latin typeface="Dosis" panose="020B0604020202020204" charset="0"/>
            </a:endParaRPr>
          </a:p>
          <a:p>
            <a:pPr lvl="1" algn="ctr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Dosis" panose="020B0604020202020204" charset="0"/>
              </a:rPr>
              <a:t>Generate Suffix Array of </a:t>
            </a:r>
            <a:r>
              <a:rPr lang="en-US" sz="2000" b="1" u="sng" dirty="0" smtClean="0">
                <a:solidFill>
                  <a:schemeClr val="bg1"/>
                </a:solidFill>
                <a:latin typeface="Dosis" panose="020B0604020202020204" charset="0"/>
              </a:rPr>
              <a:t>ATCATG</a:t>
            </a:r>
          </a:p>
          <a:p>
            <a:pPr marL="285750" indent="-285750"/>
            <a:endParaRPr lang="en-US" sz="1400" dirty="0" smtClean="0">
              <a:latin typeface="Dosis" panose="020B060402020202020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923801"/>
              </p:ext>
            </p:extLst>
          </p:nvPr>
        </p:nvGraphicFramePr>
        <p:xfrm>
          <a:off x="805533" y="1300858"/>
          <a:ext cx="151636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1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ATCATG$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TCATG$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CATG$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4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ATG$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TG$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G$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$</a:t>
                      </a:r>
                      <a:endParaRPr lang="en-US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12560" y="204163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Sort the suffixes 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lexicographically</a:t>
            </a: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23292" y="2687966"/>
            <a:ext cx="1313670" cy="26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263676"/>
              </p:ext>
            </p:extLst>
          </p:nvPr>
        </p:nvGraphicFramePr>
        <p:xfrm>
          <a:off x="3639653" y="1287923"/>
          <a:ext cx="150156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7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ATCATG$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4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ATG$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3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CATG$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6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G$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2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TCATG$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5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2"/>
                          </a:solidFill>
                          <a:latin typeface="Dosis" panose="020B0604020202020204" charset="0"/>
                        </a:rPr>
                        <a:t>TG$</a:t>
                      </a:r>
                      <a:endParaRPr lang="en-US" b="0" dirty="0">
                        <a:solidFill>
                          <a:schemeClr val="bg2"/>
                        </a:solidFill>
                        <a:latin typeface="Dosi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(Burrows Wheeler Transform)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391" y="1040422"/>
            <a:ext cx="2680148" cy="34580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Given Sequence – </a:t>
            </a:r>
            <a:r>
              <a:rPr lang="en-US" sz="1400" b="1" dirty="0" err="1" smtClean="0">
                <a:latin typeface="Dosis" panose="020B0604020202020204" charset="0"/>
              </a:rPr>
              <a:t>abaaba</a:t>
            </a:r>
            <a:r>
              <a:rPr lang="en-US" sz="1400" b="1" dirty="0" smtClean="0">
                <a:latin typeface="Dosis" panose="020B0604020202020204" charset="0"/>
              </a:rPr>
              <a:t/>
            </a:r>
            <a:br>
              <a:rPr lang="en-US" sz="1400" b="1" dirty="0" smtClean="0">
                <a:latin typeface="Dosis" panose="020B0604020202020204" charset="0"/>
              </a:rPr>
            </a:br>
            <a:endParaRPr lang="en-US" sz="1400" b="1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Add </a:t>
            </a:r>
            <a:r>
              <a:rPr lang="en-US" sz="1400" b="1" dirty="0" smtClean="0">
                <a:latin typeface="Dosis" panose="020B0604020202020204" charset="0"/>
              </a:rPr>
              <a:t>$ </a:t>
            </a:r>
            <a:r>
              <a:rPr lang="en-US" sz="1400" dirty="0" smtClean="0">
                <a:latin typeface="Dosis" panose="020B0604020202020204" charset="0"/>
              </a:rPr>
              <a:t>as ending notation – </a:t>
            </a:r>
            <a:r>
              <a:rPr lang="en-US" sz="1400" b="1" dirty="0" err="1" smtClean="0">
                <a:latin typeface="Dosis" panose="020B0604020202020204" charset="0"/>
              </a:rPr>
              <a:t>abaaba</a:t>
            </a:r>
            <a:r>
              <a:rPr lang="en-US" sz="1400" b="1" dirty="0" smtClean="0">
                <a:latin typeface="Dosis" panose="020B0604020202020204" charset="0"/>
              </a:rPr>
              <a:t>$</a:t>
            </a:r>
            <a:br>
              <a:rPr lang="en-US" sz="1400" b="1" dirty="0" smtClean="0">
                <a:latin typeface="Dosis" panose="020B0604020202020204" charset="0"/>
              </a:rPr>
            </a:br>
            <a:endParaRPr lang="en-US" sz="1400" b="1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By Shifting each alphabet to the right once, generate all the rotations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Lexicographically Sort all the rotations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The very last column will be denoted as BWT (T)  </a:t>
            </a:r>
            <a:br>
              <a:rPr lang="en-US" sz="1400" dirty="0" smtClean="0">
                <a:latin typeface="Dosis" panose="020B0604020202020204" charset="0"/>
              </a:rPr>
            </a:br>
            <a:r>
              <a:rPr lang="en-US" sz="1400" dirty="0" smtClean="0">
                <a:latin typeface="Dosis" panose="020B0604020202020204" charset="0"/>
              </a:rPr>
              <a:t>		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31" y="1572128"/>
            <a:ext cx="5209376" cy="21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(Burrows Wheeler Transform)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180074" y="1450427"/>
            <a:ext cx="2680148" cy="34835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Given Sequence – </a:t>
            </a:r>
            <a:r>
              <a:rPr lang="en-US" sz="1400" b="1" dirty="0" err="1" smtClean="0">
                <a:latin typeface="Dosis" panose="020B0604020202020204" charset="0"/>
              </a:rPr>
              <a:t>abaaba</a:t>
            </a:r>
            <a:r>
              <a:rPr lang="en-US" sz="1400" b="1" dirty="0" smtClean="0">
                <a:latin typeface="Dosis" panose="020B0604020202020204" charset="0"/>
              </a:rPr>
              <a:t/>
            </a:r>
            <a:br>
              <a:rPr lang="en-US" sz="1400" b="1" dirty="0" smtClean="0">
                <a:latin typeface="Dosis" panose="020B0604020202020204" charset="0"/>
              </a:rPr>
            </a:br>
            <a:endParaRPr lang="en-US" sz="1400" b="1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Add </a:t>
            </a:r>
            <a:r>
              <a:rPr lang="en-US" sz="1400" b="1" dirty="0" smtClean="0">
                <a:latin typeface="Dosis" panose="020B0604020202020204" charset="0"/>
              </a:rPr>
              <a:t>$ </a:t>
            </a:r>
            <a:r>
              <a:rPr lang="en-US" sz="1400" dirty="0" smtClean="0">
                <a:latin typeface="Dosis" panose="020B0604020202020204" charset="0"/>
              </a:rPr>
              <a:t>as ending notation – </a:t>
            </a:r>
            <a:r>
              <a:rPr lang="en-US" sz="1400" b="1" dirty="0" err="1" smtClean="0">
                <a:latin typeface="Dosis" panose="020B0604020202020204" charset="0"/>
              </a:rPr>
              <a:t>abaaba</a:t>
            </a:r>
            <a:r>
              <a:rPr lang="en-US" sz="1400" b="1" dirty="0" smtClean="0">
                <a:latin typeface="Dosis" panose="020B0604020202020204" charset="0"/>
              </a:rPr>
              <a:t>$</a:t>
            </a:r>
            <a:r>
              <a:rPr lang="en-US" sz="1400" dirty="0" smtClean="0">
                <a:latin typeface="Dosis" panose="020B0604020202020204" charset="0"/>
              </a:rPr>
              <a:t/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Lexicographically sorted all rotations will generate BWT Matrix which will be denoted as BWM (T)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Suffix Array generated from all the rotations will be called SA (T)</a:t>
            </a:r>
          </a:p>
          <a:p>
            <a:pPr marL="285750" indent="-285750"/>
            <a:endParaRPr lang="en-US" sz="1400" dirty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BWM can be derived from any given BWT (T)		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9" y="1450427"/>
            <a:ext cx="4959046" cy="25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(Burrows Wheeler Transform)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63987" y="1671144"/>
            <a:ext cx="2680148" cy="250080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1400" b="1" u="sng" dirty="0" smtClean="0">
                <a:latin typeface="Dosis" panose="020B0604020202020204" charset="0"/>
              </a:rPr>
              <a:t>LF (Last to First) Mapping </a:t>
            </a:r>
            <a:r>
              <a:rPr lang="en-US" sz="1400" b="1" dirty="0" smtClean="0">
                <a:latin typeface="Dosis" panose="020B0604020202020204" charset="0"/>
              </a:rPr>
              <a:t/>
            </a:r>
            <a:br>
              <a:rPr lang="en-US" sz="1400" b="1" dirty="0" smtClean="0">
                <a:latin typeface="Dosis" panose="020B0604020202020204" charset="0"/>
              </a:rPr>
            </a:br>
            <a:endParaRPr lang="en-US" sz="1400" b="1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Generate Burrows Wheeler Matrix for a given sequence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Assign numbers to distinguish </a:t>
            </a:r>
            <a:r>
              <a:rPr lang="en-US" sz="1400" dirty="0" smtClean="0">
                <a:latin typeface="Dosis" panose="020B0604020202020204" charset="0"/>
              </a:rPr>
              <a:t>same characters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Assign the numbers in a ascending manner for each character</a:t>
            </a:r>
          </a:p>
          <a:p>
            <a:pPr marL="285750" indent="-285750"/>
            <a:endParaRPr lang="en-U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	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19" y="1671145"/>
            <a:ext cx="5011645" cy="2639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(Burrows Wheeler Transform)</a:t>
            </a:r>
            <a:endParaRPr lang="en" dirty="0"/>
          </a:p>
        </p:txBody>
      </p:sp>
      <p:sp>
        <p:nvSpPr>
          <p:cNvPr id="8" name="Shape 112"/>
          <p:cNvSpPr txBox="1">
            <a:spLocks/>
          </p:cNvSpPr>
          <p:nvPr/>
        </p:nvSpPr>
        <p:spPr>
          <a:xfrm>
            <a:off x="4109536" y="1061341"/>
            <a:ext cx="4595928" cy="36535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buNone/>
            </a:pPr>
            <a:r>
              <a:rPr lang="en-US" sz="1400" b="1" u="sng" dirty="0">
                <a:latin typeface="Dosis" panose="020B0604020202020204" charset="0"/>
              </a:rPr>
              <a:t>Find out the row starting with </a:t>
            </a:r>
            <a:r>
              <a:rPr lang="en-US" sz="1400" b="1" u="sng" dirty="0" smtClean="0">
                <a:latin typeface="Dosis" panose="020B0604020202020204" charset="0"/>
              </a:rPr>
              <a:t>b1 using LF Mapping</a:t>
            </a:r>
            <a:r>
              <a:rPr lang="en-US" sz="1400" b="1" dirty="0" smtClean="0">
                <a:latin typeface="Dosis" panose="020B0604020202020204" charset="0"/>
              </a:rPr>
              <a:t/>
            </a:r>
            <a:br>
              <a:rPr lang="en-US" sz="1400" b="1" dirty="0" smtClean="0">
                <a:latin typeface="Dosis" panose="020B0604020202020204" charset="0"/>
              </a:rPr>
            </a:br>
            <a:endParaRPr lang="en-US" sz="1400" b="1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Start from the row containing </a:t>
            </a:r>
            <a:r>
              <a:rPr lang="en-US" sz="1400" b="1" dirty="0" smtClean="0">
                <a:latin typeface="Dosis" panose="020B0604020202020204" charset="0"/>
              </a:rPr>
              <a:t>$</a:t>
            </a:r>
            <a:r>
              <a:rPr lang="en-US" sz="1400" dirty="0" smtClean="0">
                <a:latin typeface="Dosis" panose="020B0604020202020204" charset="0"/>
              </a:rPr>
              <a:t> in the First Column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Find out what’s in Last Column of that row (here its </a:t>
            </a:r>
            <a:r>
              <a:rPr lang="en-US" sz="1400" b="1" dirty="0" smtClean="0">
                <a:latin typeface="Dosis" panose="020B0604020202020204" charset="0"/>
              </a:rPr>
              <a:t>a</a:t>
            </a:r>
            <a:r>
              <a:rPr lang="en-US" sz="1400" b="1" baseline="-25000" dirty="0" smtClean="0">
                <a:latin typeface="Dosis" panose="020B0604020202020204" charset="0"/>
              </a:rPr>
              <a:t>0</a:t>
            </a:r>
            <a:r>
              <a:rPr lang="en-US" sz="1400" dirty="0" smtClean="0">
                <a:latin typeface="Dosis" panose="020B0604020202020204" charset="0"/>
              </a:rPr>
              <a:t>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Compare it with query </a:t>
            </a:r>
            <a:r>
              <a:rPr lang="en-US" sz="1400" b="1" dirty="0" smtClean="0">
                <a:latin typeface="Dosis" panose="020B0604020202020204" charset="0"/>
              </a:rPr>
              <a:t>(b</a:t>
            </a:r>
            <a:r>
              <a:rPr lang="en-US" sz="1400" b="1" baseline="-25000" dirty="0" smtClean="0">
                <a:latin typeface="Dosis" panose="020B0604020202020204" charset="0"/>
              </a:rPr>
              <a:t>1</a:t>
            </a:r>
            <a:r>
              <a:rPr lang="en-US" sz="1400" b="1" dirty="0" smtClean="0">
                <a:latin typeface="Dosis" panose="020B060402020202020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If MATCH, then </a:t>
            </a:r>
          </a:p>
          <a:p>
            <a:pPr lvl="1">
              <a:buNone/>
            </a:pPr>
            <a:r>
              <a:rPr lang="en-US" sz="1400" dirty="0" smtClean="0">
                <a:latin typeface="Dosis" panose="020B0604020202020204" charset="0"/>
              </a:rPr>
              <a:t>	- </a:t>
            </a:r>
            <a:r>
              <a:rPr lang="en-US" sz="1400" dirty="0">
                <a:latin typeface="Dosis" panose="020B0604020202020204" charset="0"/>
              </a:rPr>
              <a:t>Find </a:t>
            </a:r>
            <a:r>
              <a:rPr lang="en-US" sz="1400" b="1" dirty="0">
                <a:latin typeface="Dosis" panose="020B0604020202020204" charset="0"/>
              </a:rPr>
              <a:t>b1</a:t>
            </a:r>
            <a:r>
              <a:rPr lang="en-US" sz="1400" dirty="0">
                <a:latin typeface="Dosis" panose="020B0604020202020204" charset="0"/>
              </a:rPr>
              <a:t> in First Column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- Print row number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- Terminate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If No MATCH, then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Find the row with that element in the First column</a:t>
            </a:r>
          </a:p>
          <a:p>
            <a:pPr lvl="3">
              <a:buNone/>
            </a:pPr>
            <a:r>
              <a:rPr lang="en-US" sz="1400" dirty="0" smtClean="0">
                <a:latin typeface="Dosis" panose="020B0604020202020204" charset="0"/>
              </a:rPr>
              <a:t>	- Go to Step 2 and Repeat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endParaRPr lang="en-US" sz="1400" dirty="0" smtClean="0">
              <a:latin typeface="Dosis" panose="020B060402020202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1865" y="1324303"/>
            <a:ext cx="2592874" cy="2953406"/>
            <a:chOff x="4638244" y="1909221"/>
            <a:chExt cx="1878170" cy="2515633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316"/>
            <a:stretch/>
          </p:blipFill>
          <p:spPr>
            <a:xfrm>
              <a:off x="4638244" y="1909221"/>
              <a:ext cx="1878170" cy="2515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ight Arrow 4"/>
            <p:cNvSpPr/>
            <p:nvPr/>
          </p:nvSpPr>
          <p:spPr>
            <a:xfrm>
              <a:off x="4943236" y="2312277"/>
              <a:ext cx="385509" cy="12612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36445" y="2004500"/>
              <a:ext cx="599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Start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8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Genome Indexing (Burrows Wheeler Transform)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35411" y="1232882"/>
            <a:ext cx="2942907" cy="354866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1400" b="1" u="sng" dirty="0" smtClean="0">
                <a:latin typeface="Dosis" panose="020B0604020202020204" charset="0"/>
              </a:rPr>
              <a:t>Find Original </a:t>
            </a:r>
            <a:r>
              <a:rPr lang="en-US" sz="1400" b="1" u="sng" dirty="0">
                <a:latin typeface="Dosis" panose="020B0604020202020204" charset="0"/>
              </a:rPr>
              <a:t>Gene using LF Mapping </a:t>
            </a:r>
            <a:r>
              <a:rPr lang="en-US" sz="1400" b="1" u="sng" dirty="0" smtClean="0">
                <a:latin typeface="Dosis" panose="020B0604020202020204" charset="0"/>
              </a:rPr>
              <a:t>if BWT (T) is Given</a:t>
            </a:r>
            <a:r>
              <a:rPr lang="en-US" sz="1400" b="1" dirty="0" smtClean="0">
                <a:latin typeface="Dosis" panose="020B0604020202020204" charset="0"/>
              </a:rPr>
              <a:t/>
            </a:r>
            <a:br>
              <a:rPr lang="en-US" sz="1400" b="1" dirty="0" smtClean="0">
                <a:latin typeface="Dosis" panose="020B0604020202020204" charset="0"/>
              </a:rPr>
            </a:br>
            <a:endParaRPr lang="en-US" sz="1400" b="1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Original Gene = </a:t>
            </a:r>
            <a:r>
              <a:rPr lang="en-US" sz="1400" b="1" dirty="0" err="1" smtClean="0">
                <a:latin typeface="Dosis" panose="020B0604020202020204" charset="0"/>
              </a:rPr>
              <a:t>abaaba</a:t>
            </a:r>
            <a:r>
              <a:rPr lang="en-US" sz="1400" dirty="0" smtClean="0">
                <a:latin typeface="Dosis" panose="020B0604020202020204" charset="0"/>
              </a:rPr>
              <a:t> (Not Given)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Given BWT (T) = </a:t>
            </a:r>
            <a:r>
              <a:rPr lang="en-US" sz="1400" b="1" dirty="0" err="1" smtClean="0">
                <a:latin typeface="Dosis" panose="020B0604020202020204" charset="0"/>
              </a:rPr>
              <a:t>abba$aa</a:t>
            </a:r>
            <a:endParaRPr lang="en-US" sz="1400" b="1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Store it as Last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Draw the First Column by sorting the elements of Last Column Lexicographically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Dosis" panose="020B0604020202020204" charset="0"/>
              </a:rPr>
              <a:t>Assign numbers to distinguish </a:t>
            </a:r>
            <a:r>
              <a:rPr lang="en-US" sz="1400" dirty="0" smtClean="0">
                <a:latin typeface="Dosis" panose="020B0604020202020204" charset="0"/>
              </a:rPr>
              <a:t>characters in an ascending manner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Start LF Mapping from Starting Element ($)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Dosis" panose="020B0604020202020204" charset="0"/>
              </a:rPr>
              <a:t>For each element found in the </a:t>
            </a:r>
            <a:r>
              <a:rPr lang="en-US" sz="1400" b="1" dirty="0" smtClean="0">
                <a:latin typeface="Dosis" panose="020B0604020202020204" charset="0"/>
              </a:rPr>
              <a:t>LAST </a:t>
            </a:r>
            <a:r>
              <a:rPr lang="en-US" sz="1400" dirty="0" smtClean="0">
                <a:latin typeface="Dosis" panose="020B0604020202020204" charset="0"/>
              </a:rPr>
              <a:t>column, write it from right to left</a:t>
            </a:r>
            <a:endParaRPr lang="en-US" sz="1400" b="1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endParaRPr lang="en-U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	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2774" y="1713669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$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52027" y="1713669"/>
            <a:ext cx="359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5452774" y="2021445"/>
            <a:ext cx="359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45614" y="2021446"/>
            <a:ext cx="372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52774" y="2386916"/>
            <a:ext cx="359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smtClean="0">
                <a:latin typeface="Lucida Sans Unicode" pitchFamily="34" charset="0"/>
                <a:cs typeface="Lucida Sans Unicode" pitchFamily="34" charset="0"/>
              </a:rPr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45614" y="2386916"/>
            <a:ext cx="372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2774" y="2727532"/>
            <a:ext cx="359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45614" y="2752386"/>
            <a:ext cx="359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52773" y="3068148"/>
            <a:ext cx="359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52027" y="3117856"/>
            <a:ext cx="322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$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52773" y="3413666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43546" y="3425633"/>
            <a:ext cx="359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52773" y="3749380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52027" y="3791103"/>
            <a:ext cx="359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29067" y="1219165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endParaRPr lang="en-US" b="1" baseline="-25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2864" y="1219165"/>
            <a:ext cx="280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Lucida Sans Unicode" pitchFamily="34" charset="0"/>
                <a:cs typeface="Lucida Sans Unicode" pitchFamily="34" charset="0"/>
              </a:rPr>
              <a:t>L</a:t>
            </a:r>
            <a:endParaRPr lang="en-US" b="1" baseline="-25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452773" y="1713669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74892" y="1713669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5" idx="2"/>
            <a:endCxn id="29" idx="7"/>
          </p:cNvCxnSpPr>
          <p:nvPr/>
        </p:nvCxnSpPr>
        <p:spPr>
          <a:xfrm flipH="1">
            <a:off x="5713585" y="1867557"/>
            <a:ext cx="961307" cy="2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58816" y="2054284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1" idx="6"/>
            <a:endCxn id="25" idx="2"/>
          </p:cNvCxnSpPr>
          <p:nvPr/>
        </p:nvCxnSpPr>
        <p:spPr>
          <a:xfrm>
            <a:off x="5751254" y="1867557"/>
            <a:ext cx="9236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55230" y="2054284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71725" y="2715565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751254" y="2208172"/>
            <a:ext cx="9236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1"/>
          </p:cNvCxnSpPr>
          <p:nvPr/>
        </p:nvCxnSpPr>
        <p:spPr>
          <a:xfrm flipH="1">
            <a:off x="5706789" y="2175335"/>
            <a:ext cx="938825" cy="133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483228" y="3425634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81709" y="3579521"/>
            <a:ext cx="9236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666629" y="3413667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2" idx="2"/>
            <a:endCxn id="35" idx="6"/>
          </p:cNvCxnSpPr>
          <p:nvPr/>
        </p:nvCxnSpPr>
        <p:spPr>
          <a:xfrm flipH="1" flipV="1">
            <a:off x="5770206" y="2869453"/>
            <a:ext cx="896423" cy="69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51254" y="2869453"/>
            <a:ext cx="9236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655124" y="2720971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7" idx="2"/>
            <a:endCxn id="51" idx="6"/>
          </p:cNvCxnSpPr>
          <p:nvPr/>
        </p:nvCxnSpPr>
        <p:spPr>
          <a:xfrm flipH="1" flipV="1">
            <a:off x="5759563" y="2539492"/>
            <a:ext cx="895561" cy="33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77912" y="2385604"/>
            <a:ext cx="28165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54" idx="2"/>
          </p:cNvCxnSpPr>
          <p:nvPr/>
        </p:nvCxnSpPr>
        <p:spPr>
          <a:xfrm>
            <a:off x="5794280" y="2539492"/>
            <a:ext cx="857747" cy="29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652027" y="2388531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4" idx="2"/>
            <a:endCxn id="59" idx="6"/>
          </p:cNvCxnSpPr>
          <p:nvPr/>
        </p:nvCxnSpPr>
        <p:spPr>
          <a:xfrm flipH="1">
            <a:off x="5775640" y="2542419"/>
            <a:ext cx="876387" cy="136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477159" y="3754282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666629" y="3754738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9" idx="6"/>
            <a:endCxn id="61" idx="2"/>
          </p:cNvCxnSpPr>
          <p:nvPr/>
        </p:nvCxnSpPr>
        <p:spPr>
          <a:xfrm>
            <a:off x="5775640" y="3908170"/>
            <a:ext cx="890989" cy="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477158" y="3078299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endCxn id="68" idx="6"/>
          </p:cNvCxnSpPr>
          <p:nvPr/>
        </p:nvCxnSpPr>
        <p:spPr>
          <a:xfrm flipH="1" flipV="1">
            <a:off x="5775639" y="3232187"/>
            <a:ext cx="821161" cy="63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770206" y="3236553"/>
            <a:ext cx="9236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661317" y="3080381"/>
            <a:ext cx="298481" cy="30777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749811" y="4222182"/>
            <a:ext cx="28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561661" y="4222181"/>
            <a:ext cx="36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7359534" y="4222181"/>
            <a:ext cx="36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7177386" y="4222181"/>
            <a:ext cx="36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6982163" y="4222181"/>
            <a:ext cx="36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6793334" y="4214266"/>
            <a:ext cx="36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6597718" y="4218499"/>
            <a:ext cx="36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7086600" y="3105889"/>
            <a:ext cx="8359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329292" y="1705155"/>
            <a:ext cx="8359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9" grpId="0" animBg="1"/>
      <p:bldP spid="33" grpId="0" animBg="1"/>
      <p:bldP spid="35" grpId="0" animBg="1"/>
      <p:bldP spid="40" grpId="0" animBg="1"/>
      <p:bldP spid="42" grpId="0" animBg="1"/>
      <p:bldP spid="47" grpId="0" animBg="1"/>
      <p:bldP spid="51" grpId="0" animBg="1"/>
      <p:bldP spid="54" grpId="0" animBg="1"/>
      <p:bldP spid="59" grpId="0" animBg="1"/>
      <p:bldP spid="61" grpId="0" animBg="1"/>
      <p:bldP spid="68" grpId="0" animBg="1"/>
      <p:bldP spid="72" grpId="0" animBg="1"/>
      <p:bldP spid="67" grpId="0"/>
      <p:bldP spid="78" grpId="0"/>
      <p:bldP spid="79" grpId="0"/>
      <p:bldP spid="80" grpId="0"/>
      <p:bldP spid="81" grpId="0"/>
      <p:bldP spid="82" grpId="0"/>
      <p:bldP spid="83" grpId="0"/>
      <p:bldP spid="75" grpId="0" animBg="1"/>
      <p:bldP spid="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284412" y="87064"/>
            <a:ext cx="7173899" cy="91219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Whales and Dolphins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284422" y="665100"/>
            <a:ext cx="7173899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Their ancestors had back legs once, they could walk 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284412" y="2225644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Humans have tails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284412" y="2824660"/>
            <a:ext cx="6335582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While they are inside the womb! It dissolves eventually.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284421" y="1091048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Birds </a:t>
            </a:r>
            <a:r>
              <a:rPr lang="en" sz="3600" dirty="0" smtClean="0">
                <a:solidFill>
                  <a:srgbClr val="FFFFFF"/>
                </a:solidFill>
              </a:rPr>
              <a:t>came from </a:t>
            </a:r>
            <a:r>
              <a:rPr lang="en" sz="4800" dirty="0" smtClean="0">
                <a:solidFill>
                  <a:srgbClr val="FFFFFF"/>
                </a:solidFill>
              </a:rPr>
              <a:t>Dinosaurs 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284412" y="1816777"/>
            <a:ext cx="6335582" cy="61528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And they both descended from Reptiles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7023016" y="372225"/>
            <a:ext cx="2120984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Shape 272"/>
          <p:cNvSpPr txBox="1">
            <a:spLocks/>
          </p:cNvSpPr>
          <p:nvPr/>
        </p:nvSpPr>
        <p:spPr>
          <a:xfrm>
            <a:off x="1284415" y="3473303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Bacterium</a:t>
            </a:r>
            <a:endParaRPr kumimoji="0" lang="en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11" name="Shape 273"/>
          <p:cNvSpPr txBox="1">
            <a:spLocks/>
          </p:cNvSpPr>
          <p:nvPr/>
        </p:nvSpPr>
        <p:spPr>
          <a:xfrm>
            <a:off x="1284412" y="4130421"/>
            <a:ext cx="5967723" cy="8425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sym typeface="Source Sans Pro"/>
              </a:rPr>
              <a:t>All livings beings</a:t>
            </a:r>
            <a:r>
              <a:rPr kumimoji="0" lang="en" sz="2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sym typeface="Source Sans Pro"/>
              </a:rPr>
              <a:t> can be traced back to a bacterium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728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CONTENTS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2936086" y="1692134"/>
            <a:ext cx="40112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Mutation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Gene Duplication 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Read Mapping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- </a:t>
            </a: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Keyword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Tree</a:t>
            </a:r>
          </a:p>
          <a:p>
            <a:pPr lvl="1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- Suffix </a:t>
            </a: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Tree</a:t>
            </a:r>
          </a:p>
          <a:p>
            <a:pPr lvl="1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- Suffix Array</a:t>
            </a:r>
          </a:p>
          <a:p>
            <a:pPr lvl="1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- Burrows Wheeler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Transform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2368226" y="1488177"/>
            <a:ext cx="5199222" cy="185239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9600" b="1" dirty="0" smtClean="0"/>
              <a:t>Mid-Done</a:t>
            </a:r>
            <a:endParaRPr lang="en" sz="9600" dirty="0"/>
          </a:p>
        </p:txBody>
      </p:sp>
      <p:sp>
        <p:nvSpPr>
          <p:cNvPr id="2" name="TextBox 1"/>
          <p:cNvSpPr txBox="1"/>
          <p:nvPr/>
        </p:nvSpPr>
        <p:spPr>
          <a:xfrm rot="698330">
            <a:off x="4982705" y="1226567"/>
            <a:ext cx="3662694" cy="523220"/>
          </a:xfrm>
          <a:prstGeom prst="rect">
            <a:avLst/>
          </a:prstGeom>
          <a:solidFill>
            <a:srgbClr val="0DB7C4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TO BE CONTINUED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389179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1. DNA Mutation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What and how mutation occurs, common forms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949309" y="882869"/>
            <a:ext cx="3696043" cy="167250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Mutation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6" y="2555377"/>
            <a:ext cx="4515851" cy="23634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065" marR="5080" algn="just">
              <a:lnSpc>
                <a:spcPct val="150000"/>
              </a:lnSpc>
              <a:buNone/>
            </a:pPr>
            <a:r>
              <a:rPr lang="en-US" sz="1800" dirty="0" smtClean="0">
                <a:latin typeface="Dosis" panose="020B0604020202020204" charset="0"/>
                <a:cs typeface="Arial"/>
              </a:rPr>
              <a:t>DNA Mutation refers to sudden, random changes in DNA sequences which leads to different phenotypic expressions.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22731" y="2555377"/>
            <a:ext cx="292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A T C </a:t>
            </a:r>
            <a:r>
              <a:rPr lang="en-US" sz="2800" b="1" dirty="0" err="1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C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 G A</a:t>
            </a:r>
            <a:b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</a:br>
            <a:r>
              <a:rPr lang="en-US" sz="2800" b="1" dirty="0" err="1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A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 T </a:t>
            </a:r>
            <a:r>
              <a:rPr lang="en-US" sz="2800" b="1" dirty="0" smtClean="0">
                <a:solidFill>
                  <a:srgbClr val="FF0000"/>
                </a:solidFill>
                <a:latin typeface="Dosis" panose="020B0604020202020204" charset="0"/>
              </a:rPr>
              <a:t>G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 C </a:t>
            </a:r>
            <a:r>
              <a:rPr lang="en-US" sz="2800" b="1" dirty="0" err="1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C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Dosis" panose="020B0604020202020204" charset="0"/>
              </a:rPr>
              <a:t> G A</a:t>
            </a:r>
            <a:endParaRPr lang="en-US" sz="2800" b="1" dirty="0">
              <a:solidFill>
                <a:schemeClr val="bg2">
                  <a:lumMod val="75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376163" y="3036030"/>
            <a:ext cx="357352" cy="5066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8983830" flipV="1">
            <a:off x="6768611" y="3492208"/>
            <a:ext cx="262759" cy="622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69187" y="4142699"/>
            <a:ext cx="915189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Insertion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Common Mutation Types</a:t>
            </a:r>
            <a:endParaRPr lang="en" dirty="0"/>
          </a:p>
        </p:txBody>
      </p:sp>
      <p:grpSp>
        <p:nvGrpSpPr>
          <p:cNvPr id="14" name="Group 13"/>
          <p:cNvGrpSpPr/>
          <p:nvPr/>
        </p:nvGrpSpPr>
        <p:grpSpPr>
          <a:xfrm>
            <a:off x="805534" y="1045728"/>
            <a:ext cx="2652370" cy="1371651"/>
            <a:chOff x="805534" y="1045728"/>
            <a:chExt cx="2652370" cy="1371651"/>
          </a:xfrm>
        </p:grpSpPr>
        <p:sp>
          <p:nvSpPr>
            <p:cNvPr id="9" name="Shape 130"/>
            <p:cNvSpPr txBox="1">
              <a:spLocks/>
            </p:cNvSpPr>
            <p:nvPr/>
          </p:nvSpPr>
          <p:spPr>
            <a:xfrm>
              <a:off x="805534" y="1045728"/>
              <a:ext cx="2652370" cy="13716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▹"/>
                <a:defRPr sz="30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▸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⬩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⬞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●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12065" marR="5080" algn="ctr">
                <a:lnSpc>
                  <a:spcPct val="150000"/>
                </a:lnSpc>
                <a:buFont typeface="Source Sans Pro"/>
                <a:buNone/>
              </a:pPr>
              <a:r>
                <a:rPr lang="en-US" sz="1800" b="1" dirty="0" smtClean="0">
                  <a:latin typeface="Dosis" panose="020B0604020202020204" charset="0"/>
                  <a:cs typeface="Arial"/>
                </a:rPr>
                <a:t>Substitution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r>
                <a:rPr lang="en-US" sz="1800" dirty="0" smtClean="0">
                  <a:latin typeface="Dosis" panose="020B0604020202020204" charset="0"/>
                  <a:cs typeface="Arial"/>
                </a:rPr>
                <a:t>AAT</a:t>
              </a:r>
              <a:r>
                <a:rPr lang="en-US" sz="1800" b="1" dirty="0" smtClean="0">
                  <a:solidFill>
                    <a:srgbClr val="FF0000"/>
                  </a:solidFill>
                  <a:latin typeface="Dosis" panose="020B0604020202020204" charset="0"/>
                  <a:cs typeface="Arial"/>
                </a:rPr>
                <a:t>T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>CGCA</a:t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r>
                <a:rPr lang="en-US" sz="1800" dirty="0" smtClean="0">
                  <a:latin typeface="Dosis" panose="020B0604020202020204" charset="0"/>
                  <a:cs typeface="Arial"/>
                </a:rPr>
                <a:t>AAT</a:t>
              </a:r>
              <a:r>
                <a:rPr lang="en-US" sz="1800" b="1" dirty="0" smtClean="0">
                  <a:solidFill>
                    <a:srgbClr val="FF0000"/>
                  </a:solidFill>
                  <a:latin typeface="Dosis" panose="020B0604020202020204" charset="0"/>
                  <a:cs typeface="Arial"/>
                </a:rPr>
                <a:t>G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>CGCA</a:t>
              </a:r>
              <a:endParaRPr lang="en-US" sz="1800" dirty="0">
                <a:latin typeface="Dosis" panose="020B0604020202020204" charset="0"/>
                <a:cs typeface="Arial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424763" y="1135117"/>
              <a:ext cx="1402520" cy="1282262"/>
            </a:xfrm>
            <a:prstGeom prst="roundRect">
              <a:avLst/>
            </a:prstGeom>
            <a:solidFill>
              <a:srgbClr val="7030A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5534" y="2884604"/>
            <a:ext cx="2652370" cy="1371651"/>
            <a:chOff x="805534" y="2669577"/>
            <a:chExt cx="2652370" cy="1371651"/>
          </a:xfrm>
        </p:grpSpPr>
        <p:sp>
          <p:nvSpPr>
            <p:cNvPr id="10" name="Shape 130"/>
            <p:cNvSpPr txBox="1">
              <a:spLocks/>
            </p:cNvSpPr>
            <p:nvPr/>
          </p:nvSpPr>
          <p:spPr>
            <a:xfrm>
              <a:off x="805534" y="2669577"/>
              <a:ext cx="2652370" cy="13716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▹"/>
                <a:defRPr sz="30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▸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⬩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⬞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●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12065" marR="5080" algn="ctr">
                <a:lnSpc>
                  <a:spcPct val="150000"/>
                </a:lnSpc>
                <a:buFont typeface="Source Sans Pro"/>
                <a:buNone/>
              </a:pPr>
              <a:r>
                <a:rPr lang="en-US" sz="1800" b="1" dirty="0" smtClean="0">
                  <a:latin typeface="Dosis" panose="020B0604020202020204" charset="0"/>
                  <a:cs typeface="Arial"/>
                </a:rPr>
                <a:t>Deletion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r>
                <a:rPr lang="en-US" sz="1800" dirty="0" smtClean="0">
                  <a:latin typeface="Dosis" panose="020B0604020202020204" charset="0"/>
                  <a:cs typeface="Arial"/>
                </a:rPr>
                <a:t>AAT</a:t>
              </a:r>
              <a:r>
                <a:rPr lang="en-US" sz="1800" b="1" dirty="0" smtClean="0">
                  <a:solidFill>
                    <a:srgbClr val="FF0000"/>
                  </a:solidFill>
                  <a:latin typeface="Dosis" panose="020B0604020202020204" charset="0"/>
                  <a:cs typeface="Arial"/>
                </a:rPr>
                <a:t>T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>CGCA</a:t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r>
                <a:rPr lang="en-US" sz="1800" dirty="0" smtClean="0">
                  <a:latin typeface="Dosis" panose="020B0604020202020204" charset="0"/>
                  <a:cs typeface="Arial"/>
                </a:rPr>
                <a:t>AATCGCA</a:t>
              </a:r>
              <a:endParaRPr lang="en-US" sz="1800" dirty="0">
                <a:latin typeface="Dosis" panose="020B0604020202020204" charset="0"/>
                <a:cs typeface="Arial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24763" y="2758966"/>
              <a:ext cx="1402520" cy="1282262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61725" y="2803199"/>
            <a:ext cx="2652370" cy="1623849"/>
            <a:chOff x="3098670" y="1731553"/>
            <a:chExt cx="2652370" cy="1623849"/>
          </a:xfrm>
        </p:grpSpPr>
        <p:sp>
          <p:nvSpPr>
            <p:cNvPr id="11" name="Shape 130"/>
            <p:cNvSpPr txBox="1">
              <a:spLocks/>
            </p:cNvSpPr>
            <p:nvPr/>
          </p:nvSpPr>
          <p:spPr>
            <a:xfrm>
              <a:off x="3098670" y="1731553"/>
              <a:ext cx="2652370" cy="16238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▹"/>
                <a:defRPr sz="30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▸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⬩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⬞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●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12065" marR="5080" algn="ctr">
                <a:lnSpc>
                  <a:spcPct val="150000"/>
                </a:lnSpc>
                <a:buNone/>
              </a:pPr>
              <a:r>
                <a:rPr lang="en-US" sz="1800" b="1" dirty="0" smtClean="0">
                  <a:latin typeface="Dosis" panose="020B0604020202020204" charset="0"/>
                  <a:cs typeface="Arial"/>
                </a:rPr>
                <a:t>Insertion</a:t>
              </a:r>
              <a:r>
                <a:rPr lang="en-US" sz="1800" dirty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>
                  <a:latin typeface="Dosis" panose="020B0604020202020204" charset="0"/>
                  <a:cs typeface="Arial"/>
                </a:rPr>
              </a:br>
              <a:r>
                <a:rPr lang="en-US" sz="1800" dirty="0" smtClean="0">
                  <a:latin typeface="Dosis" panose="020B0604020202020204" charset="0"/>
                  <a:cs typeface="Arial"/>
                </a:rPr>
                <a:t>AATCGCA</a:t>
              </a:r>
              <a:r>
                <a:rPr lang="en-US" sz="1800" dirty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>
                  <a:latin typeface="Dosis" panose="020B0604020202020204" charset="0"/>
                  <a:cs typeface="Arial"/>
                </a:rPr>
              </a:br>
              <a:r>
                <a:rPr lang="en-US" sz="1800" dirty="0">
                  <a:latin typeface="Dosis" panose="020B0604020202020204" charset="0"/>
                  <a:cs typeface="Arial"/>
                </a:rPr>
                <a:t>AAT</a:t>
              </a:r>
              <a:r>
                <a:rPr lang="en-US" sz="1800" b="1" dirty="0">
                  <a:solidFill>
                    <a:srgbClr val="FF0000"/>
                  </a:solidFill>
                  <a:latin typeface="Dosis" panose="020B0604020202020204" charset="0"/>
                  <a:cs typeface="Arial"/>
                </a:rPr>
                <a:t>T</a:t>
              </a:r>
              <a:r>
                <a:rPr lang="en-US" sz="1800" dirty="0">
                  <a:latin typeface="Dosis" panose="020B0604020202020204" charset="0"/>
                  <a:cs typeface="Arial"/>
                </a:rPr>
                <a:t>CGCA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endParaRPr lang="en-US" sz="1800" dirty="0" smtClean="0">
                <a:latin typeface="Dosis" panose="020B0604020202020204" charset="0"/>
                <a:cs typeface="Arial"/>
              </a:endParaRPr>
            </a:p>
            <a:p>
              <a:pPr marL="12065" marR="5080" algn="ctr">
                <a:lnSpc>
                  <a:spcPct val="150000"/>
                </a:lnSpc>
                <a:buFont typeface="Source Sans Pro"/>
                <a:buNone/>
              </a:pPr>
              <a:r>
                <a:rPr lang="en-US" sz="1800" dirty="0" smtClean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endParaRPr lang="en-US" sz="1800" dirty="0">
                <a:latin typeface="Dosis" panose="020B0604020202020204" charset="0"/>
                <a:cs typeface="Aria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23595" y="1857652"/>
              <a:ext cx="1402520" cy="128226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61725" y="1033109"/>
            <a:ext cx="2652370" cy="1623849"/>
            <a:chOff x="5391806" y="1045728"/>
            <a:chExt cx="2652370" cy="1623849"/>
          </a:xfrm>
        </p:grpSpPr>
        <p:sp>
          <p:nvSpPr>
            <p:cNvPr id="12" name="Shape 130"/>
            <p:cNvSpPr txBox="1">
              <a:spLocks/>
            </p:cNvSpPr>
            <p:nvPr/>
          </p:nvSpPr>
          <p:spPr>
            <a:xfrm>
              <a:off x="5391806" y="1045728"/>
              <a:ext cx="2652370" cy="16238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▹"/>
                <a:defRPr sz="30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▸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⬩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⬞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●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18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12065" marR="5080" algn="ctr">
                <a:lnSpc>
                  <a:spcPct val="150000"/>
                </a:lnSpc>
                <a:buNone/>
              </a:pPr>
              <a:r>
                <a:rPr lang="en-US" sz="1800" b="1" dirty="0" smtClean="0">
                  <a:latin typeface="Dosis" panose="020B0604020202020204" charset="0"/>
                  <a:cs typeface="Arial"/>
                </a:rPr>
                <a:t>Duplication</a:t>
              </a:r>
              <a:r>
                <a:rPr lang="en-US" sz="1800" dirty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>
                  <a:latin typeface="Dosis" panose="020B0604020202020204" charset="0"/>
                  <a:cs typeface="Arial"/>
                </a:rPr>
              </a:br>
              <a:r>
                <a:rPr lang="en-US" sz="1800" dirty="0" smtClean="0">
                  <a:latin typeface="Dosis" panose="020B0604020202020204" charset="0"/>
                  <a:cs typeface="Arial"/>
                </a:rPr>
                <a:t>A</a:t>
              </a:r>
              <a:r>
                <a:rPr lang="en-US" sz="1800" b="1" dirty="0" smtClean="0">
                  <a:solidFill>
                    <a:srgbClr val="FF0000"/>
                  </a:solidFill>
                  <a:latin typeface="Dosis" panose="020B0604020202020204" charset="0"/>
                  <a:cs typeface="Arial"/>
                </a:rPr>
                <a:t>ATC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>GCA</a:t>
              </a:r>
              <a:r>
                <a:rPr lang="en-US" sz="1800" dirty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>
                  <a:latin typeface="Dosis" panose="020B0604020202020204" charset="0"/>
                  <a:cs typeface="Arial"/>
                </a:rPr>
              </a:br>
              <a:r>
                <a:rPr lang="en-US" sz="1800" dirty="0">
                  <a:latin typeface="Dosis" panose="020B0604020202020204" charset="0"/>
                  <a:cs typeface="Arial"/>
                </a:rPr>
                <a:t>A</a:t>
              </a:r>
              <a:r>
                <a:rPr lang="en-US" sz="1800" b="1" dirty="0">
                  <a:solidFill>
                    <a:srgbClr val="FF0000"/>
                  </a:solidFill>
                  <a:latin typeface="Dosis" panose="020B0604020202020204" charset="0"/>
                  <a:cs typeface="Arial"/>
                </a:rPr>
                <a:t>ATCATC</a:t>
              </a:r>
              <a:r>
                <a:rPr lang="en-US" sz="1800" dirty="0">
                  <a:latin typeface="Dosis" panose="020B0604020202020204" charset="0"/>
                  <a:cs typeface="Arial"/>
                </a:rPr>
                <a:t>GCA</a:t>
              </a:r>
              <a:r>
                <a:rPr lang="en-US" sz="1800" dirty="0" smtClean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endParaRPr lang="en-US" sz="1800" dirty="0" smtClean="0">
                <a:latin typeface="Dosis" panose="020B0604020202020204" charset="0"/>
                <a:cs typeface="Arial"/>
              </a:endParaRPr>
            </a:p>
            <a:p>
              <a:pPr marL="12065" marR="5080" algn="ctr">
                <a:lnSpc>
                  <a:spcPct val="150000"/>
                </a:lnSpc>
                <a:buFont typeface="Source Sans Pro"/>
                <a:buNone/>
              </a:pPr>
              <a:r>
                <a:rPr lang="en-US" sz="1800" dirty="0" smtClean="0">
                  <a:latin typeface="Dosis" panose="020B0604020202020204" charset="0"/>
                  <a:cs typeface="Arial"/>
                </a:rPr>
                <a:t/>
              </a:r>
              <a:br>
                <a:rPr lang="en-US" sz="1800" dirty="0" smtClean="0">
                  <a:latin typeface="Dosis" panose="020B0604020202020204" charset="0"/>
                  <a:cs typeface="Arial"/>
                </a:rPr>
              </a:br>
              <a:endParaRPr lang="en-US" sz="1800" dirty="0">
                <a:latin typeface="Dosis" panose="020B0604020202020204" charset="0"/>
                <a:cs typeface="Aria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016731" y="1135117"/>
              <a:ext cx="1402520" cy="128226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47936" y="1918154"/>
            <a:ext cx="3123758" cy="1623849"/>
            <a:chOff x="3329097" y="3355402"/>
            <a:chExt cx="3123758" cy="1623849"/>
          </a:xfrm>
        </p:grpSpPr>
        <p:sp>
          <p:nvSpPr>
            <p:cNvPr id="7" name="Right Arrow 6"/>
            <p:cNvSpPr/>
            <p:nvPr/>
          </p:nvSpPr>
          <p:spPr>
            <a:xfrm>
              <a:off x="4592523" y="4167326"/>
              <a:ext cx="462455" cy="1996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329097" y="3355402"/>
              <a:ext cx="3123758" cy="1623849"/>
              <a:chOff x="5358090" y="2674730"/>
              <a:chExt cx="3123758" cy="1623849"/>
            </a:xfrm>
          </p:grpSpPr>
          <p:sp>
            <p:nvSpPr>
              <p:cNvPr id="13" name="Shape 130"/>
              <p:cNvSpPr txBox="1">
                <a:spLocks/>
              </p:cNvSpPr>
              <p:nvPr/>
            </p:nvSpPr>
            <p:spPr>
              <a:xfrm>
                <a:off x="5391805" y="2674730"/>
                <a:ext cx="3090043" cy="16238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▹"/>
                  <a:defRPr sz="30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▸"/>
                  <a:defRPr sz="24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⬩"/>
                  <a:defRPr sz="24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⬞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○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■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●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○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■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pPr marL="12065" marR="5080">
                  <a:lnSpc>
                    <a:spcPct val="150000"/>
                  </a:lnSpc>
                  <a:buNone/>
                </a:pPr>
                <a:r>
                  <a:rPr lang="en-US" sz="1800" b="1" dirty="0" smtClean="0">
                    <a:latin typeface="Dosis" panose="020B0604020202020204" charset="0"/>
                    <a:cs typeface="Arial"/>
                  </a:rPr>
                  <a:t>	Inversion</a:t>
                </a:r>
                <a:r>
                  <a:rPr lang="en-US" sz="1800" dirty="0">
                    <a:latin typeface="Dosis" panose="020B0604020202020204" charset="0"/>
                    <a:cs typeface="Arial"/>
                  </a:rPr>
                  <a:t/>
                </a:r>
                <a:br>
                  <a:rPr lang="en-US" sz="1800" dirty="0">
                    <a:latin typeface="Dosis" panose="020B0604020202020204" charset="0"/>
                    <a:cs typeface="Arial"/>
                  </a:rPr>
                </a:b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>A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Dosis" panose="020B0604020202020204" charset="0"/>
                    <a:cs typeface="Arial"/>
                  </a:rPr>
                  <a:t>ATC</a:t>
                </a: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>GCA		A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Dosis" panose="020B0604020202020204" charset="0"/>
                    <a:cs typeface="Arial"/>
                  </a:rPr>
                  <a:t>ACG</a:t>
                </a: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>GCA</a:t>
                </a:r>
                <a:r>
                  <a:rPr lang="en-US" sz="1800" dirty="0">
                    <a:latin typeface="Dosis" panose="020B0604020202020204" charset="0"/>
                    <a:cs typeface="Arial"/>
                  </a:rPr>
                  <a:t/>
                </a:r>
                <a:br>
                  <a:rPr lang="en-US" sz="1800" dirty="0">
                    <a:latin typeface="Dosis" panose="020B0604020202020204" charset="0"/>
                    <a:cs typeface="Arial"/>
                  </a:rPr>
                </a:b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>A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Dosis" panose="020B0604020202020204" charset="0"/>
                    <a:cs typeface="Arial"/>
                  </a:rPr>
                  <a:t>GCA</a:t>
                </a: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>TCG		A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Dosis" panose="020B0604020202020204" charset="0"/>
                    <a:cs typeface="Arial"/>
                  </a:rPr>
                  <a:t>CTA</a:t>
                </a: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>TCG</a:t>
                </a:r>
                <a:br>
                  <a:rPr lang="en-US" sz="1800" dirty="0" smtClean="0">
                    <a:latin typeface="Dosis" panose="020B0604020202020204" charset="0"/>
                    <a:cs typeface="Arial"/>
                  </a:rPr>
                </a:br>
                <a:endParaRPr lang="en-US" sz="1800" dirty="0" smtClean="0">
                  <a:latin typeface="Dosis" panose="020B0604020202020204" charset="0"/>
                  <a:cs typeface="Arial"/>
                </a:endParaRPr>
              </a:p>
              <a:p>
                <a:pPr marL="12065" marR="5080" algn="ctr">
                  <a:lnSpc>
                    <a:spcPct val="150000"/>
                  </a:lnSpc>
                  <a:buFont typeface="Source Sans Pro"/>
                  <a:buNone/>
                </a:pPr>
                <a:r>
                  <a:rPr lang="en-US" sz="1800" dirty="0" smtClean="0">
                    <a:latin typeface="Dosis" panose="020B0604020202020204" charset="0"/>
                    <a:cs typeface="Arial"/>
                  </a:rPr>
                  <a:t/>
                </a:r>
                <a:br>
                  <a:rPr lang="en-US" sz="1800" dirty="0" smtClean="0">
                    <a:latin typeface="Dosis" panose="020B0604020202020204" charset="0"/>
                    <a:cs typeface="Arial"/>
                  </a:rPr>
                </a:br>
                <a:endParaRPr lang="en-US" sz="1800" dirty="0">
                  <a:latin typeface="Dosis" panose="020B0604020202020204" charset="0"/>
                  <a:cs typeface="Arial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358090" y="2762332"/>
                <a:ext cx="2989309" cy="128226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7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</a:t>
            </a:r>
            <a:r>
              <a:rPr lang="en" dirty="0" smtClean="0"/>
              <a:t>. Gene Duplication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Duplication of Genes, Homolog, Ortholog, Paralogs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0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30552" y="935842"/>
            <a:ext cx="4673725" cy="98792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Gene Duplication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30552" y="1887691"/>
            <a:ext cx="4515851" cy="25881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065" marR="5080" algn="just">
              <a:lnSpc>
                <a:spcPct val="150000"/>
              </a:lnSpc>
              <a:buNone/>
            </a:pPr>
            <a:r>
              <a:rPr lang="en-US" sz="1800" dirty="0">
                <a:latin typeface="Dosis" panose="020B0604020202020204" charset="0"/>
                <a:cs typeface="Arial"/>
              </a:rPr>
              <a:t>Gene duplication (or chromosomal duplication or gene amplification) is a major mechanism through which new genetic material is generated during molecular evolution. It can be defined as any duplication of a region of DNA that contains a </a:t>
            </a:r>
            <a:r>
              <a:rPr lang="en-US" sz="1800" dirty="0" smtClean="0">
                <a:latin typeface="Dosis" panose="020B0604020202020204" charset="0"/>
                <a:cs typeface="Arial"/>
              </a:rPr>
              <a:t>gene.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69" y="712976"/>
            <a:ext cx="2539682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4" y="512298"/>
            <a:ext cx="512230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Homolog, Ortholog, Paralog and Speciation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660293" y="1137324"/>
            <a:ext cx="3220806" cy="337037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Dosis" panose="020B0604020202020204" charset="0"/>
              </a:rPr>
              <a:t>Homolog - A gene related to a second gene by descent from a common ancestral DNA </a:t>
            </a:r>
            <a:r>
              <a:rPr lang="en-US" sz="1400" dirty="0" smtClean="0">
                <a:latin typeface="Dosis" panose="020B0604020202020204" charset="0"/>
              </a:rPr>
              <a:t>sequence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Ortholog </a:t>
            </a:r>
            <a:r>
              <a:rPr lang="en-US" sz="1400" dirty="0">
                <a:latin typeface="Dosis" panose="020B0604020202020204" charset="0"/>
              </a:rPr>
              <a:t>- Orthologs are genes in different species that evolved from a common ancestral gene by </a:t>
            </a:r>
            <a:r>
              <a:rPr lang="en-US" sz="1400" dirty="0" smtClean="0">
                <a:latin typeface="Dosis" panose="020B0604020202020204" charset="0"/>
              </a:rPr>
              <a:t>speciation*</a:t>
            </a:r>
            <a:endParaRPr lang="en-US" sz="1400" dirty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Paralog </a:t>
            </a:r>
            <a:r>
              <a:rPr lang="en-US" sz="1400" dirty="0">
                <a:latin typeface="Dosis" panose="020B0604020202020204" charset="0"/>
              </a:rPr>
              <a:t>- Paralogs are genes related by duplication within a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Speciation* </a:t>
            </a:r>
            <a:r>
              <a:rPr lang="en-US" sz="1400" dirty="0">
                <a:latin typeface="Dosis" panose="020B0604020202020204" charset="0"/>
              </a:rPr>
              <a:t>- Speciation is the origin of a new species capable of making a living in a new way from the species from which it </a:t>
            </a:r>
            <a:r>
              <a:rPr lang="en-US" sz="1400" dirty="0" smtClean="0">
                <a:latin typeface="Dosis" panose="020B0604020202020204" charset="0"/>
              </a:rPr>
              <a:t>arose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Dosis" panose="020B060402020202020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891698" y="1213550"/>
            <a:ext cx="4768595" cy="3217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47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  <a:r>
              <a:rPr lang="en" dirty="0" smtClean="0"/>
              <a:t>. Read Mapping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Short Read Mapping, Genome Indexing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01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3919</TotalTime>
  <Words>537</Words>
  <Application>Microsoft Office PowerPoint</Application>
  <PresentationFormat>On-screen Show (16:9)</PresentationFormat>
  <Paragraphs>184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Dosis</vt:lpstr>
      <vt:lpstr>Lucida Sans Unicode</vt:lpstr>
      <vt:lpstr>Arial</vt:lpstr>
      <vt:lpstr>Source Sans Pro</vt:lpstr>
      <vt:lpstr>Cerimon template</vt:lpstr>
      <vt:lpstr>Gene Duplication and Read Mapping</vt:lpstr>
      <vt:lpstr>CONTENTS</vt:lpstr>
      <vt:lpstr>1. DNA Mutation</vt:lpstr>
      <vt:lpstr>Mutation</vt:lpstr>
      <vt:lpstr>Common Mutation Types</vt:lpstr>
      <vt:lpstr>2. Gene Duplication</vt:lpstr>
      <vt:lpstr>Gene Duplication</vt:lpstr>
      <vt:lpstr>Homolog, Ortholog, Paralog and Speciation</vt:lpstr>
      <vt:lpstr>3. Read Mapping</vt:lpstr>
      <vt:lpstr>Read Mapping</vt:lpstr>
      <vt:lpstr>Genome Indexing (Keyword Tree)</vt:lpstr>
      <vt:lpstr>Genome Indexing (Suffix Tree)</vt:lpstr>
      <vt:lpstr>Genome Indexing (Suffix Array)</vt:lpstr>
      <vt:lpstr>Genome Indexing (Burrows Wheeler Transform)</vt:lpstr>
      <vt:lpstr>Genome Indexing (Burrows Wheeler Transform)</vt:lpstr>
      <vt:lpstr>Genome Indexing (Burrows Wheeler Transform)</vt:lpstr>
      <vt:lpstr>Genome Indexing (Burrows Wheeler Transform)</vt:lpstr>
      <vt:lpstr>Genome Indexing (Burrows Wheeler Transform)</vt:lpstr>
      <vt:lpstr>Whales and Dolphins</vt:lpstr>
      <vt:lpstr>Mid-Done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</dc:title>
  <dc:creator>Nafis Neehal</dc:creator>
  <cp:lastModifiedBy>Nafis Neehal</cp:lastModifiedBy>
  <cp:revision>238</cp:revision>
  <dcterms:modified xsi:type="dcterms:W3CDTF">2017-10-07T09:50:08Z</dcterms:modified>
</cp:coreProperties>
</file>