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9" r:id="rId4"/>
    <p:sldId id="312" r:id="rId5"/>
    <p:sldId id="313" r:id="rId6"/>
    <p:sldId id="291" r:id="rId7"/>
    <p:sldId id="321" r:id="rId8"/>
    <p:sldId id="286" r:id="rId9"/>
    <p:sldId id="337" r:id="rId10"/>
    <p:sldId id="296" r:id="rId11"/>
    <p:sldId id="314" r:id="rId12"/>
    <p:sldId id="323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34" r:id="rId21"/>
  </p:sldIdLst>
  <p:sldSz cx="9144000" cy="5143500" type="screen16x9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Dosis" panose="020B0604020202020204" charset="0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3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28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7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8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5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75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2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5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Database Searching (FASTA)</a:t>
            </a:r>
            <a:endParaRPr lang="en" sz="48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6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Hash Table U</a:t>
            </a:r>
            <a:r>
              <a:rPr lang="en-US" dirty="0" smtClean="0"/>
              <a:t>s</a:t>
            </a:r>
            <a:r>
              <a:rPr lang="en" dirty="0" smtClean="0"/>
              <a:t>ed in FASTA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Hash Table Algorithm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Given Data</a:t>
            </a:r>
            <a:endParaRPr lang="en" dirty="0"/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1881350" y="1734206"/>
            <a:ext cx="6011919" cy="16185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endParaRPr lang="en-US" sz="1400" b="1" u="sng" dirty="0" smtClean="0">
              <a:latin typeface="Dosis" panose="020B0604020202020204" charset="0"/>
            </a:endParaRP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Query Sequence:</a:t>
            </a:r>
            <a:r>
              <a:rPr lang="en-US" sz="2800" dirty="0" smtClean="0">
                <a:latin typeface="Dosis" panose="020B0604020202020204" charset="0"/>
              </a:rPr>
              <a:t> JUSTICELEAGUE</a:t>
            </a: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Target Sequence:</a:t>
            </a:r>
            <a:r>
              <a:rPr lang="en-US" sz="2800" dirty="0" smtClean="0">
                <a:latin typeface="Dosis" panose="020B0604020202020204" charset="0"/>
              </a:rPr>
              <a:t> LEAGUEOFASSASINS</a:t>
            </a: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Value of K</a:t>
            </a:r>
            <a:r>
              <a:rPr lang="en-US" sz="2800" dirty="0" smtClean="0">
                <a:latin typeface="Dosis" panose="020B0604020202020204" charset="0"/>
              </a:rPr>
              <a:t> : 1</a:t>
            </a:r>
            <a:endParaRPr lang="en-US" sz="1400" dirty="0" smtClean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1 : Build Query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82"/>
              </p:ext>
            </p:extLst>
          </p:nvPr>
        </p:nvGraphicFramePr>
        <p:xfrm>
          <a:off x="1124607" y="2217682"/>
          <a:ext cx="7441330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2: Hash Table for Query Sequence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05014"/>
              </p:ext>
            </p:extLst>
          </p:nvPr>
        </p:nvGraphicFramePr>
        <p:xfrm>
          <a:off x="1870842" y="2354317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55676" y="1556014"/>
            <a:ext cx="7359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Write all the distinct characters appeared in the Query Sequence Lexicographically and then, beneath that,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write the number of the position in which that letter appeared. There can be multiple occurrences.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3 : Build Target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1168"/>
              </p:ext>
            </p:extLst>
          </p:nvPr>
        </p:nvGraphicFramePr>
        <p:xfrm>
          <a:off x="1124607" y="2217682"/>
          <a:ext cx="7441328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4 : Import the Hash Table for Query Sequence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9618"/>
              </p:ext>
            </p:extLst>
          </p:nvPr>
        </p:nvGraphicFramePr>
        <p:xfrm>
          <a:off x="1008993" y="2869323"/>
          <a:ext cx="7441328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33"/>
              </p:ext>
            </p:extLst>
          </p:nvPr>
        </p:nvGraphicFramePr>
        <p:xfrm>
          <a:off x="1867607" y="1378000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5 : Build the Exteded Target Table based on Hash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7619"/>
              </p:ext>
            </p:extLst>
          </p:nvPr>
        </p:nvGraphicFramePr>
        <p:xfrm>
          <a:off x="1008993" y="2385843"/>
          <a:ext cx="7441328" cy="14882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</a:p>
                    <a:p>
                      <a:r>
                        <a:rPr lang="en-US" sz="1400" dirty="0" smtClean="0"/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  <a:p>
                      <a:r>
                        <a:rPr lang="en-US" sz="1400" dirty="0" smtClean="0"/>
                        <a:t>3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026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15731"/>
              </p:ext>
            </p:extLst>
          </p:nvPr>
        </p:nvGraphicFramePr>
        <p:xfrm>
          <a:off x="1867607" y="1128046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06227" y="3972856"/>
            <a:ext cx="7529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Entry in Extended Row = Position of the Letter in Hash Table – Position of the Letter in Extended Target Table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7607" y="44409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For L, in Extended Target Table, Entry is 7 (8-1) 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7607" y="4748711"/>
            <a:ext cx="4406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Similarly For E, the entries are 5 (7-2), 7 (9-2) and 11 (13-2).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68869" y="1570936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73317" y="2386037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79380" y="1789888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79379" y="2003510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0102" y="2385843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68171" y="1570935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5 : Build Offset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5381"/>
              </p:ext>
            </p:extLst>
          </p:nvPr>
        </p:nvGraphicFramePr>
        <p:xfrm>
          <a:off x="273262" y="2249214"/>
          <a:ext cx="8727791" cy="7672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6544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571757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491707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432666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401762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370858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360557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01762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381160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379441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4059623022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959290838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4219817737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3030424645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3511546970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486946364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2450187337"/>
                    </a:ext>
                  </a:extLst>
                </a:gridCol>
                <a:gridCol w="216632">
                  <a:extLst>
                    <a:ext uri="{9D8B030D-6E8A-4147-A177-3AD203B41FA5}">
                      <a16:colId xmlns:a16="http://schemas.microsoft.com/office/drawing/2014/main" val="4282886469"/>
                    </a:ext>
                  </a:extLst>
                </a:gridCol>
                <a:gridCol w="381160">
                  <a:extLst>
                    <a:ext uri="{9D8B030D-6E8A-4147-A177-3AD203B41FA5}">
                      <a16:colId xmlns:a16="http://schemas.microsoft.com/office/drawing/2014/main" val="3611904978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2222624460"/>
                    </a:ext>
                  </a:extLst>
                </a:gridCol>
              </a:tblGrid>
              <a:tr h="326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026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681" y="1377338"/>
            <a:ext cx="75969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Draw a table from the minimum to the maximum entry of the extended target table. Then beneath each entry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number, write down number of times that entry occurred in extended target table. For example, the entry 7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Occurred 6 times and the entry 1 occurred 2 times.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 6: Build Pre-Final Table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54989"/>
              </p:ext>
            </p:extLst>
          </p:nvPr>
        </p:nvGraphicFramePr>
        <p:xfrm>
          <a:off x="1051034" y="2312275"/>
          <a:ext cx="7003600" cy="11910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7725">
                  <a:extLst>
                    <a:ext uri="{9D8B030D-6E8A-4147-A177-3AD203B41FA5}">
                      <a16:colId xmlns:a16="http://schemas.microsoft.com/office/drawing/2014/main" val="3977279616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94189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5316" y="1818773"/>
            <a:ext cx="3866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Start both Query and Target sequence from 0 position.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7 : Build Final Table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7804"/>
              </p:ext>
            </p:extLst>
          </p:nvPr>
        </p:nvGraphicFramePr>
        <p:xfrm>
          <a:off x="472962" y="2816772"/>
          <a:ext cx="8460822" cy="11910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454">
                  <a:extLst>
                    <a:ext uri="{9D8B030D-6E8A-4147-A177-3AD203B41FA5}">
                      <a16:colId xmlns:a16="http://schemas.microsoft.com/office/drawing/2014/main" val="3977279616"/>
                    </a:ext>
                  </a:extLst>
                </a:gridCol>
                <a:gridCol w="225454">
                  <a:extLst>
                    <a:ext uri="{9D8B030D-6E8A-4147-A177-3AD203B41FA5}">
                      <a16:colId xmlns:a16="http://schemas.microsoft.com/office/drawing/2014/main" val="3107697236"/>
                    </a:ext>
                  </a:extLst>
                </a:gridCol>
                <a:gridCol w="225454">
                  <a:extLst>
                    <a:ext uri="{9D8B030D-6E8A-4147-A177-3AD203B41FA5}">
                      <a16:colId xmlns:a16="http://schemas.microsoft.com/office/drawing/2014/main" val="2446437387"/>
                    </a:ext>
                  </a:extLst>
                </a:gridCol>
                <a:gridCol w="225454">
                  <a:extLst>
                    <a:ext uri="{9D8B030D-6E8A-4147-A177-3AD203B41FA5}">
                      <a16:colId xmlns:a16="http://schemas.microsoft.com/office/drawing/2014/main" val="58687109"/>
                    </a:ext>
                  </a:extLst>
                </a:gridCol>
                <a:gridCol w="225454">
                  <a:extLst>
                    <a:ext uri="{9D8B030D-6E8A-4147-A177-3AD203B41FA5}">
                      <a16:colId xmlns:a16="http://schemas.microsoft.com/office/drawing/2014/main" val="2798698585"/>
                    </a:ext>
                  </a:extLst>
                </a:gridCol>
                <a:gridCol w="225454">
                  <a:extLst>
                    <a:ext uri="{9D8B030D-6E8A-4147-A177-3AD203B41FA5}">
                      <a16:colId xmlns:a16="http://schemas.microsoft.com/office/drawing/2014/main" val="3946820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6769797"/>
                    </a:ext>
                  </a:extLst>
                </a:gridCol>
                <a:gridCol w="246778">
                  <a:extLst>
                    <a:ext uri="{9D8B030D-6E8A-4147-A177-3AD203B41FA5}">
                      <a16:colId xmlns:a16="http://schemas.microsoft.com/office/drawing/2014/main" val="405698803"/>
                    </a:ext>
                  </a:extLst>
                </a:gridCol>
                <a:gridCol w="262759">
                  <a:extLst>
                    <a:ext uri="{9D8B030D-6E8A-4147-A177-3AD203B41FA5}">
                      <a16:colId xmlns:a16="http://schemas.microsoft.com/office/drawing/2014/main" val="613142917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263300666"/>
                    </a:ext>
                  </a:extLst>
                </a:gridCol>
                <a:gridCol w="388883">
                  <a:extLst>
                    <a:ext uri="{9D8B030D-6E8A-4147-A177-3AD203B41FA5}">
                      <a16:colId xmlns:a16="http://schemas.microsoft.com/office/drawing/2014/main" val="998987164"/>
                    </a:ext>
                  </a:extLst>
                </a:gridCol>
                <a:gridCol w="420413">
                  <a:extLst>
                    <a:ext uri="{9D8B030D-6E8A-4147-A177-3AD203B41FA5}">
                      <a16:colId xmlns:a16="http://schemas.microsoft.com/office/drawing/2014/main" val="12970265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996430893"/>
                    </a:ext>
                  </a:extLst>
                </a:gridCol>
                <a:gridCol w="381092">
                  <a:extLst>
                    <a:ext uri="{9D8B030D-6E8A-4147-A177-3AD203B41FA5}">
                      <a16:colId xmlns:a16="http://schemas.microsoft.com/office/drawing/2014/main" val="3446575253"/>
                    </a:ext>
                  </a:extLst>
                </a:gridCol>
                <a:gridCol w="391895">
                  <a:extLst>
                    <a:ext uri="{9D8B030D-6E8A-4147-A177-3AD203B41FA5}">
                      <a16:colId xmlns:a16="http://schemas.microsoft.com/office/drawing/2014/main" val="4198084566"/>
                    </a:ext>
                  </a:extLst>
                </a:gridCol>
                <a:gridCol w="381583">
                  <a:extLst>
                    <a:ext uri="{9D8B030D-6E8A-4147-A177-3AD203B41FA5}">
                      <a16:colId xmlns:a16="http://schemas.microsoft.com/office/drawing/2014/main" val="2853182075"/>
                    </a:ext>
                  </a:extLst>
                </a:gridCol>
                <a:gridCol w="391896">
                  <a:extLst>
                    <a:ext uri="{9D8B030D-6E8A-4147-A177-3AD203B41FA5}">
                      <a16:colId xmlns:a16="http://schemas.microsoft.com/office/drawing/2014/main" val="46251092"/>
                    </a:ext>
                  </a:extLst>
                </a:gridCol>
                <a:gridCol w="402210">
                  <a:extLst>
                    <a:ext uri="{9D8B030D-6E8A-4147-A177-3AD203B41FA5}">
                      <a16:colId xmlns:a16="http://schemas.microsoft.com/office/drawing/2014/main" val="1499229931"/>
                    </a:ext>
                  </a:extLst>
                </a:gridCol>
                <a:gridCol w="412523">
                  <a:extLst>
                    <a:ext uri="{9D8B030D-6E8A-4147-A177-3AD203B41FA5}">
                      <a16:colId xmlns:a16="http://schemas.microsoft.com/office/drawing/2014/main" val="2717387275"/>
                    </a:ext>
                  </a:extLst>
                </a:gridCol>
                <a:gridCol w="391895">
                  <a:extLst>
                    <a:ext uri="{9D8B030D-6E8A-4147-A177-3AD203B41FA5}">
                      <a16:colId xmlns:a16="http://schemas.microsoft.com/office/drawing/2014/main" val="3152036185"/>
                    </a:ext>
                  </a:extLst>
                </a:gridCol>
                <a:gridCol w="422836">
                  <a:extLst>
                    <a:ext uri="{9D8B030D-6E8A-4147-A177-3AD203B41FA5}">
                      <a16:colId xmlns:a16="http://schemas.microsoft.com/office/drawing/2014/main" val="3353084101"/>
                    </a:ext>
                  </a:extLst>
                </a:gridCol>
                <a:gridCol w="433148">
                  <a:extLst>
                    <a:ext uri="{9D8B030D-6E8A-4147-A177-3AD203B41FA5}">
                      <a16:colId xmlns:a16="http://schemas.microsoft.com/office/drawing/2014/main" val="2242294054"/>
                    </a:ext>
                  </a:extLst>
                </a:gridCol>
                <a:gridCol w="1309755">
                  <a:extLst>
                    <a:ext uri="{9D8B030D-6E8A-4147-A177-3AD203B41FA5}">
                      <a16:colId xmlns:a16="http://schemas.microsoft.com/office/drawing/2014/main" val="2378251776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94189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007476" y="2697601"/>
            <a:ext cx="1975945" cy="142940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983" y="1538781"/>
            <a:ext cx="82638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Find out the entry number from the offset table, that occurred maximum number of times (Here 7, which occurred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6 times).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After that, add that entry number with the previous starting position of target sequence to get the new starting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Position of Target Sequence (Previous starting position = 0, Then new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starting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position of target </a:t>
            </a:r>
            <a:r>
              <a:rPr lang="en-US" dirty="0" err="1" smtClean="0">
                <a:solidFill>
                  <a:schemeClr val="bg2"/>
                </a:solidFill>
                <a:latin typeface="Dosis" panose="020B0604020202020204" charset="0"/>
              </a:rPr>
              <a:t>seq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becomes 0 + 7 = 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36086" y="1692134"/>
            <a:ext cx="4011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TP, TN, FP, FN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Selectivity, Sensitivity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Hash Table used in FASTA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2368226" y="1488177"/>
            <a:ext cx="5199222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Amazed?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TP, TN, FP, FN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True Positive</a:t>
            </a:r>
            <a:r>
              <a:rPr lang="en" dirty="0"/>
              <a:t>, True Negative, False Positive, False </a:t>
            </a:r>
            <a:r>
              <a:rPr lang="en" dirty="0" smtClean="0"/>
              <a:t>Negative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Round Diagonal Corner Rectangle 6"/>
          <p:cNvSpPr/>
          <p:nvPr/>
        </p:nvSpPr>
        <p:spPr>
          <a:xfrm>
            <a:off x="840827" y="1145921"/>
            <a:ext cx="5276139" cy="2763928"/>
          </a:xfrm>
          <a:prstGeom prst="round2DiagRect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A patient fears that he has </a:t>
            </a:r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Cancer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&amp;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G</a:t>
            </a:r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oes </a:t>
            </a:r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to the doctor for Diagnosis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92" y="1332307"/>
            <a:ext cx="1915618" cy="21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Possible Scenarios</a:t>
            </a:r>
            <a:endParaRPr lang="en" dirty="0"/>
          </a:p>
        </p:txBody>
      </p:sp>
      <p:sp>
        <p:nvSpPr>
          <p:cNvPr id="2" name="Rounded Rectangle 1"/>
          <p:cNvSpPr/>
          <p:nvPr/>
        </p:nvSpPr>
        <p:spPr>
          <a:xfrm>
            <a:off x="1406504" y="124022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True Positive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really had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Positive</a:t>
            </a:r>
          </a:p>
          <a:p>
            <a:pPr algn="ctr"/>
            <a:endParaRPr lang="en-US" dirty="0">
              <a:latin typeface="Dosis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2931" y="124022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True Negative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didn’t have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Negative</a:t>
            </a:r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406503" y="317943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False Positive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didn’t have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Positive</a:t>
            </a:r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2931" y="317943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False Negative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really had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negative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Selectivity and Sensitivity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 will learn about calculating selectivity and sensitivity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637954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Selectivity &amp; Sensitivity</a:t>
            </a:r>
            <a:endParaRPr lang="en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Shape 130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967188" y="2394273"/>
                <a:ext cx="3131848" cy="998319"/>
              </a:xfrm>
              <a:prstGeom prst="rect">
                <a:avLst/>
              </a:prstGeom>
              <a:solidFill>
                <a:srgbClr val="0DB7C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/>
              <a:p>
                <a:pPr marL="12065" marR="5080" algn="ctr">
                  <a:lnSpc>
                    <a:spcPct val="150000"/>
                  </a:lnSpc>
                  <a:buNone/>
                </a:pPr>
                <a:r>
                  <a:rPr lang="en-US" sz="1800" dirty="0" smtClean="0">
                    <a:solidFill>
                      <a:schemeClr val="bg1"/>
                    </a:solidFill>
                    <a:latin typeface="Dosis" panose="020B0604020202020204" charset="0"/>
                    <a:cs typeface="Arial"/>
                  </a:rPr>
                  <a:t>Sensitivity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latin typeface="Dosis" panose="020B0604020202020204" charset="0"/>
                  <a:cs typeface="Arial"/>
                </a:endParaRPr>
              </a:p>
            </p:txBody>
          </p:sp>
        </mc:Choice>
        <mc:Fallback xmlns="">
          <p:sp>
            <p:nvSpPr>
              <p:cNvPr id="130" name="Shape 1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967188" y="2394273"/>
                <a:ext cx="3131848" cy="998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130"/>
              <p:cNvSpPr txBox="1">
                <a:spLocks/>
              </p:cNvSpPr>
              <p:nvPr/>
            </p:nvSpPr>
            <p:spPr>
              <a:xfrm>
                <a:off x="5176581" y="2394273"/>
                <a:ext cx="3131848" cy="998319"/>
              </a:xfrm>
              <a:prstGeom prst="rect">
                <a:avLst/>
              </a:prstGeom>
              <a:solidFill>
                <a:srgbClr val="0DB7C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▹"/>
                  <a:defRPr sz="30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▸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⬩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⬞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●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marL="12065" marR="5080" algn="ctr">
                  <a:lnSpc>
                    <a:spcPct val="150000"/>
                  </a:lnSpc>
                  <a:buFont typeface="Source Sans Pro"/>
                  <a:buNone/>
                </a:pPr>
                <a:r>
                  <a:rPr lang="en-US" sz="1800" dirty="0" smtClean="0">
                    <a:solidFill>
                      <a:schemeClr val="bg1"/>
                    </a:solidFill>
                    <a:latin typeface="Dosis" panose="020B0604020202020204" charset="0"/>
                    <a:cs typeface="Arial"/>
                  </a:rPr>
                  <a:t>Selectivity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latin typeface="Dosis" panose="020B0604020202020204" charset="0"/>
                  <a:cs typeface="Arial"/>
                </a:endParaRPr>
              </a:p>
            </p:txBody>
          </p:sp>
        </mc:Choice>
        <mc:Fallback xmlns="">
          <p:sp>
            <p:nvSpPr>
              <p:cNvPr id="15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81" y="2394273"/>
                <a:ext cx="3131848" cy="998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0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Worked Out Example (Sensitivity)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>
                  <a:buNone/>
                </a:pPr>
                <a:r>
                  <a:rPr lang="en-US" sz="1800" dirty="0" smtClean="0">
                    <a:solidFill>
                      <a:schemeClr val="bg2"/>
                    </a:solidFill>
                    <a:latin typeface="Dosis" panose="020B0604020202020204" charset="0"/>
                    <a:cs typeface="Arial"/>
                  </a:rPr>
                  <a:t>Sensitivity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bg2"/>
                  </a:solidFill>
                  <a:latin typeface="Dosis" panose="020B0604020202020204" charset="0"/>
                  <a:cs typeface="Arial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Suppose we are searching the character C in entire database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Each time we encounter a C we should print C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 the final output of search should be = CCC as there are 3 Cs in the entire dataset. But the outcome is ACC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So,  </a:t>
                </a: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All Positive = 3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(as there are 3 </a:t>
                </a:r>
                <a:r>
                  <a:rPr lang="en-US" sz="1400" dirty="0">
                    <a:solidFill>
                      <a:schemeClr val="bg2"/>
                    </a:solidFill>
                    <a:latin typeface="Dosis" panose="020B0604020202020204" charset="0"/>
                  </a:rPr>
                  <a:t>C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 in the whole dataset and we are looking for C only)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True Positive =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number of Cs in the outcome ACC = 2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  <a:blipFill>
                <a:blip r:embed="rId3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21174"/>
              </p:ext>
            </p:extLst>
          </p:nvPr>
        </p:nvGraphicFramePr>
        <p:xfrm>
          <a:off x="935421" y="1137324"/>
          <a:ext cx="3268717" cy="2595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44205">
                  <a:extLst>
                    <a:ext uri="{9D8B030D-6E8A-4147-A177-3AD203B41FA5}">
                      <a16:colId xmlns:a16="http://schemas.microsoft.com/office/drawing/2014/main" val="2506831611"/>
                    </a:ext>
                  </a:extLst>
                </a:gridCol>
                <a:gridCol w="1624512">
                  <a:extLst>
                    <a:ext uri="{9D8B030D-6E8A-4147-A177-3AD203B41FA5}">
                      <a16:colId xmlns:a16="http://schemas.microsoft.com/office/drawing/2014/main" val="3430870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3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1687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87062" y="3983421"/>
            <a:ext cx="2007476" cy="79878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Character = C</a:t>
            </a:r>
            <a:br>
              <a:rPr lang="en-US" dirty="0" smtClean="0"/>
            </a:br>
            <a:r>
              <a:rPr lang="en-US" dirty="0" smtClean="0"/>
              <a:t>Expected = CCC</a:t>
            </a:r>
            <a:br>
              <a:rPr lang="en-US" dirty="0" smtClean="0"/>
            </a:br>
            <a:r>
              <a:rPr lang="en-US" dirty="0" smtClean="0"/>
              <a:t>Outcome = 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Worked Out Example (Selectivity)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>
                  <a:buNone/>
                </a:pPr>
                <a:r>
                  <a:rPr lang="en-US" sz="1800" dirty="0" smtClean="0">
                    <a:solidFill>
                      <a:schemeClr val="bg2"/>
                    </a:solidFill>
                    <a:latin typeface="Dosis" panose="020B0604020202020204" charset="0"/>
                    <a:cs typeface="Arial"/>
                  </a:rPr>
                  <a:t>Selectivity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bg2"/>
                  </a:solidFill>
                  <a:latin typeface="Dosis" panose="020B0604020202020204" charset="0"/>
                  <a:cs typeface="Arial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Suppose we are searching the character C in entire database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Each time we encounter a C, we should print C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 the final output of search should be = CCC as there are 3 Cs in the entire dataset. But the outcome is ACC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So,  </a:t>
                </a: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All Negative = 9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(Number of entries in the dataset that is </a:t>
                </a:r>
                <a:r>
                  <a:rPr lang="en-US" sz="1400" u="sng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not C 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True Negative =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number of entries in the outcome ACC that is </a:t>
                </a:r>
                <a:r>
                  <a:rPr lang="en-US" sz="1400" u="sng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not C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= 1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9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  <a:blipFill>
                <a:blip r:embed="rId3"/>
                <a:stretch>
                  <a:fillRect l="-169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29440"/>
              </p:ext>
            </p:extLst>
          </p:nvPr>
        </p:nvGraphicFramePr>
        <p:xfrm>
          <a:off x="935421" y="1137324"/>
          <a:ext cx="3268717" cy="2595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44205">
                  <a:extLst>
                    <a:ext uri="{9D8B030D-6E8A-4147-A177-3AD203B41FA5}">
                      <a16:colId xmlns:a16="http://schemas.microsoft.com/office/drawing/2014/main" val="2506831611"/>
                    </a:ext>
                  </a:extLst>
                </a:gridCol>
                <a:gridCol w="1624512">
                  <a:extLst>
                    <a:ext uri="{9D8B030D-6E8A-4147-A177-3AD203B41FA5}">
                      <a16:colId xmlns:a16="http://schemas.microsoft.com/office/drawing/2014/main" val="3430870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3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1687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87062" y="3983421"/>
            <a:ext cx="2007476" cy="79878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Character = C</a:t>
            </a:r>
            <a:br>
              <a:rPr lang="en-US" dirty="0" smtClean="0"/>
            </a:br>
            <a:r>
              <a:rPr lang="en-US" dirty="0" smtClean="0"/>
              <a:t>Expected = CCC</a:t>
            </a:r>
            <a:br>
              <a:rPr lang="en-US" dirty="0" smtClean="0"/>
            </a:br>
            <a:r>
              <a:rPr lang="en-US" dirty="0" smtClean="0"/>
              <a:t>Outcome = 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4071</TotalTime>
  <Words>853</Words>
  <Application>Microsoft Office PowerPoint</Application>
  <PresentationFormat>On-screen Show (16:9)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Source Sans Pro</vt:lpstr>
      <vt:lpstr>Dosis</vt:lpstr>
      <vt:lpstr>Arial</vt:lpstr>
      <vt:lpstr>Cambria Math</vt:lpstr>
      <vt:lpstr>Cerimon template</vt:lpstr>
      <vt:lpstr>Database Searching (FASTA)</vt:lpstr>
      <vt:lpstr>CONTENTS</vt:lpstr>
      <vt:lpstr>1. TP, TN, FP, FN</vt:lpstr>
      <vt:lpstr>PowerPoint Presentation</vt:lpstr>
      <vt:lpstr>Possible Scenarios</vt:lpstr>
      <vt:lpstr>2. Selectivity and Sensitivity</vt:lpstr>
      <vt:lpstr>Selectivity &amp; Sensitivity</vt:lpstr>
      <vt:lpstr>Worked Out Example (Sensitivity)</vt:lpstr>
      <vt:lpstr>Worked Out Example (Selectivity)</vt:lpstr>
      <vt:lpstr>3. Hash Table Used in FASTA</vt:lpstr>
      <vt:lpstr>Given Data</vt:lpstr>
      <vt:lpstr>Step 1 : Build Query Table</vt:lpstr>
      <vt:lpstr>Step 2: Hash Table for Query Sequence</vt:lpstr>
      <vt:lpstr>Step 3 : Build Target Table</vt:lpstr>
      <vt:lpstr>Step 4 : Import the Hash Table for Query Sequence</vt:lpstr>
      <vt:lpstr>Step 5 : Build the Exteded Target Table based on Hash Table</vt:lpstr>
      <vt:lpstr>Step 5 : Build Offset Table</vt:lpstr>
      <vt:lpstr>Step  6: Build Pre-Final Table</vt:lpstr>
      <vt:lpstr>Step 7 : Build Final Table</vt:lpstr>
      <vt:lpstr>Amazed?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Nafis Neehal</cp:lastModifiedBy>
  <cp:revision>320</cp:revision>
  <dcterms:modified xsi:type="dcterms:W3CDTF">2017-11-20T14:46:08Z</dcterms:modified>
</cp:coreProperties>
</file>