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59" r:id="rId4"/>
    <p:sldId id="312" r:id="rId5"/>
    <p:sldId id="313" r:id="rId6"/>
    <p:sldId id="291" r:id="rId7"/>
    <p:sldId id="286" r:id="rId8"/>
    <p:sldId id="296" r:id="rId9"/>
    <p:sldId id="322" r:id="rId10"/>
    <p:sldId id="314" r:id="rId11"/>
    <p:sldId id="323" r:id="rId12"/>
    <p:sldId id="324" r:id="rId13"/>
    <p:sldId id="337" r:id="rId14"/>
    <p:sldId id="338" r:id="rId15"/>
    <p:sldId id="339" r:id="rId16"/>
    <p:sldId id="334" r:id="rId17"/>
  </p:sldIdLst>
  <p:sldSz cx="9144000" cy="5143500" type="screen16x9"/>
  <p:notesSz cx="6858000" cy="9144000"/>
  <p:embeddedFontLst>
    <p:embeddedFont>
      <p:font typeface="Source Sans Pro" panose="020B0604020202020204" charset="0"/>
      <p:regular r:id="rId19"/>
      <p:bold r:id="rId20"/>
      <p:italic r:id="rId21"/>
      <p:boldItalic r:id="rId22"/>
    </p:embeddedFont>
    <p:embeddedFont>
      <p:font typeface="Dosis" panose="020B0604020202020204" charset="0"/>
      <p:regular r:id="rId23"/>
      <p:bold r:id="rId24"/>
    </p:embeddedFont>
    <p:embeddedFont>
      <p:font typeface="Comic Sans MS" panose="030F0702030302020204" pitchFamily="66"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B7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442E02-E660-4E07-A1FA-838B0100BF95}">
  <a:tblStyle styleId="{FE442E02-E660-4E07-A1FA-838B0100BF9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770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473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982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342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4906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5133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234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4087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159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401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6121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394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6119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rot="10800000">
            <a:off x="-150" y="4156674"/>
            <a:ext cx="9144000" cy="276600"/>
          </a:xfrm>
          <a:prstGeom prst="rect">
            <a:avLst/>
          </a:prstGeom>
          <a:solidFill>
            <a:srgbClr val="000000">
              <a:alpha val="3460"/>
            </a:srgbClr>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150" y="0"/>
            <a:ext cx="9144000" cy="4156799"/>
          </a:xfrm>
          <a:prstGeom prst="rect">
            <a:avLst/>
          </a:prstGeom>
          <a:solidFill>
            <a:srgbClr val="0DB7C4"/>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685800" y="2525225"/>
            <a:ext cx="5309699" cy="1159799"/>
          </a:xfrm>
          <a:prstGeom prst="rect">
            <a:avLst/>
          </a:prstGeom>
        </p:spPr>
        <p:txBody>
          <a:bodyPr wrap="square" lIns="91425" tIns="91425" rIns="91425" bIns="91425" anchor="b" anchorCtr="0"/>
          <a:lstStyle>
            <a:lvl1pPr lvl="0">
              <a:spcBef>
                <a:spcPts val="0"/>
              </a:spcBef>
              <a:buClr>
                <a:srgbClr val="FFFFFF"/>
              </a:buClr>
              <a:buSzPct val="100000"/>
              <a:defRPr sz="6000">
                <a:solidFill>
                  <a:srgbClr val="FFFFFF"/>
                </a:solidFill>
              </a:defRPr>
            </a:lvl1pPr>
            <a:lvl2pPr lvl="1">
              <a:spcBef>
                <a:spcPts val="0"/>
              </a:spcBef>
              <a:buClr>
                <a:srgbClr val="FFFFFF"/>
              </a:buClr>
              <a:buSzPct val="100000"/>
              <a:defRPr sz="6000">
                <a:solidFill>
                  <a:srgbClr val="FFFFFF"/>
                </a:solidFill>
              </a:defRPr>
            </a:lvl2pPr>
            <a:lvl3pPr lvl="2">
              <a:spcBef>
                <a:spcPts val="0"/>
              </a:spcBef>
              <a:buClr>
                <a:srgbClr val="FFFFFF"/>
              </a:buClr>
              <a:buSzPct val="100000"/>
              <a:defRPr sz="6000">
                <a:solidFill>
                  <a:srgbClr val="FFFFFF"/>
                </a:solidFill>
              </a:defRPr>
            </a:lvl3pPr>
            <a:lvl4pPr lvl="3">
              <a:spcBef>
                <a:spcPts val="0"/>
              </a:spcBef>
              <a:buClr>
                <a:srgbClr val="FFFFFF"/>
              </a:buClr>
              <a:buSzPct val="100000"/>
              <a:defRPr sz="6000">
                <a:solidFill>
                  <a:srgbClr val="FFFFFF"/>
                </a:solidFill>
              </a:defRPr>
            </a:lvl4pPr>
            <a:lvl5pPr lvl="4">
              <a:spcBef>
                <a:spcPts val="0"/>
              </a:spcBef>
              <a:buClr>
                <a:srgbClr val="FFFFFF"/>
              </a:buClr>
              <a:buSzPct val="100000"/>
              <a:defRPr sz="6000">
                <a:solidFill>
                  <a:srgbClr val="FFFFFF"/>
                </a:solidFill>
              </a:defRPr>
            </a:lvl5pPr>
            <a:lvl6pPr lvl="5">
              <a:spcBef>
                <a:spcPts val="0"/>
              </a:spcBef>
              <a:buClr>
                <a:srgbClr val="FFFFFF"/>
              </a:buClr>
              <a:buSzPct val="100000"/>
              <a:defRPr sz="6000">
                <a:solidFill>
                  <a:srgbClr val="FFFFFF"/>
                </a:solidFill>
              </a:defRPr>
            </a:lvl6pPr>
            <a:lvl7pPr lvl="6">
              <a:spcBef>
                <a:spcPts val="0"/>
              </a:spcBef>
              <a:buClr>
                <a:srgbClr val="FFFFFF"/>
              </a:buClr>
              <a:buSzPct val="100000"/>
              <a:defRPr sz="6000">
                <a:solidFill>
                  <a:srgbClr val="FFFFFF"/>
                </a:solidFill>
              </a:defRPr>
            </a:lvl7pPr>
            <a:lvl8pPr lvl="7">
              <a:spcBef>
                <a:spcPts val="0"/>
              </a:spcBef>
              <a:buClr>
                <a:srgbClr val="FFFFFF"/>
              </a:buClr>
              <a:buSzPct val="100000"/>
              <a:defRPr sz="6000">
                <a:solidFill>
                  <a:srgbClr val="FFFFFF"/>
                </a:solidFill>
              </a:defRPr>
            </a:lvl8pPr>
            <a:lvl9pPr lvl="8">
              <a:spcBef>
                <a:spcPts val="0"/>
              </a:spcBef>
              <a:buClr>
                <a:srgbClr val="FFFFFF"/>
              </a:buClr>
              <a:buSzPct val="100000"/>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rot="10800000">
            <a:off x="-150" y="3082199"/>
            <a:ext cx="9144000" cy="687600"/>
          </a:xfrm>
          <a:prstGeom prst="rect">
            <a:avLst/>
          </a:prstGeom>
          <a:solidFill>
            <a:srgbClr val="000000">
              <a:alpha val="3460"/>
            </a:srgbClr>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150" y="0"/>
            <a:ext cx="9144000" cy="3082200"/>
          </a:xfrm>
          <a:prstGeom prst="rect">
            <a:avLst/>
          </a:prstGeom>
          <a:solidFill>
            <a:srgbClr val="0DB7C4"/>
          </a:solidFill>
          <a:ln>
            <a:noFill/>
          </a:ln>
        </p:spPr>
        <p:txBody>
          <a:bodyPr wrap="square"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1907658"/>
            <a:ext cx="5008199" cy="1045199"/>
          </a:xfrm>
          <a:prstGeom prst="rect">
            <a:avLst/>
          </a:prstGeom>
        </p:spPr>
        <p:txBody>
          <a:bodyPr wrap="square" lIns="91425" tIns="91425" rIns="91425" bIns="91425" anchor="b" anchorCtr="0"/>
          <a:lstStyle>
            <a:lvl1pPr lvl="0" rtl="0">
              <a:spcBef>
                <a:spcPts val="0"/>
              </a:spcBef>
              <a:buClr>
                <a:srgbClr val="FFFFFF"/>
              </a:buClr>
              <a:buSzPct val="100000"/>
              <a:defRPr sz="4800">
                <a:solidFill>
                  <a:srgbClr val="FFFFFF"/>
                </a:solidFill>
              </a:defRPr>
            </a:lvl1pPr>
            <a:lvl2pPr lvl="1" rtl="0">
              <a:spcBef>
                <a:spcPts val="0"/>
              </a:spcBef>
              <a:buClr>
                <a:srgbClr val="FFFFFF"/>
              </a:buClr>
              <a:buSzPct val="100000"/>
              <a:defRPr sz="4800">
                <a:solidFill>
                  <a:srgbClr val="FFFFFF"/>
                </a:solidFill>
              </a:defRPr>
            </a:lvl2pPr>
            <a:lvl3pPr lvl="2" rtl="0">
              <a:spcBef>
                <a:spcPts val="0"/>
              </a:spcBef>
              <a:buClr>
                <a:srgbClr val="FFFFFF"/>
              </a:buClr>
              <a:buSzPct val="100000"/>
              <a:defRPr sz="4800">
                <a:solidFill>
                  <a:srgbClr val="FFFFFF"/>
                </a:solidFill>
              </a:defRPr>
            </a:lvl3pPr>
            <a:lvl4pPr lvl="3" rtl="0">
              <a:spcBef>
                <a:spcPts val="0"/>
              </a:spcBef>
              <a:buClr>
                <a:srgbClr val="FFFFFF"/>
              </a:buClr>
              <a:buSzPct val="100000"/>
              <a:defRPr sz="4800">
                <a:solidFill>
                  <a:srgbClr val="FFFFFF"/>
                </a:solidFill>
              </a:defRPr>
            </a:lvl4pPr>
            <a:lvl5pPr lvl="4" rtl="0">
              <a:spcBef>
                <a:spcPts val="0"/>
              </a:spcBef>
              <a:buClr>
                <a:srgbClr val="FFFFFF"/>
              </a:buClr>
              <a:buSzPct val="100000"/>
              <a:defRPr sz="4800">
                <a:solidFill>
                  <a:srgbClr val="FFFFFF"/>
                </a:solidFill>
              </a:defRPr>
            </a:lvl5pPr>
            <a:lvl6pPr lvl="5" rtl="0">
              <a:spcBef>
                <a:spcPts val="0"/>
              </a:spcBef>
              <a:buClr>
                <a:srgbClr val="FFFFFF"/>
              </a:buClr>
              <a:buSzPct val="100000"/>
              <a:defRPr sz="4800">
                <a:solidFill>
                  <a:srgbClr val="FFFFFF"/>
                </a:solidFill>
              </a:defRPr>
            </a:lvl6pPr>
            <a:lvl7pPr lvl="6" rtl="0">
              <a:spcBef>
                <a:spcPts val="0"/>
              </a:spcBef>
              <a:buClr>
                <a:srgbClr val="FFFFFF"/>
              </a:buClr>
              <a:buSzPct val="100000"/>
              <a:defRPr sz="4800">
                <a:solidFill>
                  <a:srgbClr val="FFFFFF"/>
                </a:solidFill>
              </a:defRPr>
            </a:lvl7pPr>
            <a:lvl8pPr lvl="7" rtl="0">
              <a:spcBef>
                <a:spcPts val="0"/>
              </a:spcBef>
              <a:buClr>
                <a:srgbClr val="FFFFFF"/>
              </a:buClr>
              <a:buSzPct val="100000"/>
              <a:defRPr sz="4800">
                <a:solidFill>
                  <a:srgbClr val="FFFFFF"/>
                </a:solidFill>
              </a:defRPr>
            </a:lvl8pPr>
            <a:lvl9pPr lvl="8"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082250"/>
            <a:ext cx="5008199" cy="687600"/>
          </a:xfrm>
          <a:prstGeom prst="rect">
            <a:avLst/>
          </a:prstGeom>
        </p:spPr>
        <p:txBody>
          <a:bodyPr wrap="square" lIns="91425" tIns="91425" rIns="91425" bIns="91425" anchor="ctr" anchorCtr="0"/>
          <a:lstStyle>
            <a:lvl1pPr lvl="0" rtl="0">
              <a:spcBef>
                <a:spcPts val="0"/>
              </a:spcBef>
              <a:buClr>
                <a:srgbClr val="415665"/>
              </a:buClr>
              <a:buSzPct val="100000"/>
              <a:buNone/>
              <a:defRPr sz="1800"/>
            </a:lvl1pPr>
            <a:lvl2pPr lvl="1" rtl="0">
              <a:spcBef>
                <a:spcPts val="0"/>
              </a:spcBef>
              <a:buClr>
                <a:srgbClr val="415665"/>
              </a:buClr>
              <a:buSzPct val="100000"/>
              <a:buNone/>
              <a:defRPr sz="1800"/>
            </a:lvl2pPr>
            <a:lvl3pPr lvl="2" rtl="0">
              <a:spcBef>
                <a:spcPts val="0"/>
              </a:spcBef>
              <a:buClr>
                <a:srgbClr val="415665"/>
              </a:buClr>
              <a:buSzPct val="100000"/>
              <a:buNone/>
              <a:defRPr sz="1800"/>
            </a:lvl3pPr>
            <a:lvl4pPr lvl="3" rtl="0">
              <a:spcBef>
                <a:spcPts val="0"/>
              </a:spcBef>
              <a:buClr>
                <a:srgbClr val="415665"/>
              </a:buClr>
              <a:buNone/>
              <a:defRPr/>
            </a:lvl4pPr>
            <a:lvl5pPr lvl="4" rtl="0">
              <a:spcBef>
                <a:spcPts val="0"/>
              </a:spcBef>
              <a:buClr>
                <a:srgbClr val="415665"/>
              </a:buClr>
              <a:buNone/>
              <a:defRPr/>
            </a:lvl5pPr>
            <a:lvl6pPr lvl="5" rtl="0">
              <a:spcBef>
                <a:spcPts val="0"/>
              </a:spcBef>
              <a:buClr>
                <a:srgbClr val="415665"/>
              </a:buClr>
              <a:buNone/>
              <a:defRPr/>
            </a:lvl6pPr>
            <a:lvl7pPr lvl="6" rtl="0">
              <a:spcBef>
                <a:spcPts val="0"/>
              </a:spcBef>
              <a:buClr>
                <a:srgbClr val="415665"/>
              </a:buClr>
              <a:buNone/>
              <a:defRPr/>
            </a:lvl7pPr>
            <a:lvl8pPr lvl="7" rtl="0">
              <a:spcBef>
                <a:spcPts val="0"/>
              </a:spcBef>
              <a:buClr>
                <a:srgbClr val="415665"/>
              </a:buClr>
              <a:buNone/>
              <a:defRPr/>
            </a:lvl8pPr>
            <a:lvl9pPr lvl="8" rtl="0">
              <a:spcBef>
                <a:spcPts val="0"/>
              </a:spcBef>
              <a:buClr>
                <a:srgbClr val="415665"/>
              </a:buClr>
              <a:buNone/>
              <a:defRPr/>
            </a:lvl9pPr>
          </a:lstStyle>
          <a:p>
            <a:endParaRPr/>
          </a:p>
        </p:txBody>
      </p:sp>
      <p:sp>
        <p:nvSpPr>
          <p:cNvPr id="18" name="Shape 18"/>
          <p:cNvSpPr txBox="1">
            <a:spLocks noGrp="1"/>
          </p:cNvSpPr>
          <p:nvPr>
            <p:ph type="sldNum" idx="12"/>
          </p:nvPr>
        </p:nvSpPr>
        <p:spPr>
          <a:xfrm>
            <a:off x="-75" y="3420000"/>
            <a:ext cx="669599" cy="1723500"/>
          </a:xfrm>
          <a:prstGeom prst="rect">
            <a:avLst/>
          </a:prstGeom>
        </p:spPr>
        <p:txBody>
          <a:bodyPr wrap="square" lIns="91425" tIns="91425" rIns="91425" bIns="91425" anchor="b" anchorCtr="0">
            <a:noAutofit/>
          </a:bodyPr>
          <a:lstStyle/>
          <a:p>
            <a:pPr lvl="0" rtl="0">
              <a:spcBef>
                <a:spcPts val="0"/>
              </a:spcBef>
              <a:buNone/>
            </a:pPr>
            <a:fld id="{00000000-1234-1234-1234-123412341234}" type="slidenum">
              <a:rPr lang="en">
                <a:solidFill>
                  <a:srgbClr val="0DB7C4"/>
                </a:solidFill>
              </a:rPr>
              <a:t>‹#›</a:t>
            </a:fld>
            <a:endParaRPr lang="en">
              <a:solidFill>
                <a:srgbClr val="0DB7C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p:nvPr/>
        </p:nvSpPr>
        <p:spPr>
          <a:xfrm flipH="1">
            <a:off x="-74" y="0"/>
            <a:ext cx="669599" cy="5143499"/>
          </a:xfrm>
          <a:prstGeom prst="rect">
            <a:avLst/>
          </a:prstGeom>
          <a:solidFill>
            <a:srgbClr val="000000">
              <a:alpha val="3460"/>
            </a:srgb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flipH="1">
            <a:off x="-74" y="0"/>
            <a:ext cx="669599" cy="1139999"/>
          </a:xfrm>
          <a:prstGeom prst="rect">
            <a:avLst/>
          </a:prstGeom>
          <a:solidFill>
            <a:srgbClr val="0DB7C4"/>
          </a:solidFill>
          <a:ln>
            <a:noFill/>
          </a:ln>
        </p:spPr>
        <p:txBody>
          <a:bodyPr wrap="square"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844425" y="5597"/>
            <a:ext cx="3552600" cy="113999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844425" y="1538075"/>
            <a:ext cx="5169000" cy="3387899"/>
          </a:xfrm>
          <a:prstGeom prst="rect">
            <a:avLst/>
          </a:prstGeom>
        </p:spPr>
        <p:txBody>
          <a:bodyPr wrap="square"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sldNum" idx="12"/>
          </p:nvPr>
        </p:nvSpPr>
        <p:spPr>
          <a:xfrm>
            <a:off x="-75" y="0"/>
            <a:ext cx="669599" cy="1139999"/>
          </a:xfrm>
          <a:prstGeom prst="rect">
            <a:avLst/>
          </a:prstGeom>
        </p:spPr>
        <p:txBody>
          <a:bodyPr wrap="square"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1"/>
        <p:cNvGrpSpPr/>
        <p:nvPr/>
      </p:nvGrpSpPr>
      <p:grpSpPr>
        <a:xfrm>
          <a:off x="0" y="0"/>
          <a:ext cx="0" cy="0"/>
          <a:chOff x="0" y="0"/>
          <a:chExt cx="0" cy="0"/>
        </a:xfrm>
      </p:grpSpPr>
      <p:sp>
        <p:nvSpPr>
          <p:cNvPr id="32" name="Shape 32"/>
          <p:cNvSpPr/>
          <p:nvPr/>
        </p:nvSpPr>
        <p:spPr>
          <a:xfrm flipH="1">
            <a:off x="-74" y="0"/>
            <a:ext cx="669599" cy="5143499"/>
          </a:xfrm>
          <a:prstGeom prst="rect">
            <a:avLst/>
          </a:prstGeom>
          <a:solidFill>
            <a:srgbClr val="000000">
              <a:alpha val="3460"/>
            </a:srgb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4" y="0"/>
            <a:ext cx="669599" cy="1139999"/>
          </a:xfrm>
          <a:prstGeom prst="rect">
            <a:avLst/>
          </a:prstGeom>
          <a:solidFill>
            <a:srgbClr val="0DB7C4"/>
          </a:solidFill>
          <a:ln>
            <a:noFill/>
          </a:ln>
        </p:spPr>
        <p:txBody>
          <a:bodyPr wrap="square"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844425" y="5597"/>
            <a:ext cx="3552600" cy="113999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44425" y="1534256"/>
            <a:ext cx="2804699" cy="33216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6" name="Shape 36"/>
          <p:cNvSpPr txBox="1">
            <a:spLocks noGrp="1"/>
          </p:cNvSpPr>
          <p:nvPr>
            <p:ph type="body" idx="2"/>
          </p:nvPr>
        </p:nvSpPr>
        <p:spPr>
          <a:xfrm>
            <a:off x="3818122" y="1534256"/>
            <a:ext cx="2804699" cy="33216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7" name="Shape 37"/>
          <p:cNvSpPr txBox="1">
            <a:spLocks noGrp="1"/>
          </p:cNvSpPr>
          <p:nvPr>
            <p:ph type="sldNum" idx="12"/>
          </p:nvPr>
        </p:nvSpPr>
        <p:spPr>
          <a:xfrm>
            <a:off x="-75" y="0"/>
            <a:ext cx="669599" cy="1139999"/>
          </a:xfrm>
          <a:prstGeom prst="rect">
            <a:avLst/>
          </a:prstGeom>
        </p:spPr>
        <p:txBody>
          <a:bodyPr wrap="square" lIns="91425" tIns="91425" rIns="91425" bIns="91425" anchor="b" anchorCtr="0">
            <a:noAutofit/>
          </a:bodyPr>
          <a:lstStyle/>
          <a:p>
            <a:pPr lvl="0">
              <a:spcBef>
                <a:spcPts val="0"/>
              </a:spcBef>
              <a:buNone/>
            </a:pPr>
            <a:fld id="{00000000-1234-1234-1234-123412341234}" type="slidenum">
              <a:rPr lang="en" sz="2400"/>
              <a:t>‹#›</a:t>
            </a:fld>
            <a:endParaRPr lang="en" sz="2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p:nvPr/>
        </p:nvSpPr>
        <p:spPr>
          <a:xfrm flipH="1">
            <a:off x="-74" y="0"/>
            <a:ext cx="669599" cy="5143499"/>
          </a:xfrm>
          <a:prstGeom prst="rect">
            <a:avLst/>
          </a:prstGeom>
          <a:solidFill>
            <a:srgbClr val="000000">
              <a:alpha val="3460"/>
            </a:srgbClr>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flipH="1">
            <a:off x="-74" y="0"/>
            <a:ext cx="669599" cy="1139999"/>
          </a:xfrm>
          <a:prstGeom prst="rect">
            <a:avLst/>
          </a:prstGeom>
          <a:solidFill>
            <a:srgbClr val="0DB7C4"/>
          </a:solidFill>
          <a:ln>
            <a:noFill/>
          </a:ln>
        </p:spPr>
        <p:txBody>
          <a:bodyPr wrap="square" lIns="91425" tIns="91425" rIns="91425" bIns="91425" anchor="ctr" anchorCtr="0">
            <a:noAutofit/>
          </a:bodyPr>
          <a:lstStyle/>
          <a:p>
            <a:pPr lvl="0">
              <a:spcBef>
                <a:spcPts val="0"/>
              </a:spcBef>
              <a:buNone/>
            </a:pPr>
            <a:endParaRPr/>
          </a:p>
        </p:txBody>
      </p:sp>
      <p:sp>
        <p:nvSpPr>
          <p:cNvPr id="64" name="Shape 64"/>
          <p:cNvSpPr txBox="1">
            <a:spLocks noGrp="1"/>
          </p:cNvSpPr>
          <p:nvPr>
            <p:ph type="sldNum" idx="12"/>
          </p:nvPr>
        </p:nvSpPr>
        <p:spPr>
          <a:xfrm>
            <a:off x="-75" y="0"/>
            <a:ext cx="669599" cy="1139999"/>
          </a:xfrm>
          <a:prstGeom prst="rect">
            <a:avLst/>
          </a:prstGeom>
        </p:spPr>
        <p:txBody>
          <a:bodyPr wrap="square"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5597"/>
            <a:ext cx="3552600" cy="1139999"/>
          </a:xfrm>
          <a:prstGeom prst="rect">
            <a:avLst/>
          </a:prstGeom>
          <a:noFill/>
          <a:ln>
            <a:noFill/>
          </a:ln>
        </p:spPr>
        <p:txBody>
          <a:bodyPr wrap="square" lIns="91425" tIns="91425" rIns="91425" bIns="91425" anchor="b" anchorCtr="0"/>
          <a:lstStyle>
            <a:lvl1pPr lvl="0">
              <a:spcBef>
                <a:spcPts val="0"/>
              </a:spcBef>
              <a:buClr>
                <a:srgbClr val="0DB7C4"/>
              </a:buClr>
              <a:buSzPct val="100000"/>
              <a:buFont typeface="Dosis"/>
              <a:buNone/>
              <a:defRPr sz="2400">
                <a:solidFill>
                  <a:srgbClr val="0DB7C4"/>
                </a:solidFill>
                <a:latin typeface="Dosis"/>
                <a:ea typeface="Dosis"/>
                <a:cs typeface="Dosis"/>
                <a:sym typeface="Dosis"/>
              </a:defRPr>
            </a:lvl1pPr>
            <a:lvl2pPr lvl="1">
              <a:spcBef>
                <a:spcPts val="0"/>
              </a:spcBef>
              <a:buClr>
                <a:srgbClr val="0DB7C4"/>
              </a:buClr>
              <a:buSzPct val="100000"/>
              <a:buFont typeface="Dosis"/>
              <a:buNone/>
              <a:defRPr sz="2400">
                <a:solidFill>
                  <a:srgbClr val="0DB7C4"/>
                </a:solidFill>
                <a:latin typeface="Dosis"/>
                <a:ea typeface="Dosis"/>
                <a:cs typeface="Dosis"/>
                <a:sym typeface="Dosis"/>
              </a:defRPr>
            </a:lvl2pPr>
            <a:lvl3pPr lvl="2">
              <a:spcBef>
                <a:spcPts val="0"/>
              </a:spcBef>
              <a:buClr>
                <a:srgbClr val="0DB7C4"/>
              </a:buClr>
              <a:buSzPct val="100000"/>
              <a:buFont typeface="Dosis"/>
              <a:buNone/>
              <a:defRPr sz="2400">
                <a:solidFill>
                  <a:srgbClr val="0DB7C4"/>
                </a:solidFill>
                <a:latin typeface="Dosis"/>
                <a:ea typeface="Dosis"/>
                <a:cs typeface="Dosis"/>
                <a:sym typeface="Dosis"/>
              </a:defRPr>
            </a:lvl3pPr>
            <a:lvl4pPr lvl="3">
              <a:spcBef>
                <a:spcPts val="0"/>
              </a:spcBef>
              <a:buClr>
                <a:srgbClr val="0DB7C4"/>
              </a:buClr>
              <a:buSzPct val="100000"/>
              <a:buFont typeface="Dosis"/>
              <a:buNone/>
              <a:defRPr sz="2400">
                <a:solidFill>
                  <a:srgbClr val="0DB7C4"/>
                </a:solidFill>
                <a:latin typeface="Dosis"/>
                <a:ea typeface="Dosis"/>
                <a:cs typeface="Dosis"/>
                <a:sym typeface="Dosis"/>
              </a:defRPr>
            </a:lvl4pPr>
            <a:lvl5pPr lvl="4">
              <a:spcBef>
                <a:spcPts val="0"/>
              </a:spcBef>
              <a:buClr>
                <a:srgbClr val="0DB7C4"/>
              </a:buClr>
              <a:buSzPct val="100000"/>
              <a:buFont typeface="Dosis"/>
              <a:buNone/>
              <a:defRPr sz="2400">
                <a:solidFill>
                  <a:srgbClr val="0DB7C4"/>
                </a:solidFill>
                <a:latin typeface="Dosis"/>
                <a:ea typeface="Dosis"/>
                <a:cs typeface="Dosis"/>
                <a:sym typeface="Dosis"/>
              </a:defRPr>
            </a:lvl5pPr>
            <a:lvl6pPr lvl="5">
              <a:spcBef>
                <a:spcPts val="0"/>
              </a:spcBef>
              <a:buClr>
                <a:srgbClr val="0DB7C4"/>
              </a:buClr>
              <a:buSzPct val="100000"/>
              <a:buFont typeface="Dosis"/>
              <a:buNone/>
              <a:defRPr sz="2400">
                <a:solidFill>
                  <a:srgbClr val="0DB7C4"/>
                </a:solidFill>
                <a:latin typeface="Dosis"/>
                <a:ea typeface="Dosis"/>
                <a:cs typeface="Dosis"/>
                <a:sym typeface="Dosis"/>
              </a:defRPr>
            </a:lvl6pPr>
            <a:lvl7pPr lvl="6">
              <a:spcBef>
                <a:spcPts val="0"/>
              </a:spcBef>
              <a:buClr>
                <a:srgbClr val="0DB7C4"/>
              </a:buClr>
              <a:buSzPct val="100000"/>
              <a:buFont typeface="Dosis"/>
              <a:buNone/>
              <a:defRPr sz="2400">
                <a:solidFill>
                  <a:srgbClr val="0DB7C4"/>
                </a:solidFill>
                <a:latin typeface="Dosis"/>
                <a:ea typeface="Dosis"/>
                <a:cs typeface="Dosis"/>
                <a:sym typeface="Dosis"/>
              </a:defRPr>
            </a:lvl7pPr>
            <a:lvl8pPr lvl="7">
              <a:spcBef>
                <a:spcPts val="0"/>
              </a:spcBef>
              <a:buClr>
                <a:srgbClr val="0DB7C4"/>
              </a:buClr>
              <a:buSzPct val="100000"/>
              <a:buFont typeface="Dosis"/>
              <a:buNone/>
              <a:defRPr sz="2400">
                <a:solidFill>
                  <a:srgbClr val="0DB7C4"/>
                </a:solidFill>
                <a:latin typeface="Dosis"/>
                <a:ea typeface="Dosis"/>
                <a:cs typeface="Dosis"/>
                <a:sym typeface="Dosis"/>
              </a:defRPr>
            </a:lvl8pPr>
            <a:lvl9pPr lvl="8">
              <a:spcBef>
                <a:spcPts val="0"/>
              </a:spcBef>
              <a:buClr>
                <a:srgbClr val="0DB7C4"/>
              </a:buClr>
              <a:buSzPct val="100000"/>
              <a:buFont typeface="Dosis"/>
              <a:buNone/>
              <a:defRPr sz="2400">
                <a:solidFill>
                  <a:srgbClr val="0DB7C4"/>
                </a:solidFill>
                <a:latin typeface="Dosis"/>
                <a:ea typeface="Dosis"/>
                <a:cs typeface="Dosis"/>
                <a:sym typeface="Dosis"/>
              </a:defRPr>
            </a:lvl9pPr>
          </a:lstStyle>
          <a:p>
            <a:endParaRPr/>
          </a:p>
        </p:txBody>
      </p:sp>
      <p:sp>
        <p:nvSpPr>
          <p:cNvPr id="7" name="Shape 7"/>
          <p:cNvSpPr txBox="1">
            <a:spLocks noGrp="1"/>
          </p:cNvSpPr>
          <p:nvPr>
            <p:ph type="body" idx="1"/>
          </p:nvPr>
        </p:nvSpPr>
        <p:spPr>
          <a:xfrm>
            <a:off x="844425" y="1538075"/>
            <a:ext cx="5169000" cy="3387899"/>
          </a:xfrm>
          <a:prstGeom prst="rect">
            <a:avLst/>
          </a:prstGeom>
          <a:noFill/>
          <a:ln>
            <a:noFill/>
          </a:ln>
        </p:spPr>
        <p:txBody>
          <a:bodyPr wrap="square" lIns="91425" tIns="91425" rIns="91425" bIns="91425" anchor="t" anchorCtr="0"/>
          <a:lstStyle>
            <a:lvl1pPr lvl="0">
              <a:spcBef>
                <a:spcPts val="600"/>
              </a:spcBef>
              <a:buClr>
                <a:srgbClr val="0DB7C4"/>
              </a:buClr>
              <a:buSzPct val="100000"/>
              <a:buFont typeface="Source Sans Pro"/>
              <a:buChar char="▹"/>
              <a:defRPr sz="3000">
                <a:solidFill>
                  <a:srgbClr val="415665"/>
                </a:solidFill>
                <a:latin typeface="Source Sans Pro"/>
                <a:ea typeface="Source Sans Pro"/>
                <a:cs typeface="Source Sans Pro"/>
                <a:sym typeface="Source Sans Pro"/>
              </a:defRPr>
            </a:lvl1pPr>
            <a:lvl2pPr lvl="1">
              <a:spcBef>
                <a:spcPts val="480"/>
              </a:spcBef>
              <a:buClr>
                <a:srgbClr val="0DB7C4"/>
              </a:buClr>
              <a:buSzPct val="100000"/>
              <a:buFont typeface="Source Sans Pro"/>
              <a:buChar char="▸"/>
              <a:defRPr sz="2400">
                <a:solidFill>
                  <a:srgbClr val="415665"/>
                </a:solidFill>
                <a:latin typeface="Source Sans Pro"/>
                <a:ea typeface="Source Sans Pro"/>
                <a:cs typeface="Source Sans Pro"/>
                <a:sym typeface="Source Sans Pro"/>
              </a:defRPr>
            </a:lvl2pPr>
            <a:lvl3pPr lvl="2">
              <a:spcBef>
                <a:spcPts val="480"/>
              </a:spcBef>
              <a:buClr>
                <a:srgbClr val="0DB7C4"/>
              </a:buClr>
              <a:buSzPct val="100000"/>
              <a:buFont typeface="Source Sans Pro"/>
              <a:buChar char="⬩"/>
              <a:defRPr sz="2400">
                <a:solidFill>
                  <a:srgbClr val="415665"/>
                </a:solidFill>
                <a:latin typeface="Source Sans Pro"/>
                <a:ea typeface="Source Sans Pro"/>
                <a:cs typeface="Source Sans Pro"/>
                <a:sym typeface="Source Sans Pro"/>
              </a:defRPr>
            </a:lvl3pPr>
            <a:lvl4pPr lvl="3">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4pPr>
            <a:lvl5pPr lvl="4">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5pPr>
            <a:lvl6pPr lvl="5">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6pPr>
            <a:lvl7pPr lvl="6">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7pPr>
            <a:lvl8pPr lvl="7">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8pPr>
            <a:lvl9pPr lvl="8">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5" y="0"/>
            <a:ext cx="669599" cy="1139999"/>
          </a:xfrm>
          <a:prstGeom prst="rect">
            <a:avLst/>
          </a:prstGeom>
          <a:noFill/>
          <a:ln>
            <a:noFill/>
          </a:ln>
        </p:spPr>
        <p:txBody>
          <a:bodyPr wrap="square" lIns="91425" tIns="91425" rIns="91425" bIns="91425" anchor="b" anchorCtr="0">
            <a:noAutofit/>
          </a:bodyPr>
          <a:lstStyle/>
          <a:p>
            <a:pPr lvl="0" algn="ctr" rtl="0">
              <a:spcBef>
                <a:spcPts val="0"/>
              </a:spcBef>
              <a:buNone/>
            </a:pPr>
            <a:fld id="{00000000-1234-1234-1234-123412341234}" type="slidenum">
              <a:rPr lang="en" sz="2400">
                <a:solidFill>
                  <a:srgbClr val="FFFFFF"/>
                </a:solidFill>
                <a:latin typeface="Dosis"/>
                <a:ea typeface="Dosis"/>
                <a:cs typeface="Dosis"/>
                <a:sym typeface="Dosis"/>
              </a:rPr>
              <a:t>‹#›</a:t>
            </a:fld>
            <a:endParaRPr lang="en" sz="2400">
              <a:solidFill>
                <a:srgbClr val="FFFFFF"/>
              </a:solidFill>
              <a:latin typeface="Dosis"/>
              <a:ea typeface="Dosis"/>
              <a:cs typeface="Dosis"/>
              <a:sym typeface="Dosi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Shape 69"/>
          <p:cNvGrpSpPr/>
          <p:nvPr/>
        </p:nvGrpSpPr>
        <p:grpSpPr>
          <a:xfrm>
            <a:off x="6533473" y="417730"/>
            <a:ext cx="2120984" cy="4361089"/>
            <a:chOff x="5160100" y="1609475"/>
            <a:chExt cx="975300" cy="2005375"/>
          </a:xfrm>
        </p:grpSpPr>
        <p:sp>
          <p:nvSpPr>
            <p:cNvPr id="70" name="Shape 70"/>
            <p:cNvSpPr/>
            <p:nvPr/>
          </p:nvSpPr>
          <p:spPr>
            <a:xfrm>
              <a:off x="5160100" y="1609475"/>
              <a:ext cx="975300" cy="2005375"/>
            </a:xfrm>
            <a:custGeom>
              <a:avLst/>
              <a:gdLst/>
              <a:ahLst/>
              <a:cxnLst/>
              <a:rect l="0" t="0" r="0" b="0"/>
              <a:pathLst>
                <a:path w="39012" h="80215" extrusionOk="0">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5160100" y="1609475"/>
              <a:ext cx="975300" cy="2005375"/>
            </a:xfrm>
            <a:custGeom>
              <a:avLst/>
              <a:gdLst/>
              <a:ahLst/>
              <a:cxnLst/>
              <a:rect l="0" t="0" r="0" b="0"/>
              <a:pathLst>
                <a:path w="39012" h="80215" extrusionOk="0">
                  <a:moveTo>
                    <a:pt x="20115" y="366"/>
                  </a:moveTo>
                  <a:lnTo>
                    <a:pt x="20725" y="488"/>
                  </a:lnTo>
                  <a:lnTo>
                    <a:pt x="21274" y="731"/>
                  </a:lnTo>
                  <a:lnTo>
                    <a:pt x="21822" y="1036"/>
                  </a:lnTo>
                  <a:lnTo>
                    <a:pt x="22127" y="1219"/>
                  </a:lnTo>
                  <a:lnTo>
                    <a:pt x="22371" y="1524"/>
                  </a:lnTo>
                  <a:lnTo>
                    <a:pt x="22554" y="1768"/>
                  </a:lnTo>
                  <a:lnTo>
                    <a:pt x="22736" y="2072"/>
                  </a:lnTo>
                  <a:lnTo>
                    <a:pt x="23041" y="2743"/>
                  </a:lnTo>
                  <a:lnTo>
                    <a:pt x="23163" y="3413"/>
                  </a:lnTo>
                  <a:lnTo>
                    <a:pt x="23285" y="4206"/>
                  </a:lnTo>
                  <a:lnTo>
                    <a:pt x="23346" y="4998"/>
                  </a:lnTo>
                  <a:lnTo>
                    <a:pt x="23285" y="5791"/>
                  </a:lnTo>
                  <a:lnTo>
                    <a:pt x="23163" y="6583"/>
                  </a:lnTo>
                  <a:lnTo>
                    <a:pt x="22858" y="7924"/>
                  </a:lnTo>
                  <a:lnTo>
                    <a:pt x="22615" y="8533"/>
                  </a:lnTo>
                  <a:lnTo>
                    <a:pt x="22371" y="9204"/>
                  </a:lnTo>
                  <a:lnTo>
                    <a:pt x="22310" y="9326"/>
                  </a:lnTo>
                  <a:lnTo>
                    <a:pt x="22188" y="9509"/>
                  </a:lnTo>
                  <a:lnTo>
                    <a:pt x="21883" y="9752"/>
                  </a:lnTo>
                  <a:lnTo>
                    <a:pt x="21152" y="10179"/>
                  </a:lnTo>
                  <a:lnTo>
                    <a:pt x="20420" y="10606"/>
                  </a:lnTo>
                  <a:lnTo>
                    <a:pt x="19994" y="10789"/>
                  </a:lnTo>
                  <a:lnTo>
                    <a:pt x="19567" y="10850"/>
                  </a:lnTo>
                  <a:lnTo>
                    <a:pt x="19201" y="10850"/>
                  </a:lnTo>
                  <a:lnTo>
                    <a:pt x="18774" y="10667"/>
                  </a:lnTo>
                  <a:lnTo>
                    <a:pt x="17982" y="10240"/>
                  </a:lnTo>
                  <a:lnTo>
                    <a:pt x="17251" y="9813"/>
                  </a:lnTo>
                  <a:lnTo>
                    <a:pt x="16946" y="9570"/>
                  </a:lnTo>
                  <a:lnTo>
                    <a:pt x="16763" y="9387"/>
                  </a:lnTo>
                  <a:lnTo>
                    <a:pt x="16702" y="9265"/>
                  </a:lnTo>
                  <a:lnTo>
                    <a:pt x="16519" y="8777"/>
                  </a:lnTo>
                  <a:lnTo>
                    <a:pt x="16336" y="8351"/>
                  </a:lnTo>
                  <a:lnTo>
                    <a:pt x="16093" y="7497"/>
                  </a:lnTo>
                  <a:lnTo>
                    <a:pt x="15910" y="6705"/>
                  </a:lnTo>
                  <a:lnTo>
                    <a:pt x="15788" y="5912"/>
                  </a:lnTo>
                  <a:lnTo>
                    <a:pt x="15727" y="5120"/>
                  </a:lnTo>
                  <a:lnTo>
                    <a:pt x="15727" y="4328"/>
                  </a:lnTo>
                  <a:lnTo>
                    <a:pt x="15849" y="3474"/>
                  </a:lnTo>
                  <a:lnTo>
                    <a:pt x="15971" y="2804"/>
                  </a:lnTo>
                  <a:lnTo>
                    <a:pt x="16275" y="2194"/>
                  </a:lnTo>
                  <a:lnTo>
                    <a:pt x="16641" y="1585"/>
                  </a:lnTo>
                  <a:lnTo>
                    <a:pt x="16824" y="1341"/>
                  </a:lnTo>
                  <a:lnTo>
                    <a:pt x="17129" y="1097"/>
                  </a:lnTo>
                  <a:lnTo>
                    <a:pt x="17677" y="731"/>
                  </a:lnTo>
                  <a:lnTo>
                    <a:pt x="18226" y="549"/>
                  </a:lnTo>
                  <a:lnTo>
                    <a:pt x="18896" y="427"/>
                  </a:lnTo>
                  <a:lnTo>
                    <a:pt x="19506" y="366"/>
                  </a:lnTo>
                  <a:close/>
                  <a:moveTo>
                    <a:pt x="27491" y="19566"/>
                  </a:moveTo>
                  <a:lnTo>
                    <a:pt x="27491" y="19566"/>
                  </a:lnTo>
                  <a:lnTo>
                    <a:pt x="27491" y="19566"/>
                  </a:lnTo>
                  <a:close/>
                  <a:moveTo>
                    <a:pt x="19323" y="32732"/>
                  </a:moveTo>
                  <a:lnTo>
                    <a:pt x="19201" y="32854"/>
                  </a:lnTo>
                  <a:lnTo>
                    <a:pt x="19140" y="33037"/>
                  </a:lnTo>
                  <a:lnTo>
                    <a:pt x="19140" y="33219"/>
                  </a:lnTo>
                  <a:lnTo>
                    <a:pt x="19201" y="33341"/>
                  </a:lnTo>
                  <a:lnTo>
                    <a:pt x="19262" y="33463"/>
                  </a:lnTo>
                  <a:lnTo>
                    <a:pt x="19567" y="33463"/>
                  </a:lnTo>
                  <a:lnTo>
                    <a:pt x="19628" y="33341"/>
                  </a:lnTo>
                  <a:lnTo>
                    <a:pt x="19689" y="33280"/>
                  </a:lnTo>
                  <a:lnTo>
                    <a:pt x="19628" y="33097"/>
                  </a:lnTo>
                  <a:lnTo>
                    <a:pt x="19567" y="33280"/>
                  </a:lnTo>
                  <a:lnTo>
                    <a:pt x="19445" y="33280"/>
                  </a:lnTo>
                  <a:lnTo>
                    <a:pt x="19384" y="33097"/>
                  </a:lnTo>
                  <a:lnTo>
                    <a:pt x="19384" y="32915"/>
                  </a:lnTo>
                  <a:lnTo>
                    <a:pt x="19384" y="32854"/>
                  </a:lnTo>
                  <a:lnTo>
                    <a:pt x="19506" y="32793"/>
                  </a:lnTo>
                  <a:lnTo>
                    <a:pt x="19384" y="32732"/>
                  </a:lnTo>
                  <a:close/>
                  <a:moveTo>
                    <a:pt x="5060" y="39437"/>
                  </a:moveTo>
                  <a:lnTo>
                    <a:pt x="4877" y="39619"/>
                  </a:lnTo>
                  <a:lnTo>
                    <a:pt x="4572" y="40046"/>
                  </a:lnTo>
                  <a:lnTo>
                    <a:pt x="4146" y="40412"/>
                  </a:lnTo>
                  <a:lnTo>
                    <a:pt x="3597" y="40717"/>
                  </a:lnTo>
                  <a:lnTo>
                    <a:pt x="3109" y="40960"/>
                  </a:lnTo>
                  <a:lnTo>
                    <a:pt x="3414" y="40960"/>
                  </a:lnTo>
                  <a:lnTo>
                    <a:pt x="3780" y="40899"/>
                  </a:lnTo>
                  <a:lnTo>
                    <a:pt x="4085" y="40778"/>
                  </a:lnTo>
                  <a:lnTo>
                    <a:pt x="4329" y="40534"/>
                  </a:lnTo>
                  <a:lnTo>
                    <a:pt x="4572" y="40290"/>
                  </a:lnTo>
                  <a:lnTo>
                    <a:pt x="4816" y="40046"/>
                  </a:lnTo>
                  <a:lnTo>
                    <a:pt x="4938" y="39741"/>
                  </a:lnTo>
                  <a:lnTo>
                    <a:pt x="5060" y="39437"/>
                  </a:lnTo>
                  <a:close/>
                  <a:moveTo>
                    <a:pt x="34013" y="39437"/>
                  </a:moveTo>
                  <a:lnTo>
                    <a:pt x="34074" y="39741"/>
                  </a:lnTo>
                  <a:lnTo>
                    <a:pt x="34257" y="40046"/>
                  </a:lnTo>
                  <a:lnTo>
                    <a:pt x="34440" y="40290"/>
                  </a:lnTo>
                  <a:lnTo>
                    <a:pt x="34683" y="40534"/>
                  </a:lnTo>
                  <a:lnTo>
                    <a:pt x="34988" y="40778"/>
                  </a:lnTo>
                  <a:lnTo>
                    <a:pt x="35293" y="40899"/>
                  </a:lnTo>
                  <a:lnTo>
                    <a:pt x="35598" y="40960"/>
                  </a:lnTo>
                  <a:lnTo>
                    <a:pt x="35963" y="40960"/>
                  </a:lnTo>
                  <a:lnTo>
                    <a:pt x="35598" y="40839"/>
                  </a:lnTo>
                  <a:lnTo>
                    <a:pt x="35232" y="40656"/>
                  </a:lnTo>
                  <a:lnTo>
                    <a:pt x="35171" y="40595"/>
                  </a:lnTo>
                  <a:lnTo>
                    <a:pt x="34805" y="40351"/>
                  </a:lnTo>
                  <a:lnTo>
                    <a:pt x="34500" y="40046"/>
                  </a:lnTo>
                  <a:lnTo>
                    <a:pt x="34013" y="39437"/>
                  </a:lnTo>
                  <a:close/>
                  <a:moveTo>
                    <a:pt x="20908" y="57905"/>
                  </a:moveTo>
                  <a:lnTo>
                    <a:pt x="20908" y="57905"/>
                  </a:lnTo>
                  <a:lnTo>
                    <a:pt x="20908" y="57905"/>
                  </a:lnTo>
                  <a:close/>
                  <a:moveTo>
                    <a:pt x="15361" y="56138"/>
                  </a:moveTo>
                  <a:lnTo>
                    <a:pt x="15239" y="56442"/>
                  </a:lnTo>
                  <a:lnTo>
                    <a:pt x="15117" y="56747"/>
                  </a:lnTo>
                  <a:lnTo>
                    <a:pt x="15117" y="57052"/>
                  </a:lnTo>
                  <a:lnTo>
                    <a:pt x="15178" y="57418"/>
                  </a:lnTo>
                  <a:lnTo>
                    <a:pt x="15239" y="57722"/>
                  </a:lnTo>
                  <a:lnTo>
                    <a:pt x="15422" y="57966"/>
                  </a:lnTo>
                  <a:lnTo>
                    <a:pt x="15605" y="58210"/>
                  </a:lnTo>
                  <a:lnTo>
                    <a:pt x="15910" y="58454"/>
                  </a:lnTo>
                  <a:lnTo>
                    <a:pt x="16153" y="58576"/>
                  </a:lnTo>
                  <a:lnTo>
                    <a:pt x="16519" y="58698"/>
                  </a:lnTo>
                  <a:lnTo>
                    <a:pt x="16824" y="58698"/>
                  </a:lnTo>
                  <a:lnTo>
                    <a:pt x="17129" y="58637"/>
                  </a:lnTo>
                  <a:lnTo>
                    <a:pt x="17434" y="58576"/>
                  </a:lnTo>
                  <a:lnTo>
                    <a:pt x="17738" y="58393"/>
                  </a:lnTo>
                  <a:lnTo>
                    <a:pt x="17982" y="58210"/>
                  </a:lnTo>
                  <a:lnTo>
                    <a:pt x="18165" y="57905"/>
                  </a:lnTo>
                  <a:lnTo>
                    <a:pt x="17860" y="58149"/>
                  </a:lnTo>
                  <a:lnTo>
                    <a:pt x="17555" y="58332"/>
                  </a:lnTo>
                  <a:lnTo>
                    <a:pt x="17312" y="58454"/>
                  </a:lnTo>
                  <a:lnTo>
                    <a:pt x="17068" y="58515"/>
                  </a:lnTo>
                  <a:lnTo>
                    <a:pt x="16763" y="58515"/>
                  </a:lnTo>
                  <a:lnTo>
                    <a:pt x="16519" y="58454"/>
                  </a:lnTo>
                  <a:lnTo>
                    <a:pt x="16275" y="58393"/>
                  </a:lnTo>
                  <a:lnTo>
                    <a:pt x="16032" y="58271"/>
                  </a:lnTo>
                  <a:lnTo>
                    <a:pt x="15849" y="58088"/>
                  </a:lnTo>
                  <a:lnTo>
                    <a:pt x="15666" y="57905"/>
                  </a:lnTo>
                  <a:lnTo>
                    <a:pt x="15422" y="57540"/>
                  </a:lnTo>
                  <a:lnTo>
                    <a:pt x="15300" y="57052"/>
                  </a:lnTo>
                  <a:lnTo>
                    <a:pt x="15300" y="56625"/>
                  </a:lnTo>
                  <a:lnTo>
                    <a:pt x="15361" y="56138"/>
                  </a:lnTo>
                  <a:close/>
                  <a:moveTo>
                    <a:pt x="23651" y="56138"/>
                  </a:moveTo>
                  <a:lnTo>
                    <a:pt x="23712" y="56442"/>
                  </a:lnTo>
                  <a:lnTo>
                    <a:pt x="23773" y="56747"/>
                  </a:lnTo>
                  <a:lnTo>
                    <a:pt x="23773" y="57052"/>
                  </a:lnTo>
                  <a:lnTo>
                    <a:pt x="23712" y="57357"/>
                  </a:lnTo>
                  <a:lnTo>
                    <a:pt x="23590" y="57601"/>
                  </a:lnTo>
                  <a:lnTo>
                    <a:pt x="23407" y="57905"/>
                  </a:lnTo>
                  <a:lnTo>
                    <a:pt x="23224" y="58088"/>
                  </a:lnTo>
                  <a:lnTo>
                    <a:pt x="22919" y="58271"/>
                  </a:lnTo>
                  <a:lnTo>
                    <a:pt x="22676" y="58393"/>
                  </a:lnTo>
                  <a:lnTo>
                    <a:pt x="22432" y="58454"/>
                  </a:lnTo>
                  <a:lnTo>
                    <a:pt x="22127" y="58515"/>
                  </a:lnTo>
                  <a:lnTo>
                    <a:pt x="21883" y="58454"/>
                  </a:lnTo>
                  <a:lnTo>
                    <a:pt x="21578" y="58393"/>
                  </a:lnTo>
                  <a:lnTo>
                    <a:pt x="21335" y="58271"/>
                  </a:lnTo>
                  <a:lnTo>
                    <a:pt x="21091" y="58088"/>
                  </a:lnTo>
                  <a:lnTo>
                    <a:pt x="20908" y="57905"/>
                  </a:lnTo>
                  <a:lnTo>
                    <a:pt x="21091" y="58210"/>
                  </a:lnTo>
                  <a:lnTo>
                    <a:pt x="21335" y="58393"/>
                  </a:lnTo>
                  <a:lnTo>
                    <a:pt x="21578" y="58576"/>
                  </a:lnTo>
                  <a:lnTo>
                    <a:pt x="21883" y="58637"/>
                  </a:lnTo>
                  <a:lnTo>
                    <a:pt x="22249" y="58698"/>
                  </a:lnTo>
                  <a:lnTo>
                    <a:pt x="22554" y="58698"/>
                  </a:lnTo>
                  <a:lnTo>
                    <a:pt x="22858" y="58576"/>
                  </a:lnTo>
                  <a:lnTo>
                    <a:pt x="23163" y="58454"/>
                  </a:lnTo>
                  <a:lnTo>
                    <a:pt x="23407" y="58210"/>
                  </a:lnTo>
                  <a:lnTo>
                    <a:pt x="23590" y="57966"/>
                  </a:lnTo>
                  <a:lnTo>
                    <a:pt x="23773" y="57722"/>
                  </a:lnTo>
                  <a:lnTo>
                    <a:pt x="23895" y="57357"/>
                  </a:lnTo>
                  <a:lnTo>
                    <a:pt x="23895" y="57052"/>
                  </a:lnTo>
                  <a:lnTo>
                    <a:pt x="23895" y="56747"/>
                  </a:lnTo>
                  <a:lnTo>
                    <a:pt x="23834" y="56442"/>
                  </a:lnTo>
                  <a:lnTo>
                    <a:pt x="23651" y="56138"/>
                  </a:lnTo>
                  <a:close/>
                  <a:moveTo>
                    <a:pt x="19506" y="53273"/>
                  </a:moveTo>
                  <a:lnTo>
                    <a:pt x="19628" y="54309"/>
                  </a:lnTo>
                  <a:lnTo>
                    <a:pt x="19689" y="54858"/>
                  </a:lnTo>
                  <a:lnTo>
                    <a:pt x="19689" y="55406"/>
                  </a:lnTo>
                  <a:lnTo>
                    <a:pt x="19567" y="56442"/>
                  </a:lnTo>
                  <a:lnTo>
                    <a:pt x="19567" y="56930"/>
                  </a:lnTo>
                  <a:lnTo>
                    <a:pt x="19628" y="57418"/>
                  </a:lnTo>
                  <a:lnTo>
                    <a:pt x="19689" y="57844"/>
                  </a:lnTo>
                  <a:lnTo>
                    <a:pt x="19872" y="58210"/>
                  </a:lnTo>
                  <a:lnTo>
                    <a:pt x="19933" y="58454"/>
                  </a:lnTo>
                  <a:lnTo>
                    <a:pt x="19933" y="58698"/>
                  </a:lnTo>
                  <a:lnTo>
                    <a:pt x="19933" y="59246"/>
                  </a:lnTo>
                  <a:lnTo>
                    <a:pt x="19872" y="60283"/>
                  </a:lnTo>
                  <a:lnTo>
                    <a:pt x="19750" y="61319"/>
                  </a:lnTo>
                  <a:lnTo>
                    <a:pt x="19689" y="62843"/>
                  </a:lnTo>
                  <a:lnTo>
                    <a:pt x="19628" y="64305"/>
                  </a:lnTo>
                  <a:lnTo>
                    <a:pt x="19628" y="65281"/>
                  </a:lnTo>
                  <a:lnTo>
                    <a:pt x="19628" y="66195"/>
                  </a:lnTo>
                  <a:lnTo>
                    <a:pt x="19750" y="68267"/>
                  </a:lnTo>
                  <a:lnTo>
                    <a:pt x="19811" y="69486"/>
                  </a:lnTo>
                  <a:lnTo>
                    <a:pt x="19750" y="70645"/>
                  </a:lnTo>
                  <a:lnTo>
                    <a:pt x="19506" y="73022"/>
                  </a:lnTo>
                  <a:lnTo>
                    <a:pt x="19323" y="70888"/>
                  </a:lnTo>
                  <a:lnTo>
                    <a:pt x="19262" y="69791"/>
                  </a:lnTo>
                  <a:lnTo>
                    <a:pt x="19262" y="68694"/>
                  </a:lnTo>
                  <a:lnTo>
                    <a:pt x="19323" y="67658"/>
                  </a:lnTo>
                  <a:lnTo>
                    <a:pt x="19384" y="66561"/>
                  </a:lnTo>
                  <a:lnTo>
                    <a:pt x="19445" y="65464"/>
                  </a:lnTo>
                  <a:lnTo>
                    <a:pt x="19445" y="64366"/>
                  </a:lnTo>
                  <a:lnTo>
                    <a:pt x="19384" y="62599"/>
                  </a:lnTo>
                  <a:lnTo>
                    <a:pt x="19323" y="61745"/>
                  </a:lnTo>
                  <a:lnTo>
                    <a:pt x="19262" y="60831"/>
                  </a:lnTo>
                  <a:lnTo>
                    <a:pt x="19140" y="59612"/>
                  </a:lnTo>
                  <a:lnTo>
                    <a:pt x="19079" y="59002"/>
                  </a:lnTo>
                  <a:lnTo>
                    <a:pt x="19079" y="58698"/>
                  </a:lnTo>
                  <a:lnTo>
                    <a:pt x="19140" y="58393"/>
                  </a:lnTo>
                  <a:lnTo>
                    <a:pt x="19262" y="57844"/>
                  </a:lnTo>
                  <a:lnTo>
                    <a:pt x="19445" y="57235"/>
                  </a:lnTo>
                  <a:lnTo>
                    <a:pt x="19445" y="56625"/>
                  </a:lnTo>
                  <a:lnTo>
                    <a:pt x="19445" y="56016"/>
                  </a:lnTo>
                  <a:lnTo>
                    <a:pt x="19384" y="55345"/>
                  </a:lnTo>
                  <a:lnTo>
                    <a:pt x="19384" y="54614"/>
                  </a:lnTo>
                  <a:lnTo>
                    <a:pt x="19506" y="53273"/>
                  </a:lnTo>
                  <a:close/>
                  <a:moveTo>
                    <a:pt x="21883" y="10118"/>
                  </a:moveTo>
                  <a:lnTo>
                    <a:pt x="22066" y="12191"/>
                  </a:lnTo>
                  <a:lnTo>
                    <a:pt x="22066" y="12313"/>
                  </a:lnTo>
                  <a:lnTo>
                    <a:pt x="22127" y="12434"/>
                  </a:lnTo>
                  <a:lnTo>
                    <a:pt x="22371" y="12617"/>
                  </a:lnTo>
                  <a:lnTo>
                    <a:pt x="22676" y="12739"/>
                  </a:lnTo>
                  <a:lnTo>
                    <a:pt x="23224" y="13105"/>
                  </a:lnTo>
                  <a:lnTo>
                    <a:pt x="24321" y="13836"/>
                  </a:lnTo>
                  <a:lnTo>
                    <a:pt x="22493" y="14141"/>
                  </a:lnTo>
                  <a:lnTo>
                    <a:pt x="22493" y="14141"/>
                  </a:lnTo>
                  <a:lnTo>
                    <a:pt x="24138" y="14080"/>
                  </a:lnTo>
                  <a:lnTo>
                    <a:pt x="25784" y="14080"/>
                  </a:lnTo>
                  <a:lnTo>
                    <a:pt x="26637" y="14141"/>
                  </a:lnTo>
                  <a:lnTo>
                    <a:pt x="27491" y="14324"/>
                  </a:lnTo>
                  <a:lnTo>
                    <a:pt x="27918" y="14446"/>
                  </a:lnTo>
                  <a:lnTo>
                    <a:pt x="28344" y="14629"/>
                  </a:lnTo>
                  <a:lnTo>
                    <a:pt x="28710" y="14812"/>
                  </a:lnTo>
                  <a:lnTo>
                    <a:pt x="29076" y="15055"/>
                  </a:lnTo>
                  <a:lnTo>
                    <a:pt x="29319" y="15421"/>
                  </a:lnTo>
                  <a:lnTo>
                    <a:pt x="29624" y="15787"/>
                  </a:lnTo>
                  <a:lnTo>
                    <a:pt x="30051" y="16518"/>
                  </a:lnTo>
                  <a:lnTo>
                    <a:pt x="30417" y="17311"/>
                  </a:lnTo>
                  <a:lnTo>
                    <a:pt x="30539" y="17676"/>
                  </a:lnTo>
                  <a:lnTo>
                    <a:pt x="30599" y="18103"/>
                  </a:lnTo>
                  <a:lnTo>
                    <a:pt x="30660" y="19017"/>
                  </a:lnTo>
                  <a:lnTo>
                    <a:pt x="30660" y="19932"/>
                  </a:lnTo>
                  <a:lnTo>
                    <a:pt x="30599" y="20846"/>
                  </a:lnTo>
                  <a:lnTo>
                    <a:pt x="30599" y="21151"/>
                  </a:lnTo>
                  <a:lnTo>
                    <a:pt x="30660" y="21455"/>
                  </a:lnTo>
                  <a:lnTo>
                    <a:pt x="31026" y="23345"/>
                  </a:lnTo>
                  <a:lnTo>
                    <a:pt x="31270" y="25235"/>
                  </a:lnTo>
                  <a:lnTo>
                    <a:pt x="31331" y="26149"/>
                  </a:lnTo>
                  <a:lnTo>
                    <a:pt x="31331" y="27063"/>
                  </a:lnTo>
                  <a:lnTo>
                    <a:pt x="31392" y="27429"/>
                  </a:lnTo>
                  <a:lnTo>
                    <a:pt x="31514" y="27795"/>
                  </a:lnTo>
                  <a:lnTo>
                    <a:pt x="31697" y="28160"/>
                  </a:lnTo>
                  <a:lnTo>
                    <a:pt x="31879" y="28465"/>
                  </a:lnTo>
                  <a:lnTo>
                    <a:pt x="32123" y="28770"/>
                  </a:lnTo>
                  <a:lnTo>
                    <a:pt x="32306" y="29136"/>
                  </a:lnTo>
                  <a:lnTo>
                    <a:pt x="32611" y="29928"/>
                  </a:lnTo>
                  <a:lnTo>
                    <a:pt x="32916" y="30781"/>
                  </a:lnTo>
                  <a:lnTo>
                    <a:pt x="33220" y="31696"/>
                  </a:lnTo>
                  <a:lnTo>
                    <a:pt x="33342" y="32366"/>
                  </a:lnTo>
                  <a:lnTo>
                    <a:pt x="33525" y="33097"/>
                  </a:lnTo>
                  <a:lnTo>
                    <a:pt x="33708" y="34499"/>
                  </a:lnTo>
                  <a:lnTo>
                    <a:pt x="33830" y="35536"/>
                  </a:lnTo>
                  <a:lnTo>
                    <a:pt x="34074" y="36511"/>
                  </a:lnTo>
                  <a:lnTo>
                    <a:pt x="34379" y="37547"/>
                  </a:lnTo>
                  <a:lnTo>
                    <a:pt x="34805" y="38461"/>
                  </a:lnTo>
                  <a:lnTo>
                    <a:pt x="34440" y="38522"/>
                  </a:lnTo>
                  <a:lnTo>
                    <a:pt x="34257" y="38644"/>
                  </a:lnTo>
                  <a:lnTo>
                    <a:pt x="34196" y="38705"/>
                  </a:lnTo>
                  <a:lnTo>
                    <a:pt x="34135" y="38827"/>
                  </a:lnTo>
                  <a:lnTo>
                    <a:pt x="34257" y="38888"/>
                  </a:lnTo>
                  <a:lnTo>
                    <a:pt x="34500" y="38827"/>
                  </a:lnTo>
                  <a:lnTo>
                    <a:pt x="34927" y="38705"/>
                  </a:lnTo>
                  <a:lnTo>
                    <a:pt x="35354" y="38705"/>
                  </a:lnTo>
                  <a:lnTo>
                    <a:pt x="35720" y="38766"/>
                  </a:lnTo>
                  <a:lnTo>
                    <a:pt x="36085" y="39010"/>
                  </a:lnTo>
                  <a:lnTo>
                    <a:pt x="36512" y="39376"/>
                  </a:lnTo>
                  <a:lnTo>
                    <a:pt x="36878" y="39802"/>
                  </a:lnTo>
                  <a:lnTo>
                    <a:pt x="37609" y="40717"/>
                  </a:lnTo>
                  <a:lnTo>
                    <a:pt x="37975" y="41143"/>
                  </a:lnTo>
                  <a:lnTo>
                    <a:pt x="38402" y="41509"/>
                  </a:lnTo>
                  <a:lnTo>
                    <a:pt x="38706" y="41753"/>
                  </a:lnTo>
                  <a:lnTo>
                    <a:pt x="38767" y="41814"/>
                  </a:lnTo>
                  <a:lnTo>
                    <a:pt x="38767" y="41875"/>
                  </a:lnTo>
                  <a:lnTo>
                    <a:pt x="38767" y="41936"/>
                  </a:lnTo>
                  <a:lnTo>
                    <a:pt x="38645" y="41997"/>
                  </a:lnTo>
                  <a:lnTo>
                    <a:pt x="38280" y="41997"/>
                  </a:lnTo>
                  <a:lnTo>
                    <a:pt x="37914" y="41875"/>
                  </a:lnTo>
                  <a:lnTo>
                    <a:pt x="37609" y="41753"/>
                  </a:lnTo>
                  <a:lnTo>
                    <a:pt x="37426" y="41570"/>
                  </a:lnTo>
                  <a:lnTo>
                    <a:pt x="37000" y="41204"/>
                  </a:lnTo>
                  <a:lnTo>
                    <a:pt x="36878" y="41082"/>
                  </a:lnTo>
                  <a:lnTo>
                    <a:pt x="36634" y="41021"/>
                  </a:lnTo>
                  <a:lnTo>
                    <a:pt x="36451" y="40960"/>
                  </a:lnTo>
                  <a:lnTo>
                    <a:pt x="36390" y="41021"/>
                  </a:lnTo>
                  <a:lnTo>
                    <a:pt x="36390" y="41143"/>
                  </a:lnTo>
                  <a:lnTo>
                    <a:pt x="36390" y="41326"/>
                  </a:lnTo>
                  <a:lnTo>
                    <a:pt x="36451" y="41570"/>
                  </a:lnTo>
                  <a:lnTo>
                    <a:pt x="36695" y="42119"/>
                  </a:lnTo>
                  <a:lnTo>
                    <a:pt x="37000" y="42667"/>
                  </a:lnTo>
                  <a:lnTo>
                    <a:pt x="37609" y="43764"/>
                  </a:lnTo>
                  <a:lnTo>
                    <a:pt x="37792" y="44069"/>
                  </a:lnTo>
                  <a:lnTo>
                    <a:pt x="37914" y="44191"/>
                  </a:lnTo>
                  <a:lnTo>
                    <a:pt x="37914" y="44374"/>
                  </a:lnTo>
                  <a:lnTo>
                    <a:pt x="37914" y="44496"/>
                  </a:lnTo>
                  <a:lnTo>
                    <a:pt x="37853" y="44557"/>
                  </a:lnTo>
                  <a:lnTo>
                    <a:pt x="37792" y="44557"/>
                  </a:lnTo>
                  <a:lnTo>
                    <a:pt x="37670" y="44496"/>
                  </a:lnTo>
                  <a:lnTo>
                    <a:pt x="37487" y="44374"/>
                  </a:lnTo>
                  <a:lnTo>
                    <a:pt x="37365" y="44252"/>
                  </a:lnTo>
                  <a:lnTo>
                    <a:pt x="36817" y="43399"/>
                  </a:lnTo>
                  <a:lnTo>
                    <a:pt x="36512" y="42972"/>
                  </a:lnTo>
                  <a:lnTo>
                    <a:pt x="36207" y="42606"/>
                  </a:lnTo>
                  <a:lnTo>
                    <a:pt x="36024" y="42545"/>
                  </a:lnTo>
                  <a:lnTo>
                    <a:pt x="35902" y="42484"/>
                  </a:lnTo>
                  <a:lnTo>
                    <a:pt x="35781" y="42606"/>
                  </a:lnTo>
                  <a:lnTo>
                    <a:pt x="35720" y="42789"/>
                  </a:lnTo>
                  <a:lnTo>
                    <a:pt x="35781" y="43094"/>
                  </a:lnTo>
                  <a:lnTo>
                    <a:pt x="35841" y="43399"/>
                  </a:lnTo>
                  <a:lnTo>
                    <a:pt x="36268" y="44496"/>
                  </a:lnTo>
                  <a:lnTo>
                    <a:pt x="36390" y="44861"/>
                  </a:lnTo>
                  <a:lnTo>
                    <a:pt x="36512" y="45288"/>
                  </a:lnTo>
                  <a:lnTo>
                    <a:pt x="36512" y="45471"/>
                  </a:lnTo>
                  <a:lnTo>
                    <a:pt x="36451" y="45593"/>
                  </a:lnTo>
                  <a:lnTo>
                    <a:pt x="36390" y="45654"/>
                  </a:lnTo>
                  <a:lnTo>
                    <a:pt x="36329" y="45715"/>
                  </a:lnTo>
                  <a:lnTo>
                    <a:pt x="36268" y="45654"/>
                  </a:lnTo>
                  <a:lnTo>
                    <a:pt x="36207" y="45593"/>
                  </a:lnTo>
                  <a:lnTo>
                    <a:pt x="36085" y="45410"/>
                  </a:lnTo>
                  <a:lnTo>
                    <a:pt x="35963" y="45166"/>
                  </a:lnTo>
                  <a:lnTo>
                    <a:pt x="35781" y="44739"/>
                  </a:lnTo>
                  <a:lnTo>
                    <a:pt x="35354" y="43642"/>
                  </a:lnTo>
                  <a:lnTo>
                    <a:pt x="35232" y="43216"/>
                  </a:lnTo>
                  <a:lnTo>
                    <a:pt x="35110" y="42972"/>
                  </a:lnTo>
                  <a:lnTo>
                    <a:pt x="35049" y="42911"/>
                  </a:lnTo>
                  <a:lnTo>
                    <a:pt x="34866" y="42911"/>
                  </a:lnTo>
                  <a:lnTo>
                    <a:pt x="34805" y="42972"/>
                  </a:lnTo>
                  <a:lnTo>
                    <a:pt x="34744" y="43216"/>
                  </a:lnTo>
                  <a:lnTo>
                    <a:pt x="34744" y="43642"/>
                  </a:lnTo>
                  <a:lnTo>
                    <a:pt x="34805" y="44739"/>
                  </a:lnTo>
                  <a:lnTo>
                    <a:pt x="34866" y="45166"/>
                  </a:lnTo>
                  <a:lnTo>
                    <a:pt x="34805" y="45410"/>
                  </a:lnTo>
                  <a:lnTo>
                    <a:pt x="34744" y="45593"/>
                  </a:lnTo>
                  <a:lnTo>
                    <a:pt x="34622" y="45654"/>
                  </a:lnTo>
                  <a:lnTo>
                    <a:pt x="34561" y="45593"/>
                  </a:lnTo>
                  <a:lnTo>
                    <a:pt x="34440" y="45349"/>
                  </a:lnTo>
                  <a:lnTo>
                    <a:pt x="34379" y="44800"/>
                  </a:lnTo>
                  <a:lnTo>
                    <a:pt x="34318" y="44130"/>
                  </a:lnTo>
                  <a:lnTo>
                    <a:pt x="34318" y="43825"/>
                  </a:lnTo>
                  <a:lnTo>
                    <a:pt x="34196" y="43338"/>
                  </a:lnTo>
                  <a:lnTo>
                    <a:pt x="34135" y="43094"/>
                  </a:lnTo>
                  <a:lnTo>
                    <a:pt x="34074" y="42911"/>
                  </a:lnTo>
                  <a:lnTo>
                    <a:pt x="33891" y="42850"/>
                  </a:lnTo>
                  <a:lnTo>
                    <a:pt x="33769" y="42911"/>
                  </a:lnTo>
                  <a:lnTo>
                    <a:pt x="33647" y="42972"/>
                  </a:lnTo>
                  <a:lnTo>
                    <a:pt x="33647" y="43094"/>
                  </a:lnTo>
                  <a:lnTo>
                    <a:pt x="33586" y="43338"/>
                  </a:lnTo>
                  <a:lnTo>
                    <a:pt x="33647" y="43825"/>
                  </a:lnTo>
                  <a:lnTo>
                    <a:pt x="33647" y="44252"/>
                  </a:lnTo>
                  <a:lnTo>
                    <a:pt x="33647" y="44618"/>
                  </a:lnTo>
                  <a:lnTo>
                    <a:pt x="33647" y="44800"/>
                  </a:lnTo>
                  <a:lnTo>
                    <a:pt x="33586" y="44983"/>
                  </a:lnTo>
                  <a:lnTo>
                    <a:pt x="33525" y="45044"/>
                  </a:lnTo>
                  <a:lnTo>
                    <a:pt x="33464" y="44983"/>
                  </a:lnTo>
                  <a:lnTo>
                    <a:pt x="33403" y="44922"/>
                  </a:lnTo>
                  <a:lnTo>
                    <a:pt x="33281" y="44679"/>
                  </a:lnTo>
                  <a:lnTo>
                    <a:pt x="33281" y="44435"/>
                  </a:lnTo>
                  <a:lnTo>
                    <a:pt x="33220" y="43886"/>
                  </a:lnTo>
                  <a:lnTo>
                    <a:pt x="33099" y="42667"/>
                  </a:lnTo>
                  <a:lnTo>
                    <a:pt x="33099" y="42423"/>
                  </a:lnTo>
                  <a:lnTo>
                    <a:pt x="33038" y="42240"/>
                  </a:lnTo>
                  <a:lnTo>
                    <a:pt x="32794" y="41509"/>
                  </a:lnTo>
                  <a:lnTo>
                    <a:pt x="32550" y="40717"/>
                  </a:lnTo>
                  <a:lnTo>
                    <a:pt x="32489" y="40412"/>
                  </a:lnTo>
                  <a:lnTo>
                    <a:pt x="32489" y="40046"/>
                  </a:lnTo>
                  <a:lnTo>
                    <a:pt x="32489" y="39863"/>
                  </a:lnTo>
                  <a:lnTo>
                    <a:pt x="32550" y="39741"/>
                  </a:lnTo>
                  <a:lnTo>
                    <a:pt x="32672" y="39619"/>
                  </a:lnTo>
                  <a:lnTo>
                    <a:pt x="32794" y="39498"/>
                  </a:lnTo>
                  <a:lnTo>
                    <a:pt x="32916" y="39437"/>
                  </a:lnTo>
                  <a:lnTo>
                    <a:pt x="32916" y="39376"/>
                  </a:lnTo>
                  <a:lnTo>
                    <a:pt x="32916" y="39315"/>
                  </a:lnTo>
                  <a:lnTo>
                    <a:pt x="32794" y="39254"/>
                  </a:lnTo>
                  <a:lnTo>
                    <a:pt x="32672" y="39254"/>
                  </a:lnTo>
                  <a:lnTo>
                    <a:pt x="32489" y="39376"/>
                  </a:lnTo>
                  <a:lnTo>
                    <a:pt x="32123" y="38400"/>
                  </a:lnTo>
                  <a:lnTo>
                    <a:pt x="31697" y="37364"/>
                  </a:lnTo>
                  <a:lnTo>
                    <a:pt x="30721" y="35414"/>
                  </a:lnTo>
                  <a:lnTo>
                    <a:pt x="29807" y="33463"/>
                  </a:lnTo>
                  <a:lnTo>
                    <a:pt x="29380" y="32488"/>
                  </a:lnTo>
                  <a:lnTo>
                    <a:pt x="29015" y="31452"/>
                  </a:lnTo>
                  <a:lnTo>
                    <a:pt x="28710" y="30355"/>
                  </a:lnTo>
                  <a:lnTo>
                    <a:pt x="28466" y="29257"/>
                  </a:lnTo>
                  <a:lnTo>
                    <a:pt x="28161" y="28160"/>
                  </a:lnTo>
                  <a:lnTo>
                    <a:pt x="27796" y="27063"/>
                  </a:lnTo>
                  <a:lnTo>
                    <a:pt x="27064" y="25356"/>
                  </a:lnTo>
                  <a:lnTo>
                    <a:pt x="27064" y="25174"/>
                  </a:lnTo>
                  <a:lnTo>
                    <a:pt x="27064" y="24991"/>
                  </a:lnTo>
                  <a:lnTo>
                    <a:pt x="27125" y="24747"/>
                  </a:lnTo>
                  <a:lnTo>
                    <a:pt x="27247" y="24625"/>
                  </a:lnTo>
                  <a:lnTo>
                    <a:pt x="27369" y="24503"/>
                  </a:lnTo>
                  <a:lnTo>
                    <a:pt x="27552" y="24259"/>
                  </a:lnTo>
                  <a:lnTo>
                    <a:pt x="27674" y="23955"/>
                  </a:lnTo>
                  <a:lnTo>
                    <a:pt x="27796" y="23345"/>
                  </a:lnTo>
                  <a:lnTo>
                    <a:pt x="27857" y="22735"/>
                  </a:lnTo>
                  <a:lnTo>
                    <a:pt x="27857" y="22126"/>
                  </a:lnTo>
                  <a:lnTo>
                    <a:pt x="27735" y="21455"/>
                  </a:lnTo>
                  <a:lnTo>
                    <a:pt x="27613" y="20846"/>
                  </a:lnTo>
                  <a:lnTo>
                    <a:pt x="27491" y="20541"/>
                  </a:lnTo>
                  <a:lnTo>
                    <a:pt x="27430" y="20236"/>
                  </a:lnTo>
                  <a:lnTo>
                    <a:pt x="27491" y="19566"/>
                  </a:lnTo>
                  <a:lnTo>
                    <a:pt x="27369" y="20175"/>
                  </a:lnTo>
                  <a:lnTo>
                    <a:pt x="27369" y="20358"/>
                  </a:lnTo>
                  <a:lnTo>
                    <a:pt x="27430" y="20602"/>
                  </a:lnTo>
                  <a:lnTo>
                    <a:pt x="27491" y="21212"/>
                  </a:lnTo>
                  <a:lnTo>
                    <a:pt x="27552" y="21821"/>
                  </a:lnTo>
                  <a:lnTo>
                    <a:pt x="27613" y="22370"/>
                  </a:lnTo>
                  <a:lnTo>
                    <a:pt x="27552" y="22979"/>
                  </a:lnTo>
                  <a:lnTo>
                    <a:pt x="27430" y="23589"/>
                  </a:lnTo>
                  <a:lnTo>
                    <a:pt x="27369" y="23833"/>
                  </a:lnTo>
                  <a:lnTo>
                    <a:pt x="27186" y="24076"/>
                  </a:lnTo>
                  <a:lnTo>
                    <a:pt x="27064" y="24320"/>
                  </a:lnTo>
                  <a:lnTo>
                    <a:pt x="26820" y="24503"/>
                  </a:lnTo>
                  <a:lnTo>
                    <a:pt x="26637" y="24686"/>
                  </a:lnTo>
                  <a:lnTo>
                    <a:pt x="26394" y="24808"/>
                  </a:lnTo>
                  <a:lnTo>
                    <a:pt x="25845" y="24991"/>
                  </a:lnTo>
                  <a:lnTo>
                    <a:pt x="25297" y="25052"/>
                  </a:lnTo>
                  <a:lnTo>
                    <a:pt x="24016" y="25235"/>
                  </a:lnTo>
                  <a:lnTo>
                    <a:pt x="23468" y="25295"/>
                  </a:lnTo>
                  <a:lnTo>
                    <a:pt x="22797" y="25295"/>
                  </a:lnTo>
                  <a:lnTo>
                    <a:pt x="22676" y="25235"/>
                  </a:lnTo>
                  <a:lnTo>
                    <a:pt x="22493" y="25174"/>
                  </a:lnTo>
                  <a:lnTo>
                    <a:pt x="22249" y="24991"/>
                  </a:lnTo>
                  <a:lnTo>
                    <a:pt x="21639" y="24625"/>
                  </a:lnTo>
                  <a:lnTo>
                    <a:pt x="20359" y="23894"/>
                  </a:lnTo>
                  <a:lnTo>
                    <a:pt x="21883" y="24991"/>
                  </a:lnTo>
                  <a:lnTo>
                    <a:pt x="22249" y="25295"/>
                  </a:lnTo>
                  <a:lnTo>
                    <a:pt x="22432" y="25417"/>
                  </a:lnTo>
                  <a:lnTo>
                    <a:pt x="22676" y="25539"/>
                  </a:lnTo>
                  <a:lnTo>
                    <a:pt x="22797" y="25600"/>
                  </a:lnTo>
                  <a:lnTo>
                    <a:pt x="23346" y="25600"/>
                  </a:lnTo>
                  <a:lnTo>
                    <a:pt x="24260" y="25539"/>
                  </a:lnTo>
                  <a:lnTo>
                    <a:pt x="25175" y="25417"/>
                  </a:lnTo>
                  <a:lnTo>
                    <a:pt x="26028" y="25295"/>
                  </a:lnTo>
                  <a:lnTo>
                    <a:pt x="26455" y="25174"/>
                  </a:lnTo>
                  <a:lnTo>
                    <a:pt x="26820" y="24991"/>
                  </a:lnTo>
                  <a:lnTo>
                    <a:pt x="26698" y="25539"/>
                  </a:lnTo>
                  <a:lnTo>
                    <a:pt x="25845" y="28099"/>
                  </a:lnTo>
                  <a:lnTo>
                    <a:pt x="25784" y="28282"/>
                  </a:lnTo>
                  <a:lnTo>
                    <a:pt x="25723" y="28709"/>
                  </a:lnTo>
                  <a:lnTo>
                    <a:pt x="25784" y="30416"/>
                  </a:lnTo>
                  <a:lnTo>
                    <a:pt x="25784" y="32610"/>
                  </a:lnTo>
                  <a:lnTo>
                    <a:pt x="25784" y="32976"/>
                  </a:lnTo>
                  <a:lnTo>
                    <a:pt x="25723" y="33280"/>
                  </a:lnTo>
                  <a:lnTo>
                    <a:pt x="25723" y="33585"/>
                  </a:lnTo>
                  <a:lnTo>
                    <a:pt x="25723" y="33890"/>
                  </a:lnTo>
                  <a:lnTo>
                    <a:pt x="25845" y="34195"/>
                  </a:lnTo>
                  <a:lnTo>
                    <a:pt x="26028" y="35109"/>
                  </a:lnTo>
                  <a:lnTo>
                    <a:pt x="26333" y="36877"/>
                  </a:lnTo>
                  <a:lnTo>
                    <a:pt x="26455" y="37730"/>
                  </a:lnTo>
                  <a:lnTo>
                    <a:pt x="26516" y="38644"/>
                  </a:lnTo>
                  <a:lnTo>
                    <a:pt x="26516" y="40412"/>
                  </a:lnTo>
                  <a:lnTo>
                    <a:pt x="26455" y="42240"/>
                  </a:lnTo>
                  <a:lnTo>
                    <a:pt x="26394" y="44008"/>
                  </a:lnTo>
                  <a:lnTo>
                    <a:pt x="26272" y="45776"/>
                  </a:lnTo>
                  <a:lnTo>
                    <a:pt x="26028" y="47543"/>
                  </a:lnTo>
                  <a:lnTo>
                    <a:pt x="25784" y="49311"/>
                  </a:lnTo>
                  <a:lnTo>
                    <a:pt x="25479" y="51079"/>
                  </a:lnTo>
                  <a:lnTo>
                    <a:pt x="25053" y="52846"/>
                  </a:lnTo>
                  <a:lnTo>
                    <a:pt x="24565" y="54553"/>
                  </a:lnTo>
                  <a:lnTo>
                    <a:pt x="24382" y="55406"/>
                  </a:lnTo>
                  <a:lnTo>
                    <a:pt x="24260" y="56260"/>
                  </a:lnTo>
                  <a:lnTo>
                    <a:pt x="24260" y="57235"/>
                  </a:lnTo>
                  <a:lnTo>
                    <a:pt x="24321" y="58210"/>
                  </a:lnTo>
                  <a:lnTo>
                    <a:pt x="24504" y="59063"/>
                  </a:lnTo>
                  <a:lnTo>
                    <a:pt x="24687" y="59917"/>
                  </a:lnTo>
                  <a:lnTo>
                    <a:pt x="24931" y="60770"/>
                  </a:lnTo>
                  <a:lnTo>
                    <a:pt x="25053" y="61684"/>
                  </a:lnTo>
                  <a:lnTo>
                    <a:pt x="25114" y="62538"/>
                  </a:lnTo>
                  <a:lnTo>
                    <a:pt x="25114" y="63391"/>
                  </a:lnTo>
                  <a:lnTo>
                    <a:pt x="24992" y="64244"/>
                  </a:lnTo>
                  <a:lnTo>
                    <a:pt x="24870" y="65098"/>
                  </a:lnTo>
                  <a:lnTo>
                    <a:pt x="24565" y="66317"/>
                  </a:lnTo>
                  <a:lnTo>
                    <a:pt x="24260" y="67475"/>
                  </a:lnTo>
                  <a:lnTo>
                    <a:pt x="23529" y="69791"/>
                  </a:lnTo>
                  <a:lnTo>
                    <a:pt x="22493" y="73326"/>
                  </a:lnTo>
                  <a:lnTo>
                    <a:pt x="22127" y="74789"/>
                  </a:lnTo>
                  <a:lnTo>
                    <a:pt x="22066" y="75216"/>
                  </a:lnTo>
                  <a:lnTo>
                    <a:pt x="22005" y="75460"/>
                  </a:lnTo>
                  <a:lnTo>
                    <a:pt x="22066" y="75704"/>
                  </a:lnTo>
                  <a:lnTo>
                    <a:pt x="22127" y="75947"/>
                  </a:lnTo>
                  <a:lnTo>
                    <a:pt x="22249" y="76252"/>
                  </a:lnTo>
                  <a:lnTo>
                    <a:pt x="22493" y="76740"/>
                  </a:lnTo>
                  <a:lnTo>
                    <a:pt x="22858" y="77410"/>
                  </a:lnTo>
                  <a:lnTo>
                    <a:pt x="23346" y="78081"/>
                  </a:lnTo>
                  <a:lnTo>
                    <a:pt x="23590" y="78386"/>
                  </a:lnTo>
                  <a:lnTo>
                    <a:pt x="23834" y="78568"/>
                  </a:lnTo>
                  <a:lnTo>
                    <a:pt x="24260" y="78873"/>
                  </a:lnTo>
                  <a:lnTo>
                    <a:pt x="24321" y="78995"/>
                  </a:lnTo>
                  <a:lnTo>
                    <a:pt x="24321" y="79056"/>
                  </a:lnTo>
                  <a:lnTo>
                    <a:pt x="24260" y="79117"/>
                  </a:lnTo>
                  <a:lnTo>
                    <a:pt x="24199" y="79178"/>
                  </a:lnTo>
                  <a:lnTo>
                    <a:pt x="23956" y="79239"/>
                  </a:lnTo>
                  <a:lnTo>
                    <a:pt x="23773" y="79300"/>
                  </a:lnTo>
                  <a:lnTo>
                    <a:pt x="22919" y="79483"/>
                  </a:lnTo>
                  <a:lnTo>
                    <a:pt x="22493" y="79544"/>
                  </a:lnTo>
                  <a:lnTo>
                    <a:pt x="22066" y="79605"/>
                  </a:lnTo>
                  <a:lnTo>
                    <a:pt x="21700" y="79544"/>
                  </a:lnTo>
                  <a:lnTo>
                    <a:pt x="21578" y="79422"/>
                  </a:lnTo>
                  <a:lnTo>
                    <a:pt x="21578" y="79300"/>
                  </a:lnTo>
                  <a:lnTo>
                    <a:pt x="21517" y="78995"/>
                  </a:lnTo>
                  <a:lnTo>
                    <a:pt x="21456" y="78873"/>
                  </a:lnTo>
                  <a:lnTo>
                    <a:pt x="21335" y="78751"/>
                  </a:lnTo>
                  <a:lnTo>
                    <a:pt x="21213" y="78751"/>
                  </a:lnTo>
                  <a:lnTo>
                    <a:pt x="21213" y="78873"/>
                  </a:lnTo>
                  <a:lnTo>
                    <a:pt x="21274" y="79117"/>
                  </a:lnTo>
                  <a:lnTo>
                    <a:pt x="21335" y="79422"/>
                  </a:lnTo>
                  <a:lnTo>
                    <a:pt x="21335" y="79605"/>
                  </a:lnTo>
                  <a:lnTo>
                    <a:pt x="21335" y="79727"/>
                  </a:lnTo>
                  <a:lnTo>
                    <a:pt x="21213" y="79848"/>
                  </a:lnTo>
                  <a:lnTo>
                    <a:pt x="21030" y="79909"/>
                  </a:lnTo>
                  <a:lnTo>
                    <a:pt x="20725" y="79970"/>
                  </a:lnTo>
                  <a:lnTo>
                    <a:pt x="20359" y="79970"/>
                  </a:lnTo>
                  <a:lnTo>
                    <a:pt x="20176" y="79909"/>
                  </a:lnTo>
                  <a:lnTo>
                    <a:pt x="19994" y="79848"/>
                  </a:lnTo>
                  <a:lnTo>
                    <a:pt x="19872" y="79666"/>
                  </a:lnTo>
                  <a:lnTo>
                    <a:pt x="19750" y="79422"/>
                  </a:lnTo>
                  <a:lnTo>
                    <a:pt x="19628" y="78995"/>
                  </a:lnTo>
                  <a:lnTo>
                    <a:pt x="19628" y="78507"/>
                  </a:lnTo>
                  <a:lnTo>
                    <a:pt x="19628" y="78020"/>
                  </a:lnTo>
                  <a:lnTo>
                    <a:pt x="19628" y="75582"/>
                  </a:lnTo>
                  <a:lnTo>
                    <a:pt x="19750" y="74119"/>
                  </a:lnTo>
                  <a:lnTo>
                    <a:pt x="19872" y="72656"/>
                  </a:lnTo>
                  <a:lnTo>
                    <a:pt x="19994" y="71193"/>
                  </a:lnTo>
                  <a:lnTo>
                    <a:pt x="20115" y="69669"/>
                  </a:lnTo>
                  <a:lnTo>
                    <a:pt x="20115" y="68816"/>
                  </a:lnTo>
                  <a:lnTo>
                    <a:pt x="20055" y="67963"/>
                  </a:lnTo>
                  <a:lnTo>
                    <a:pt x="19994" y="66195"/>
                  </a:lnTo>
                  <a:lnTo>
                    <a:pt x="19933" y="64915"/>
                  </a:lnTo>
                  <a:lnTo>
                    <a:pt x="19994" y="63696"/>
                  </a:lnTo>
                  <a:lnTo>
                    <a:pt x="20055" y="62172"/>
                  </a:lnTo>
                  <a:lnTo>
                    <a:pt x="20176" y="60587"/>
                  </a:lnTo>
                  <a:lnTo>
                    <a:pt x="20237" y="59734"/>
                  </a:lnTo>
                  <a:lnTo>
                    <a:pt x="20298" y="58820"/>
                  </a:lnTo>
                  <a:lnTo>
                    <a:pt x="20298" y="58515"/>
                  </a:lnTo>
                  <a:lnTo>
                    <a:pt x="20237" y="58271"/>
                  </a:lnTo>
                  <a:lnTo>
                    <a:pt x="20115" y="57905"/>
                  </a:lnTo>
                  <a:lnTo>
                    <a:pt x="19994" y="57540"/>
                  </a:lnTo>
                  <a:lnTo>
                    <a:pt x="19872" y="57113"/>
                  </a:lnTo>
                  <a:lnTo>
                    <a:pt x="19872" y="56625"/>
                  </a:lnTo>
                  <a:lnTo>
                    <a:pt x="19994" y="55772"/>
                  </a:lnTo>
                  <a:lnTo>
                    <a:pt x="19994" y="55345"/>
                  </a:lnTo>
                  <a:lnTo>
                    <a:pt x="19994" y="54919"/>
                  </a:lnTo>
                  <a:lnTo>
                    <a:pt x="19933" y="54065"/>
                  </a:lnTo>
                  <a:lnTo>
                    <a:pt x="19750" y="52359"/>
                  </a:lnTo>
                  <a:lnTo>
                    <a:pt x="19689" y="50652"/>
                  </a:lnTo>
                  <a:lnTo>
                    <a:pt x="19689" y="48275"/>
                  </a:lnTo>
                  <a:lnTo>
                    <a:pt x="19689" y="45898"/>
                  </a:lnTo>
                  <a:lnTo>
                    <a:pt x="19628" y="44130"/>
                  </a:lnTo>
                  <a:lnTo>
                    <a:pt x="19628" y="43338"/>
                  </a:lnTo>
                  <a:lnTo>
                    <a:pt x="19628" y="43155"/>
                  </a:lnTo>
                  <a:lnTo>
                    <a:pt x="19628" y="42911"/>
                  </a:lnTo>
                  <a:lnTo>
                    <a:pt x="19872" y="42911"/>
                  </a:lnTo>
                  <a:lnTo>
                    <a:pt x="20237" y="42789"/>
                  </a:lnTo>
                  <a:lnTo>
                    <a:pt x="20542" y="42667"/>
                  </a:lnTo>
                  <a:lnTo>
                    <a:pt x="20786" y="42423"/>
                  </a:lnTo>
                  <a:lnTo>
                    <a:pt x="20969" y="42119"/>
                  </a:lnTo>
                  <a:lnTo>
                    <a:pt x="21030" y="41814"/>
                  </a:lnTo>
                  <a:lnTo>
                    <a:pt x="21030" y="41509"/>
                  </a:lnTo>
                  <a:lnTo>
                    <a:pt x="20847" y="41936"/>
                  </a:lnTo>
                  <a:lnTo>
                    <a:pt x="20725" y="42119"/>
                  </a:lnTo>
                  <a:lnTo>
                    <a:pt x="20542" y="42301"/>
                  </a:lnTo>
                  <a:lnTo>
                    <a:pt x="20359" y="42423"/>
                  </a:lnTo>
                  <a:lnTo>
                    <a:pt x="20115" y="42484"/>
                  </a:lnTo>
                  <a:lnTo>
                    <a:pt x="19567" y="42545"/>
                  </a:lnTo>
                  <a:lnTo>
                    <a:pt x="19018" y="42484"/>
                  </a:lnTo>
                  <a:lnTo>
                    <a:pt x="18774" y="42423"/>
                  </a:lnTo>
                  <a:lnTo>
                    <a:pt x="18592" y="42301"/>
                  </a:lnTo>
                  <a:lnTo>
                    <a:pt x="18409" y="42119"/>
                  </a:lnTo>
                  <a:lnTo>
                    <a:pt x="18287" y="41936"/>
                  </a:lnTo>
                  <a:lnTo>
                    <a:pt x="18104" y="41509"/>
                  </a:lnTo>
                  <a:lnTo>
                    <a:pt x="18104" y="41753"/>
                  </a:lnTo>
                  <a:lnTo>
                    <a:pt x="18104" y="41997"/>
                  </a:lnTo>
                  <a:lnTo>
                    <a:pt x="18226" y="42240"/>
                  </a:lnTo>
                  <a:lnTo>
                    <a:pt x="18348" y="42484"/>
                  </a:lnTo>
                  <a:lnTo>
                    <a:pt x="18592" y="42667"/>
                  </a:lnTo>
                  <a:lnTo>
                    <a:pt x="18896" y="42789"/>
                  </a:lnTo>
                  <a:lnTo>
                    <a:pt x="19201" y="42850"/>
                  </a:lnTo>
                  <a:lnTo>
                    <a:pt x="19323" y="42911"/>
                  </a:lnTo>
                  <a:lnTo>
                    <a:pt x="19445" y="42911"/>
                  </a:lnTo>
                  <a:lnTo>
                    <a:pt x="19445" y="43033"/>
                  </a:lnTo>
                  <a:lnTo>
                    <a:pt x="19445" y="43094"/>
                  </a:lnTo>
                  <a:lnTo>
                    <a:pt x="19384" y="43642"/>
                  </a:lnTo>
                  <a:lnTo>
                    <a:pt x="19384" y="46324"/>
                  </a:lnTo>
                  <a:lnTo>
                    <a:pt x="19384" y="48458"/>
                  </a:lnTo>
                  <a:lnTo>
                    <a:pt x="19384" y="50652"/>
                  </a:lnTo>
                  <a:lnTo>
                    <a:pt x="19323" y="51993"/>
                  </a:lnTo>
                  <a:lnTo>
                    <a:pt x="19201" y="53395"/>
                  </a:lnTo>
                  <a:lnTo>
                    <a:pt x="19079" y="54858"/>
                  </a:lnTo>
                  <a:lnTo>
                    <a:pt x="19079" y="55528"/>
                  </a:lnTo>
                  <a:lnTo>
                    <a:pt x="19079" y="56260"/>
                  </a:lnTo>
                  <a:lnTo>
                    <a:pt x="19140" y="56930"/>
                  </a:lnTo>
                  <a:lnTo>
                    <a:pt x="19018" y="57662"/>
                  </a:lnTo>
                  <a:lnTo>
                    <a:pt x="18835" y="58149"/>
                  </a:lnTo>
                  <a:lnTo>
                    <a:pt x="18774" y="58393"/>
                  </a:lnTo>
                  <a:lnTo>
                    <a:pt x="18714" y="58637"/>
                  </a:lnTo>
                  <a:lnTo>
                    <a:pt x="18714" y="59368"/>
                  </a:lnTo>
                  <a:lnTo>
                    <a:pt x="18835" y="60100"/>
                  </a:lnTo>
                  <a:lnTo>
                    <a:pt x="18896" y="60831"/>
                  </a:lnTo>
                  <a:lnTo>
                    <a:pt x="18957" y="61563"/>
                  </a:lnTo>
                  <a:lnTo>
                    <a:pt x="19018" y="63818"/>
                  </a:lnTo>
                  <a:lnTo>
                    <a:pt x="19079" y="64854"/>
                  </a:lnTo>
                  <a:lnTo>
                    <a:pt x="19079" y="65829"/>
                  </a:lnTo>
                  <a:lnTo>
                    <a:pt x="19018" y="67292"/>
                  </a:lnTo>
                  <a:lnTo>
                    <a:pt x="18896" y="68755"/>
                  </a:lnTo>
                  <a:lnTo>
                    <a:pt x="18957" y="70218"/>
                  </a:lnTo>
                  <a:lnTo>
                    <a:pt x="19079" y="71681"/>
                  </a:lnTo>
                  <a:lnTo>
                    <a:pt x="19262" y="73144"/>
                  </a:lnTo>
                  <a:lnTo>
                    <a:pt x="19384" y="74606"/>
                  </a:lnTo>
                  <a:lnTo>
                    <a:pt x="19384" y="75886"/>
                  </a:lnTo>
                  <a:lnTo>
                    <a:pt x="19384" y="77959"/>
                  </a:lnTo>
                  <a:lnTo>
                    <a:pt x="19384" y="78873"/>
                  </a:lnTo>
                  <a:lnTo>
                    <a:pt x="19384" y="79178"/>
                  </a:lnTo>
                  <a:lnTo>
                    <a:pt x="19323" y="79422"/>
                  </a:lnTo>
                  <a:lnTo>
                    <a:pt x="19140" y="79727"/>
                  </a:lnTo>
                  <a:lnTo>
                    <a:pt x="18957" y="79909"/>
                  </a:lnTo>
                  <a:lnTo>
                    <a:pt x="18653" y="79970"/>
                  </a:lnTo>
                  <a:lnTo>
                    <a:pt x="18348" y="79970"/>
                  </a:lnTo>
                  <a:lnTo>
                    <a:pt x="18043" y="79909"/>
                  </a:lnTo>
                  <a:lnTo>
                    <a:pt x="17799" y="79787"/>
                  </a:lnTo>
                  <a:lnTo>
                    <a:pt x="17738" y="79666"/>
                  </a:lnTo>
                  <a:lnTo>
                    <a:pt x="17677" y="79605"/>
                  </a:lnTo>
                  <a:lnTo>
                    <a:pt x="17738" y="79361"/>
                  </a:lnTo>
                  <a:lnTo>
                    <a:pt x="17799" y="79056"/>
                  </a:lnTo>
                  <a:lnTo>
                    <a:pt x="17860" y="78934"/>
                  </a:lnTo>
                  <a:lnTo>
                    <a:pt x="17921" y="78873"/>
                  </a:lnTo>
                  <a:lnTo>
                    <a:pt x="17860" y="78812"/>
                  </a:lnTo>
                  <a:lnTo>
                    <a:pt x="17799" y="78751"/>
                  </a:lnTo>
                  <a:lnTo>
                    <a:pt x="17677" y="78751"/>
                  </a:lnTo>
                  <a:lnTo>
                    <a:pt x="17616" y="78812"/>
                  </a:lnTo>
                  <a:lnTo>
                    <a:pt x="17555" y="78995"/>
                  </a:lnTo>
                  <a:lnTo>
                    <a:pt x="17555" y="79178"/>
                  </a:lnTo>
                  <a:lnTo>
                    <a:pt x="17494" y="79300"/>
                  </a:lnTo>
                  <a:lnTo>
                    <a:pt x="17434" y="79483"/>
                  </a:lnTo>
                  <a:lnTo>
                    <a:pt x="17312" y="79544"/>
                  </a:lnTo>
                  <a:lnTo>
                    <a:pt x="17129" y="79605"/>
                  </a:lnTo>
                  <a:lnTo>
                    <a:pt x="16824" y="79605"/>
                  </a:lnTo>
                  <a:lnTo>
                    <a:pt x="16458" y="79544"/>
                  </a:lnTo>
                  <a:lnTo>
                    <a:pt x="16032" y="79483"/>
                  </a:lnTo>
                  <a:lnTo>
                    <a:pt x="15361" y="79361"/>
                  </a:lnTo>
                  <a:lnTo>
                    <a:pt x="14995" y="79239"/>
                  </a:lnTo>
                  <a:lnTo>
                    <a:pt x="14813" y="79178"/>
                  </a:lnTo>
                  <a:lnTo>
                    <a:pt x="14752" y="79117"/>
                  </a:lnTo>
                  <a:lnTo>
                    <a:pt x="14691" y="79056"/>
                  </a:lnTo>
                  <a:lnTo>
                    <a:pt x="14691" y="78934"/>
                  </a:lnTo>
                  <a:lnTo>
                    <a:pt x="14813" y="78873"/>
                  </a:lnTo>
                  <a:lnTo>
                    <a:pt x="14995" y="78751"/>
                  </a:lnTo>
                  <a:lnTo>
                    <a:pt x="15483" y="78386"/>
                  </a:lnTo>
                  <a:lnTo>
                    <a:pt x="15910" y="77898"/>
                  </a:lnTo>
                  <a:lnTo>
                    <a:pt x="16214" y="77349"/>
                  </a:lnTo>
                  <a:lnTo>
                    <a:pt x="16519" y="76801"/>
                  </a:lnTo>
                  <a:lnTo>
                    <a:pt x="16824" y="76252"/>
                  </a:lnTo>
                  <a:lnTo>
                    <a:pt x="17007" y="75765"/>
                  </a:lnTo>
                  <a:lnTo>
                    <a:pt x="17007" y="75399"/>
                  </a:lnTo>
                  <a:lnTo>
                    <a:pt x="16946" y="75033"/>
                  </a:lnTo>
                  <a:lnTo>
                    <a:pt x="16763" y="74058"/>
                  </a:lnTo>
                  <a:lnTo>
                    <a:pt x="16519" y="73144"/>
                  </a:lnTo>
                  <a:lnTo>
                    <a:pt x="15910" y="71315"/>
                  </a:lnTo>
                  <a:lnTo>
                    <a:pt x="15239" y="68938"/>
                  </a:lnTo>
                  <a:lnTo>
                    <a:pt x="14813" y="67536"/>
                  </a:lnTo>
                  <a:lnTo>
                    <a:pt x="14386" y="66073"/>
                  </a:lnTo>
                  <a:lnTo>
                    <a:pt x="14081" y="64610"/>
                  </a:lnTo>
                  <a:lnTo>
                    <a:pt x="13959" y="63879"/>
                  </a:lnTo>
                  <a:lnTo>
                    <a:pt x="13898" y="63147"/>
                  </a:lnTo>
                  <a:lnTo>
                    <a:pt x="13959" y="62355"/>
                  </a:lnTo>
                  <a:lnTo>
                    <a:pt x="14020" y="61623"/>
                  </a:lnTo>
                  <a:lnTo>
                    <a:pt x="14142" y="60831"/>
                  </a:lnTo>
                  <a:lnTo>
                    <a:pt x="14325" y="60100"/>
                  </a:lnTo>
                  <a:lnTo>
                    <a:pt x="14630" y="58698"/>
                  </a:lnTo>
                  <a:lnTo>
                    <a:pt x="14752" y="57966"/>
                  </a:lnTo>
                  <a:lnTo>
                    <a:pt x="14813" y="57235"/>
                  </a:lnTo>
                  <a:lnTo>
                    <a:pt x="14752" y="56686"/>
                  </a:lnTo>
                  <a:lnTo>
                    <a:pt x="14752" y="56077"/>
                  </a:lnTo>
                  <a:lnTo>
                    <a:pt x="14508" y="54919"/>
                  </a:lnTo>
                  <a:lnTo>
                    <a:pt x="14264" y="53761"/>
                  </a:lnTo>
                  <a:lnTo>
                    <a:pt x="13959" y="52602"/>
                  </a:lnTo>
                  <a:lnTo>
                    <a:pt x="13593" y="51079"/>
                  </a:lnTo>
                  <a:lnTo>
                    <a:pt x="13289" y="49555"/>
                  </a:lnTo>
                  <a:lnTo>
                    <a:pt x="13045" y="48031"/>
                  </a:lnTo>
                  <a:lnTo>
                    <a:pt x="12862" y="46446"/>
                  </a:lnTo>
                  <a:lnTo>
                    <a:pt x="12618" y="43399"/>
                  </a:lnTo>
                  <a:lnTo>
                    <a:pt x="12557" y="40290"/>
                  </a:lnTo>
                  <a:lnTo>
                    <a:pt x="12557" y="38766"/>
                  </a:lnTo>
                  <a:lnTo>
                    <a:pt x="12557" y="38035"/>
                  </a:lnTo>
                  <a:lnTo>
                    <a:pt x="12679" y="37242"/>
                  </a:lnTo>
                  <a:lnTo>
                    <a:pt x="12862" y="35658"/>
                  </a:lnTo>
                  <a:lnTo>
                    <a:pt x="13167" y="34134"/>
                  </a:lnTo>
                  <a:lnTo>
                    <a:pt x="13228" y="33890"/>
                  </a:lnTo>
                  <a:lnTo>
                    <a:pt x="13228" y="33585"/>
                  </a:lnTo>
                  <a:lnTo>
                    <a:pt x="13167" y="33280"/>
                  </a:lnTo>
                  <a:lnTo>
                    <a:pt x="13045" y="32976"/>
                  </a:lnTo>
                  <a:lnTo>
                    <a:pt x="13045" y="29379"/>
                  </a:lnTo>
                  <a:lnTo>
                    <a:pt x="13045" y="28587"/>
                  </a:lnTo>
                  <a:lnTo>
                    <a:pt x="12984" y="28343"/>
                  </a:lnTo>
                  <a:lnTo>
                    <a:pt x="12923" y="28038"/>
                  </a:lnTo>
                  <a:lnTo>
                    <a:pt x="12801" y="27673"/>
                  </a:lnTo>
                  <a:lnTo>
                    <a:pt x="12496" y="26576"/>
                  </a:lnTo>
                  <a:lnTo>
                    <a:pt x="12192" y="25600"/>
                  </a:lnTo>
                  <a:lnTo>
                    <a:pt x="12192" y="25235"/>
                  </a:lnTo>
                  <a:lnTo>
                    <a:pt x="12131" y="24930"/>
                  </a:lnTo>
                  <a:lnTo>
                    <a:pt x="12496" y="25113"/>
                  </a:lnTo>
                  <a:lnTo>
                    <a:pt x="12923" y="25235"/>
                  </a:lnTo>
                  <a:lnTo>
                    <a:pt x="13776" y="25417"/>
                  </a:lnTo>
                  <a:lnTo>
                    <a:pt x="14691" y="25539"/>
                  </a:lnTo>
                  <a:lnTo>
                    <a:pt x="15666" y="25600"/>
                  </a:lnTo>
                  <a:lnTo>
                    <a:pt x="16214" y="25600"/>
                  </a:lnTo>
                  <a:lnTo>
                    <a:pt x="16397" y="25539"/>
                  </a:lnTo>
                  <a:lnTo>
                    <a:pt x="16519" y="25478"/>
                  </a:lnTo>
                  <a:lnTo>
                    <a:pt x="16702" y="25356"/>
                  </a:lnTo>
                  <a:lnTo>
                    <a:pt x="17068" y="25052"/>
                  </a:lnTo>
                  <a:lnTo>
                    <a:pt x="18653" y="23894"/>
                  </a:lnTo>
                  <a:lnTo>
                    <a:pt x="18653" y="23894"/>
                  </a:lnTo>
                  <a:lnTo>
                    <a:pt x="16519" y="25113"/>
                  </a:lnTo>
                  <a:lnTo>
                    <a:pt x="16397" y="25235"/>
                  </a:lnTo>
                  <a:lnTo>
                    <a:pt x="16275" y="25295"/>
                  </a:lnTo>
                  <a:lnTo>
                    <a:pt x="15971" y="25295"/>
                  </a:lnTo>
                  <a:lnTo>
                    <a:pt x="15361" y="25235"/>
                  </a:lnTo>
                  <a:lnTo>
                    <a:pt x="14081" y="25113"/>
                  </a:lnTo>
                  <a:lnTo>
                    <a:pt x="13532" y="25052"/>
                  </a:lnTo>
                  <a:lnTo>
                    <a:pt x="12923" y="24930"/>
                  </a:lnTo>
                  <a:lnTo>
                    <a:pt x="12435" y="24686"/>
                  </a:lnTo>
                  <a:lnTo>
                    <a:pt x="12192" y="24503"/>
                  </a:lnTo>
                  <a:lnTo>
                    <a:pt x="11948" y="24320"/>
                  </a:lnTo>
                  <a:lnTo>
                    <a:pt x="11826" y="24076"/>
                  </a:lnTo>
                  <a:lnTo>
                    <a:pt x="11704" y="23833"/>
                  </a:lnTo>
                  <a:lnTo>
                    <a:pt x="11521" y="23284"/>
                  </a:lnTo>
                  <a:lnTo>
                    <a:pt x="11460" y="22735"/>
                  </a:lnTo>
                  <a:lnTo>
                    <a:pt x="11460" y="22126"/>
                  </a:lnTo>
                  <a:lnTo>
                    <a:pt x="11521" y="21455"/>
                  </a:lnTo>
                  <a:lnTo>
                    <a:pt x="11582" y="20785"/>
                  </a:lnTo>
                  <a:lnTo>
                    <a:pt x="11643" y="20541"/>
                  </a:lnTo>
                  <a:lnTo>
                    <a:pt x="11704" y="20297"/>
                  </a:lnTo>
                  <a:lnTo>
                    <a:pt x="11521" y="19566"/>
                  </a:lnTo>
                  <a:lnTo>
                    <a:pt x="11582" y="20114"/>
                  </a:lnTo>
                  <a:lnTo>
                    <a:pt x="11582" y="20419"/>
                  </a:lnTo>
                  <a:lnTo>
                    <a:pt x="11460" y="20724"/>
                  </a:lnTo>
                  <a:lnTo>
                    <a:pt x="11338" y="21212"/>
                  </a:lnTo>
                  <a:lnTo>
                    <a:pt x="11216" y="21760"/>
                  </a:lnTo>
                  <a:lnTo>
                    <a:pt x="11216" y="22309"/>
                  </a:lnTo>
                  <a:lnTo>
                    <a:pt x="11216" y="22918"/>
                  </a:lnTo>
                  <a:lnTo>
                    <a:pt x="11277" y="23467"/>
                  </a:lnTo>
                  <a:lnTo>
                    <a:pt x="11399" y="24015"/>
                  </a:lnTo>
                  <a:lnTo>
                    <a:pt x="11643" y="24442"/>
                  </a:lnTo>
                  <a:lnTo>
                    <a:pt x="11765" y="24564"/>
                  </a:lnTo>
                  <a:lnTo>
                    <a:pt x="11826" y="24747"/>
                  </a:lnTo>
                  <a:lnTo>
                    <a:pt x="11887" y="24991"/>
                  </a:lnTo>
                  <a:lnTo>
                    <a:pt x="11887" y="25235"/>
                  </a:lnTo>
                  <a:lnTo>
                    <a:pt x="11887" y="25478"/>
                  </a:lnTo>
                  <a:lnTo>
                    <a:pt x="11765" y="25722"/>
                  </a:lnTo>
                  <a:lnTo>
                    <a:pt x="11460" y="26515"/>
                  </a:lnTo>
                  <a:lnTo>
                    <a:pt x="11033" y="27612"/>
                  </a:lnTo>
                  <a:lnTo>
                    <a:pt x="10729" y="28648"/>
                  </a:lnTo>
                  <a:lnTo>
                    <a:pt x="10485" y="29745"/>
                  </a:lnTo>
                  <a:lnTo>
                    <a:pt x="10241" y="30842"/>
                  </a:lnTo>
                  <a:lnTo>
                    <a:pt x="9875" y="31939"/>
                  </a:lnTo>
                  <a:lnTo>
                    <a:pt x="9449" y="33037"/>
                  </a:lnTo>
                  <a:lnTo>
                    <a:pt x="8961" y="34134"/>
                  </a:lnTo>
                  <a:lnTo>
                    <a:pt x="8412" y="35170"/>
                  </a:lnTo>
                  <a:lnTo>
                    <a:pt x="7437" y="37242"/>
                  </a:lnTo>
                  <a:lnTo>
                    <a:pt x="6950" y="38278"/>
                  </a:lnTo>
                  <a:lnTo>
                    <a:pt x="6523" y="39376"/>
                  </a:lnTo>
                  <a:lnTo>
                    <a:pt x="6340" y="39254"/>
                  </a:lnTo>
                  <a:lnTo>
                    <a:pt x="6157" y="39254"/>
                  </a:lnTo>
                  <a:lnTo>
                    <a:pt x="6157" y="39315"/>
                  </a:lnTo>
                  <a:lnTo>
                    <a:pt x="6096" y="39376"/>
                  </a:lnTo>
                  <a:lnTo>
                    <a:pt x="6157" y="39437"/>
                  </a:lnTo>
                  <a:lnTo>
                    <a:pt x="6157" y="39498"/>
                  </a:lnTo>
                  <a:lnTo>
                    <a:pt x="6279" y="39498"/>
                  </a:lnTo>
                  <a:lnTo>
                    <a:pt x="6462" y="39619"/>
                  </a:lnTo>
                  <a:lnTo>
                    <a:pt x="6523" y="39802"/>
                  </a:lnTo>
                  <a:lnTo>
                    <a:pt x="6584" y="39985"/>
                  </a:lnTo>
                  <a:lnTo>
                    <a:pt x="6584" y="40229"/>
                  </a:lnTo>
                  <a:lnTo>
                    <a:pt x="6523" y="40717"/>
                  </a:lnTo>
                  <a:lnTo>
                    <a:pt x="6401" y="41204"/>
                  </a:lnTo>
                  <a:lnTo>
                    <a:pt x="6035" y="42119"/>
                  </a:lnTo>
                  <a:lnTo>
                    <a:pt x="5974" y="42301"/>
                  </a:lnTo>
                  <a:lnTo>
                    <a:pt x="5913" y="42545"/>
                  </a:lnTo>
                  <a:lnTo>
                    <a:pt x="5791" y="43886"/>
                  </a:lnTo>
                  <a:lnTo>
                    <a:pt x="5791" y="44496"/>
                  </a:lnTo>
                  <a:lnTo>
                    <a:pt x="5730" y="44800"/>
                  </a:lnTo>
                  <a:lnTo>
                    <a:pt x="5669" y="44922"/>
                  </a:lnTo>
                  <a:lnTo>
                    <a:pt x="5609" y="45044"/>
                  </a:lnTo>
                  <a:lnTo>
                    <a:pt x="5487" y="45044"/>
                  </a:lnTo>
                  <a:lnTo>
                    <a:pt x="5426" y="44983"/>
                  </a:lnTo>
                  <a:lnTo>
                    <a:pt x="5365" y="44800"/>
                  </a:lnTo>
                  <a:lnTo>
                    <a:pt x="5365" y="44374"/>
                  </a:lnTo>
                  <a:lnTo>
                    <a:pt x="5426" y="43764"/>
                  </a:lnTo>
                  <a:lnTo>
                    <a:pt x="5426" y="43459"/>
                  </a:lnTo>
                  <a:lnTo>
                    <a:pt x="5426" y="43216"/>
                  </a:lnTo>
                  <a:lnTo>
                    <a:pt x="5365" y="43033"/>
                  </a:lnTo>
                  <a:lnTo>
                    <a:pt x="5243" y="42911"/>
                  </a:lnTo>
                  <a:lnTo>
                    <a:pt x="5121" y="42850"/>
                  </a:lnTo>
                  <a:lnTo>
                    <a:pt x="4938" y="42972"/>
                  </a:lnTo>
                  <a:lnTo>
                    <a:pt x="4816" y="43216"/>
                  </a:lnTo>
                  <a:lnTo>
                    <a:pt x="4755" y="43459"/>
                  </a:lnTo>
                  <a:lnTo>
                    <a:pt x="4694" y="43947"/>
                  </a:lnTo>
                  <a:lnTo>
                    <a:pt x="4633" y="44800"/>
                  </a:lnTo>
                  <a:lnTo>
                    <a:pt x="4572" y="45349"/>
                  </a:lnTo>
                  <a:lnTo>
                    <a:pt x="4450" y="45593"/>
                  </a:lnTo>
                  <a:lnTo>
                    <a:pt x="4389" y="45654"/>
                  </a:lnTo>
                  <a:lnTo>
                    <a:pt x="4268" y="45532"/>
                  </a:lnTo>
                  <a:lnTo>
                    <a:pt x="4207" y="45349"/>
                  </a:lnTo>
                  <a:lnTo>
                    <a:pt x="4207" y="45105"/>
                  </a:lnTo>
                  <a:lnTo>
                    <a:pt x="4268" y="44374"/>
                  </a:lnTo>
                  <a:lnTo>
                    <a:pt x="4268" y="43825"/>
                  </a:lnTo>
                  <a:lnTo>
                    <a:pt x="4329" y="43277"/>
                  </a:lnTo>
                  <a:lnTo>
                    <a:pt x="4268" y="43094"/>
                  </a:lnTo>
                  <a:lnTo>
                    <a:pt x="4207" y="42972"/>
                  </a:lnTo>
                  <a:lnTo>
                    <a:pt x="4146" y="42911"/>
                  </a:lnTo>
                  <a:lnTo>
                    <a:pt x="4085" y="42911"/>
                  </a:lnTo>
                  <a:lnTo>
                    <a:pt x="3963" y="42972"/>
                  </a:lnTo>
                  <a:lnTo>
                    <a:pt x="3841" y="43155"/>
                  </a:lnTo>
                  <a:lnTo>
                    <a:pt x="3658" y="43642"/>
                  </a:lnTo>
                  <a:lnTo>
                    <a:pt x="3231" y="44861"/>
                  </a:lnTo>
                  <a:lnTo>
                    <a:pt x="2988" y="45349"/>
                  </a:lnTo>
                  <a:lnTo>
                    <a:pt x="2866" y="45593"/>
                  </a:lnTo>
                  <a:lnTo>
                    <a:pt x="2744" y="45654"/>
                  </a:lnTo>
                  <a:lnTo>
                    <a:pt x="2683" y="45715"/>
                  </a:lnTo>
                  <a:lnTo>
                    <a:pt x="2622" y="45654"/>
                  </a:lnTo>
                  <a:lnTo>
                    <a:pt x="2561" y="45593"/>
                  </a:lnTo>
                  <a:lnTo>
                    <a:pt x="2561" y="45410"/>
                  </a:lnTo>
                  <a:lnTo>
                    <a:pt x="2561" y="45105"/>
                  </a:lnTo>
                  <a:lnTo>
                    <a:pt x="2683" y="44739"/>
                  </a:lnTo>
                  <a:lnTo>
                    <a:pt x="2927" y="44069"/>
                  </a:lnTo>
                  <a:lnTo>
                    <a:pt x="3048" y="43703"/>
                  </a:lnTo>
                  <a:lnTo>
                    <a:pt x="3292" y="43094"/>
                  </a:lnTo>
                  <a:lnTo>
                    <a:pt x="3292" y="42728"/>
                  </a:lnTo>
                  <a:lnTo>
                    <a:pt x="3292" y="42606"/>
                  </a:lnTo>
                  <a:lnTo>
                    <a:pt x="3170" y="42484"/>
                  </a:lnTo>
                  <a:lnTo>
                    <a:pt x="3109" y="42484"/>
                  </a:lnTo>
                  <a:lnTo>
                    <a:pt x="2988" y="42545"/>
                  </a:lnTo>
                  <a:lnTo>
                    <a:pt x="2805" y="42728"/>
                  </a:lnTo>
                  <a:lnTo>
                    <a:pt x="2378" y="43216"/>
                  </a:lnTo>
                  <a:lnTo>
                    <a:pt x="2012" y="43703"/>
                  </a:lnTo>
                  <a:lnTo>
                    <a:pt x="1708" y="44191"/>
                  </a:lnTo>
                  <a:lnTo>
                    <a:pt x="1525" y="44435"/>
                  </a:lnTo>
                  <a:lnTo>
                    <a:pt x="1403" y="44496"/>
                  </a:lnTo>
                  <a:lnTo>
                    <a:pt x="1281" y="44557"/>
                  </a:lnTo>
                  <a:lnTo>
                    <a:pt x="1159" y="44557"/>
                  </a:lnTo>
                  <a:lnTo>
                    <a:pt x="1098" y="44496"/>
                  </a:lnTo>
                  <a:lnTo>
                    <a:pt x="1098" y="44374"/>
                  </a:lnTo>
                  <a:lnTo>
                    <a:pt x="1159" y="44252"/>
                  </a:lnTo>
                  <a:lnTo>
                    <a:pt x="1281" y="43947"/>
                  </a:lnTo>
                  <a:lnTo>
                    <a:pt x="1403" y="43825"/>
                  </a:lnTo>
                  <a:lnTo>
                    <a:pt x="1951" y="42789"/>
                  </a:lnTo>
                  <a:lnTo>
                    <a:pt x="2317" y="42119"/>
                  </a:lnTo>
                  <a:lnTo>
                    <a:pt x="2500" y="41753"/>
                  </a:lnTo>
                  <a:lnTo>
                    <a:pt x="2622" y="41387"/>
                  </a:lnTo>
                  <a:lnTo>
                    <a:pt x="2683" y="41204"/>
                  </a:lnTo>
                  <a:lnTo>
                    <a:pt x="2622" y="41082"/>
                  </a:lnTo>
                  <a:lnTo>
                    <a:pt x="2561" y="41021"/>
                  </a:lnTo>
                  <a:lnTo>
                    <a:pt x="2378" y="40960"/>
                  </a:lnTo>
                  <a:lnTo>
                    <a:pt x="2134" y="41082"/>
                  </a:lnTo>
                  <a:lnTo>
                    <a:pt x="1890" y="41326"/>
                  </a:lnTo>
                  <a:lnTo>
                    <a:pt x="1647" y="41570"/>
                  </a:lnTo>
                  <a:lnTo>
                    <a:pt x="1403" y="41753"/>
                  </a:lnTo>
                  <a:lnTo>
                    <a:pt x="976" y="41936"/>
                  </a:lnTo>
                  <a:lnTo>
                    <a:pt x="732" y="41997"/>
                  </a:lnTo>
                  <a:lnTo>
                    <a:pt x="488" y="41997"/>
                  </a:lnTo>
                  <a:lnTo>
                    <a:pt x="306" y="41936"/>
                  </a:lnTo>
                  <a:lnTo>
                    <a:pt x="245" y="41875"/>
                  </a:lnTo>
                  <a:lnTo>
                    <a:pt x="306" y="41814"/>
                  </a:lnTo>
                  <a:lnTo>
                    <a:pt x="367" y="41692"/>
                  </a:lnTo>
                  <a:lnTo>
                    <a:pt x="793" y="41326"/>
                  </a:lnTo>
                  <a:lnTo>
                    <a:pt x="1342" y="40778"/>
                  </a:lnTo>
                  <a:lnTo>
                    <a:pt x="1829" y="40168"/>
                  </a:lnTo>
                  <a:lnTo>
                    <a:pt x="2317" y="39619"/>
                  </a:lnTo>
                  <a:lnTo>
                    <a:pt x="2866" y="39071"/>
                  </a:lnTo>
                  <a:lnTo>
                    <a:pt x="3170" y="38888"/>
                  </a:lnTo>
                  <a:lnTo>
                    <a:pt x="3414" y="38705"/>
                  </a:lnTo>
                  <a:lnTo>
                    <a:pt x="4085" y="38705"/>
                  </a:lnTo>
                  <a:lnTo>
                    <a:pt x="4511" y="38827"/>
                  </a:lnTo>
                  <a:lnTo>
                    <a:pt x="4633" y="38827"/>
                  </a:lnTo>
                  <a:lnTo>
                    <a:pt x="4755" y="38888"/>
                  </a:lnTo>
                  <a:lnTo>
                    <a:pt x="4877" y="38888"/>
                  </a:lnTo>
                  <a:lnTo>
                    <a:pt x="4877" y="38827"/>
                  </a:lnTo>
                  <a:lnTo>
                    <a:pt x="4816" y="38705"/>
                  </a:lnTo>
                  <a:lnTo>
                    <a:pt x="4755" y="38644"/>
                  </a:lnTo>
                  <a:lnTo>
                    <a:pt x="4511" y="38522"/>
                  </a:lnTo>
                  <a:lnTo>
                    <a:pt x="4207" y="38461"/>
                  </a:lnTo>
                  <a:lnTo>
                    <a:pt x="4633" y="37608"/>
                  </a:lnTo>
                  <a:lnTo>
                    <a:pt x="4877" y="36755"/>
                  </a:lnTo>
                  <a:lnTo>
                    <a:pt x="5121" y="35840"/>
                  </a:lnTo>
                  <a:lnTo>
                    <a:pt x="5304" y="34987"/>
                  </a:lnTo>
                  <a:lnTo>
                    <a:pt x="5426" y="33768"/>
                  </a:lnTo>
                  <a:lnTo>
                    <a:pt x="5609" y="32549"/>
                  </a:lnTo>
                  <a:lnTo>
                    <a:pt x="5852" y="31635"/>
                  </a:lnTo>
                  <a:lnTo>
                    <a:pt x="6096" y="30781"/>
                  </a:lnTo>
                  <a:lnTo>
                    <a:pt x="6462" y="29928"/>
                  </a:lnTo>
                  <a:lnTo>
                    <a:pt x="6828" y="29075"/>
                  </a:lnTo>
                  <a:lnTo>
                    <a:pt x="6950" y="28709"/>
                  </a:lnTo>
                  <a:lnTo>
                    <a:pt x="7132" y="28465"/>
                  </a:lnTo>
                  <a:lnTo>
                    <a:pt x="7376" y="28099"/>
                  </a:lnTo>
                  <a:lnTo>
                    <a:pt x="7559" y="27673"/>
                  </a:lnTo>
                  <a:lnTo>
                    <a:pt x="7681" y="27368"/>
                  </a:lnTo>
                  <a:lnTo>
                    <a:pt x="7681" y="27063"/>
                  </a:lnTo>
                  <a:lnTo>
                    <a:pt x="7742" y="26149"/>
                  </a:lnTo>
                  <a:lnTo>
                    <a:pt x="7803" y="25235"/>
                  </a:lnTo>
                  <a:lnTo>
                    <a:pt x="7925" y="24259"/>
                  </a:lnTo>
                  <a:lnTo>
                    <a:pt x="8169" y="22370"/>
                  </a:lnTo>
                  <a:lnTo>
                    <a:pt x="8351" y="21455"/>
                  </a:lnTo>
                  <a:lnTo>
                    <a:pt x="8412" y="21151"/>
                  </a:lnTo>
                  <a:lnTo>
                    <a:pt x="8412" y="20846"/>
                  </a:lnTo>
                  <a:lnTo>
                    <a:pt x="8351" y="19932"/>
                  </a:lnTo>
                  <a:lnTo>
                    <a:pt x="8351" y="19017"/>
                  </a:lnTo>
                  <a:lnTo>
                    <a:pt x="8412" y="18164"/>
                  </a:lnTo>
                  <a:lnTo>
                    <a:pt x="8534" y="17737"/>
                  </a:lnTo>
                  <a:lnTo>
                    <a:pt x="8656" y="17311"/>
                  </a:lnTo>
                  <a:lnTo>
                    <a:pt x="9022" y="16457"/>
                  </a:lnTo>
                  <a:lnTo>
                    <a:pt x="9510" y="15726"/>
                  </a:lnTo>
                  <a:lnTo>
                    <a:pt x="9753" y="15360"/>
                  </a:lnTo>
                  <a:lnTo>
                    <a:pt x="9997" y="15055"/>
                  </a:lnTo>
                  <a:lnTo>
                    <a:pt x="10302" y="14812"/>
                  </a:lnTo>
                  <a:lnTo>
                    <a:pt x="10668" y="14629"/>
                  </a:lnTo>
                  <a:lnTo>
                    <a:pt x="11094" y="14446"/>
                  </a:lnTo>
                  <a:lnTo>
                    <a:pt x="11521" y="14324"/>
                  </a:lnTo>
                  <a:lnTo>
                    <a:pt x="12374" y="14202"/>
                  </a:lnTo>
                  <a:lnTo>
                    <a:pt x="13411" y="14080"/>
                  </a:lnTo>
                  <a:lnTo>
                    <a:pt x="14447" y="14080"/>
                  </a:lnTo>
                  <a:lnTo>
                    <a:pt x="16519" y="14141"/>
                  </a:lnTo>
                  <a:lnTo>
                    <a:pt x="14691" y="13836"/>
                  </a:lnTo>
                  <a:lnTo>
                    <a:pt x="15727" y="13166"/>
                  </a:lnTo>
                  <a:lnTo>
                    <a:pt x="16336" y="12739"/>
                  </a:lnTo>
                  <a:lnTo>
                    <a:pt x="16641" y="12617"/>
                  </a:lnTo>
                  <a:lnTo>
                    <a:pt x="16885" y="12434"/>
                  </a:lnTo>
                  <a:lnTo>
                    <a:pt x="16946" y="12313"/>
                  </a:lnTo>
                  <a:lnTo>
                    <a:pt x="17007" y="12191"/>
                  </a:lnTo>
                  <a:lnTo>
                    <a:pt x="17190" y="10118"/>
                  </a:lnTo>
                  <a:lnTo>
                    <a:pt x="17738" y="10484"/>
                  </a:lnTo>
                  <a:lnTo>
                    <a:pt x="18348" y="10789"/>
                  </a:lnTo>
                  <a:lnTo>
                    <a:pt x="18896" y="11032"/>
                  </a:lnTo>
                  <a:lnTo>
                    <a:pt x="19201" y="11093"/>
                  </a:lnTo>
                  <a:lnTo>
                    <a:pt x="19506" y="11154"/>
                  </a:lnTo>
                  <a:lnTo>
                    <a:pt x="19811" y="11093"/>
                  </a:lnTo>
                  <a:lnTo>
                    <a:pt x="20115" y="11032"/>
                  </a:lnTo>
                  <a:lnTo>
                    <a:pt x="20664" y="10789"/>
                  </a:lnTo>
                  <a:lnTo>
                    <a:pt x="21274" y="10484"/>
                  </a:lnTo>
                  <a:lnTo>
                    <a:pt x="21883" y="10118"/>
                  </a:lnTo>
                  <a:close/>
                  <a:moveTo>
                    <a:pt x="19445" y="0"/>
                  </a:moveTo>
                  <a:lnTo>
                    <a:pt x="18957" y="61"/>
                  </a:lnTo>
                  <a:lnTo>
                    <a:pt x="18287" y="183"/>
                  </a:lnTo>
                  <a:lnTo>
                    <a:pt x="17677" y="366"/>
                  </a:lnTo>
                  <a:lnTo>
                    <a:pt x="17068" y="670"/>
                  </a:lnTo>
                  <a:lnTo>
                    <a:pt x="16824" y="853"/>
                  </a:lnTo>
                  <a:lnTo>
                    <a:pt x="16580" y="1097"/>
                  </a:lnTo>
                  <a:lnTo>
                    <a:pt x="16336" y="1402"/>
                  </a:lnTo>
                  <a:lnTo>
                    <a:pt x="16153" y="1646"/>
                  </a:lnTo>
                  <a:lnTo>
                    <a:pt x="15788" y="2316"/>
                  </a:lnTo>
                  <a:lnTo>
                    <a:pt x="15605" y="2987"/>
                  </a:lnTo>
                  <a:lnTo>
                    <a:pt x="15483" y="3657"/>
                  </a:lnTo>
                  <a:lnTo>
                    <a:pt x="15422" y="4389"/>
                  </a:lnTo>
                  <a:lnTo>
                    <a:pt x="15422" y="5059"/>
                  </a:lnTo>
                  <a:lnTo>
                    <a:pt x="15422" y="5730"/>
                  </a:lnTo>
                  <a:lnTo>
                    <a:pt x="15544" y="6400"/>
                  </a:lnTo>
                  <a:lnTo>
                    <a:pt x="15666" y="7132"/>
                  </a:lnTo>
                  <a:lnTo>
                    <a:pt x="15849" y="7802"/>
                  </a:lnTo>
                  <a:lnTo>
                    <a:pt x="16275" y="9082"/>
                  </a:lnTo>
                  <a:lnTo>
                    <a:pt x="16397" y="9387"/>
                  </a:lnTo>
                  <a:lnTo>
                    <a:pt x="16580" y="9631"/>
                  </a:lnTo>
                  <a:lnTo>
                    <a:pt x="16824" y="9874"/>
                  </a:lnTo>
                  <a:lnTo>
                    <a:pt x="16946" y="9996"/>
                  </a:lnTo>
                  <a:lnTo>
                    <a:pt x="16946" y="10179"/>
                  </a:lnTo>
                  <a:lnTo>
                    <a:pt x="16946" y="10362"/>
                  </a:lnTo>
                  <a:lnTo>
                    <a:pt x="16763" y="11886"/>
                  </a:lnTo>
                  <a:lnTo>
                    <a:pt x="16763" y="12069"/>
                  </a:lnTo>
                  <a:lnTo>
                    <a:pt x="16702" y="12252"/>
                  </a:lnTo>
                  <a:lnTo>
                    <a:pt x="16641" y="12313"/>
                  </a:lnTo>
                  <a:lnTo>
                    <a:pt x="16458" y="12373"/>
                  </a:lnTo>
                  <a:lnTo>
                    <a:pt x="16093" y="12617"/>
                  </a:lnTo>
                  <a:lnTo>
                    <a:pt x="15422" y="13044"/>
                  </a:lnTo>
                  <a:lnTo>
                    <a:pt x="14752" y="13471"/>
                  </a:lnTo>
                  <a:lnTo>
                    <a:pt x="14508" y="13653"/>
                  </a:lnTo>
                  <a:lnTo>
                    <a:pt x="14325" y="13775"/>
                  </a:lnTo>
                  <a:lnTo>
                    <a:pt x="13350" y="13775"/>
                  </a:lnTo>
                  <a:lnTo>
                    <a:pt x="12496" y="13836"/>
                  </a:lnTo>
                  <a:lnTo>
                    <a:pt x="11765" y="13958"/>
                  </a:lnTo>
                  <a:lnTo>
                    <a:pt x="11033" y="14141"/>
                  </a:lnTo>
                  <a:lnTo>
                    <a:pt x="10668" y="14263"/>
                  </a:lnTo>
                  <a:lnTo>
                    <a:pt x="10363" y="14385"/>
                  </a:lnTo>
                  <a:lnTo>
                    <a:pt x="9997" y="14629"/>
                  </a:lnTo>
                  <a:lnTo>
                    <a:pt x="9753" y="14812"/>
                  </a:lnTo>
                  <a:lnTo>
                    <a:pt x="9510" y="15116"/>
                  </a:lnTo>
                  <a:lnTo>
                    <a:pt x="9266" y="15421"/>
                  </a:lnTo>
                  <a:lnTo>
                    <a:pt x="8900" y="16031"/>
                  </a:lnTo>
                  <a:lnTo>
                    <a:pt x="8534" y="16701"/>
                  </a:lnTo>
                  <a:lnTo>
                    <a:pt x="8230" y="17372"/>
                  </a:lnTo>
                  <a:lnTo>
                    <a:pt x="8108" y="17737"/>
                  </a:lnTo>
                  <a:lnTo>
                    <a:pt x="8047" y="18103"/>
                  </a:lnTo>
                  <a:lnTo>
                    <a:pt x="7986" y="18895"/>
                  </a:lnTo>
                  <a:lnTo>
                    <a:pt x="7986" y="19688"/>
                  </a:lnTo>
                  <a:lnTo>
                    <a:pt x="8047" y="20480"/>
                  </a:lnTo>
                  <a:lnTo>
                    <a:pt x="8047" y="20846"/>
                  </a:lnTo>
                  <a:lnTo>
                    <a:pt x="8047" y="21212"/>
                  </a:lnTo>
                  <a:lnTo>
                    <a:pt x="7864" y="22004"/>
                  </a:lnTo>
                  <a:lnTo>
                    <a:pt x="7620" y="23589"/>
                  </a:lnTo>
                  <a:lnTo>
                    <a:pt x="7376" y="25174"/>
                  </a:lnTo>
                  <a:lnTo>
                    <a:pt x="7315" y="26758"/>
                  </a:lnTo>
                  <a:lnTo>
                    <a:pt x="7254" y="27124"/>
                  </a:lnTo>
                  <a:lnTo>
                    <a:pt x="7193" y="27490"/>
                  </a:lnTo>
                  <a:lnTo>
                    <a:pt x="7132" y="27856"/>
                  </a:lnTo>
                  <a:lnTo>
                    <a:pt x="6950" y="28160"/>
                  </a:lnTo>
                  <a:lnTo>
                    <a:pt x="6706" y="28526"/>
                  </a:lnTo>
                  <a:lnTo>
                    <a:pt x="6523" y="28892"/>
                  </a:lnTo>
                  <a:lnTo>
                    <a:pt x="5974" y="30172"/>
                  </a:lnTo>
                  <a:lnTo>
                    <a:pt x="5609" y="31452"/>
                  </a:lnTo>
                  <a:lnTo>
                    <a:pt x="5304" y="32732"/>
                  </a:lnTo>
                  <a:lnTo>
                    <a:pt x="5121" y="34073"/>
                  </a:lnTo>
                  <a:lnTo>
                    <a:pt x="4938" y="35536"/>
                  </a:lnTo>
                  <a:lnTo>
                    <a:pt x="4755" y="36267"/>
                  </a:lnTo>
                  <a:lnTo>
                    <a:pt x="4572" y="36998"/>
                  </a:lnTo>
                  <a:lnTo>
                    <a:pt x="4329" y="37669"/>
                  </a:lnTo>
                  <a:lnTo>
                    <a:pt x="4207" y="38035"/>
                  </a:lnTo>
                  <a:lnTo>
                    <a:pt x="4146" y="38218"/>
                  </a:lnTo>
                  <a:lnTo>
                    <a:pt x="4024" y="38400"/>
                  </a:lnTo>
                  <a:lnTo>
                    <a:pt x="3963" y="38461"/>
                  </a:lnTo>
                  <a:lnTo>
                    <a:pt x="3475" y="38461"/>
                  </a:lnTo>
                  <a:lnTo>
                    <a:pt x="3109" y="38583"/>
                  </a:lnTo>
                  <a:lnTo>
                    <a:pt x="2805" y="38766"/>
                  </a:lnTo>
                  <a:lnTo>
                    <a:pt x="2256" y="39315"/>
                  </a:lnTo>
                  <a:lnTo>
                    <a:pt x="1768" y="39863"/>
                  </a:lnTo>
                  <a:lnTo>
                    <a:pt x="1342" y="40412"/>
                  </a:lnTo>
                  <a:lnTo>
                    <a:pt x="854" y="41021"/>
                  </a:lnTo>
                  <a:lnTo>
                    <a:pt x="306" y="41387"/>
                  </a:lnTo>
                  <a:lnTo>
                    <a:pt x="123" y="41570"/>
                  </a:lnTo>
                  <a:lnTo>
                    <a:pt x="62" y="41692"/>
                  </a:lnTo>
                  <a:lnTo>
                    <a:pt x="1" y="41814"/>
                  </a:lnTo>
                  <a:lnTo>
                    <a:pt x="62" y="42058"/>
                  </a:lnTo>
                  <a:lnTo>
                    <a:pt x="245" y="42179"/>
                  </a:lnTo>
                  <a:lnTo>
                    <a:pt x="427" y="42240"/>
                  </a:lnTo>
                  <a:lnTo>
                    <a:pt x="610" y="42240"/>
                  </a:lnTo>
                  <a:lnTo>
                    <a:pt x="1098" y="42119"/>
                  </a:lnTo>
                  <a:lnTo>
                    <a:pt x="1525" y="41936"/>
                  </a:lnTo>
                  <a:lnTo>
                    <a:pt x="1768" y="41753"/>
                  </a:lnTo>
                  <a:lnTo>
                    <a:pt x="2012" y="41570"/>
                  </a:lnTo>
                  <a:lnTo>
                    <a:pt x="2195" y="41387"/>
                  </a:lnTo>
                  <a:lnTo>
                    <a:pt x="2317" y="41265"/>
                  </a:lnTo>
                  <a:lnTo>
                    <a:pt x="2439" y="41204"/>
                  </a:lnTo>
                  <a:lnTo>
                    <a:pt x="2439" y="41204"/>
                  </a:lnTo>
                  <a:lnTo>
                    <a:pt x="2317" y="41509"/>
                  </a:lnTo>
                  <a:lnTo>
                    <a:pt x="2256" y="41753"/>
                  </a:lnTo>
                  <a:lnTo>
                    <a:pt x="1951" y="42240"/>
                  </a:lnTo>
                  <a:lnTo>
                    <a:pt x="1281" y="43459"/>
                  </a:lnTo>
                  <a:lnTo>
                    <a:pt x="976" y="44008"/>
                  </a:lnTo>
                  <a:lnTo>
                    <a:pt x="854" y="44252"/>
                  </a:lnTo>
                  <a:lnTo>
                    <a:pt x="854" y="44435"/>
                  </a:lnTo>
                  <a:lnTo>
                    <a:pt x="915" y="44557"/>
                  </a:lnTo>
                  <a:lnTo>
                    <a:pt x="1037" y="44739"/>
                  </a:lnTo>
                  <a:lnTo>
                    <a:pt x="1159" y="44861"/>
                  </a:lnTo>
                  <a:lnTo>
                    <a:pt x="1342" y="44800"/>
                  </a:lnTo>
                  <a:lnTo>
                    <a:pt x="1525" y="44739"/>
                  </a:lnTo>
                  <a:lnTo>
                    <a:pt x="1829" y="44435"/>
                  </a:lnTo>
                  <a:lnTo>
                    <a:pt x="2073" y="44130"/>
                  </a:lnTo>
                  <a:lnTo>
                    <a:pt x="2561" y="43399"/>
                  </a:lnTo>
                  <a:lnTo>
                    <a:pt x="2805" y="43033"/>
                  </a:lnTo>
                  <a:lnTo>
                    <a:pt x="3048" y="42789"/>
                  </a:lnTo>
                  <a:lnTo>
                    <a:pt x="3048" y="42789"/>
                  </a:lnTo>
                  <a:lnTo>
                    <a:pt x="2988" y="43094"/>
                  </a:lnTo>
                  <a:lnTo>
                    <a:pt x="2927" y="43459"/>
                  </a:lnTo>
                  <a:lnTo>
                    <a:pt x="2622" y="44191"/>
                  </a:lnTo>
                  <a:lnTo>
                    <a:pt x="2378" y="44861"/>
                  </a:lnTo>
                  <a:lnTo>
                    <a:pt x="2256" y="45227"/>
                  </a:lnTo>
                  <a:lnTo>
                    <a:pt x="2256" y="45593"/>
                  </a:lnTo>
                  <a:lnTo>
                    <a:pt x="2378" y="45776"/>
                  </a:lnTo>
                  <a:lnTo>
                    <a:pt x="2500" y="45898"/>
                  </a:lnTo>
                  <a:lnTo>
                    <a:pt x="2683" y="45959"/>
                  </a:lnTo>
                  <a:lnTo>
                    <a:pt x="2866" y="45898"/>
                  </a:lnTo>
                  <a:lnTo>
                    <a:pt x="3048" y="45776"/>
                  </a:lnTo>
                  <a:lnTo>
                    <a:pt x="3170" y="45532"/>
                  </a:lnTo>
                  <a:lnTo>
                    <a:pt x="3353" y="45166"/>
                  </a:lnTo>
                  <a:lnTo>
                    <a:pt x="3719" y="44252"/>
                  </a:lnTo>
                  <a:lnTo>
                    <a:pt x="4085" y="43277"/>
                  </a:lnTo>
                  <a:lnTo>
                    <a:pt x="4024" y="44130"/>
                  </a:lnTo>
                  <a:lnTo>
                    <a:pt x="3963" y="44922"/>
                  </a:lnTo>
                  <a:lnTo>
                    <a:pt x="3963" y="45349"/>
                  </a:lnTo>
                  <a:lnTo>
                    <a:pt x="4024" y="45593"/>
                  </a:lnTo>
                  <a:lnTo>
                    <a:pt x="4146" y="45776"/>
                  </a:lnTo>
                  <a:lnTo>
                    <a:pt x="4268" y="45837"/>
                  </a:lnTo>
                  <a:lnTo>
                    <a:pt x="4450" y="45837"/>
                  </a:lnTo>
                  <a:lnTo>
                    <a:pt x="4633" y="45776"/>
                  </a:lnTo>
                  <a:lnTo>
                    <a:pt x="4755" y="45654"/>
                  </a:lnTo>
                  <a:lnTo>
                    <a:pt x="4816" y="45349"/>
                  </a:lnTo>
                  <a:lnTo>
                    <a:pt x="4877" y="45105"/>
                  </a:lnTo>
                  <a:lnTo>
                    <a:pt x="4938" y="44496"/>
                  </a:lnTo>
                  <a:lnTo>
                    <a:pt x="4999" y="43642"/>
                  </a:lnTo>
                  <a:lnTo>
                    <a:pt x="5060" y="43338"/>
                  </a:lnTo>
                  <a:lnTo>
                    <a:pt x="5060" y="43216"/>
                  </a:lnTo>
                  <a:lnTo>
                    <a:pt x="5182" y="43094"/>
                  </a:lnTo>
                  <a:lnTo>
                    <a:pt x="5243" y="43277"/>
                  </a:lnTo>
                  <a:lnTo>
                    <a:pt x="5243" y="43459"/>
                  </a:lnTo>
                  <a:lnTo>
                    <a:pt x="5182" y="43886"/>
                  </a:lnTo>
                  <a:lnTo>
                    <a:pt x="5121" y="44374"/>
                  </a:lnTo>
                  <a:lnTo>
                    <a:pt x="5121" y="44800"/>
                  </a:lnTo>
                  <a:lnTo>
                    <a:pt x="5182" y="45044"/>
                  </a:lnTo>
                  <a:lnTo>
                    <a:pt x="5365" y="45227"/>
                  </a:lnTo>
                  <a:lnTo>
                    <a:pt x="5426" y="45288"/>
                  </a:lnTo>
                  <a:lnTo>
                    <a:pt x="5609" y="45288"/>
                  </a:lnTo>
                  <a:lnTo>
                    <a:pt x="5730" y="45227"/>
                  </a:lnTo>
                  <a:lnTo>
                    <a:pt x="5852" y="45044"/>
                  </a:lnTo>
                  <a:lnTo>
                    <a:pt x="5913" y="44861"/>
                  </a:lnTo>
                  <a:lnTo>
                    <a:pt x="6035" y="44496"/>
                  </a:lnTo>
                  <a:lnTo>
                    <a:pt x="6035" y="43642"/>
                  </a:lnTo>
                  <a:lnTo>
                    <a:pt x="6157" y="42484"/>
                  </a:lnTo>
                  <a:lnTo>
                    <a:pt x="6218" y="42240"/>
                  </a:lnTo>
                  <a:lnTo>
                    <a:pt x="6340" y="41997"/>
                  </a:lnTo>
                  <a:lnTo>
                    <a:pt x="6645" y="41082"/>
                  </a:lnTo>
                  <a:lnTo>
                    <a:pt x="6767" y="40595"/>
                  </a:lnTo>
                  <a:lnTo>
                    <a:pt x="6828" y="40107"/>
                  </a:lnTo>
                  <a:lnTo>
                    <a:pt x="6767" y="39802"/>
                  </a:lnTo>
                  <a:lnTo>
                    <a:pt x="6706" y="39558"/>
                  </a:lnTo>
                  <a:lnTo>
                    <a:pt x="6767" y="39315"/>
                  </a:lnTo>
                  <a:lnTo>
                    <a:pt x="6889" y="39132"/>
                  </a:lnTo>
                  <a:lnTo>
                    <a:pt x="7376" y="37974"/>
                  </a:lnTo>
                  <a:lnTo>
                    <a:pt x="7925" y="36877"/>
                  </a:lnTo>
                  <a:lnTo>
                    <a:pt x="9266" y="34256"/>
                  </a:lnTo>
                  <a:lnTo>
                    <a:pt x="9875" y="32915"/>
                  </a:lnTo>
                  <a:lnTo>
                    <a:pt x="10363" y="31574"/>
                  </a:lnTo>
                  <a:lnTo>
                    <a:pt x="10607" y="30781"/>
                  </a:lnTo>
                  <a:lnTo>
                    <a:pt x="10729" y="30050"/>
                  </a:lnTo>
                  <a:lnTo>
                    <a:pt x="11094" y="28526"/>
                  </a:lnTo>
                  <a:lnTo>
                    <a:pt x="11521" y="27185"/>
                  </a:lnTo>
                  <a:lnTo>
                    <a:pt x="12009" y="25844"/>
                  </a:lnTo>
                  <a:lnTo>
                    <a:pt x="12374" y="27307"/>
                  </a:lnTo>
                  <a:lnTo>
                    <a:pt x="12557" y="27856"/>
                  </a:lnTo>
                  <a:lnTo>
                    <a:pt x="12679" y="28465"/>
                  </a:lnTo>
                  <a:lnTo>
                    <a:pt x="12679" y="29136"/>
                  </a:lnTo>
                  <a:lnTo>
                    <a:pt x="12679" y="29806"/>
                  </a:lnTo>
                  <a:lnTo>
                    <a:pt x="12618" y="31878"/>
                  </a:lnTo>
                  <a:lnTo>
                    <a:pt x="12618" y="32427"/>
                  </a:lnTo>
                  <a:lnTo>
                    <a:pt x="12618" y="33037"/>
                  </a:lnTo>
                  <a:lnTo>
                    <a:pt x="12679" y="33280"/>
                  </a:lnTo>
                  <a:lnTo>
                    <a:pt x="12801" y="33524"/>
                  </a:lnTo>
                  <a:lnTo>
                    <a:pt x="12801" y="33768"/>
                  </a:lnTo>
                  <a:lnTo>
                    <a:pt x="12801" y="34012"/>
                  </a:lnTo>
                  <a:lnTo>
                    <a:pt x="12679" y="34560"/>
                  </a:lnTo>
                  <a:lnTo>
                    <a:pt x="12313" y="36633"/>
                  </a:lnTo>
                  <a:lnTo>
                    <a:pt x="12192" y="37669"/>
                  </a:lnTo>
                  <a:lnTo>
                    <a:pt x="12131" y="38705"/>
                  </a:lnTo>
                  <a:lnTo>
                    <a:pt x="12070" y="40839"/>
                  </a:lnTo>
                  <a:lnTo>
                    <a:pt x="12131" y="42972"/>
                  </a:lnTo>
                  <a:lnTo>
                    <a:pt x="12252" y="45044"/>
                  </a:lnTo>
                  <a:lnTo>
                    <a:pt x="12435" y="47178"/>
                  </a:lnTo>
                  <a:lnTo>
                    <a:pt x="12740" y="49250"/>
                  </a:lnTo>
                  <a:lnTo>
                    <a:pt x="13106" y="51261"/>
                  </a:lnTo>
                  <a:lnTo>
                    <a:pt x="13593" y="53334"/>
                  </a:lnTo>
                  <a:lnTo>
                    <a:pt x="14081" y="55041"/>
                  </a:lnTo>
                  <a:lnTo>
                    <a:pt x="14264" y="55955"/>
                  </a:lnTo>
                  <a:lnTo>
                    <a:pt x="14325" y="56869"/>
                  </a:lnTo>
                  <a:lnTo>
                    <a:pt x="14264" y="57601"/>
                  </a:lnTo>
                  <a:lnTo>
                    <a:pt x="14203" y="58393"/>
                  </a:lnTo>
                  <a:lnTo>
                    <a:pt x="13837" y="59856"/>
                  </a:lnTo>
                  <a:lnTo>
                    <a:pt x="13654" y="60892"/>
                  </a:lnTo>
                  <a:lnTo>
                    <a:pt x="13532" y="61928"/>
                  </a:lnTo>
                  <a:lnTo>
                    <a:pt x="13472" y="62964"/>
                  </a:lnTo>
                  <a:lnTo>
                    <a:pt x="13532" y="64001"/>
                  </a:lnTo>
                  <a:lnTo>
                    <a:pt x="13715" y="65037"/>
                  </a:lnTo>
                  <a:lnTo>
                    <a:pt x="13898" y="66012"/>
                  </a:lnTo>
                  <a:lnTo>
                    <a:pt x="14508" y="67963"/>
                  </a:lnTo>
                  <a:lnTo>
                    <a:pt x="15605" y="71681"/>
                  </a:lnTo>
                  <a:lnTo>
                    <a:pt x="16032" y="73144"/>
                  </a:lnTo>
                  <a:lnTo>
                    <a:pt x="16458" y="74606"/>
                  </a:lnTo>
                  <a:lnTo>
                    <a:pt x="16580" y="75094"/>
                  </a:lnTo>
                  <a:lnTo>
                    <a:pt x="16641" y="75399"/>
                  </a:lnTo>
                  <a:lnTo>
                    <a:pt x="16641" y="75643"/>
                  </a:lnTo>
                  <a:lnTo>
                    <a:pt x="16519" y="76069"/>
                  </a:lnTo>
                  <a:lnTo>
                    <a:pt x="16336" y="76496"/>
                  </a:lnTo>
                  <a:lnTo>
                    <a:pt x="15849" y="77227"/>
                  </a:lnTo>
                  <a:lnTo>
                    <a:pt x="15422" y="77959"/>
                  </a:lnTo>
                  <a:lnTo>
                    <a:pt x="15117" y="78264"/>
                  </a:lnTo>
                  <a:lnTo>
                    <a:pt x="14813" y="78507"/>
                  </a:lnTo>
                  <a:lnTo>
                    <a:pt x="14569" y="78690"/>
                  </a:lnTo>
                  <a:lnTo>
                    <a:pt x="14386" y="78873"/>
                  </a:lnTo>
                  <a:lnTo>
                    <a:pt x="14386" y="79056"/>
                  </a:lnTo>
                  <a:lnTo>
                    <a:pt x="14447" y="79239"/>
                  </a:lnTo>
                  <a:lnTo>
                    <a:pt x="14569" y="79361"/>
                  </a:lnTo>
                  <a:lnTo>
                    <a:pt x="14752" y="79483"/>
                  </a:lnTo>
                  <a:lnTo>
                    <a:pt x="15117" y="79605"/>
                  </a:lnTo>
                  <a:lnTo>
                    <a:pt x="15483" y="79666"/>
                  </a:lnTo>
                  <a:lnTo>
                    <a:pt x="16032" y="79787"/>
                  </a:lnTo>
                  <a:lnTo>
                    <a:pt x="16580" y="79848"/>
                  </a:lnTo>
                  <a:lnTo>
                    <a:pt x="17007" y="79848"/>
                  </a:lnTo>
                  <a:lnTo>
                    <a:pt x="17434" y="79787"/>
                  </a:lnTo>
                  <a:lnTo>
                    <a:pt x="17555" y="79787"/>
                  </a:lnTo>
                  <a:lnTo>
                    <a:pt x="17677" y="79970"/>
                  </a:lnTo>
                  <a:lnTo>
                    <a:pt x="17921" y="80092"/>
                  </a:lnTo>
                  <a:lnTo>
                    <a:pt x="18165" y="80153"/>
                  </a:lnTo>
                  <a:lnTo>
                    <a:pt x="18592" y="80214"/>
                  </a:lnTo>
                  <a:lnTo>
                    <a:pt x="18957" y="80092"/>
                  </a:lnTo>
                  <a:lnTo>
                    <a:pt x="19140" y="80031"/>
                  </a:lnTo>
                  <a:lnTo>
                    <a:pt x="19323" y="79909"/>
                  </a:lnTo>
                  <a:lnTo>
                    <a:pt x="19445" y="79727"/>
                  </a:lnTo>
                  <a:lnTo>
                    <a:pt x="19506" y="79544"/>
                  </a:lnTo>
                  <a:lnTo>
                    <a:pt x="19689" y="79787"/>
                  </a:lnTo>
                  <a:lnTo>
                    <a:pt x="19872" y="80031"/>
                  </a:lnTo>
                  <a:lnTo>
                    <a:pt x="20115" y="80153"/>
                  </a:lnTo>
                  <a:lnTo>
                    <a:pt x="20420" y="80214"/>
                  </a:lnTo>
                  <a:lnTo>
                    <a:pt x="20725" y="80214"/>
                  </a:lnTo>
                  <a:lnTo>
                    <a:pt x="21091" y="80153"/>
                  </a:lnTo>
                  <a:lnTo>
                    <a:pt x="21335" y="79970"/>
                  </a:lnTo>
                  <a:lnTo>
                    <a:pt x="21456" y="79848"/>
                  </a:lnTo>
                  <a:lnTo>
                    <a:pt x="21517" y="79727"/>
                  </a:lnTo>
                  <a:lnTo>
                    <a:pt x="21700" y="79787"/>
                  </a:lnTo>
                  <a:lnTo>
                    <a:pt x="21944" y="79848"/>
                  </a:lnTo>
                  <a:lnTo>
                    <a:pt x="22371" y="79848"/>
                  </a:lnTo>
                  <a:lnTo>
                    <a:pt x="22858" y="79787"/>
                  </a:lnTo>
                  <a:lnTo>
                    <a:pt x="23285" y="79727"/>
                  </a:lnTo>
                  <a:lnTo>
                    <a:pt x="24138" y="79544"/>
                  </a:lnTo>
                  <a:lnTo>
                    <a:pt x="24260" y="79483"/>
                  </a:lnTo>
                  <a:lnTo>
                    <a:pt x="24443" y="79422"/>
                  </a:lnTo>
                  <a:lnTo>
                    <a:pt x="24565" y="79300"/>
                  </a:lnTo>
                  <a:lnTo>
                    <a:pt x="24687" y="79117"/>
                  </a:lnTo>
                  <a:lnTo>
                    <a:pt x="24687" y="78934"/>
                  </a:lnTo>
                  <a:lnTo>
                    <a:pt x="24626" y="78812"/>
                  </a:lnTo>
                  <a:lnTo>
                    <a:pt x="24382" y="78629"/>
                  </a:lnTo>
                  <a:lnTo>
                    <a:pt x="23895" y="78203"/>
                  </a:lnTo>
                  <a:lnTo>
                    <a:pt x="23590" y="77898"/>
                  </a:lnTo>
                  <a:lnTo>
                    <a:pt x="23346" y="77471"/>
                  </a:lnTo>
                  <a:lnTo>
                    <a:pt x="22858" y="76679"/>
                  </a:lnTo>
                  <a:lnTo>
                    <a:pt x="22554" y="76008"/>
                  </a:lnTo>
                  <a:lnTo>
                    <a:pt x="22432" y="75643"/>
                  </a:lnTo>
                  <a:lnTo>
                    <a:pt x="22432" y="75277"/>
                  </a:lnTo>
                  <a:lnTo>
                    <a:pt x="22554" y="74667"/>
                  </a:lnTo>
                  <a:lnTo>
                    <a:pt x="22736" y="74058"/>
                  </a:lnTo>
                  <a:lnTo>
                    <a:pt x="23468" y="71559"/>
                  </a:lnTo>
                  <a:lnTo>
                    <a:pt x="24565" y="67902"/>
                  </a:lnTo>
                  <a:lnTo>
                    <a:pt x="25114" y="65951"/>
                  </a:lnTo>
                  <a:lnTo>
                    <a:pt x="25357" y="64976"/>
                  </a:lnTo>
                  <a:lnTo>
                    <a:pt x="25540" y="63940"/>
                  </a:lnTo>
                  <a:lnTo>
                    <a:pt x="25601" y="62964"/>
                  </a:lnTo>
                  <a:lnTo>
                    <a:pt x="25540" y="61928"/>
                  </a:lnTo>
                  <a:lnTo>
                    <a:pt x="25418" y="60953"/>
                  </a:lnTo>
                  <a:lnTo>
                    <a:pt x="25175" y="59978"/>
                  </a:lnTo>
                  <a:lnTo>
                    <a:pt x="24870" y="58393"/>
                  </a:lnTo>
                  <a:lnTo>
                    <a:pt x="24748" y="57662"/>
                  </a:lnTo>
                  <a:lnTo>
                    <a:pt x="24748" y="56869"/>
                  </a:lnTo>
                  <a:lnTo>
                    <a:pt x="24809" y="56016"/>
                  </a:lnTo>
                  <a:lnTo>
                    <a:pt x="24931" y="55162"/>
                  </a:lnTo>
                  <a:lnTo>
                    <a:pt x="25357" y="53456"/>
                  </a:lnTo>
                  <a:lnTo>
                    <a:pt x="25845" y="51505"/>
                  </a:lnTo>
                  <a:lnTo>
                    <a:pt x="26272" y="49555"/>
                  </a:lnTo>
                  <a:lnTo>
                    <a:pt x="26516" y="47543"/>
                  </a:lnTo>
                  <a:lnTo>
                    <a:pt x="26759" y="45532"/>
                  </a:lnTo>
                  <a:lnTo>
                    <a:pt x="26881" y="43459"/>
                  </a:lnTo>
                  <a:lnTo>
                    <a:pt x="26942" y="41387"/>
                  </a:lnTo>
                  <a:lnTo>
                    <a:pt x="26942" y="39376"/>
                  </a:lnTo>
                  <a:lnTo>
                    <a:pt x="26881" y="38339"/>
                  </a:lnTo>
                  <a:lnTo>
                    <a:pt x="26820" y="37364"/>
                  </a:lnTo>
                  <a:lnTo>
                    <a:pt x="26455" y="35414"/>
                  </a:lnTo>
                  <a:lnTo>
                    <a:pt x="26272" y="34377"/>
                  </a:lnTo>
                  <a:lnTo>
                    <a:pt x="26150" y="33890"/>
                  </a:lnTo>
                  <a:lnTo>
                    <a:pt x="26089" y="33646"/>
                  </a:lnTo>
                  <a:lnTo>
                    <a:pt x="26150" y="33402"/>
                  </a:lnTo>
                  <a:lnTo>
                    <a:pt x="26211" y="32976"/>
                  </a:lnTo>
                  <a:lnTo>
                    <a:pt x="26211" y="32610"/>
                  </a:lnTo>
                  <a:lnTo>
                    <a:pt x="26150" y="31817"/>
                  </a:lnTo>
                  <a:lnTo>
                    <a:pt x="26150" y="28770"/>
                  </a:lnTo>
                  <a:lnTo>
                    <a:pt x="26211" y="28282"/>
                  </a:lnTo>
                  <a:lnTo>
                    <a:pt x="26333" y="27856"/>
                  </a:lnTo>
                  <a:lnTo>
                    <a:pt x="26881" y="26027"/>
                  </a:lnTo>
                  <a:lnTo>
                    <a:pt x="27003" y="25661"/>
                  </a:lnTo>
                  <a:lnTo>
                    <a:pt x="27369" y="26758"/>
                  </a:lnTo>
                  <a:lnTo>
                    <a:pt x="27735" y="27856"/>
                  </a:lnTo>
                  <a:lnTo>
                    <a:pt x="27918" y="28526"/>
                  </a:lnTo>
                  <a:lnTo>
                    <a:pt x="28100" y="29196"/>
                  </a:lnTo>
                  <a:lnTo>
                    <a:pt x="28405" y="30598"/>
                  </a:lnTo>
                  <a:lnTo>
                    <a:pt x="28588" y="31269"/>
                  </a:lnTo>
                  <a:lnTo>
                    <a:pt x="28832" y="32000"/>
                  </a:lnTo>
                  <a:lnTo>
                    <a:pt x="29380" y="33341"/>
                  </a:lnTo>
                  <a:lnTo>
                    <a:pt x="29990" y="34682"/>
                  </a:lnTo>
                  <a:lnTo>
                    <a:pt x="30660" y="36023"/>
                  </a:lnTo>
                  <a:lnTo>
                    <a:pt x="31270" y="37242"/>
                  </a:lnTo>
                  <a:lnTo>
                    <a:pt x="31879" y="38522"/>
                  </a:lnTo>
                  <a:lnTo>
                    <a:pt x="32123" y="39010"/>
                  </a:lnTo>
                  <a:lnTo>
                    <a:pt x="32306" y="39498"/>
                  </a:lnTo>
                  <a:lnTo>
                    <a:pt x="32306" y="39680"/>
                  </a:lnTo>
                  <a:lnTo>
                    <a:pt x="32245" y="39924"/>
                  </a:lnTo>
                  <a:lnTo>
                    <a:pt x="32245" y="40168"/>
                  </a:lnTo>
                  <a:lnTo>
                    <a:pt x="32245" y="40473"/>
                  </a:lnTo>
                  <a:lnTo>
                    <a:pt x="32367" y="40899"/>
                  </a:lnTo>
                  <a:lnTo>
                    <a:pt x="32489" y="41387"/>
                  </a:lnTo>
                  <a:lnTo>
                    <a:pt x="32794" y="42240"/>
                  </a:lnTo>
                  <a:lnTo>
                    <a:pt x="32855" y="42606"/>
                  </a:lnTo>
                  <a:lnTo>
                    <a:pt x="32916" y="42972"/>
                  </a:lnTo>
                  <a:lnTo>
                    <a:pt x="32977" y="44069"/>
                  </a:lnTo>
                  <a:lnTo>
                    <a:pt x="33038" y="44496"/>
                  </a:lnTo>
                  <a:lnTo>
                    <a:pt x="33160" y="44922"/>
                  </a:lnTo>
                  <a:lnTo>
                    <a:pt x="33281" y="45166"/>
                  </a:lnTo>
                  <a:lnTo>
                    <a:pt x="33464" y="45288"/>
                  </a:lnTo>
                  <a:lnTo>
                    <a:pt x="33647" y="45288"/>
                  </a:lnTo>
                  <a:lnTo>
                    <a:pt x="33769" y="45166"/>
                  </a:lnTo>
                  <a:lnTo>
                    <a:pt x="33830" y="45044"/>
                  </a:lnTo>
                  <a:lnTo>
                    <a:pt x="33891" y="44800"/>
                  </a:lnTo>
                  <a:lnTo>
                    <a:pt x="33952" y="44557"/>
                  </a:lnTo>
                  <a:lnTo>
                    <a:pt x="33891" y="44008"/>
                  </a:lnTo>
                  <a:lnTo>
                    <a:pt x="33830" y="43520"/>
                  </a:lnTo>
                  <a:lnTo>
                    <a:pt x="33830" y="43277"/>
                  </a:lnTo>
                  <a:lnTo>
                    <a:pt x="33830" y="43216"/>
                  </a:lnTo>
                  <a:lnTo>
                    <a:pt x="33891" y="43094"/>
                  </a:lnTo>
                  <a:lnTo>
                    <a:pt x="33952" y="43216"/>
                  </a:lnTo>
                  <a:lnTo>
                    <a:pt x="34013" y="43338"/>
                  </a:lnTo>
                  <a:lnTo>
                    <a:pt x="34013" y="43642"/>
                  </a:lnTo>
                  <a:lnTo>
                    <a:pt x="34135" y="44496"/>
                  </a:lnTo>
                  <a:lnTo>
                    <a:pt x="34135" y="45105"/>
                  </a:lnTo>
                  <a:lnTo>
                    <a:pt x="34196" y="45349"/>
                  </a:lnTo>
                  <a:lnTo>
                    <a:pt x="34318" y="45654"/>
                  </a:lnTo>
                  <a:lnTo>
                    <a:pt x="34440" y="45776"/>
                  </a:lnTo>
                  <a:lnTo>
                    <a:pt x="34561" y="45837"/>
                  </a:lnTo>
                  <a:lnTo>
                    <a:pt x="34744" y="45837"/>
                  </a:lnTo>
                  <a:lnTo>
                    <a:pt x="34866" y="45776"/>
                  </a:lnTo>
                  <a:lnTo>
                    <a:pt x="34988" y="45593"/>
                  </a:lnTo>
                  <a:lnTo>
                    <a:pt x="35049" y="45410"/>
                  </a:lnTo>
                  <a:lnTo>
                    <a:pt x="35049" y="44922"/>
                  </a:lnTo>
                  <a:lnTo>
                    <a:pt x="34988" y="44130"/>
                  </a:lnTo>
                  <a:lnTo>
                    <a:pt x="34988" y="43703"/>
                  </a:lnTo>
                  <a:lnTo>
                    <a:pt x="34988" y="43277"/>
                  </a:lnTo>
                  <a:lnTo>
                    <a:pt x="35354" y="44252"/>
                  </a:lnTo>
                  <a:lnTo>
                    <a:pt x="35659" y="45166"/>
                  </a:lnTo>
                  <a:lnTo>
                    <a:pt x="35902" y="45593"/>
                  </a:lnTo>
                  <a:lnTo>
                    <a:pt x="36024" y="45776"/>
                  </a:lnTo>
                  <a:lnTo>
                    <a:pt x="36207" y="45898"/>
                  </a:lnTo>
                  <a:lnTo>
                    <a:pt x="36390" y="45959"/>
                  </a:lnTo>
                  <a:lnTo>
                    <a:pt x="36573" y="45898"/>
                  </a:lnTo>
                  <a:lnTo>
                    <a:pt x="36695" y="45776"/>
                  </a:lnTo>
                  <a:lnTo>
                    <a:pt x="36756" y="45593"/>
                  </a:lnTo>
                  <a:lnTo>
                    <a:pt x="36756" y="45227"/>
                  </a:lnTo>
                  <a:lnTo>
                    <a:pt x="36695" y="44861"/>
                  </a:lnTo>
                  <a:lnTo>
                    <a:pt x="36390" y="44191"/>
                  </a:lnTo>
                  <a:lnTo>
                    <a:pt x="36146" y="43459"/>
                  </a:lnTo>
                  <a:lnTo>
                    <a:pt x="36024" y="43094"/>
                  </a:lnTo>
                  <a:lnTo>
                    <a:pt x="35963" y="42789"/>
                  </a:lnTo>
                  <a:lnTo>
                    <a:pt x="35963" y="42789"/>
                  </a:lnTo>
                  <a:lnTo>
                    <a:pt x="36207" y="43033"/>
                  </a:lnTo>
                  <a:lnTo>
                    <a:pt x="36451" y="43338"/>
                  </a:lnTo>
                  <a:lnTo>
                    <a:pt x="36878" y="43947"/>
                  </a:lnTo>
                  <a:lnTo>
                    <a:pt x="37061" y="44252"/>
                  </a:lnTo>
                  <a:lnTo>
                    <a:pt x="37304" y="44557"/>
                  </a:lnTo>
                  <a:lnTo>
                    <a:pt x="37487" y="44739"/>
                  </a:lnTo>
                  <a:lnTo>
                    <a:pt x="37670" y="44800"/>
                  </a:lnTo>
                  <a:lnTo>
                    <a:pt x="37853" y="44800"/>
                  </a:lnTo>
                  <a:lnTo>
                    <a:pt x="37975" y="44739"/>
                  </a:lnTo>
                  <a:lnTo>
                    <a:pt x="38097" y="44618"/>
                  </a:lnTo>
                  <a:lnTo>
                    <a:pt x="38158" y="44496"/>
                  </a:lnTo>
                  <a:lnTo>
                    <a:pt x="38158" y="44313"/>
                  </a:lnTo>
                  <a:lnTo>
                    <a:pt x="38097" y="44130"/>
                  </a:lnTo>
                  <a:lnTo>
                    <a:pt x="37975" y="43825"/>
                  </a:lnTo>
                  <a:lnTo>
                    <a:pt x="37792" y="43581"/>
                  </a:lnTo>
                  <a:lnTo>
                    <a:pt x="37182" y="42423"/>
                  </a:lnTo>
                  <a:lnTo>
                    <a:pt x="36878" y="41814"/>
                  </a:lnTo>
                  <a:lnTo>
                    <a:pt x="36695" y="41509"/>
                  </a:lnTo>
                  <a:lnTo>
                    <a:pt x="36634" y="41204"/>
                  </a:lnTo>
                  <a:lnTo>
                    <a:pt x="36817" y="41326"/>
                  </a:lnTo>
                  <a:lnTo>
                    <a:pt x="37000" y="41509"/>
                  </a:lnTo>
                  <a:lnTo>
                    <a:pt x="37182" y="41692"/>
                  </a:lnTo>
                  <a:lnTo>
                    <a:pt x="37365" y="41875"/>
                  </a:lnTo>
                  <a:lnTo>
                    <a:pt x="37792" y="42119"/>
                  </a:lnTo>
                  <a:lnTo>
                    <a:pt x="38219" y="42179"/>
                  </a:lnTo>
                  <a:lnTo>
                    <a:pt x="38584" y="42240"/>
                  </a:lnTo>
                  <a:lnTo>
                    <a:pt x="38706" y="42179"/>
                  </a:lnTo>
                  <a:lnTo>
                    <a:pt x="38889" y="42119"/>
                  </a:lnTo>
                  <a:lnTo>
                    <a:pt x="38950" y="41997"/>
                  </a:lnTo>
                  <a:lnTo>
                    <a:pt x="39011" y="41936"/>
                  </a:lnTo>
                  <a:lnTo>
                    <a:pt x="39011" y="41753"/>
                  </a:lnTo>
                  <a:lnTo>
                    <a:pt x="38889" y="41570"/>
                  </a:lnTo>
                  <a:lnTo>
                    <a:pt x="38706" y="41387"/>
                  </a:lnTo>
                  <a:lnTo>
                    <a:pt x="38402" y="41204"/>
                  </a:lnTo>
                  <a:lnTo>
                    <a:pt x="38158" y="40960"/>
                  </a:lnTo>
                  <a:lnTo>
                    <a:pt x="37609" y="40412"/>
                  </a:lnTo>
                  <a:lnTo>
                    <a:pt x="37182" y="39802"/>
                  </a:lnTo>
                  <a:lnTo>
                    <a:pt x="36695" y="39254"/>
                  </a:lnTo>
                  <a:lnTo>
                    <a:pt x="36451" y="39010"/>
                  </a:lnTo>
                  <a:lnTo>
                    <a:pt x="36207" y="38766"/>
                  </a:lnTo>
                  <a:lnTo>
                    <a:pt x="35902" y="38583"/>
                  </a:lnTo>
                  <a:lnTo>
                    <a:pt x="35598" y="38461"/>
                  </a:lnTo>
                  <a:lnTo>
                    <a:pt x="35110" y="38461"/>
                  </a:lnTo>
                  <a:lnTo>
                    <a:pt x="34988" y="38400"/>
                  </a:lnTo>
                  <a:lnTo>
                    <a:pt x="34927" y="38218"/>
                  </a:lnTo>
                  <a:lnTo>
                    <a:pt x="34866" y="38096"/>
                  </a:lnTo>
                  <a:lnTo>
                    <a:pt x="34683" y="37669"/>
                  </a:lnTo>
                  <a:lnTo>
                    <a:pt x="34440" y="36938"/>
                  </a:lnTo>
                  <a:lnTo>
                    <a:pt x="34257" y="36145"/>
                  </a:lnTo>
                  <a:lnTo>
                    <a:pt x="34074" y="35414"/>
                  </a:lnTo>
                  <a:lnTo>
                    <a:pt x="33952" y="34621"/>
                  </a:lnTo>
                  <a:lnTo>
                    <a:pt x="33891" y="33646"/>
                  </a:lnTo>
                  <a:lnTo>
                    <a:pt x="33769" y="32732"/>
                  </a:lnTo>
                  <a:lnTo>
                    <a:pt x="33586" y="31939"/>
                  </a:lnTo>
                  <a:lnTo>
                    <a:pt x="33342" y="31147"/>
                  </a:lnTo>
                  <a:lnTo>
                    <a:pt x="33099" y="30355"/>
                  </a:lnTo>
                  <a:lnTo>
                    <a:pt x="32794" y="29562"/>
                  </a:lnTo>
                  <a:lnTo>
                    <a:pt x="32550" y="28953"/>
                  </a:lnTo>
                  <a:lnTo>
                    <a:pt x="32428" y="28648"/>
                  </a:lnTo>
                  <a:lnTo>
                    <a:pt x="32245" y="28343"/>
                  </a:lnTo>
                  <a:lnTo>
                    <a:pt x="32001" y="27916"/>
                  </a:lnTo>
                  <a:lnTo>
                    <a:pt x="31879" y="27734"/>
                  </a:lnTo>
                  <a:lnTo>
                    <a:pt x="31819" y="27490"/>
                  </a:lnTo>
                  <a:lnTo>
                    <a:pt x="31758" y="27124"/>
                  </a:lnTo>
                  <a:lnTo>
                    <a:pt x="31697" y="26697"/>
                  </a:lnTo>
                  <a:lnTo>
                    <a:pt x="31697" y="25905"/>
                  </a:lnTo>
                  <a:lnTo>
                    <a:pt x="31514" y="24320"/>
                  </a:lnTo>
                  <a:lnTo>
                    <a:pt x="31270" y="22735"/>
                  </a:lnTo>
                  <a:lnTo>
                    <a:pt x="30965" y="21212"/>
                  </a:lnTo>
                  <a:lnTo>
                    <a:pt x="30965" y="20846"/>
                  </a:lnTo>
                  <a:lnTo>
                    <a:pt x="31026" y="20480"/>
                  </a:lnTo>
                  <a:lnTo>
                    <a:pt x="31026" y="19688"/>
                  </a:lnTo>
                  <a:lnTo>
                    <a:pt x="31026" y="18834"/>
                  </a:lnTo>
                  <a:lnTo>
                    <a:pt x="30965" y="18042"/>
                  </a:lnTo>
                  <a:lnTo>
                    <a:pt x="30904" y="17676"/>
                  </a:lnTo>
                  <a:lnTo>
                    <a:pt x="30782" y="17311"/>
                  </a:lnTo>
                  <a:lnTo>
                    <a:pt x="30478" y="16640"/>
                  </a:lnTo>
                  <a:lnTo>
                    <a:pt x="30112" y="16031"/>
                  </a:lnTo>
                  <a:lnTo>
                    <a:pt x="29746" y="15421"/>
                  </a:lnTo>
                  <a:lnTo>
                    <a:pt x="29502" y="15116"/>
                  </a:lnTo>
                  <a:lnTo>
                    <a:pt x="29258" y="14812"/>
                  </a:lnTo>
                  <a:lnTo>
                    <a:pt x="28954" y="14629"/>
                  </a:lnTo>
                  <a:lnTo>
                    <a:pt x="28649" y="14446"/>
                  </a:lnTo>
                  <a:lnTo>
                    <a:pt x="27978" y="14141"/>
                  </a:lnTo>
                  <a:lnTo>
                    <a:pt x="27247" y="13958"/>
                  </a:lnTo>
                  <a:lnTo>
                    <a:pt x="26455" y="13836"/>
                  </a:lnTo>
                  <a:lnTo>
                    <a:pt x="25662" y="13775"/>
                  </a:lnTo>
                  <a:lnTo>
                    <a:pt x="24748" y="13775"/>
                  </a:lnTo>
                  <a:lnTo>
                    <a:pt x="24565" y="13653"/>
                  </a:lnTo>
                  <a:lnTo>
                    <a:pt x="24260" y="13471"/>
                  </a:lnTo>
                  <a:lnTo>
                    <a:pt x="22919" y="12617"/>
                  </a:lnTo>
                  <a:lnTo>
                    <a:pt x="22554" y="12373"/>
                  </a:lnTo>
                  <a:lnTo>
                    <a:pt x="22432" y="12313"/>
                  </a:lnTo>
                  <a:lnTo>
                    <a:pt x="22310" y="12252"/>
                  </a:lnTo>
                  <a:lnTo>
                    <a:pt x="22310" y="12130"/>
                  </a:lnTo>
                  <a:lnTo>
                    <a:pt x="22127" y="10728"/>
                  </a:lnTo>
                  <a:lnTo>
                    <a:pt x="22066" y="10118"/>
                  </a:lnTo>
                  <a:lnTo>
                    <a:pt x="22066" y="9996"/>
                  </a:lnTo>
                  <a:lnTo>
                    <a:pt x="22188" y="9874"/>
                  </a:lnTo>
                  <a:lnTo>
                    <a:pt x="22493" y="9631"/>
                  </a:lnTo>
                  <a:lnTo>
                    <a:pt x="22615" y="9448"/>
                  </a:lnTo>
                  <a:lnTo>
                    <a:pt x="22676" y="9204"/>
                  </a:lnTo>
                  <a:lnTo>
                    <a:pt x="22858" y="8777"/>
                  </a:lnTo>
                  <a:lnTo>
                    <a:pt x="23224" y="7497"/>
                  </a:lnTo>
                  <a:lnTo>
                    <a:pt x="23407" y="6766"/>
                  </a:lnTo>
                  <a:lnTo>
                    <a:pt x="23529" y="6034"/>
                  </a:lnTo>
                  <a:lnTo>
                    <a:pt x="23651" y="5303"/>
                  </a:lnTo>
                  <a:lnTo>
                    <a:pt x="23651" y="4511"/>
                  </a:lnTo>
                  <a:lnTo>
                    <a:pt x="23590" y="3779"/>
                  </a:lnTo>
                  <a:lnTo>
                    <a:pt x="23468" y="3048"/>
                  </a:lnTo>
                  <a:lnTo>
                    <a:pt x="23285" y="2316"/>
                  </a:lnTo>
                  <a:lnTo>
                    <a:pt x="22919" y="1646"/>
                  </a:lnTo>
                  <a:lnTo>
                    <a:pt x="22493" y="1158"/>
                  </a:lnTo>
                  <a:lnTo>
                    <a:pt x="22005" y="731"/>
                  </a:lnTo>
                  <a:lnTo>
                    <a:pt x="21456" y="366"/>
                  </a:lnTo>
                  <a:lnTo>
                    <a:pt x="20786" y="122"/>
                  </a:lnTo>
                  <a:lnTo>
                    <a:pt x="19994" y="61"/>
                  </a:lnTo>
                  <a:lnTo>
                    <a:pt x="19445" y="0"/>
                  </a:lnTo>
                  <a:close/>
                </a:path>
              </a:pathLst>
            </a:custGeom>
            <a:solidFill>
              <a:srgbClr val="0A95B0"/>
            </a:solidFill>
            <a:ln>
              <a:noFill/>
            </a:ln>
          </p:spPr>
          <p:txBody>
            <a:bodyPr wrap="square" lIns="91425" tIns="91425" rIns="91425" bIns="91425" anchor="ctr" anchorCtr="0">
              <a:noAutofit/>
            </a:bodyPr>
            <a:lstStyle/>
            <a:p>
              <a:pPr lvl="0">
                <a:spcBef>
                  <a:spcPts val="0"/>
                </a:spcBef>
                <a:buNone/>
              </a:pPr>
              <a:endParaRPr/>
            </a:p>
          </p:txBody>
        </p:sp>
      </p:grpSp>
      <p:sp>
        <p:nvSpPr>
          <p:cNvPr id="72" name="Shape 72"/>
          <p:cNvSpPr txBox="1">
            <a:spLocks noGrp="1"/>
          </p:cNvSpPr>
          <p:nvPr>
            <p:ph type="ctrTitle"/>
          </p:nvPr>
        </p:nvSpPr>
        <p:spPr>
          <a:xfrm>
            <a:off x="560978" y="388717"/>
            <a:ext cx="5610902" cy="2428055"/>
          </a:xfrm>
          <a:prstGeom prst="rect">
            <a:avLst/>
          </a:prstGeom>
        </p:spPr>
        <p:txBody>
          <a:bodyPr wrap="square" lIns="91425" tIns="91425" rIns="91425" bIns="91425" anchor="b" anchorCtr="0">
            <a:noAutofit/>
          </a:bodyPr>
          <a:lstStyle/>
          <a:p>
            <a:pPr lvl="0">
              <a:spcBef>
                <a:spcPts val="0"/>
              </a:spcBef>
              <a:buNone/>
            </a:pPr>
            <a:r>
              <a:rPr lang="en" sz="4800" dirty="0" smtClean="0"/>
              <a:t>Hidden Markov Model</a:t>
            </a:r>
            <a:endParaRPr lang="en" sz="4800" dirty="0"/>
          </a:p>
        </p:txBody>
      </p:sp>
      <p:grpSp>
        <p:nvGrpSpPr>
          <p:cNvPr id="73" name="Shape 73"/>
          <p:cNvGrpSpPr/>
          <p:nvPr/>
        </p:nvGrpSpPr>
        <p:grpSpPr>
          <a:xfrm>
            <a:off x="7859064" y="996385"/>
            <a:ext cx="433800" cy="433800"/>
            <a:chOff x="5382800" y="412975"/>
            <a:chExt cx="433800" cy="433800"/>
          </a:xfrm>
        </p:grpSpPr>
        <p:sp>
          <p:nvSpPr>
            <p:cNvPr id="74" name="Shape 74"/>
            <p:cNvSpPr/>
            <p:nvPr/>
          </p:nvSpPr>
          <p:spPr>
            <a:xfrm>
              <a:off x="5382800" y="412975"/>
              <a:ext cx="433800" cy="433800"/>
            </a:xfrm>
            <a:prstGeom prst="ellipse">
              <a:avLst/>
            </a:prstGeom>
            <a:solidFill>
              <a:srgbClr val="F24745">
                <a:alpha val="33460"/>
              </a:srgb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5495482" y="525657"/>
              <a:ext cx="208199" cy="208199"/>
            </a:xfrm>
            <a:prstGeom prst="ellipse">
              <a:avLst/>
            </a:prstGeom>
            <a:solidFill>
              <a:srgbClr val="F24745">
                <a:alpha val="33460"/>
              </a:srgb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5544572" y="574747"/>
              <a:ext cx="110099" cy="110099"/>
            </a:xfrm>
            <a:prstGeom prst="ellipse">
              <a:avLst/>
            </a:prstGeom>
            <a:solidFill>
              <a:srgbClr val="F24745"/>
            </a:solidFill>
            <a:ln>
              <a:noFill/>
            </a:ln>
          </p:spPr>
          <p:txBody>
            <a:bodyPr wrap="square" lIns="91425" tIns="91425" rIns="91425" bIns="91425" anchor="ctr" anchorCtr="0">
              <a:noAutofit/>
            </a:bodyPr>
            <a:lstStyle/>
            <a:p>
              <a:pPr lvl="0">
                <a:spcBef>
                  <a:spcPts val="0"/>
                </a:spcBef>
                <a:buNone/>
              </a:pPr>
              <a:endParaRPr/>
            </a:p>
          </p:txBody>
        </p:sp>
      </p:grpSp>
      <p:sp>
        <p:nvSpPr>
          <p:cNvPr id="2" name="TextBox 1"/>
          <p:cNvSpPr txBox="1"/>
          <p:nvPr/>
        </p:nvSpPr>
        <p:spPr>
          <a:xfrm>
            <a:off x="645061" y="2816772"/>
            <a:ext cx="4908331" cy="523220"/>
          </a:xfrm>
          <a:prstGeom prst="rect">
            <a:avLst/>
          </a:prstGeom>
          <a:noFill/>
        </p:spPr>
        <p:txBody>
          <a:bodyPr wrap="square" rtlCol="0">
            <a:spAutoFit/>
          </a:bodyPr>
          <a:lstStyle/>
          <a:p>
            <a:r>
              <a:rPr lang="en-US" sz="2800" dirty="0" smtClean="0">
                <a:solidFill>
                  <a:schemeClr val="bg1"/>
                </a:solidFill>
                <a:latin typeface="Dosis" panose="020B0604020202020204" charset="0"/>
              </a:rPr>
              <a:t>Lecture – </a:t>
            </a:r>
            <a:r>
              <a:rPr lang="en-US" sz="2800" dirty="0" smtClean="0">
                <a:solidFill>
                  <a:schemeClr val="bg1"/>
                </a:solidFill>
                <a:latin typeface="Dosis" panose="020B0604020202020204" charset="0"/>
              </a:rPr>
              <a:t>7 </a:t>
            </a:r>
            <a:endParaRPr lang="en-US" sz="2800" dirty="0">
              <a:solidFill>
                <a:schemeClr val="bg1"/>
              </a:solidFill>
              <a:latin typeface="Dosis" panose="020B0604020202020204" charset="0"/>
            </a:endParaRPr>
          </a:p>
        </p:txBody>
      </p:sp>
      <p:sp>
        <p:nvSpPr>
          <p:cNvPr id="3" name="TextBox 2"/>
          <p:cNvSpPr txBox="1"/>
          <p:nvPr/>
        </p:nvSpPr>
        <p:spPr>
          <a:xfrm>
            <a:off x="645061" y="3728709"/>
            <a:ext cx="4807158" cy="338554"/>
          </a:xfrm>
          <a:prstGeom prst="rect">
            <a:avLst/>
          </a:prstGeom>
          <a:noFill/>
        </p:spPr>
        <p:txBody>
          <a:bodyPr wrap="square" rtlCol="0">
            <a:spAutoFit/>
          </a:bodyPr>
          <a:lstStyle/>
          <a:p>
            <a:r>
              <a:rPr lang="en-US" sz="1600" dirty="0" smtClean="0">
                <a:solidFill>
                  <a:schemeClr val="bg1"/>
                </a:solidFill>
                <a:latin typeface="Dosis" panose="020B0604020202020204" charset="0"/>
              </a:rPr>
              <a:t>Nafis Neehal, Lecturer, Department of CSE, DIU</a:t>
            </a:r>
            <a:endParaRPr lang="en-US" sz="1600" dirty="0">
              <a:solidFill>
                <a:schemeClr val="bg1"/>
              </a:solidFill>
              <a:latin typeface="Dosis"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05532" y="512298"/>
            <a:ext cx="7802439" cy="533430"/>
          </a:xfrm>
          <a:prstGeom prst="rect">
            <a:avLst/>
          </a:prstGeom>
        </p:spPr>
        <p:txBody>
          <a:bodyPr wrap="square" lIns="91425" tIns="91425" rIns="91425" bIns="91425" anchor="b" anchorCtr="0">
            <a:noAutofit/>
          </a:bodyPr>
          <a:lstStyle/>
          <a:p>
            <a:pPr lvl="0">
              <a:spcBef>
                <a:spcPts val="0"/>
              </a:spcBef>
              <a:buNone/>
            </a:pPr>
            <a:r>
              <a:rPr lang="en" dirty="0" smtClean="0"/>
              <a:t>Scenario: </a:t>
            </a:r>
            <a:r>
              <a:rPr lang="en" dirty="0" smtClean="0"/>
              <a:t>The Occassionally Dishonest Casino Problem</a:t>
            </a:r>
            <a:endParaRPr lang="en" dirty="0"/>
          </a:p>
        </p:txBody>
      </p:sp>
      <p:sp>
        <p:nvSpPr>
          <p:cNvPr id="112" name="Shape 112"/>
          <p:cNvSpPr txBox="1">
            <a:spLocks noGrp="1"/>
          </p:cNvSpPr>
          <p:nvPr>
            <p:ph type="body" idx="1"/>
          </p:nvPr>
        </p:nvSpPr>
        <p:spPr>
          <a:xfrm>
            <a:off x="5412825" y="1201412"/>
            <a:ext cx="3436741" cy="2060028"/>
          </a:xfrm>
          <a:prstGeom prst="rect">
            <a:avLst/>
          </a:prstGeom>
        </p:spPr>
        <p:txBody>
          <a:bodyPr wrap="square" lIns="91425" tIns="91425" rIns="91425" bIns="91425" anchor="t" anchorCtr="0">
            <a:noAutofit/>
          </a:bodyPr>
          <a:lstStyle/>
          <a:p>
            <a:pPr>
              <a:buNone/>
            </a:pPr>
            <a:r>
              <a:rPr lang="en-US" sz="1400" b="1" dirty="0" smtClean="0">
                <a:latin typeface="Dosis" panose="020B0604020202020204" charset="0"/>
              </a:rPr>
              <a:t>Emission Probabilities</a:t>
            </a:r>
            <a:endParaRPr lang="en-US" sz="1400" b="1" dirty="0">
              <a:latin typeface="Dosis" panose="020B0604020202020204" charset="0"/>
            </a:endParaRPr>
          </a:p>
          <a:p>
            <a:pPr marL="285750" indent="-285750"/>
            <a:endParaRPr lang="en-US" sz="1400" dirty="0" smtClean="0">
              <a:latin typeface="Dosis" panose="020B0604020202020204" charset="0"/>
            </a:endParaRPr>
          </a:p>
          <a:p>
            <a:pPr marL="285750" indent="-285750"/>
            <a:r>
              <a:rPr lang="en-US" sz="1400" dirty="0" smtClean="0">
                <a:latin typeface="Dosis" panose="020B0604020202020204" charset="0"/>
              </a:rPr>
              <a:t>A </a:t>
            </a:r>
            <a:r>
              <a:rPr lang="en-US" sz="1400" dirty="0">
                <a:latin typeface="Dosis" panose="020B0604020202020204" charset="0"/>
              </a:rPr>
              <a:t>casino uses a fair die most of the time, but occasionally switches to a loaded one</a:t>
            </a:r>
          </a:p>
          <a:p>
            <a:pPr marL="285750" indent="-285750"/>
            <a:r>
              <a:rPr lang="en-US" sz="1400" dirty="0" smtClean="0">
                <a:latin typeface="Dosis" panose="020B0604020202020204" charset="0"/>
              </a:rPr>
              <a:t>Fair </a:t>
            </a:r>
            <a:r>
              <a:rPr lang="en-US" sz="1400" dirty="0">
                <a:latin typeface="Dosis" panose="020B0604020202020204" charset="0"/>
              </a:rPr>
              <a:t>die: </a:t>
            </a:r>
            <a:r>
              <a:rPr lang="en-US" sz="1400" dirty="0" err="1">
                <a:latin typeface="Dosis" panose="020B0604020202020204" charset="0"/>
              </a:rPr>
              <a:t>Prob</a:t>
            </a:r>
            <a:r>
              <a:rPr lang="en-US" sz="1400" dirty="0">
                <a:latin typeface="Dosis" panose="020B0604020202020204" charset="0"/>
              </a:rPr>
              <a:t>(1) = </a:t>
            </a:r>
            <a:r>
              <a:rPr lang="en-US" sz="1400" dirty="0" err="1">
                <a:latin typeface="Dosis" panose="020B0604020202020204" charset="0"/>
              </a:rPr>
              <a:t>Prob</a:t>
            </a:r>
            <a:r>
              <a:rPr lang="en-US" sz="1400" dirty="0">
                <a:latin typeface="Dosis" panose="020B0604020202020204" charset="0"/>
              </a:rPr>
              <a:t>(2) = . . . = </a:t>
            </a:r>
            <a:r>
              <a:rPr lang="en-US" sz="1400" dirty="0" err="1">
                <a:latin typeface="Dosis" panose="020B0604020202020204" charset="0"/>
              </a:rPr>
              <a:t>Prob</a:t>
            </a:r>
            <a:r>
              <a:rPr lang="en-US" sz="1400" dirty="0">
                <a:latin typeface="Dosis" panose="020B0604020202020204" charset="0"/>
              </a:rPr>
              <a:t>(6) = 1/6</a:t>
            </a:r>
          </a:p>
          <a:p>
            <a:pPr marL="285750" indent="-285750"/>
            <a:r>
              <a:rPr lang="en-US" sz="1400" dirty="0" smtClean="0">
                <a:latin typeface="Dosis" panose="020B0604020202020204" charset="0"/>
              </a:rPr>
              <a:t>Loaded </a:t>
            </a:r>
            <a:r>
              <a:rPr lang="en-US" sz="1400" dirty="0">
                <a:latin typeface="Dosis" panose="020B0604020202020204" charset="0"/>
              </a:rPr>
              <a:t>die</a:t>
            </a:r>
            <a:r>
              <a:rPr lang="en-US" sz="1400" dirty="0" smtClean="0">
                <a:latin typeface="Dosis" panose="020B0604020202020204" charset="0"/>
              </a:rPr>
              <a:t>:  </a:t>
            </a:r>
            <a:r>
              <a:rPr lang="en-US" sz="1400" dirty="0" err="1" smtClean="0">
                <a:latin typeface="Dosis" panose="020B0604020202020204" charset="0"/>
              </a:rPr>
              <a:t>Prob</a:t>
            </a:r>
            <a:r>
              <a:rPr lang="en-US" sz="1400" dirty="0" smtClean="0">
                <a:latin typeface="Dosis" panose="020B0604020202020204" charset="0"/>
              </a:rPr>
              <a:t>(6</a:t>
            </a:r>
            <a:r>
              <a:rPr lang="en-US" sz="1400" dirty="0">
                <a:latin typeface="Dosis" panose="020B0604020202020204" charset="0"/>
              </a:rPr>
              <a:t>) = </a:t>
            </a:r>
            <a:r>
              <a:rPr lang="en-US" sz="1400" dirty="0" smtClean="0">
                <a:latin typeface="Dosis" panose="020B0604020202020204" charset="0"/>
              </a:rPr>
              <a:t>½ (Biased)</a:t>
            </a:r>
          </a:p>
          <a:p>
            <a:pPr marL="285750" indent="-285750"/>
            <a:r>
              <a:rPr lang="en-US" sz="1400" dirty="0" smtClean="0">
                <a:latin typeface="Dosis" panose="020B0604020202020204" charset="0"/>
              </a:rPr>
              <a:t>So, </a:t>
            </a:r>
            <a:r>
              <a:rPr lang="en-US" sz="1400" dirty="0" err="1">
                <a:latin typeface="Dosis" panose="020B0604020202020204" charset="0"/>
              </a:rPr>
              <a:t>Prob</a:t>
            </a:r>
            <a:r>
              <a:rPr lang="en-US" sz="1400" dirty="0">
                <a:latin typeface="Dosis" panose="020B0604020202020204" charset="0"/>
              </a:rPr>
              <a:t>(1) = </a:t>
            </a:r>
            <a:r>
              <a:rPr lang="en-US" sz="1400" dirty="0" err="1">
                <a:latin typeface="Dosis" panose="020B0604020202020204" charset="0"/>
              </a:rPr>
              <a:t>Prob</a:t>
            </a:r>
            <a:r>
              <a:rPr lang="en-US" sz="1400" dirty="0">
                <a:latin typeface="Dosis" panose="020B0604020202020204" charset="0"/>
              </a:rPr>
              <a:t>(2) = . . . = </a:t>
            </a:r>
            <a:r>
              <a:rPr lang="en-US" sz="1400" dirty="0" err="1">
                <a:latin typeface="Dosis" panose="020B0604020202020204" charset="0"/>
              </a:rPr>
              <a:t>Prob</a:t>
            </a:r>
            <a:r>
              <a:rPr lang="en-US" sz="1400" dirty="0">
                <a:latin typeface="Dosis" panose="020B0604020202020204" charset="0"/>
              </a:rPr>
              <a:t>(5) = </a:t>
            </a:r>
            <a:endParaRPr lang="en-US" sz="1400" dirty="0" smtClean="0">
              <a:latin typeface="Dosis" panose="020B0604020202020204" charset="0"/>
            </a:endParaRPr>
          </a:p>
          <a:p>
            <a:pPr>
              <a:buNone/>
            </a:pPr>
            <a:r>
              <a:rPr lang="en-US" sz="1400" dirty="0">
                <a:latin typeface="Dosis" panose="020B0604020202020204" charset="0"/>
              </a:rPr>
              <a:t>	</a:t>
            </a:r>
            <a:r>
              <a:rPr lang="en-US" sz="1400" dirty="0" smtClean="0">
                <a:latin typeface="Dosis" panose="020B0604020202020204" charset="0"/>
              </a:rPr>
              <a:t>{ ( 1 - 1/2) }/5 = 1/10</a:t>
            </a:r>
            <a:endParaRPr lang="en-US" sz="1400" dirty="0">
              <a:latin typeface="Dosis" panose="020B0604020202020204" charset="0"/>
            </a:endParaRPr>
          </a:p>
        </p:txBody>
      </p:sp>
      <p:sp>
        <p:nvSpPr>
          <p:cNvPr id="5" name="Shape 112"/>
          <p:cNvSpPr txBox="1">
            <a:spLocks/>
          </p:cNvSpPr>
          <p:nvPr/>
        </p:nvSpPr>
        <p:spPr>
          <a:xfrm>
            <a:off x="5412825" y="3417124"/>
            <a:ext cx="3436741" cy="145568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9pPr>
          </a:lstStyle>
          <a:p>
            <a:pPr>
              <a:buNone/>
            </a:pPr>
            <a:r>
              <a:rPr lang="en-US" sz="1400" b="1" dirty="0" smtClean="0">
                <a:latin typeface="Dosis" panose="020B0604020202020204" charset="0"/>
              </a:rPr>
              <a:t>Transition Probabilities</a:t>
            </a:r>
            <a:endParaRPr lang="en-US" sz="1400" b="1" dirty="0">
              <a:latin typeface="Dosis" panose="020B0604020202020204" charset="0"/>
            </a:endParaRPr>
          </a:p>
          <a:p>
            <a:pPr marL="285750" indent="-285750"/>
            <a:r>
              <a:rPr lang="en-US" sz="1400" dirty="0" err="1">
                <a:latin typeface="Dosis" panose="020B0604020202020204" charset="0"/>
              </a:rPr>
              <a:t>Prob</a:t>
            </a:r>
            <a:r>
              <a:rPr lang="en-US" sz="1400" dirty="0">
                <a:latin typeface="Dosis" panose="020B0604020202020204" charset="0"/>
              </a:rPr>
              <a:t>(Fair </a:t>
            </a:r>
            <a:r>
              <a:rPr lang="en-US" sz="1400" dirty="0" smtClean="0">
                <a:latin typeface="Dosis" panose="020B0604020202020204" charset="0"/>
              </a:rPr>
              <a:t>-&gt; </a:t>
            </a:r>
            <a:r>
              <a:rPr lang="en-US" sz="1400" dirty="0">
                <a:latin typeface="Dosis" panose="020B0604020202020204" charset="0"/>
              </a:rPr>
              <a:t>Loaded) = 0.01</a:t>
            </a:r>
          </a:p>
          <a:p>
            <a:pPr marL="285750" indent="-285750"/>
            <a:r>
              <a:rPr lang="en-US" sz="1400" dirty="0" err="1">
                <a:latin typeface="Dosis" panose="020B0604020202020204" charset="0"/>
              </a:rPr>
              <a:t>Prob</a:t>
            </a:r>
            <a:r>
              <a:rPr lang="en-US" sz="1400" dirty="0">
                <a:latin typeface="Dosis" panose="020B0604020202020204" charset="0"/>
              </a:rPr>
              <a:t>(Loaded </a:t>
            </a:r>
            <a:r>
              <a:rPr lang="en-US" sz="1400" dirty="0" smtClean="0">
                <a:latin typeface="Dosis" panose="020B0604020202020204" charset="0"/>
              </a:rPr>
              <a:t>-&gt; </a:t>
            </a:r>
            <a:r>
              <a:rPr lang="en-US" sz="1400" dirty="0">
                <a:latin typeface="Dosis" panose="020B0604020202020204" charset="0"/>
              </a:rPr>
              <a:t>Fair) = 0.2</a:t>
            </a:r>
          </a:p>
          <a:p>
            <a:pPr marL="285750" indent="-285750"/>
            <a:r>
              <a:rPr lang="en-US" sz="1400" dirty="0">
                <a:latin typeface="Dosis" panose="020B0604020202020204" charset="0"/>
              </a:rPr>
              <a:t>Transitions between states obey a Markov process</a:t>
            </a:r>
          </a:p>
          <a:p>
            <a:pPr marL="285750" indent="-285750"/>
            <a:endParaRPr lang="en-US" sz="1400" dirty="0" smtClean="0">
              <a:latin typeface="Dosis" panose="020B0604020202020204" charset="0"/>
            </a:endParaRPr>
          </a:p>
        </p:txBody>
      </p:sp>
      <p:sp>
        <p:nvSpPr>
          <p:cNvPr id="2" name="Rectangle 1"/>
          <p:cNvSpPr/>
          <p:nvPr/>
        </p:nvSpPr>
        <p:spPr>
          <a:xfrm>
            <a:off x="1093076" y="1734207"/>
            <a:ext cx="809296" cy="1682917"/>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1/6</a:t>
            </a:r>
          </a:p>
          <a:p>
            <a:pPr algn="ctr"/>
            <a:r>
              <a:rPr lang="en-US" dirty="0" smtClean="0">
                <a:solidFill>
                  <a:schemeClr val="tx1"/>
                </a:solidFill>
              </a:rPr>
              <a:t>2: 1/6</a:t>
            </a:r>
          </a:p>
          <a:p>
            <a:pPr algn="ctr"/>
            <a:r>
              <a:rPr lang="en-US" dirty="0" smtClean="0">
                <a:solidFill>
                  <a:schemeClr val="tx1"/>
                </a:solidFill>
              </a:rPr>
              <a:t>3: </a:t>
            </a:r>
            <a:r>
              <a:rPr lang="en-US" dirty="0">
                <a:solidFill>
                  <a:schemeClr val="tx1"/>
                </a:solidFill>
              </a:rPr>
              <a:t>1/6</a:t>
            </a:r>
          </a:p>
          <a:p>
            <a:pPr algn="ctr"/>
            <a:r>
              <a:rPr lang="en-US" dirty="0" smtClean="0">
                <a:solidFill>
                  <a:schemeClr val="tx1"/>
                </a:solidFill>
              </a:rPr>
              <a:t>4: </a:t>
            </a:r>
            <a:r>
              <a:rPr lang="en-US" dirty="0">
                <a:solidFill>
                  <a:schemeClr val="tx1"/>
                </a:solidFill>
              </a:rPr>
              <a:t>1/6</a:t>
            </a:r>
          </a:p>
          <a:p>
            <a:pPr algn="ctr"/>
            <a:r>
              <a:rPr lang="en-US" dirty="0" smtClean="0">
                <a:solidFill>
                  <a:schemeClr val="tx1"/>
                </a:solidFill>
              </a:rPr>
              <a:t>5: </a:t>
            </a:r>
            <a:r>
              <a:rPr lang="en-US" dirty="0">
                <a:solidFill>
                  <a:schemeClr val="tx1"/>
                </a:solidFill>
              </a:rPr>
              <a:t>1/6</a:t>
            </a:r>
          </a:p>
          <a:p>
            <a:pPr algn="ctr"/>
            <a:r>
              <a:rPr lang="en-US" dirty="0">
                <a:solidFill>
                  <a:schemeClr val="tx1"/>
                </a:solidFill>
              </a:rPr>
              <a:t>6</a:t>
            </a:r>
            <a:r>
              <a:rPr lang="en-US" dirty="0" smtClean="0">
                <a:solidFill>
                  <a:schemeClr val="tx1"/>
                </a:solidFill>
              </a:rPr>
              <a:t>: </a:t>
            </a:r>
            <a:r>
              <a:rPr lang="en-US" dirty="0">
                <a:solidFill>
                  <a:schemeClr val="tx1"/>
                </a:solidFill>
              </a:rPr>
              <a:t>1/6</a:t>
            </a:r>
          </a:p>
          <a:p>
            <a:pPr algn="ctr"/>
            <a:endParaRPr lang="en-US" dirty="0">
              <a:solidFill>
                <a:schemeClr val="tx1"/>
              </a:solidFill>
            </a:endParaRPr>
          </a:p>
        </p:txBody>
      </p:sp>
      <p:sp>
        <p:nvSpPr>
          <p:cNvPr id="25" name="Rectangle 24"/>
          <p:cNvSpPr/>
          <p:nvPr/>
        </p:nvSpPr>
        <p:spPr>
          <a:xfrm>
            <a:off x="3431628" y="1734207"/>
            <a:ext cx="809296" cy="1682917"/>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a:t>
            </a:r>
            <a:r>
              <a:rPr lang="en-US" dirty="0" smtClean="0">
                <a:solidFill>
                  <a:schemeClr val="tx1"/>
                </a:solidFill>
              </a:rPr>
              <a:t>1/10</a:t>
            </a:r>
            <a:endParaRPr lang="en-US" dirty="0">
              <a:solidFill>
                <a:schemeClr val="tx1"/>
              </a:solidFill>
            </a:endParaRPr>
          </a:p>
          <a:p>
            <a:pPr algn="ctr"/>
            <a:r>
              <a:rPr lang="en-US" dirty="0">
                <a:solidFill>
                  <a:schemeClr val="tx1"/>
                </a:solidFill>
              </a:rPr>
              <a:t>2: </a:t>
            </a:r>
            <a:r>
              <a:rPr lang="en-US" dirty="0" smtClean="0">
                <a:solidFill>
                  <a:schemeClr val="tx1"/>
                </a:solidFill>
              </a:rPr>
              <a:t>1/10</a:t>
            </a:r>
            <a:endParaRPr lang="en-US" dirty="0">
              <a:solidFill>
                <a:schemeClr val="tx1"/>
              </a:solidFill>
            </a:endParaRPr>
          </a:p>
          <a:p>
            <a:pPr algn="ctr"/>
            <a:r>
              <a:rPr lang="en-US" dirty="0">
                <a:solidFill>
                  <a:schemeClr val="tx1"/>
                </a:solidFill>
              </a:rPr>
              <a:t>3: </a:t>
            </a:r>
            <a:r>
              <a:rPr lang="en-US" dirty="0" smtClean="0">
                <a:solidFill>
                  <a:schemeClr val="tx1"/>
                </a:solidFill>
              </a:rPr>
              <a:t>1/10</a:t>
            </a:r>
            <a:endParaRPr lang="en-US" dirty="0">
              <a:solidFill>
                <a:schemeClr val="tx1"/>
              </a:solidFill>
            </a:endParaRPr>
          </a:p>
          <a:p>
            <a:pPr algn="ctr"/>
            <a:r>
              <a:rPr lang="en-US" dirty="0">
                <a:solidFill>
                  <a:schemeClr val="tx1"/>
                </a:solidFill>
              </a:rPr>
              <a:t>4: </a:t>
            </a:r>
            <a:r>
              <a:rPr lang="en-US" dirty="0" smtClean="0">
                <a:solidFill>
                  <a:schemeClr val="tx1"/>
                </a:solidFill>
              </a:rPr>
              <a:t>1/10</a:t>
            </a:r>
            <a:endParaRPr lang="en-US" dirty="0">
              <a:solidFill>
                <a:schemeClr val="tx1"/>
              </a:solidFill>
            </a:endParaRPr>
          </a:p>
          <a:p>
            <a:pPr algn="ctr"/>
            <a:r>
              <a:rPr lang="en-US" dirty="0">
                <a:solidFill>
                  <a:schemeClr val="tx1"/>
                </a:solidFill>
              </a:rPr>
              <a:t>5: </a:t>
            </a:r>
            <a:r>
              <a:rPr lang="en-US" dirty="0" smtClean="0">
                <a:solidFill>
                  <a:schemeClr val="tx1"/>
                </a:solidFill>
              </a:rPr>
              <a:t>1/10</a:t>
            </a:r>
          </a:p>
          <a:p>
            <a:pPr algn="ctr"/>
            <a:r>
              <a:rPr lang="en-US" dirty="0" smtClean="0">
                <a:solidFill>
                  <a:schemeClr val="tx1"/>
                </a:solidFill>
              </a:rPr>
              <a:t>6: 1/2</a:t>
            </a:r>
          </a:p>
          <a:p>
            <a:pPr algn="ctr"/>
            <a:endParaRPr lang="en-US" dirty="0">
              <a:solidFill>
                <a:schemeClr val="tx1"/>
              </a:solidFill>
            </a:endParaRPr>
          </a:p>
        </p:txBody>
      </p:sp>
      <p:cxnSp>
        <p:nvCxnSpPr>
          <p:cNvPr id="26" name="Curved Connector 25"/>
          <p:cNvCxnSpPr/>
          <p:nvPr/>
        </p:nvCxnSpPr>
        <p:spPr>
          <a:xfrm>
            <a:off x="1902372" y="2231425"/>
            <a:ext cx="1529256"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p:nvPr/>
        </p:nvCxnSpPr>
        <p:spPr>
          <a:xfrm rot="10800000" flipV="1">
            <a:off x="1912884" y="2563131"/>
            <a:ext cx="1518744" cy="125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30517" y="1911684"/>
            <a:ext cx="472965" cy="307777"/>
          </a:xfrm>
          <a:prstGeom prst="rect">
            <a:avLst/>
          </a:prstGeom>
          <a:noFill/>
        </p:spPr>
        <p:txBody>
          <a:bodyPr wrap="square" rtlCol="0">
            <a:spAutoFit/>
          </a:bodyPr>
          <a:lstStyle/>
          <a:p>
            <a:r>
              <a:rPr lang="en-US" dirty="0" smtClean="0">
                <a:solidFill>
                  <a:schemeClr val="bg2"/>
                </a:solidFill>
                <a:latin typeface="Dosis" panose="020B0604020202020204" charset="0"/>
              </a:rPr>
              <a:t>0.01</a:t>
            </a:r>
            <a:endParaRPr lang="en-US" dirty="0">
              <a:solidFill>
                <a:schemeClr val="bg2"/>
              </a:solidFill>
              <a:latin typeface="Dosis" panose="020B0604020202020204" charset="0"/>
            </a:endParaRPr>
          </a:p>
        </p:txBody>
      </p:sp>
      <p:sp>
        <p:nvSpPr>
          <p:cNvPr id="42" name="TextBox 41"/>
          <p:cNvSpPr txBox="1"/>
          <p:nvPr/>
        </p:nvSpPr>
        <p:spPr>
          <a:xfrm>
            <a:off x="2430516" y="2725133"/>
            <a:ext cx="472965" cy="307777"/>
          </a:xfrm>
          <a:prstGeom prst="rect">
            <a:avLst/>
          </a:prstGeom>
          <a:noFill/>
        </p:spPr>
        <p:txBody>
          <a:bodyPr wrap="square" rtlCol="0">
            <a:spAutoFit/>
          </a:bodyPr>
          <a:lstStyle/>
          <a:p>
            <a:r>
              <a:rPr lang="en-US" dirty="0" smtClean="0">
                <a:solidFill>
                  <a:schemeClr val="bg2"/>
                </a:solidFill>
                <a:latin typeface="Dosis" panose="020B0604020202020204" charset="0"/>
              </a:rPr>
              <a:t>0.2</a:t>
            </a:r>
            <a:endParaRPr lang="en-US" dirty="0">
              <a:solidFill>
                <a:schemeClr val="bg2"/>
              </a:solidFill>
              <a:latin typeface="Dosis" panose="020B0604020202020204" charset="0"/>
            </a:endParaRPr>
          </a:p>
        </p:txBody>
      </p:sp>
      <p:sp>
        <p:nvSpPr>
          <p:cNvPr id="40" name="Curved Down Arrow 39"/>
          <p:cNvSpPr/>
          <p:nvPr/>
        </p:nvSpPr>
        <p:spPr>
          <a:xfrm rot="18698133">
            <a:off x="677632" y="1364293"/>
            <a:ext cx="609530" cy="3867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urved Down Arrow 43"/>
          <p:cNvSpPr/>
          <p:nvPr/>
        </p:nvSpPr>
        <p:spPr>
          <a:xfrm rot="3451851">
            <a:off x="4127973" y="1362346"/>
            <a:ext cx="609530" cy="3867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p:cNvSpPr txBox="1"/>
          <p:nvPr/>
        </p:nvSpPr>
        <p:spPr>
          <a:xfrm>
            <a:off x="893298" y="1082190"/>
            <a:ext cx="536109" cy="307777"/>
          </a:xfrm>
          <a:prstGeom prst="rect">
            <a:avLst/>
          </a:prstGeom>
          <a:noFill/>
        </p:spPr>
        <p:txBody>
          <a:bodyPr wrap="square" rtlCol="0">
            <a:spAutoFit/>
          </a:bodyPr>
          <a:lstStyle/>
          <a:p>
            <a:r>
              <a:rPr lang="en-US" dirty="0" smtClean="0">
                <a:solidFill>
                  <a:schemeClr val="bg2"/>
                </a:solidFill>
                <a:latin typeface="Dosis" panose="020B0604020202020204" charset="0"/>
              </a:rPr>
              <a:t>0.99</a:t>
            </a:r>
            <a:endParaRPr lang="en-US" dirty="0">
              <a:solidFill>
                <a:schemeClr val="bg2"/>
              </a:solidFill>
              <a:latin typeface="Dosis" panose="020B0604020202020204" charset="0"/>
            </a:endParaRPr>
          </a:p>
        </p:txBody>
      </p:sp>
      <p:sp>
        <p:nvSpPr>
          <p:cNvPr id="46" name="TextBox 45"/>
          <p:cNvSpPr txBox="1"/>
          <p:nvPr/>
        </p:nvSpPr>
        <p:spPr>
          <a:xfrm>
            <a:off x="4498558" y="1090083"/>
            <a:ext cx="521863" cy="307777"/>
          </a:xfrm>
          <a:prstGeom prst="rect">
            <a:avLst/>
          </a:prstGeom>
          <a:noFill/>
        </p:spPr>
        <p:txBody>
          <a:bodyPr wrap="square" rtlCol="0">
            <a:spAutoFit/>
          </a:bodyPr>
          <a:lstStyle/>
          <a:p>
            <a:r>
              <a:rPr lang="en-US" dirty="0" smtClean="0">
                <a:solidFill>
                  <a:schemeClr val="bg2"/>
                </a:solidFill>
                <a:latin typeface="Dosis" panose="020B0604020202020204" charset="0"/>
              </a:rPr>
              <a:t>0.80</a:t>
            </a:r>
            <a:endParaRPr lang="en-US" dirty="0">
              <a:solidFill>
                <a:schemeClr val="bg2"/>
              </a:solidFill>
              <a:latin typeface="Dosis" panose="020B0604020202020204" charset="0"/>
            </a:endParaRPr>
          </a:p>
        </p:txBody>
      </p:sp>
      <p:sp>
        <p:nvSpPr>
          <p:cNvPr id="47" name="TextBox 46"/>
          <p:cNvSpPr txBox="1"/>
          <p:nvPr/>
        </p:nvSpPr>
        <p:spPr>
          <a:xfrm>
            <a:off x="982397" y="3648774"/>
            <a:ext cx="1298348" cy="738664"/>
          </a:xfrm>
          <a:prstGeom prst="rect">
            <a:avLst/>
          </a:prstGeom>
          <a:noFill/>
        </p:spPr>
        <p:txBody>
          <a:bodyPr wrap="square" rtlCol="0">
            <a:spAutoFit/>
          </a:bodyPr>
          <a:lstStyle/>
          <a:p>
            <a:r>
              <a:rPr lang="en-US" b="1" dirty="0">
                <a:solidFill>
                  <a:schemeClr val="bg2"/>
                </a:solidFill>
                <a:latin typeface="Dosis" panose="020B0604020202020204" charset="0"/>
              </a:rPr>
              <a:t>Probability Outcomes in </a:t>
            </a:r>
            <a:r>
              <a:rPr lang="en-US" b="1" dirty="0" smtClean="0">
                <a:solidFill>
                  <a:schemeClr val="bg2"/>
                </a:solidFill>
                <a:latin typeface="Dosis" panose="020B0604020202020204" charset="0"/>
              </a:rPr>
              <a:t>Fair Dice</a:t>
            </a:r>
            <a:endParaRPr lang="en-US" b="1" dirty="0">
              <a:solidFill>
                <a:schemeClr val="bg2"/>
              </a:solidFill>
              <a:latin typeface="Dosis" panose="020B0604020202020204" charset="0"/>
            </a:endParaRPr>
          </a:p>
        </p:txBody>
      </p:sp>
      <p:sp>
        <p:nvSpPr>
          <p:cNvPr id="48" name="TextBox 47"/>
          <p:cNvSpPr txBox="1"/>
          <p:nvPr/>
        </p:nvSpPr>
        <p:spPr>
          <a:xfrm>
            <a:off x="3452367" y="3648774"/>
            <a:ext cx="1224736" cy="738664"/>
          </a:xfrm>
          <a:prstGeom prst="rect">
            <a:avLst/>
          </a:prstGeom>
          <a:noFill/>
        </p:spPr>
        <p:txBody>
          <a:bodyPr wrap="square" rtlCol="0">
            <a:spAutoFit/>
          </a:bodyPr>
          <a:lstStyle/>
          <a:p>
            <a:r>
              <a:rPr lang="en-US" b="1" dirty="0" smtClean="0">
                <a:solidFill>
                  <a:schemeClr val="bg2"/>
                </a:solidFill>
                <a:latin typeface="Dosis" panose="020B0604020202020204" charset="0"/>
              </a:rPr>
              <a:t>Probability Outcomes in Loaded Dice</a:t>
            </a:r>
            <a:endParaRPr lang="en-US" b="1" dirty="0">
              <a:solidFill>
                <a:schemeClr val="bg2"/>
              </a:solidFill>
              <a:latin typeface="Dosis" panose="020B0604020202020204" charset="0"/>
            </a:endParaRPr>
          </a:p>
        </p:txBody>
      </p:sp>
    </p:spTree>
    <p:extLst>
      <p:ext uri="{BB962C8B-B14F-4D97-AF65-F5344CB8AC3E}">
        <p14:creationId xmlns:p14="http://schemas.microsoft.com/office/powerpoint/2010/main" val="98912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05533" y="512298"/>
            <a:ext cx="6919570" cy="533430"/>
          </a:xfrm>
          <a:prstGeom prst="rect">
            <a:avLst/>
          </a:prstGeom>
        </p:spPr>
        <p:txBody>
          <a:bodyPr wrap="square" lIns="91425" tIns="91425" rIns="91425" bIns="91425" anchor="b" anchorCtr="0">
            <a:noAutofit/>
          </a:bodyPr>
          <a:lstStyle/>
          <a:p>
            <a:pPr lvl="0">
              <a:spcBef>
                <a:spcPts val="0"/>
              </a:spcBef>
              <a:buNone/>
            </a:pPr>
            <a:r>
              <a:rPr lang="en" dirty="0" smtClean="0"/>
              <a:t>Problem Statement for Forward Algorithm</a:t>
            </a:r>
            <a:endParaRPr lang="en" dirty="0"/>
          </a:p>
        </p:txBody>
      </p:sp>
      <p:sp>
        <p:nvSpPr>
          <p:cNvPr id="112" name="Shape 112"/>
          <p:cNvSpPr txBox="1">
            <a:spLocks noGrp="1"/>
          </p:cNvSpPr>
          <p:nvPr>
            <p:ph type="body" idx="1"/>
          </p:nvPr>
        </p:nvSpPr>
        <p:spPr>
          <a:xfrm>
            <a:off x="914390" y="1040422"/>
            <a:ext cx="7683072" cy="3773316"/>
          </a:xfrm>
          <a:prstGeom prst="rect">
            <a:avLst/>
          </a:prstGeom>
        </p:spPr>
        <p:txBody>
          <a:bodyPr wrap="square" lIns="91425" tIns="91425" rIns="91425" bIns="91425" anchor="t" anchorCtr="0">
            <a:noAutofit/>
          </a:bodyPr>
          <a:lstStyle/>
          <a:p>
            <a:pPr>
              <a:buNone/>
            </a:pPr>
            <a:r>
              <a:rPr lang="en-US" sz="1800" dirty="0" smtClean="0">
                <a:latin typeface="Dosis" panose="020B0604020202020204" charset="0"/>
              </a:rPr>
              <a:t>For 3 Consecutive dice rolling, the outcome observed:</a:t>
            </a:r>
          </a:p>
          <a:p>
            <a:pPr>
              <a:buNone/>
            </a:pPr>
            <a:r>
              <a:rPr lang="en-US" sz="1800" dirty="0">
                <a:latin typeface="Dosis" panose="020B0604020202020204" charset="0"/>
              </a:rPr>
              <a:t>	</a:t>
            </a:r>
            <a:r>
              <a:rPr lang="en-US" sz="1800" dirty="0" smtClean="0">
                <a:latin typeface="Dosis" panose="020B0604020202020204" charset="0"/>
              </a:rPr>
              <a:t>- </a:t>
            </a:r>
            <a:r>
              <a:rPr lang="en-US" sz="1800" dirty="0" smtClean="0">
                <a:latin typeface="Dosis" panose="020B0604020202020204" charset="0"/>
              </a:rPr>
              <a:t>6 (first rolling outcome)</a:t>
            </a:r>
          </a:p>
          <a:p>
            <a:pPr>
              <a:buNone/>
            </a:pPr>
            <a:r>
              <a:rPr lang="en-US" sz="1800" dirty="0">
                <a:latin typeface="Dosis" panose="020B0604020202020204" charset="0"/>
              </a:rPr>
              <a:t>	</a:t>
            </a:r>
            <a:r>
              <a:rPr lang="en-US" sz="1800" dirty="0" smtClean="0">
                <a:latin typeface="Dosis" panose="020B0604020202020204" charset="0"/>
              </a:rPr>
              <a:t>- </a:t>
            </a:r>
            <a:r>
              <a:rPr lang="en-US" sz="1800" dirty="0" smtClean="0">
                <a:latin typeface="Dosis" panose="020B0604020202020204" charset="0"/>
              </a:rPr>
              <a:t>2 (second rolling outcome) </a:t>
            </a:r>
          </a:p>
          <a:p>
            <a:pPr>
              <a:buNone/>
            </a:pPr>
            <a:r>
              <a:rPr lang="en-US" sz="1800" dirty="0">
                <a:latin typeface="Dosis" panose="020B0604020202020204" charset="0"/>
              </a:rPr>
              <a:t>	</a:t>
            </a:r>
            <a:r>
              <a:rPr lang="en-US" sz="1800" dirty="0" smtClean="0">
                <a:latin typeface="Dosis" panose="020B0604020202020204" charset="0"/>
              </a:rPr>
              <a:t>- </a:t>
            </a:r>
            <a:r>
              <a:rPr lang="en-US" sz="1800" dirty="0" smtClean="0">
                <a:latin typeface="Dosis" panose="020B0604020202020204" charset="0"/>
              </a:rPr>
              <a:t>6 (third rolling outcome)</a:t>
            </a:r>
            <a:r>
              <a:rPr lang="en-US" sz="1400" dirty="0" smtClean="0">
                <a:latin typeface="Dosis" panose="020B0604020202020204" charset="0"/>
              </a:rPr>
              <a:t/>
            </a:r>
            <a:br>
              <a:rPr lang="en-US" sz="1400" dirty="0" smtClean="0">
                <a:latin typeface="Dosis" panose="020B0604020202020204" charset="0"/>
              </a:rPr>
            </a:br>
            <a:endParaRPr lang="en-US" sz="1800" dirty="0" smtClean="0">
              <a:latin typeface="Dosis" panose="020B0604020202020204" charset="0"/>
            </a:endParaRPr>
          </a:p>
          <a:p>
            <a:pPr>
              <a:buNone/>
            </a:pPr>
            <a:r>
              <a:rPr lang="en-US" sz="1800" u="sng" dirty="0" smtClean="0">
                <a:solidFill>
                  <a:srgbClr val="FF0000"/>
                </a:solidFill>
                <a:latin typeface="Dosis" panose="020B0604020202020204" charset="0"/>
              </a:rPr>
              <a:t>Now find out the probabilities for each possible combinations of two different types of dices (fair and loaded) which might have produced the outcome (6,2,6). Or how likely is if given a specific sequence?</a:t>
            </a:r>
          </a:p>
          <a:p>
            <a:pPr>
              <a:buNone/>
            </a:pPr>
            <a:endParaRPr lang="en-US" sz="1800" dirty="0">
              <a:latin typeface="Dosis" panose="020B0604020202020204" charset="0"/>
            </a:endParaRPr>
          </a:p>
          <a:p>
            <a:pPr>
              <a:buNone/>
            </a:pPr>
            <a:r>
              <a:rPr lang="en-US" sz="1800" dirty="0" smtClean="0">
                <a:latin typeface="Dosis" panose="020B0604020202020204" charset="0"/>
              </a:rPr>
              <a:t>Example: What is the probability that the consecutive outcomes (6,2,6) were generated from the dice combination (F,L,F), which means, the first dice was Fair and outcome was 6, Second dice was Loaded </a:t>
            </a:r>
            <a:r>
              <a:rPr lang="en-US" sz="1800" dirty="0">
                <a:latin typeface="Dosis" panose="020B0604020202020204" charset="0"/>
              </a:rPr>
              <a:t> and outcome was </a:t>
            </a:r>
            <a:r>
              <a:rPr lang="en-US" sz="1800" dirty="0" smtClean="0">
                <a:latin typeface="Dosis" panose="020B0604020202020204" charset="0"/>
              </a:rPr>
              <a:t>2 and the Last Dice was Fair and </a:t>
            </a:r>
            <a:r>
              <a:rPr lang="en-US" sz="1800" dirty="0">
                <a:latin typeface="Dosis" panose="020B0604020202020204" charset="0"/>
              </a:rPr>
              <a:t>outcome was 6</a:t>
            </a:r>
            <a:r>
              <a:rPr lang="en-US" sz="1800" dirty="0" smtClean="0">
                <a:latin typeface="Dosis" panose="020B0604020202020204" charset="0"/>
              </a:rPr>
              <a:t>?</a:t>
            </a:r>
            <a:endParaRPr lang="en-US" sz="1800" dirty="0" smtClean="0">
              <a:latin typeface="Dosis" panose="020B0604020202020204" charset="0"/>
            </a:endParaRPr>
          </a:p>
        </p:txBody>
      </p:sp>
    </p:spTree>
    <p:extLst>
      <p:ext uri="{BB962C8B-B14F-4D97-AF65-F5344CB8AC3E}">
        <p14:creationId xmlns:p14="http://schemas.microsoft.com/office/powerpoint/2010/main" val="323166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05533" y="512298"/>
            <a:ext cx="6919570" cy="533430"/>
          </a:xfrm>
          <a:prstGeom prst="rect">
            <a:avLst/>
          </a:prstGeom>
        </p:spPr>
        <p:txBody>
          <a:bodyPr wrap="square" lIns="91425" tIns="91425" rIns="91425" bIns="91425" anchor="b" anchorCtr="0">
            <a:noAutofit/>
          </a:bodyPr>
          <a:lstStyle/>
          <a:p>
            <a:pPr lvl="0">
              <a:spcBef>
                <a:spcPts val="0"/>
              </a:spcBef>
              <a:buNone/>
            </a:pPr>
            <a:r>
              <a:rPr lang="en" dirty="0" smtClean="0"/>
              <a:t>Forward Algorithm</a:t>
            </a:r>
            <a:endParaRPr lang="en" dirty="0"/>
          </a:p>
        </p:txBody>
      </p:sp>
      <p:sp>
        <p:nvSpPr>
          <p:cNvPr id="112" name="Shape 112"/>
          <p:cNvSpPr txBox="1">
            <a:spLocks noGrp="1"/>
          </p:cNvSpPr>
          <p:nvPr>
            <p:ph type="body" idx="1"/>
          </p:nvPr>
        </p:nvSpPr>
        <p:spPr>
          <a:xfrm>
            <a:off x="805533" y="1045728"/>
            <a:ext cx="7424067" cy="3810051"/>
          </a:xfrm>
          <a:prstGeom prst="rect">
            <a:avLst/>
          </a:prstGeom>
        </p:spPr>
        <p:txBody>
          <a:bodyPr wrap="square" lIns="91425" tIns="91425" rIns="91425" bIns="91425" anchor="t" anchorCtr="0">
            <a:noAutofit/>
          </a:bodyPr>
          <a:lstStyle/>
          <a:p>
            <a:pPr marL="285750" indent="-285750"/>
            <a:r>
              <a:rPr lang="en-US" sz="1400" dirty="0" err="1" smtClean="0">
                <a:latin typeface="Dosis" panose="020B0604020202020204" charset="0"/>
              </a:rPr>
              <a:t>Prob</a:t>
            </a:r>
            <a:r>
              <a:rPr lang="en-US" sz="1400" dirty="0" smtClean="0">
                <a:latin typeface="Dosis" panose="020B0604020202020204" charset="0"/>
              </a:rPr>
              <a:t> (FFF) = Static Probability x Probability of outcome 6 in a Fair Dice x Transition Probability of Fair to 	       Fair x </a:t>
            </a:r>
            <a:r>
              <a:rPr lang="en-US" sz="1400" dirty="0">
                <a:latin typeface="Dosis" panose="020B0604020202020204" charset="0"/>
              </a:rPr>
              <a:t>Probability of outcome </a:t>
            </a:r>
            <a:r>
              <a:rPr lang="en-US" sz="1400" dirty="0" smtClean="0">
                <a:latin typeface="Dosis" panose="020B0604020202020204" charset="0"/>
              </a:rPr>
              <a:t>2 </a:t>
            </a:r>
            <a:r>
              <a:rPr lang="en-US" sz="1400" dirty="0">
                <a:latin typeface="Dosis" panose="020B0604020202020204" charset="0"/>
              </a:rPr>
              <a:t>in a Fair </a:t>
            </a:r>
            <a:r>
              <a:rPr lang="en-US" sz="1400" dirty="0" smtClean="0">
                <a:latin typeface="Dosis" panose="020B0604020202020204" charset="0"/>
              </a:rPr>
              <a:t>Dice x </a:t>
            </a:r>
            <a:r>
              <a:rPr lang="en-US" sz="1400" dirty="0">
                <a:latin typeface="Dosis" panose="020B0604020202020204" charset="0"/>
              </a:rPr>
              <a:t>Transition Probability of Fair to </a:t>
            </a:r>
            <a:r>
              <a:rPr lang="en-US" sz="1400" dirty="0" smtClean="0">
                <a:latin typeface="Dosis" panose="020B0604020202020204" charset="0"/>
              </a:rPr>
              <a:t>Fair </a:t>
            </a:r>
            <a:r>
              <a:rPr lang="en-US" sz="1400" dirty="0">
                <a:latin typeface="Dosis" panose="020B0604020202020204" charset="0"/>
              </a:rPr>
              <a:t>x </a:t>
            </a:r>
            <a:r>
              <a:rPr lang="en-US" sz="1400" dirty="0" smtClean="0">
                <a:latin typeface="Dosis" panose="020B0604020202020204" charset="0"/>
              </a:rPr>
              <a:t>	       Probability </a:t>
            </a:r>
            <a:r>
              <a:rPr lang="en-US" sz="1400" dirty="0">
                <a:latin typeface="Dosis" panose="020B0604020202020204" charset="0"/>
              </a:rPr>
              <a:t>of outcome 2 in a Fair Dice </a:t>
            </a:r>
          </a:p>
          <a:p>
            <a:pPr lvl="2">
              <a:buNone/>
            </a:pPr>
            <a:r>
              <a:rPr lang="en-US" sz="1400" dirty="0" smtClean="0">
                <a:latin typeface="Dosis" panose="020B0604020202020204" charset="0"/>
              </a:rPr>
              <a:t>	    = 0.5 x 1/6 x 0.99 x 1/6 x 0.99 x 1/6</a:t>
            </a:r>
          </a:p>
          <a:p>
            <a:pPr lvl="2">
              <a:buNone/>
            </a:pPr>
            <a:r>
              <a:rPr lang="en-US" sz="1400" dirty="0">
                <a:latin typeface="Dosis" panose="020B0604020202020204" charset="0"/>
              </a:rPr>
              <a:t>	</a:t>
            </a:r>
            <a:r>
              <a:rPr lang="en-US" sz="1400" dirty="0" smtClean="0">
                <a:latin typeface="Dosis" panose="020B0604020202020204" charset="0"/>
              </a:rPr>
              <a:t>    = 0.0027</a:t>
            </a:r>
            <a:br>
              <a:rPr lang="en-US" sz="1400" dirty="0" smtClean="0">
                <a:latin typeface="Dosis" panose="020B0604020202020204" charset="0"/>
              </a:rPr>
            </a:br>
            <a:endParaRPr lang="en-US" sz="1400" dirty="0" smtClean="0">
              <a:latin typeface="Dosis" panose="020B0604020202020204" charset="0"/>
            </a:endParaRPr>
          </a:p>
          <a:p>
            <a:pPr marL="285750" lvl="2" indent="-285750"/>
            <a:r>
              <a:rPr lang="en-US" sz="1400" dirty="0" err="1">
                <a:latin typeface="Dosis" panose="020B0604020202020204" charset="0"/>
              </a:rPr>
              <a:t>Prob</a:t>
            </a:r>
            <a:r>
              <a:rPr lang="en-US" sz="1400" dirty="0">
                <a:latin typeface="Dosis" panose="020B0604020202020204" charset="0"/>
              </a:rPr>
              <a:t> (</a:t>
            </a:r>
            <a:r>
              <a:rPr lang="en-US" sz="1400" dirty="0" smtClean="0">
                <a:latin typeface="Dosis" panose="020B0604020202020204" charset="0"/>
              </a:rPr>
              <a:t>FFL) = </a:t>
            </a:r>
            <a:r>
              <a:rPr lang="en-US" sz="1400" dirty="0">
                <a:latin typeface="Dosis" panose="020B0604020202020204" charset="0"/>
              </a:rPr>
              <a:t>Static Probability x Probability of outcome 6 in a Fair Dice x Transition Probability of Fair to 	       Fair x Probability of outcome 2 in a Fair Dice x Transition Probability of Fair to </a:t>
            </a:r>
            <a:r>
              <a:rPr lang="en-US" sz="1400" dirty="0" smtClean="0">
                <a:latin typeface="Dosis" panose="020B0604020202020204" charset="0"/>
              </a:rPr>
              <a:t>Loaded </a:t>
            </a:r>
            <a:r>
              <a:rPr lang="en-US" sz="1400" dirty="0">
                <a:latin typeface="Dosis" panose="020B0604020202020204" charset="0"/>
              </a:rPr>
              <a:t>x 	       Probability of outcome </a:t>
            </a:r>
            <a:r>
              <a:rPr lang="en-US" sz="1400" dirty="0" smtClean="0">
                <a:latin typeface="Dosis" panose="020B0604020202020204" charset="0"/>
              </a:rPr>
              <a:t>6 </a:t>
            </a:r>
            <a:r>
              <a:rPr lang="en-US" sz="1400" dirty="0">
                <a:latin typeface="Dosis" panose="020B0604020202020204" charset="0"/>
              </a:rPr>
              <a:t>in a </a:t>
            </a:r>
            <a:r>
              <a:rPr lang="en-US" sz="1400" dirty="0" smtClean="0">
                <a:latin typeface="Dosis" panose="020B0604020202020204" charset="0"/>
              </a:rPr>
              <a:t>Loaded Dice</a:t>
            </a:r>
          </a:p>
          <a:p>
            <a:pPr lvl="4">
              <a:buNone/>
            </a:pPr>
            <a:r>
              <a:rPr lang="en-US" sz="1400" dirty="0">
                <a:latin typeface="Dosis" panose="020B0604020202020204" charset="0"/>
              </a:rPr>
              <a:t>	</a:t>
            </a:r>
            <a:r>
              <a:rPr lang="en-US" sz="1400" dirty="0" smtClean="0">
                <a:latin typeface="Dosis" panose="020B0604020202020204" charset="0"/>
              </a:rPr>
              <a:t>    = 0.5 x 1/6 x 0.99 x 1/6 x 0.01 x 1/2 = 0.0000682</a:t>
            </a:r>
          </a:p>
          <a:p>
            <a:pPr lvl="4">
              <a:buNone/>
            </a:pPr>
            <a:endParaRPr lang="en-US" sz="1400" dirty="0" smtClean="0">
              <a:latin typeface="Dosis" panose="020B0604020202020204" charset="0"/>
            </a:endParaRPr>
          </a:p>
          <a:p>
            <a:pPr marL="285750" lvl="2" indent="-285750"/>
            <a:r>
              <a:rPr lang="en-US" sz="1400" dirty="0" err="1" smtClean="0">
                <a:latin typeface="Dosis" panose="020B0604020202020204" charset="0"/>
              </a:rPr>
              <a:t>Prob</a:t>
            </a:r>
            <a:r>
              <a:rPr lang="en-US" sz="1400" dirty="0" smtClean="0">
                <a:latin typeface="Dosis" panose="020B0604020202020204" charset="0"/>
              </a:rPr>
              <a:t> (FLF) = 0.5 x 1/6 x 0.01 x 1/10 x 0.2 x 1/6 = 0.0000275 </a:t>
            </a:r>
          </a:p>
          <a:p>
            <a:pPr marL="285750" lvl="2" indent="-285750"/>
            <a:endParaRPr lang="en-US" sz="1400" dirty="0">
              <a:latin typeface="Dosis" panose="020B0604020202020204" charset="0"/>
            </a:endParaRPr>
          </a:p>
          <a:p>
            <a:pPr lvl="2">
              <a:buNone/>
            </a:pPr>
            <a:r>
              <a:rPr lang="en-US" sz="1400" dirty="0" smtClean="0">
                <a:latin typeface="Dosis" panose="020B0604020202020204" charset="0"/>
              </a:rPr>
              <a:t>Find all </a:t>
            </a:r>
            <a:r>
              <a:rPr lang="en-US" sz="1400" dirty="0" err="1" smtClean="0">
                <a:latin typeface="Dosis" panose="020B0604020202020204" charset="0"/>
              </a:rPr>
              <a:t>Prob</a:t>
            </a:r>
            <a:r>
              <a:rPr lang="en-US" sz="1400" dirty="0" smtClean="0">
                <a:latin typeface="Dosis" panose="020B0604020202020204" charset="0"/>
              </a:rPr>
              <a:t> (</a:t>
            </a:r>
            <a:r>
              <a:rPr lang="en-US" sz="1400" dirty="0">
                <a:latin typeface="Dosis" panose="020B0604020202020204" charset="0"/>
              </a:rPr>
              <a:t>FLL), </a:t>
            </a:r>
            <a:r>
              <a:rPr lang="en-US" sz="1400" dirty="0" err="1">
                <a:latin typeface="Dosis" panose="020B0604020202020204" charset="0"/>
              </a:rPr>
              <a:t>Prob</a:t>
            </a:r>
            <a:r>
              <a:rPr lang="en-US" sz="1400" dirty="0">
                <a:latin typeface="Dosis" panose="020B0604020202020204" charset="0"/>
              </a:rPr>
              <a:t> </a:t>
            </a:r>
            <a:r>
              <a:rPr lang="en-US" sz="1400" dirty="0" smtClean="0">
                <a:latin typeface="Dosis" panose="020B0604020202020204" charset="0"/>
              </a:rPr>
              <a:t>(LFF), </a:t>
            </a:r>
            <a:r>
              <a:rPr lang="en-US" sz="1400" dirty="0" err="1">
                <a:latin typeface="Dosis" panose="020B0604020202020204" charset="0"/>
              </a:rPr>
              <a:t>Prob</a:t>
            </a:r>
            <a:r>
              <a:rPr lang="en-US" sz="1400" dirty="0">
                <a:latin typeface="Dosis" panose="020B0604020202020204" charset="0"/>
              </a:rPr>
              <a:t> </a:t>
            </a:r>
            <a:r>
              <a:rPr lang="en-US" sz="1400" dirty="0" smtClean="0">
                <a:latin typeface="Dosis" panose="020B0604020202020204" charset="0"/>
              </a:rPr>
              <a:t>(LFL), </a:t>
            </a:r>
            <a:r>
              <a:rPr lang="en-US" sz="1400" dirty="0" err="1">
                <a:latin typeface="Dosis" panose="020B0604020202020204" charset="0"/>
              </a:rPr>
              <a:t>Prob</a:t>
            </a:r>
            <a:r>
              <a:rPr lang="en-US" sz="1400" dirty="0">
                <a:latin typeface="Dosis" panose="020B0604020202020204" charset="0"/>
              </a:rPr>
              <a:t> </a:t>
            </a:r>
            <a:r>
              <a:rPr lang="en-US" sz="1400" dirty="0" smtClean="0">
                <a:latin typeface="Dosis" panose="020B0604020202020204" charset="0"/>
              </a:rPr>
              <a:t>(LLF) and </a:t>
            </a:r>
            <a:r>
              <a:rPr lang="en-US" sz="1400" dirty="0" err="1">
                <a:latin typeface="Dosis" panose="020B0604020202020204" charset="0"/>
              </a:rPr>
              <a:t>Prob</a:t>
            </a:r>
            <a:r>
              <a:rPr lang="en-US" sz="1400" dirty="0">
                <a:latin typeface="Dosis" panose="020B0604020202020204" charset="0"/>
              </a:rPr>
              <a:t> </a:t>
            </a:r>
            <a:r>
              <a:rPr lang="en-US" sz="1400" dirty="0" smtClean="0">
                <a:latin typeface="Dosis" panose="020B0604020202020204" charset="0"/>
              </a:rPr>
              <a:t>(LLL) in the same way. The combination which gives the MAXIMUM probability value will be the most likely combination which have produced the outcome 6,2,6.</a:t>
            </a:r>
            <a:endParaRPr lang="en-US" sz="1400" dirty="0">
              <a:latin typeface="Dosis" panose="020B0604020202020204" charset="0"/>
            </a:endParaRPr>
          </a:p>
          <a:p>
            <a:pPr marL="285750" indent="-285750"/>
            <a:endParaRPr lang="en-US" sz="1400" dirty="0" smtClean="0">
              <a:latin typeface="Dosis" panose="020B0604020202020204" charset="0"/>
            </a:endParaRPr>
          </a:p>
        </p:txBody>
      </p:sp>
      <p:sp>
        <p:nvSpPr>
          <p:cNvPr id="2" name="Rectangle 1"/>
          <p:cNvSpPr/>
          <p:nvPr/>
        </p:nvSpPr>
        <p:spPr>
          <a:xfrm>
            <a:off x="5665075" y="327068"/>
            <a:ext cx="2848304" cy="58857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 = 6,2,6</a:t>
            </a:r>
          </a:p>
          <a:p>
            <a:pPr algn="ctr"/>
            <a:r>
              <a:rPr lang="en-US" dirty="0" smtClean="0"/>
              <a:t>Static Probability is always = 0.5</a:t>
            </a:r>
            <a:endParaRPr lang="en-US" dirty="0"/>
          </a:p>
        </p:txBody>
      </p:sp>
    </p:spTree>
    <p:extLst>
      <p:ext uri="{BB962C8B-B14F-4D97-AF65-F5344CB8AC3E}">
        <p14:creationId xmlns:p14="http://schemas.microsoft.com/office/powerpoint/2010/main" val="4178089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05533" y="512298"/>
            <a:ext cx="6919570" cy="533430"/>
          </a:xfrm>
          <a:prstGeom prst="rect">
            <a:avLst/>
          </a:prstGeom>
        </p:spPr>
        <p:txBody>
          <a:bodyPr wrap="square" lIns="91425" tIns="91425" rIns="91425" bIns="91425" anchor="b" anchorCtr="0">
            <a:noAutofit/>
          </a:bodyPr>
          <a:lstStyle/>
          <a:p>
            <a:pPr lvl="0">
              <a:spcBef>
                <a:spcPts val="0"/>
              </a:spcBef>
              <a:buNone/>
            </a:pPr>
            <a:r>
              <a:rPr lang="en" dirty="0" smtClean="0"/>
              <a:t>Problem Statement for Viterbi Algorithm</a:t>
            </a:r>
            <a:endParaRPr lang="en" dirty="0"/>
          </a:p>
        </p:txBody>
      </p:sp>
      <p:sp>
        <p:nvSpPr>
          <p:cNvPr id="112" name="Shape 112"/>
          <p:cNvSpPr txBox="1">
            <a:spLocks noGrp="1"/>
          </p:cNvSpPr>
          <p:nvPr>
            <p:ph type="body" idx="1"/>
          </p:nvPr>
        </p:nvSpPr>
        <p:spPr>
          <a:xfrm>
            <a:off x="914390" y="1040422"/>
            <a:ext cx="7683072" cy="3521068"/>
          </a:xfrm>
          <a:prstGeom prst="rect">
            <a:avLst/>
          </a:prstGeom>
        </p:spPr>
        <p:txBody>
          <a:bodyPr wrap="square" lIns="91425" tIns="91425" rIns="91425" bIns="91425" anchor="t" anchorCtr="0">
            <a:noAutofit/>
          </a:bodyPr>
          <a:lstStyle/>
          <a:p>
            <a:pPr>
              <a:buNone/>
            </a:pPr>
            <a:r>
              <a:rPr lang="en-US" sz="1800" dirty="0" smtClean="0">
                <a:latin typeface="Dosis" panose="020B0604020202020204" charset="0"/>
              </a:rPr>
              <a:t>For 3 Consecutive dice rolling, the outcome observed:</a:t>
            </a:r>
          </a:p>
          <a:p>
            <a:pPr>
              <a:buNone/>
            </a:pPr>
            <a:r>
              <a:rPr lang="en-US" sz="1800" dirty="0">
                <a:latin typeface="Dosis" panose="020B0604020202020204" charset="0"/>
              </a:rPr>
              <a:t>	</a:t>
            </a:r>
            <a:r>
              <a:rPr lang="en-US" sz="1800" dirty="0" smtClean="0">
                <a:latin typeface="Dosis" panose="020B0604020202020204" charset="0"/>
              </a:rPr>
              <a:t>- </a:t>
            </a:r>
            <a:r>
              <a:rPr lang="en-US" sz="1800" dirty="0" smtClean="0">
                <a:latin typeface="Dosis" panose="020B0604020202020204" charset="0"/>
              </a:rPr>
              <a:t>6 (first rolling outcome)</a:t>
            </a:r>
          </a:p>
          <a:p>
            <a:pPr>
              <a:buNone/>
            </a:pPr>
            <a:r>
              <a:rPr lang="en-US" sz="1800" dirty="0">
                <a:latin typeface="Dosis" panose="020B0604020202020204" charset="0"/>
              </a:rPr>
              <a:t>	</a:t>
            </a:r>
            <a:r>
              <a:rPr lang="en-US" sz="1800" dirty="0" smtClean="0">
                <a:latin typeface="Dosis" panose="020B0604020202020204" charset="0"/>
              </a:rPr>
              <a:t>- </a:t>
            </a:r>
            <a:r>
              <a:rPr lang="en-US" sz="1800" dirty="0" smtClean="0">
                <a:latin typeface="Dosis" panose="020B0604020202020204" charset="0"/>
              </a:rPr>
              <a:t>2 (second rolling outcome) </a:t>
            </a:r>
          </a:p>
          <a:p>
            <a:pPr>
              <a:buNone/>
            </a:pPr>
            <a:r>
              <a:rPr lang="en-US" sz="1800" dirty="0">
                <a:latin typeface="Dosis" panose="020B0604020202020204" charset="0"/>
              </a:rPr>
              <a:t>	</a:t>
            </a:r>
            <a:r>
              <a:rPr lang="en-US" sz="1800" dirty="0" smtClean="0">
                <a:latin typeface="Dosis" panose="020B0604020202020204" charset="0"/>
              </a:rPr>
              <a:t>- </a:t>
            </a:r>
            <a:r>
              <a:rPr lang="en-US" sz="1800" dirty="0" smtClean="0">
                <a:latin typeface="Dosis" panose="020B0604020202020204" charset="0"/>
              </a:rPr>
              <a:t>6 (third rolling outcome)</a:t>
            </a:r>
            <a:r>
              <a:rPr lang="en-US" sz="1400" dirty="0" smtClean="0">
                <a:latin typeface="Dosis" panose="020B0604020202020204" charset="0"/>
              </a:rPr>
              <a:t/>
            </a:r>
            <a:br>
              <a:rPr lang="en-US" sz="1400" dirty="0" smtClean="0">
                <a:latin typeface="Dosis" panose="020B0604020202020204" charset="0"/>
              </a:rPr>
            </a:br>
            <a:endParaRPr lang="en-US" sz="1800" dirty="0" smtClean="0">
              <a:latin typeface="Dosis" panose="020B0604020202020204" charset="0"/>
            </a:endParaRPr>
          </a:p>
          <a:p>
            <a:pPr>
              <a:buNone/>
            </a:pPr>
            <a:r>
              <a:rPr lang="en-US" sz="1800" u="sng" dirty="0" smtClean="0">
                <a:solidFill>
                  <a:srgbClr val="FF0000"/>
                </a:solidFill>
                <a:latin typeface="Dosis" panose="020B0604020202020204" charset="0"/>
              </a:rPr>
              <a:t>Now find out the most likely combination which produces this outcome directly (without finding all the combinations of fair and loaded dice like we did in Forward Algorithm)</a:t>
            </a:r>
          </a:p>
          <a:p>
            <a:pPr>
              <a:buNone/>
            </a:pPr>
            <a:endParaRPr lang="en-US" sz="1800" dirty="0">
              <a:latin typeface="Dosis" panose="020B0604020202020204" charset="0"/>
            </a:endParaRPr>
          </a:p>
        </p:txBody>
      </p:sp>
    </p:spTree>
    <p:extLst>
      <p:ext uri="{BB962C8B-B14F-4D97-AF65-F5344CB8AC3E}">
        <p14:creationId xmlns:p14="http://schemas.microsoft.com/office/powerpoint/2010/main" val="1329816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95022" y="154708"/>
            <a:ext cx="6919570" cy="533430"/>
          </a:xfrm>
          <a:prstGeom prst="rect">
            <a:avLst/>
          </a:prstGeom>
        </p:spPr>
        <p:txBody>
          <a:bodyPr wrap="square" lIns="91425" tIns="91425" rIns="91425" bIns="91425" anchor="b" anchorCtr="0">
            <a:noAutofit/>
          </a:bodyPr>
          <a:lstStyle/>
          <a:p>
            <a:pPr lvl="0">
              <a:spcBef>
                <a:spcPts val="0"/>
              </a:spcBef>
              <a:buNone/>
            </a:pPr>
            <a:r>
              <a:rPr lang="en" dirty="0" smtClean="0"/>
              <a:t>Viterbi Algorithm</a:t>
            </a:r>
            <a:endParaRPr lang="en" dirty="0"/>
          </a:p>
        </p:txBody>
      </p:sp>
      <p:sp>
        <p:nvSpPr>
          <p:cNvPr id="2" name="Rectangle 1"/>
          <p:cNvSpPr/>
          <p:nvPr/>
        </p:nvSpPr>
        <p:spPr>
          <a:xfrm>
            <a:off x="5665075" y="327068"/>
            <a:ext cx="2848304" cy="58857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 = 6,2,6</a:t>
            </a:r>
          </a:p>
          <a:p>
            <a:pPr algn="ctr"/>
            <a:r>
              <a:rPr lang="en-US" dirty="0" smtClean="0"/>
              <a:t>Static Probability is always = 0.5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98596808"/>
              </p:ext>
            </p:extLst>
          </p:nvPr>
        </p:nvGraphicFramePr>
        <p:xfrm>
          <a:off x="683173" y="1344247"/>
          <a:ext cx="8240110" cy="3080608"/>
        </p:xfrm>
        <a:graphic>
          <a:graphicData uri="http://schemas.openxmlformats.org/drawingml/2006/table">
            <a:tbl>
              <a:tblPr firstRow="1" bandRow="1">
                <a:tableStyleId>{FE442E02-E660-4E07-A1FA-838B0100BF95}</a:tableStyleId>
              </a:tblPr>
              <a:tblGrid>
                <a:gridCol w="1073843">
                  <a:extLst>
                    <a:ext uri="{9D8B030D-6E8A-4147-A177-3AD203B41FA5}">
                      <a16:colId xmlns:a16="http://schemas.microsoft.com/office/drawing/2014/main" val="175522034"/>
                    </a:ext>
                  </a:extLst>
                </a:gridCol>
                <a:gridCol w="1720342">
                  <a:extLst>
                    <a:ext uri="{9D8B030D-6E8A-4147-A177-3AD203B41FA5}">
                      <a16:colId xmlns:a16="http://schemas.microsoft.com/office/drawing/2014/main" val="2200715374"/>
                    </a:ext>
                  </a:extLst>
                </a:gridCol>
                <a:gridCol w="2912932">
                  <a:extLst>
                    <a:ext uri="{9D8B030D-6E8A-4147-A177-3AD203B41FA5}">
                      <a16:colId xmlns:a16="http://schemas.microsoft.com/office/drawing/2014/main" val="3185065759"/>
                    </a:ext>
                  </a:extLst>
                </a:gridCol>
                <a:gridCol w="2532993">
                  <a:extLst>
                    <a:ext uri="{9D8B030D-6E8A-4147-A177-3AD203B41FA5}">
                      <a16:colId xmlns:a16="http://schemas.microsoft.com/office/drawing/2014/main" val="987582619"/>
                    </a:ext>
                  </a:extLst>
                </a:gridCol>
              </a:tblGrid>
              <a:tr h="445316">
                <a:tc>
                  <a:txBody>
                    <a:bodyPr/>
                    <a:lstStyle/>
                    <a:p>
                      <a:pPr marL="201295">
                        <a:lnSpc>
                          <a:spcPct val="100000"/>
                        </a:lnSpc>
                      </a:pPr>
                      <a:endParaRPr sz="1800" dirty="0">
                        <a:latin typeface="Comic Sans MS"/>
                        <a:cs typeface="Comic Sans MS"/>
                      </a:endParaRPr>
                    </a:p>
                  </a:txBody>
                  <a:tcPr marL="0" marR="0" marT="0" marB="0"/>
                </a:tc>
                <a:tc>
                  <a:txBody>
                    <a:bodyPr/>
                    <a:lstStyle/>
                    <a:p>
                      <a:pPr marR="125095" algn="ctr">
                        <a:lnSpc>
                          <a:spcPct val="100000"/>
                        </a:lnSpc>
                      </a:pPr>
                      <a:r>
                        <a:rPr lang="en-US" sz="1800" b="1" dirty="0" smtClean="0">
                          <a:solidFill>
                            <a:srgbClr val="33339A"/>
                          </a:solidFill>
                          <a:latin typeface="Comic Sans MS"/>
                          <a:cs typeface="Comic Sans MS"/>
                        </a:rPr>
                        <a:t>6</a:t>
                      </a:r>
                      <a:endParaRPr sz="1800" dirty="0">
                        <a:latin typeface="Comic Sans MS"/>
                        <a:cs typeface="Comic Sans MS"/>
                      </a:endParaRPr>
                    </a:p>
                  </a:txBody>
                  <a:tcPr marL="0" marR="0" marT="0" marB="0"/>
                </a:tc>
                <a:tc>
                  <a:txBody>
                    <a:bodyPr/>
                    <a:lstStyle/>
                    <a:p>
                      <a:pPr marL="57150" algn="ctr">
                        <a:lnSpc>
                          <a:spcPct val="100000"/>
                        </a:lnSpc>
                      </a:pPr>
                      <a:r>
                        <a:rPr lang="en-US" sz="1800" b="1" dirty="0" smtClean="0">
                          <a:solidFill>
                            <a:srgbClr val="33339A"/>
                          </a:solidFill>
                          <a:latin typeface="Comic Sans MS"/>
                          <a:cs typeface="Comic Sans MS"/>
                        </a:rPr>
                        <a:t>2</a:t>
                      </a:r>
                      <a:endParaRPr sz="1800" dirty="0">
                        <a:latin typeface="Comic Sans MS"/>
                        <a:cs typeface="Comic Sans MS"/>
                      </a:endParaRPr>
                    </a:p>
                  </a:txBody>
                  <a:tcPr marL="0" marR="0" marT="0" marB="0"/>
                </a:tc>
                <a:tc>
                  <a:txBody>
                    <a:bodyPr/>
                    <a:lstStyle/>
                    <a:p>
                      <a:pPr marL="57150" algn="ctr">
                        <a:lnSpc>
                          <a:spcPct val="100000"/>
                        </a:lnSpc>
                      </a:pPr>
                      <a:r>
                        <a:rPr lang="en-US" sz="1800" dirty="0" smtClean="0">
                          <a:latin typeface="Comic Sans MS"/>
                          <a:cs typeface="Comic Sans MS"/>
                        </a:rPr>
                        <a:t>6</a:t>
                      </a:r>
                      <a:endParaRPr sz="1800" dirty="0">
                        <a:latin typeface="Comic Sans MS"/>
                        <a:cs typeface="Comic Sans MS"/>
                      </a:endParaRPr>
                    </a:p>
                  </a:txBody>
                  <a:tcPr marL="0" marR="0" marT="0" marB="0"/>
                </a:tc>
                <a:extLst>
                  <a:ext uri="{0D108BD9-81ED-4DB2-BD59-A6C34878D82A}">
                    <a16:rowId xmlns:a16="http://schemas.microsoft.com/office/drawing/2014/main" val="667891659"/>
                  </a:ext>
                </a:extLst>
              </a:tr>
              <a:tr h="1317646">
                <a:tc>
                  <a:txBody>
                    <a:bodyPr/>
                    <a:lstStyle/>
                    <a:p>
                      <a:pPr marL="210820" algn="l">
                        <a:lnSpc>
                          <a:spcPct val="100000"/>
                        </a:lnSpc>
                      </a:pPr>
                      <a:r>
                        <a:rPr lang="en-US" sz="1800" b="1" dirty="0" smtClean="0">
                          <a:solidFill>
                            <a:srgbClr val="33339A"/>
                          </a:solidFill>
                          <a:latin typeface="Comic Sans MS"/>
                          <a:cs typeface="Comic Sans MS"/>
                        </a:rPr>
                        <a:t>Fair</a:t>
                      </a:r>
                      <a:endParaRPr sz="1800" dirty="0">
                        <a:latin typeface="Comic Sans MS"/>
                        <a:cs typeface="Comic Sans MS"/>
                      </a:endParaRPr>
                    </a:p>
                  </a:txBody>
                  <a:tcPr marL="0" marR="0" marT="0" marB="0"/>
                </a:tc>
                <a:tc>
                  <a:txBody>
                    <a:bodyPr/>
                    <a:lstStyle/>
                    <a:p>
                      <a:pPr algn="l">
                        <a:lnSpc>
                          <a:spcPct val="100000"/>
                        </a:lnSpc>
                      </a:pPr>
                      <a:r>
                        <a:rPr sz="1800" dirty="0">
                          <a:latin typeface="Comic Sans MS"/>
                          <a:cs typeface="Comic Sans MS"/>
                        </a:rPr>
                        <a:t>(</a:t>
                      </a:r>
                      <a:r>
                        <a:rPr sz="1800" dirty="0" smtClean="0">
                          <a:solidFill>
                            <a:srgbClr val="008080"/>
                          </a:solidFill>
                          <a:latin typeface="Comic Sans MS"/>
                          <a:cs typeface="Comic Sans MS"/>
                        </a:rPr>
                        <a:t>1/</a:t>
                      </a:r>
                      <a:r>
                        <a:rPr sz="1800" spc="5" dirty="0" smtClean="0">
                          <a:solidFill>
                            <a:srgbClr val="008080"/>
                          </a:solidFill>
                          <a:latin typeface="Comic Sans MS"/>
                          <a:cs typeface="Comic Sans MS"/>
                        </a:rPr>
                        <a:t>6</a:t>
                      </a:r>
                      <a:r>
                        <a:rPr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x</a:t>
                      </a:r>
                      <a:r>
                        <a:rPr sz="1800" dirty="0" smtClean="0">
                          <a:latin typeface="Times New Roman" panose="02020603050405020304" pitchFamily="18" charset="0"/>
                          <a:cs typeface="Times New Roman" panose="02020603050405020304" pitchFamily="18" charset="0"/>
                        </a:rPr>
                        <a:t>(</a:t>
                      </a:r>
                      <a:r>
                        <a:rPr sz="1800" dirty="0" smtClean="0">
                          <a:latin typeface="Comic Sans MS"/>
                          <a:cs typeface="Comic Sans MS"/>
                        </a:rPr>
                        <a:t>1/2</a:t>
                      </a:r>
                      <a:r>
                        <a:rPr sz="1800" dirty="0">
                          <a:latin typeface="Comic Sans MS"/>
                          <a:cs typeface="Comic Sans MS"/>
                        </a:rPr>
                        <a:t>)</a:t>
                      </a:r>
                    </a:p>
                    <a:p>
                      <a:pPr marR="49530" algn="l">
                        <a:lnSpc>
                          <a:spcPct val="100000"/>
                        </a:lnSpc>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1/12</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smtClean="0">
                          <a:solidFill>
                            <a:srgbClr val="008080"/>
                          </a:solidFill>
                          <a:latin typeface="Comic Sans MS"/>
                          <a:cs typeface="Comic Sans MS"/>
                        </a:rPr>
                        <a:t>1/</a:t>
                      </a:r>
                      <a:r>
                        <a:rPr sz="1800" spc="5" dirty="0" smtClean="0">
                          <a:solidFill>
                            <a:srgbClr val="008080"/>
                          </a:solidFill>
                          <a:latin typeface="Comic Sans MS"/>
                          <a:cs typeface="Comic Sans MS"/>
                        </a:rPr>
                        <a:t>6</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max</a:t>
                      </a:r>
                      <a:r>
                        <a:rPr sz="1800" dirty="0">
                          <a:latin typeface="Comic Sans MS"/>
                          <a:cs typeface="Comic Sans MS"/>
                        </a:rPr>
                        <a:t>{(1/12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0.99</a:t>
                      </a:r>
                      <a:r>
                        <a:rPr sz="1800" dirty="0">
                          <a:latin typeface="Comic Sans MS"/>
                          <a:cs typeface="Comic Sans MS"/>
                        </a:rPr>
                        <a:t>,</a:t>
                      </a:r>
                    </a:p>
                    <a:p>
                      <a:pPr marL="1410335" algn="l">
                        <a:lnSpc>
                          <a:spcPct val="100000"/>
                        </a:lnSpc>
                      </a:pPr>
                      <a:r>
                        <a:rPr sz="1800" dirty="0">
                          <a:latin typeface="Comic Sans MS"/>
                          <a:cs typeface="Comic Sans MS"/>
                        </a:rPr>
                        <a:t>(1/4</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spc="-5" dirty="0" smtClean="0">
                          <a:latin typeface="Comic Sans MS"/>
                          <a:cs typeface="Comic Sans MS"/>
                        </a:rPr>
                        <a:t>0.2}</a:t>
                      </a:r>
                      <a:r>
                        <a:rPr lang="en-US" sz="1800" spc="-5" dirty="0" smtClean="0">
                          <a:latin typeface="Comic Sans MS"/>
                          <a:cs typeface="Comic Sans MS"/>
                        </a:rPr>
                        <a:t/>
                      </a:r>
                      <a:br>
                        <a:rPr lang="en-US" sz="1800" spc="-5" dirty="0" smtClean="0">
                          <a:latin typeface="Comic Sans MS"/>
                          <a:cs typeface="Comic Sans MS"/>
                        </a:rPr>
                      </a:br>
                      <a:endParaRPr sz="1800" dirty="0">
                        <a:latin typeface="Comic Sans MS"/>
                        <a:cs typeface="Comic Sans MS"/>
                      </a:endParaRPr>
                    </a:p>
                    <a:p>
                      <a:pPr marL="358775" algn="l">
                        <a:lnSpc>
                          <a:spcPct val="100000"/>
                        </a:lnSpc>
                        <a:spcBef>
                          <a:spcPts val="5"/>
                        </a:spcBef>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0.01375</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smtClean="0">
                          <a:solidFill>
                            <a:srgbClr val="008080"/>
                          </a:solidFill>
                          <a:latin typeface="Comic Sans MS"/>
                          <a:cs typeface="Comic Sans MS"/>
                        </a:rPr>
                        <a:t>1/</a:t>
                      </a:r>
                      <a:r>
                        <a:rPr sz="1800" spc="5" dirty="0" smtClean="0">
                          <a:solidFill>
                            <a:srgbClr val="008080"/>
                          </a:solidFill>
                          <a:latin typeface="Comic Sans MS"/>
                          <a:cs typeface="Comic Sans MS"/>
                        </a:rPr>
                        <a:t>6</a:t>
                      </a:r>
                      <a:r>
                        <a:rPr sz="1800" dirty="0" smtClean="0">
                          <a:latin typeface="Comic Sans MS"/>
                          <a:cs typeface="Comic Sans MS"/>
                        </a:rPr>
                        <a:t>)</a:t>
                      </a:r>
                      <a:r>
                        <a:rPr lang="en-US" sz="1800" baseline="0" dirty="0" smtClean="0">
                          <a:latin typeface="Symbol"/>
                          <a:cs typeface="Comic Sans MS"/>
                        </a:rPr>
                        <a:t> </a:t>
                      </a:r>
                      <a:r>
                        <a:rPr lang="en-US" sz="1800" dirty="0" smtClean="0">
                          <a:latin typeface="Times New Roman" panose="02020603050405020304" pitchFamily="18" charset="0"/>
                          <a:cs typeface="Times New Roman" panose="02020603050405020304" pitchFamily="18" charset="0"/>
                        </a:rPr>
                        <a:t>x </a:t>
                      </a:r>
                    </a:p>
                    <a:p>
                      <a:pPr marL="153670" algn="l">
                        <a:lnSpc>
                          <a:spcPct val="100000"/>
                        </a:lnSpc>
                      </a:pPr>
                      <a:r>
                        <a:rPr sz="1800" dirty="0" smtClean="0">
                          <a:latin typeface="Comic Sans MS"/>
                          <a:cs typeface="Comic Sans MS"/>
                        </a:rPr>
                        <a:t>max{0.01375</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0.99,</a:t>
                      </a:r>
                      <a:r>
                        <a:rPr lang="en-US" sz="1800" spc="0" baseline="0" dirty="0" smtClean="0">
                          <a:latin typeface="Comic Sans MS"/>
                          <a:cs typeface="Comic Sans MS"/>
                        </a:rPr>
                        <a:t> </a:t>
                      </a:r>
                      <a:r>
                        <a:rPr sz="1800" spc="-5" dirty="0" smtClean="0">
                          <a:latin typeface="Comic Sans MS"/>
                          <a:cs typeface="Comic Sans MS"/>
                        </a:rPr>
                        <a:t>0.0</a:t>
                      </a:r>
                      <a:r>
                        <a:rPr sz="1800" dirty="0" smtClean="0">
                          <a:latin typeface="Comic Sans MS"/>
                          <a:cs typeface="Comic Sans MS"/>
                        </a:rPr>
                        <a:t>2</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0.2</a:t>
                      </a:r>
                      <a:r>
                        <a:rPr sz="1800" spc="-5" dirty="0">
                          <a:latin typeface="Comic Sans MS"/>
                          <a:cs typeface="Comic Sans MS"/>
                        </a:rPr>
                        <a:t>}</a:t>
                      </a:r>
                      <a:endParaRPr sz="1800" dirty="0">
                        <a:latin typeface="Comic Sans MS"/>
                        <a:cs typeface="Comic Sans MS"/>
                      </a:endParaRPr>
                    </a:p>
                    <a:p>
                      <a:pPr marL="358775" algn="l">
                        <a:lnSpc>
                          <a:spcPct val="100000"/>
                        </a:lnSpc>
                        <a:spcBef>
                          <a:spcPts val="5"/>
                        </a:spcBef>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0.00226875</a:t>
                      </a:r>
                      <a:endParaRPr sz="1800" dirty="0">
                        <a:latin typeface="Comic Sans MS"/>
                        <a:cs typeface="Comic Sans MS"/>
                      </a:endParaRPr>
                    </a:p>
                  </a:txBody>
                  <a:tcPr marL="0" marR="0" marT="0" marB="0"/>
                </a:tc>
                <a:extLst>
                  <a:ext uri="{0D108BD9-81ED-4DB2-BD59-A6C34878D82A}">
                    <a16:rowId xmlns:a16="http://schemas.microsoft.com/office/drawing/2014/main" val="4199531655"/>
                  </a:ext>
                </a:extLst>
              </a:tr>
              <a:tr h="1317646">
                <a:tc>
                  <a:txBody>
                    <a:bodyPr/>
                    <a:lstStyle/>
                    <a:p>
                      <a:pPr marL="210820" algn="l">
                        <a:lnSpc>
                          <a:spcPct val="100000"/>
                        </a:lnSpc>
                      </a:pPr>
                      <a:r>
                        <a:rPr lang="en-US" sz="1800" b="1" dirty="0" smtClean="0">
                          <a:solidFill>
                            <a:srgbClr val="33339A"/>
                          </a:solidFill>
                          <a:latin typeface="Comic Sans MS"/>
                          <a:cs typeface="Comic Sans MS"/>
                        </a:rPr>
                        <a:t>Loaded</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a:solidFill>
                            <a:srgbClr val="008080"/>
                          </a:solidFill>
                          <a:latin typeface="Comic Sans MS"/>
                          <a:cs typeface="Comic Sans MS"/>
                        </a:rPr>
                        <a:t>1/</a:t>
                      </a:r>
                      <a:r>
                        <a:rPr sz="1800" spc="5" dirty="0">
                          <a:solidFill>
                            <a:srgbClr val="008080"/>
                          </a:solidFill>
                          <a:latin typeface="Comic Sans MS"/>
                          <a:cs typeface="Comic Sans MS"/>
                        </a:rPr>
                        <a:t>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(1/2)</a:t>
                      </a:r>
                      <a:endParaRPr lang="en-US" sz="1800" dirty="0" smtClean="0">
                        <a:latin typeface="Comic Sans MS"/>
                        <a:cs typeface="Comic Sans MS"/>
                      </a:endParaRPr>
                    </a:p>
                    <a:p>
                      <a:pPr marL="153670" algn="l">
                        <a:lnSpc>
                          <a:spcPct val="100000"/>
                        </a:lnSpc>
                      </a:pPr>
                      <a:r>
                        <a:rPr sz="1800" dirty="0" smtClean="0">
                          <a:latin typeface="Comic Sans MS"/>
                          <a:cs typeface="Comic Sans MS"/>
                        </a:rPr>
                        <a:t>=</a:t>
                      </a:r>
                      <a:r>
                        <a:rPr sz="1800" spc="-5" dirty="0" smtClean="0">
                          <a:latin typeface="Comic Sans MS"/>
                          <a:cs typeface="Comic Sans MS"/>
                        </a:rPr>
                        <a:t> </a:t>
                      </a:r>
                      <a:r>
                        <a:rPr sz="1800" b="1" dirty="0">
                          <a:solidFill>
                            <a:srgbClr val="33339A"/>
                          </a:solidFill>
                          <a:latin typeface="Comic Sans MS"/>
                          <a:cs typeface="Comic Sans MS"/>
                        </a:rPr>
                        <a:t>1/4</a:t>
                      </a:r>
                      <a:endParaRPr sz="1800" dirty="0">
                        <a:latin typeface="Comic Sans MS"/>
                        <a:cs typeface="Comic Sans MS"/>
                      </a:endParaRPr>
                    </a:p>
                  </a:txBody>
                  <a:tcPr marL="0" marR="0" marT="0" marB="0"/>
                </a:tc>
                <a:tc>
                  <a:txBody>
                    <a:bodyPr/>
                    <a:lstStyle/>
                    <a:p>
                      <a:pPr marL="77470" algn="l">
                        <a:lnSpc>
                          <a:spcPct val="100000"/>
                        </a:lnSpc>
                      </a:pPr>
                      <a:r>
                        <a:rPr sz="1800" dirty="0">
                          <a:latin typeface="Comic Sans MS"/>
                          <a:cs typeface="Comic Sans MS"/>
                        </a:rPr>
                        <a:t>(</a:t>
                      </a:r>
                      <a:r>
                        <a:rPr sz="1800" dirty="0" smtClean="0">
                          <a:solidFill>
                            <a:srgbClr val="008080"/>
                          </a:solidFill>
                          <a:latin typeface="Comic Sans MS"/>
                          <a:cs typeface="Comic Sans MS"/>
                        </a:rPr>
                        <a:t>1/1</a:t>
                      </a:r>
                      <a:r>
                        <a:rPr sz="1800" spc="-5" dirty="0" smtClean="0">
                          <a:solidFill>
                            <a:srgbClr val="008080"/>
                          </a:solidFill>
                          <a:latin typeface="Comic Sans MS"/>
                          <a:cs typeface="Comic Sans MS"/>
                        </a:rPr>
                        <a:t>0</a:t>
                      </a:r>
                      <a:r>
                        <a:rPr sz="1800" dirty="0" smtClean="0">
                          <a:latin typeface="Comic Sans MS"/>
                          <a:cs typeface="Comic Sans MS"/>
                        </a:rPr>
                        <a:t>)</a:t>
                      </a:r>
                      <a:r>
                        <a:rPr lang="en-US" sz="1800" spc="5" baseline="0" dirty="0" smtClean="0">
                          <a:latin typeface="Symbol"/>
                          <a:cs typeface="Comic Sans MS"/>
                        </a:rPr>
                        <a:t> </a:t>
                      </a:r>
                      <a:r>
                        <a:rPr lang="en-US" sz="1800" dirty="0" smtClean="0">
                          <a:latin typeface="Times New Roman" panose="02020603050405020304" pitchFamily="18" charset="0"/>
                          <a:cs typeface="Times New Roman" panose="02020603050405020304" pitchFamily="18" charset="0"/>
                        </a:rPr>
                        <a:t>x </a:t>
                      </a:r>
                      <a:r>
                        <a:rPr sz="1800" dirty="0" smtClean="0">
                          <a:latin typeface="Comic Sans MS"/>
                          <a:cs typeface="Comic Sans MS"/>
                        </a:rPr>
                        <a:t>max</a:t>
                      </a:r>
                      <a:r>
                        <a:rPr sz="1800" dirty="0">
                          <a:latin typeface="Comic Sans MS"/>
                          <a:cs typeface="Comic Sans MS"/>
                        </a:rPr>
                        <a:t>{(1/12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0.01</a:t>
                      </a:r>
                      <a:r>
                        <a:rPr sz="1800" dirty="0">
                          <a:latin typeface="Comic Sans MS"/>
                          <a:cs typeface="Comic Sans MS"/>
                        </a:rPr>
                        <a:t>,</a:t>
                      </a:r>
                    </a:p>
                    <a:p>
                      <a:pPr marL="1402715" algn="l">
                        <a:lnSpc>
                          <a:spcPct val="100000"/>
                        </a:lnSpc>
                      </a:pPr>
                      <a:r>
                        <a:rPr sz="1800" dirty="0">
                          <a:latin typeface="Comic Sans MS"/>
                          <a:cs typeface="Comic Sans MS"/>
                        </a:rPr>
                        <a:t>(1/4</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spc="-5" dirty="0" smtClean="0">
                          <a:latin typeface="Comic Sans MS"/>
                          <a:cs typeface="Comic Sans MS"/>
                        </a:rPr>
                        <a:t>0.8}</a:t>
                      </a:r>
                      <a:r>
                        <a:rPr lang="en-US" sz="1800" spc="-5" dirty="0" smtClean="0">
                          <a:latin typeface="Comic Sans MS"/>
                          <a:cs typeface="Comic Sans MS"/>
                        </a:rPr>
                        <a:t/>
                      </a:r>
                      <a:br>
                        <a:rPr lang="en-US" sz="1800" spc="-5" dirty="0" smtClean="0">
                          <a:latin typeface="Comic Sans MS"/>
                          <a:cs typeface="Comic Sans MS"/>
                        </a:rPr>
                      </a:br>
                      <a:endParaRPr sz="1800" dirty="0">
                        <a:latin typeface="Comic Sans MS"/>
                        <a:cs typeface="Comic Sans MS"/>
                      </a:endParaRPr>
                    </a:p>
                    <a:p>
                      <a:pPr marL="350520" algn="l">
                        <a:lnSpc>
                          <a:spcPct val="100000"/>
                        </a:lnSpc>
                        <a:spcBef>
                          <a:spcPts val="5"/>
                        </a:spcBef>
                      </a:pPr>
                      <a:r>
                        <a:rPr sz="1800" dirty="0">
                          <a:latin typeface="Comic Sans MS"/>
                          <a:cs typeface="Comic Sans MS"/>
                        </a:rPr>
                        <a:t>= </a:t>
                      </a:r>
                      <a:r>
                        <a:rPr sz="1800" b="1" spc="-5" dirty="0">
                          <a:solidFill>
                            <a:srgbClr val="33339A"/>
                          </a:solidFill>
                          <a:latin typeface="Comic Sans MS"/>
                          <a:cs typeface="Comic Sans MS"/>
                        </a:rPr>
                        <a:t>0.02</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a:solidFill>
                            <a:srgbClr val="008080"/>
                          </a:solidFill>
                          <a:latin typeface="Comic Sans MS"/>
                          <a:cs typeface="Comic Sans MS"/>
                        </a:rPr>
                        <a:t>1/</a:t>
                      </a:r>
                      <a:r>
                        <a:rPr sz="1800" spc="5" dirty="0">
                          <a:solidFill>
                            <a:srgbClr val="008080"/>
                          </a:solidFill>
                          <a:latin typeface="Comic Sans MS"/>
                          <a:cs typeface="Comic Sans MS"/>
                        </a:rPr>
                        <a:t>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p>
                    <a:p>
                      <a:pPr marL="153670" algn="l">
                        <a:lnSpc>
                          <a:spcPct val="100000"/>
                        </a:lnSpc>
                      </a:pPr>
                      <a:r>
                        <a:rPr sz="1800" dirty="0" smtClean="0">
                          <a:latin typeface="Comic Sans MS"/>
                          <a:cs typeface="Comic Sans MS"/>
                        </a:rPr>
                        <a:t>max{0.01375</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0.01,</a:t>
                      </a:r>
                      <a:r>
                        <a:rPr lang="en-US" sz="1800" spc="0" baseline="0" dirty="0" smtClean="0">
                          <a:latin typeface="Comic Sans MS"/>
                          <a:cs typeface="Comic Sans MS"/>
                        </a:rPr>
                        <a:t> </a:t>
                      </a:r>
                      <a:r>
                        <a:rPr sz="1800" spc="-5" dirty="0" smtClean="0">
                          <a:latin typeface="Comic Sans MS"/>
                          <a:cs typeface="Comic Sans MS"/>
                        </a:rPr>
                        <a:t>0.0</a:t>
                      </a:r>
                      <a:r>
                        <a:rPr sz="1800" dirty="0" smtClean="0">
                          <a:latin typeface="Comic Sans MS"/>
                          <a:cs typeface="Comic Sans MS"/>
                        </a:rPr>
                        <a:t>2</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0.8</a:t>
                      </a:r>
                      <a:r>
                        <a:rPr sz="1800" spc="-5" dirty="0">
                          <a:latin typeface="Comic Sans MS"/>
                          <a:cs typeface="Comic Sans MS"/>
                        </a:rPr>
                        <a:t>}</a:t>
                      </a:r>
                      <a:endParaRPr sz="1800" dirty="0">
                        <a:latin typeface="Comic Sans MS"/>
                        <a:cs typeface="Comic Sans MS"/>
                      </a:endParaRPr>
                    </a:p>
                    <a:p>
                      <a:pPr marL="358775" algn="l">
                        <a:lnSpc>
                          <a:spcPct val="100000"/>
                        </a:lnSpc>
                        <a:spcBef>
                          <a:spcPts val="5"/>
                        </a:spcBef>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0.08</a:t>
                      </a:r>
                      <a:endParaRPr sz="1800" dirty="0">
                        <a:latin typeface="Comic Sans MS"/>
                        <a:cs typeface="Comic Sans MS"/>
                      </a:endParaRPr>
                    </a:p>
                  </a:txBody>
                  <a:tcPr marL="0" marR="0" marT="0" marB="0"/>
                </a:tc>
                <a:extLst>
                  <a:ext uri="{0D108BD9-81ED-4DB2-BD59-A6C34878D82A}">
                    <a16:rowId xmlns:a16="http://schemas.microsoft.com/office/drawing/2014/main" val="331642033"/>
                  </a:ext>
                </a:extLst>
              </a:tr>
            </a:tbl>
          </a:graphicData>
        </a:graphic>
      </p:graphicFrame>
      <p:sp>
        <p:nvSpPr>
          <p:cNvPr id="4" name="Oval 3"/>
          <p:cNvSpPr/>
          <p:nvPr/>
        </p:nvSpPr>
        <p:spPr>
          <a:xfrm>
            <a:off x="4929352" y="1681655"/>
            <a:ext cx="578069" cy="409904"/>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2522483" y="1765738"/>
            <a:ext cx="2406869" cy="44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803228" y="2019063"/>
            <a:ext cx="578069" cy="409904"/>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522482" y="2224015"/>
            <a:ext cx="2186152" cy="125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929352" y="2995448"/>
            <a:ext cx="578069" cy="409904"/>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522482" y="2207172"/>
            <a:ext cx="2406870" cy="78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855780" y="3356977"/>
            <a:ext cx="578069" cy="409904"/>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2522482" y="3474746"/>
            <a:ext cx="2333298" cy="8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078718" y="1891862"/>
            <a:ext cx="888123" cy="537105"/>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4671849" y="2230788"/>
            <a:ext cx="2406869" cy="44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41932" y="3356977"/>
            <a:ext cx="924909" cy="311133"/>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4708634" y="2665384"/>
            <a:ext cx="2370084" cy="739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484885" y="2299138"/>
            <a:ext cx="578069" cy="409904"/>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V="1">
            <a:off x="4422227" y="2504091"/>
            <a:ext cx="1968064" cy="143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751786" y="1706888"/>
            <a:ext cx="578069" cy="409904"/>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45" idx="3"/>
          </p:cNvCxnSpPr>
          <p:nvPr/>
        </p:nvCxnSpPr>
        <p:spPr>
          <a:xfrm>
            <a:off x="5050221" y="1023901"/>
            <a:ext cx="1038184" cy="64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123090" y="869632"/>
            <a:ext cx="2927131" cy="3085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Transition Probability</a:t>
            </a:r>
            <a:endParaRPr lang="en-US" dirty="0">
              <a:solidFill>
                <a:schemeClr val="tx1"/>
              </a:solidFill>
            </a:endParaRPr>
          </a:p>
        </p:txBody>
      </p:sp>
      <p:sp>
        <p:nvSpPr>
          <p:cNvPr id="51" name="Oval 50"/>
          <p:cNvSpPr/>
          <p:nvPr/>
        </p:nvSpPr>
        <p:spPr>
          <a:xfrm>
            <a:off x="6390291" y="3637052"/>
            <a:ext cx="688427" cy="299611"/>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V="1">
            <a:off x="4422227" y="3813672"/>
            <a:ext cx="2062658" cy="12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90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4"/>
                                        </p:tgtEl>
                                        <p:attrNameLst>
                                          <p:attrName>ppt_x</p:attrName>
                                        </p:attrNameLst>
                                      </p:cBhvr>
                                      <p:tavLst>
                                        <p:tav tm="0">
                                          <p:val>
                                            <p:strVal val="ppt_x"/>
                                          </p:val>
                                        </p:tav>
                                        <p:tav tm="100000">
                                          <p:val>
                                            <p:strVal val="ppt_x"/>
                                          </p:val>
                                        </p:tav>
                                      </p:tavLst>
                                    </p:anim>
                                    <p:anim calcmode="lin" valueType="num">
                                      <p:cBhvr additive="base">
                                        <p:cTn id="21" dur="500"/>
                                        <p:tgtEl>
                                          <p:spTgt spid="4"/>
                                        </p:tgtEl>
                                        <p:attrNameLst>
                                          <p:attrName>ppt_y</p:attrName>
                                        </p:attrNameLst>
                                      </p:cBhvr>
                                      <p:tavLst>
                                        <p:tav tm="0">
                                          <p:val>
                                            <p:strVal val="ppt_y"/>
                                          </p:val>
                                        </p:tav>
                                        <p:tav tm="100000">
                                          <p:val>
                                            <p:strVal val="1+ppt_h/2"/>
                                          </p:val>
                                        </p:tav>
                                      </p:tavLst>
                                    </p:anim>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0"/>
                                        </p:tgtEl>
                                        <p:attrNameLst>
                                          <p:attrName>ppt_x</p:attrName>
                                        </p:attrNameLst>
                                      </p:cBhvr>
                                      <p:tavLst>
                                        <p:tav tm="0">
                                          <p:val>
                                            <p:strVal val="ppt_x"/>
                                          </p:val>
                                        </p:tav>
                                        <p:tav tm="100000">
                                          <p:val>
                                            <p:strVal val="ppt_x"/>
                                          </p:val>
                                        </p:tav>
                                      </p:tavLst>
                                    </p:anim>
                                    <p:anim calcmode="lin" valueType="num">
                                      <p:cBhvr additive="base">
                                        <p:cTn id="41" dur="500"/>
                                        <p:tgtEl>
                                          <p:spTgt spid="10"/>
                                        </p:tgtEl>
                                        <p:attrNameLst>
                                          <p:attrName>ppt_y</p:attrName>
                                        </p:attrNameLst>
                                      </p:cBhvr>
                                      <p:tavLst>
                                        <p:tav tm="0">
                                          <p:val>
                                            <p:strVal val="ppt_y"/>
                                          </p:val>
                                        </p:tav>
                                        <p:tav tm="100000">
                                          <p:val>
                                            <p:strVal val="1+ppt_h/2"/>
                                          </p:val>
                                        </p:tav>
                                      </p:tavLst>
                                    </p:anim>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2"/>
                                        </p:tgtEl>
                                        <p:attrNameLst>
                                          <p:attrName>ppt_x</p:attrName>
                                        </p:attrNameLst>
                                      </p:cBhvr>
                                      <p:tavLst>
                                        <p:tav tm="0">
                                          <p:val>
                                            <p:strVal val="ppt_x"/>
                                          </p:val>
                                        </p:tav>
                                        <p:tav tm="100000">
                                          <p:val>
                                            <p:strVal val="ppt_x"/>
                                          </p:val>
                                        </p:tav>
                                      </p:tavLst>
                                    </p:anim>
                                    <p:anim calcmode="lin" valueType="num">
                                      <p:cBhvr additive="base">
                                        <p:cTn id="57" dur="500"/>
                                        <p:tgtEl>
                                          <p:spTgt spid="12"/>
                                        </p:tgtEl>
                                        <p:attrNameLst>
                                          <p:attrName>ppt_y</p:attrName>
                                        </p:attrNameLst>
                                      </p:cBhvr>
                                      <p:tavLst>
                                        <p:tav tm="0">
                                          <p:val>
                                            <p:strVal val="ppt_y"/>
                                          </p:val>
                                        </p:tav>
                                        <p:tav tm="100000">
                                          <p:val>
                                            <p:strVal val="1+ppt_h/2"/>
                                          </p:val>
                                        </p:tav>
                                      </p:tavLst>
                                    </p:anim>
                                    <p:set>
                                      <p:cBhvr>
                                        <p:cTn id="58" dur="1" fill="hold">
                                          <p:stCondLst>
                                            <p:cond delay="499"/>
                                          </p:stCondLst>
                                        </p:cTn>
                                        <p:tgtEl>
                                          <p:spTgt spid="12"/>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3"/>
                                        </p:tgtEl>
                                        <p:attrNameLst>
                                          <p:attrName>ppt_x</p:attrName>
                                        </p:attrNameLst>
                                      </p:cBhvr>
                                      <p:tavLst>
                                        <p:tav tm="0">
                                          <p:val>
                                            <p:strVal val="ppt_x"/>
                                          </p:val>
                                        </p:tav>
                                        <p:tav tm="100000">
                                          <p:val>
                                            <p:strVal val="ppt_x"/>
                                          </p:val>
                                        </p:tav>
                                      </p:tavLst>
                                    </p:anim>
                                    <p:anim calcmode="lin" valueType="num">
                                      <p:cBhvr additive="base">
                                        <p:cTn id="61" dur="500"/>
                                        <p:tgtEl>
                                          <p:spTgt spid="13"/>
                                        </p:tgtEl>
                                        <p:attrNameLst>
                                          <p:attrName>ppt_y</p:attrName>
                                        </p:attrNameLst>
                                      </p:cBhvr>
                                      <p:tavLst>
                                        <p:tav tm="0">
                                          <p:val>
                                            <p:strVal val="ppt_y"/>
                                          </p:val>
                                        </p:tav>
                                        <p:tav tm="100000">
                                          <p:val>
                                            <p:strVal val="1+ppt_h/2"/>
                                          </p:val>
                                        </p:tav>
                                      </p:tavLst>
                                    </p:anim>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grpId="1" nodeType="clickEffect">
                                  <p:stCondLst>
                                    <p:cond delay="0"/>
                                  </p:stCondLst>
                                  <p:childTnLst>
                                    <p:anim calcmode="lin" valueType="num">
                                      <p:cBhvr additive="base">
                                        <p:cTn id="76" dur="500"/>
                                        <p:tgtEl>
                                          <p:spTgt spid="16"/>
                                        </p:tgtEl>
                                        <p:attrNameLst>
                                          <p:attrName>ppt_x</p:attrName>
                                        </p:attrNameLst>
                                      </p:cBhvr>
                                      <p:tavLst>
                                        <p:tav tm="0">
                                          <p:val>
                                            <p:strVal val="ppt_x"/>
                                          </p:val>
                                        </p:tav>
                                        <p:tav tm="100000">
                                          <p:val>
                                            <p:strVal val="ppt_x"/>
                                          </p:val>
                                        </p:tav>
                                      </p:tavLst>
                                    </p:anim>
                                    <p:anim calcmode="lin" valueType="num">
                                      <p:cBhvr additive="base">
                                        <p:cTn id="77" dur="500"/>
                                        <p:tgtEl>
                                          <p:spTgt spid="16"/>
                                        </p:tgtEl>
                                        <p:attrNameLst>
                                          <p:attrName>ppt_y</p:attrName>
                                        </p:attrNameLst>
                                      </p:cBhvr>
                                      <p:tavLst>
                                        <p:tav tm="0">
                                          <p:val>
                                            <p:strVal val="ppt_y"/>
                                          </p:val>
                                        </p:tav>
                                        <p:tav tm="100000">
                                          <p:val>
                                            <p:strVal val="1+ppt_h/2"/>
                                          </p:val>
                                        </p:tav>
                                      </p:tavLst>
                                    </p:anim>
                                    <p:set>
                                      <p:cBhvr>
                                        <p:cTn id="78" dur="1" fill="hold">
                                          <p:stCondLst>
                                            <p:cond delay="499"/>
                                          </p:stCondLst>
                                        </p:cTn>
                                        <p:tgtEl>
                                          <p:spTgt spid="16"/>
                                        </p:tgtEl>
                                        <p:attrNameLst>
                                          <p:attrName>style.visibility</p:attrName>
                                        </p:attrNameLst>
                                      </p:cBhvr>
                                      <p:to>
                                        <p:strVal val="hidden"/>
                                      </p:to>
                                    </p:set>
                                  </p:childTnLst>
                                </p:cTn>
                              </p:par>
                              <p:par>
                                <p:cTn id="79" presetID="2" presetClass="exit" presetSubtype="4" fill="hold" nodeType="withEffect">
                                  <p:stCondLst>
                                    <p:cond delay="0"/>
                                  </p:stCondLst>
                                  <p:childTnLst>
                                    <p:anim calcmode="lin" valueType="num">
                                      <p:cBhvr additive="base">
                                        <p:cTn id="80" dur="500"/>
                                        <p:tgtEl>
                                          <p:spTgt spid="17"/>
                                        </p:tgtEl>
                                        <p:attrNameLst>
                                          <p:attrName>ppt_x</p:attrName>
                                        </p:attrNameLst>
                                      </p:cBhvr>
                                      <p:tavLst>
                                        <p:tav tm="0">
                                          <p:val>
                                            <p:strVal val="ppt_x"/>
                                          </p:val>
                                        </p:tav>
                                        <p:tav tm="100000">
                                          <p:val>
                                            <p:strVal val="ppt_x"/>
                                          </p:val>
                                        </p:tav>
                                      </p:tavLst>
                                    </p:anim>
                                    <p:anim calcmode="lin" valueType="num">
                                      <p:cBhvr additive="base">
                                        <p:cTn id="81" dur="500"/>
                                        <p:tgtEl>
                                          <p:spTgt spid="17"/>
                                        </p:tgtEl>
                                        <p:attrNameLst>
                                          <p:attrName>ppt_y</p:attrName>
                                        </p:attrNameLst>
                                      </p:cBhvr>
                                      <p:tavLst>
                                        <p:tav tm="0">
                                          <p:val>
                                            <p:strVal val="ppt_y"/>
                                          </p:val>
                                        </p:tav>
                                        <p:tav tm="100000">
                                          <p:val>
                                            <p:strVal val="1+ppt_h/2"/>
                                          </p:val>
                                        </p:tav>
                                      </p:tavLst>
                                    </p:anim>
                                    <p:set>
                                      <p:cBhvr>
                                        <p:cTn id="82" dur="1" fill="hold">
                                          <p:stCondLst>
                                            <p:cond delay="499"/>
                                          </p:stCondLst>
                                        </p:cTn>
                                        <p:tgtEl>
                                          <p:spTgt spid="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4" fill="hold" nodeType="clickEffect">
                                  <p:stCondLst>
                                    <p:cond delay="0"/>
                                  </p:stCondLst>
                                  <p:childTnLst>
                                    <p:anim calcmode="lin" valueType="num">
                                      <p:cBhvr additive="base">
                                        <p:cTn id="96" dur="500"/>
                                        <p:tgtEl>
                                          <p:spTgt spid="20"/>
                                        </p:tgtEl>
                                        <p:attrNameLst>
                                          <p:attrName>ppt_x</p:attrName>
                                        </p:attrNameLst>
                                      </p:cBhvr>
                                      <p:tavLst>
                                        <p:tav tm="0">
                                          <p:val>
                                            <p:strVal val="ppt_x"/>
                                          </p:val>
                                        </p:tav>
                                        <p:tav tm="100000">
                                          <p:val>
                                            <p:strVal val="ppt_x"/>
                                          </p:val>
                                        </p:tav>
                                      </p:tavLst>
                                    </p:anim>
                                    <p:anim calcmode="lin" valueType="num">
                                      <p:cBhvr additive="base">
                                        <p:cTn id="97" dur="500"/>
                                        <p:tgtEl>
                                          <p:spTgt spid="20"/>
                                        </p:tgtEl>
                                        <p:attrNameLst>
                                          <p:attrName>ppt_y</p:attrName>
                                        </p:attrNameLst>
                                      </p:cBhvr>
                                      <p:tavLst>
                                        <p:tav tm="0">
                                          <p:val>
                                            <p:strVal val="ppt_y"/>
                                          </p:val>
                                        </p:tav>
                                        <p:tav tm="100000">
                                          <p:val>
                                            <p:strVal val="1+ppt_h/2"/>
                                          </p:val>
                                        </p:tav>
                                      </p:tavLst>
                                    </p:anim>
                                    <p:set>
                                      <p:cBhvr>
                                        <p:cTn id="98" dur="1" fill="hold">
                                          <p:stCondLst>
                                            <p:cond delay="499"/>
                                          </p:stCondLst>
                                        </p:cTn>
                                        <p:tgtEl>
                                          <p:spTgt spid="20"/>
                                        </p:tgtEl>
                                        <p:attrNameLst>
                                          <p:attrName>style.visibility</p:attrName>
                                        </p:attrNameLst>
                                      </p:cBhvr>
                                      <p:to>
                                        <p:strVal val="hidden"/>
                                      </p:to>
                                    </p:set>
                                  </p:childTnLst>
                                </p:cTn>
                              </p:par>
                              <p:par>
                                <p:cTn id="99" presetID="2" presetClass="exit" presetSubtype="4" fill="hold" grpId="1" nodeType="withEffect">
                                  <p:stCondLst>
                                    <p:cond delay="0"/>
                                  </p:stCondLst>
                                  <p:childTnLst>
                                    <p:anim calcmode="lin" valueType="num">
                                      <p:cBhvr additive="base">
                                        <p:cTn id="100" dur="500"/>
                                        <p:tgtEl>
                                          <p:spTgt spid="19"/>
                                        </p:tgtEl>
                                        <p:attrNameLst>
                                          <p:attrName>ppt_x</p:attrName>
                                        </p:attrNameLst>
                                      </p:cBhvr>
                                      <p:tavLst>
                                        <p:tav tm="0">
                                          <p:val>
                                            <p:strVal val="ppt_x"/>
                                          </p:val>
                                        </p:tav>
                                        <p:tav tm="100000">
                                          <p:val>
                                            <p:strVal val="ppt_x"/>
                                          </p:val>
                                        </p:tav>
                                      </p:tavLst>
                                    </p:anim>
                                    <p:anim calcmode="lin" valueType="num">
                                      <p:cBhvr additive="base">
                                        <p:cTn id="101" dur="500"/>
                                        <p:tgtEl>
                                          <p:spTgt spid="19"/>
                                        </p:tgtEl>
                                        <p:attrNameLst>
                                          <p:attrName>ppt_y</p:attrName>
                                        </p:attrNameLst>
                                      </p:cBhvr>
                                      <p:tavLst>
                                        <p:tav tm="0">
                                          <p:val>
                                            <p:strVal val="ppt_y"/>
                                          </p:val>
                                        </p:tav>
                                        <p:tav tm="100000">
                                          <p:val>
                                            <p:strVal val="1+ppt_h/2"/>
                                          </p:val>
                                        </p:tav>
                                      </p:tavLst>
                                    </p:anim>
                                    <p:set>
                                      <p:cBhvr>
                                        <p:cTn id="102" dur="1" fill="hold">
                                          <p:stCondLst>
                                            <p:cond delay="499"/>
                                          </p:stCondLst>
                                        </p:cTn>
                                        <p:tgtEl>
                                          <p:spTgt spid="1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500" fill="hold"/>
                                        <p:tgtEl>
                                          <p:spTgt spid="24"/>
                                        </p:tgtEl>
                                        <p:attrNameLst>
                                          <p:attrName>ppt_x</p:attrName>
                                        </p:attrNameLst>
                                      </p:cBhvr>
                                      <p:tavLst>
                                        <p:tav tm="0">
                                          <p:val>
                                            <p:strVal val="#ppt_x"/>
                                          </p:val>
                                        </p:tav>
                                        <p:tav tm="100000">
                                          <p:val>
                                            <p:strVal val="#ppt_x"/>
                                          </p:val>
                                        </p:tav>
                                      </p:tavLst>
                                    </p:anim>
                                    <p:anim calcmode="lin" valueType="num">
                                      <p:cBhvr additive="base">
                                        <p:cTn id="108" dur="500" fill="hold"/>
                                        <p:tgtEl>
                                          <p:spTgt spid="2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additive="base">
                                        <p:cTn id="111" dur="500" fill="hold"/>
                                        <p:tgtEl>
                                          <p:spTgt spid="25"/>
                                        </p:tgtEl>
                                        <p:attrNameLst>
                                          <p:attrName>ppt_x</p:attrName>
                                        </p:attrNameLst>
                                      </p:cBhvr>
                                      <p:tavLst>
                                        <p:tav tm="0">
                                          <p:val>
                                            <p:strVal val="#ppt_x"/>
                                          </p:val>
                                        </p:tav>
                                        <p:tav tm="100000">
                                          <p:val>
                                            <p:strVal val="#ppt_x"/>
                                          </p:val>
                                        </p:tav>
                                      </p:tavLst>
                                    </p:anim>
                                    <p:anim calcmode="lin" valueType="num">
                                      <p:cBhvr additive="base">
                                        <p:cTn id="1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xit" presetSubtype="4" fill="hold" grpId="1" nodeType="clickEffect">
                                  <p:stCondLst>
                                    <p:cond delay="0"/>
                                  </p:stCondLst>
                                  <p:childTnLst>
                                    <p:anim calcmode="lin" valueType="num">
                                      <p:cBhvr additive="base">
                                        <p:cTn id="116" dur="500"/>
                                        <p:tgtEl>
                                          <p:spTgt spid="24"/>
                                        </p:tgtEl>
                                        <p:attrNameLst>
                                          <p:attrName>ppt_x</p:attrName>
                                        </p:attrNameLst>
                                      </p:cBhvr>
                                      <p:tavLst>
                                        <p:tav tm="0">
                                          <p:val>
                                            <p:strVal val="ppt_x"/>
                                          </p:val>
                                        </p:tav>
                                        <p:tav tm="100000">
                                          <p:val>
                                            <p:strVal val="ppt_x"/>
                                          </p:val>
                                        </p:tav>
                                      </p:tavLst>
                                    </p:anim>
                                    <p:anim calcmode="lin" valueType="num">
                                      <p:cBhvr additive="base">
                                        <p:cTn id="117" dur="500"/>
                                        <p:tgtEl>
                                          <p:spTgt spid="24"/>
                                        </p:tgtEl>
                                        <p:attrNameLst>
                                          <p:attrName>ppt_y</p:attrName>
                                        </p:attrNameLst>
                                      </p:cBhvr>
                                      <p:tavLst>
                                        <p:tav tm="0">
                                          <p:val>
                                            <p:strVal val="ppt_y"/>
                                          </p:val>
                                        </p:tav>
                                        <p:tav tm="100000">
                                          <p:val>
                                            <p:strVal val="1+ppt_h/2"/>
                                          </p:val>
                                        </p:tav>
                                      </p:tavLst>
                                    </p:anim>
                                    <p:set>
                                      <p:cBhvr>
                                        <p:cTn id="118" dur="1" fill="hold">
                                          <p:stCondLst>
                                            <p:cond delay="499"/>
                                          </p:stCondLst>
                                        </p:cTn>
                                        <p:tgtEl>
                                          <p:spTgt spid="24"/>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25"/>
                                        </p:tgtEl>
                                        <p:attrNameLst>
                                          <p:attrName>ppt_x</p:attrName>
                                        </p:attrNameLst>
                                      </p:cBhvr>
                                      <p:tavLst>
                                        <p:tav tm="0">
                                          <p:val>
                                            <p:strVal val="ppt_x"/>
                                          </p:val>
                                        </p:tav>
                                        <p:tav tm="100000">
                                          <p:val>
                                            <p:strVal val="ppt_x"/>
                                          </p:val>
                                        </p:tav>
                                      </p:tavLst>
                                    </p:anim>
                                    <p:anim calcmode="lin" valueType="num">
                                      <p:cBhvr additive="base">
                                        <p:cTn id="121" dur="500"/>
                                        <p:tgtEl>
                                          <p:spTgt spid="25"/>
                                        </p:tgtEl>
                                        <p:attrNameLst>
                                          <p:attrName>ppt_y</p:attrName>
                                        </p:attrNameLst>
                                      </p:cBhvr>
                                      <p:tavLst>
                                        <p:tav tm="0">
                                          <p:val>
                                            <p:strVal val="ppt_y"/>
                                          </p:val>
                                        </p:tav>
                                        <p:tav tm="100000">
                                          <p:val>
                                            <p:strVal val="1+ppt_h/2"/>
                                          </p:val>
                                        </p:tav>
                                      </p:tavLst>
                                    </p:anim>
                                    <p:set>
                                      <p:cBhvr>
                                        <p:cTn id="122" dur="1" fill="hold">
                                          <p:stCondLst>
                                            <p:cond delay="499"/>
                                          </p:stCondLst>
                                        </p:cTn>
                                        <p:tgtEl>
                                          <p:spTgt spid="2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 calcmode="lin" valueType="num">
                                      <p:cBhvr additive="base">
                                        <p:cTn id="131" dur="500" fill="hold"/>
                                        <p:tgtEl>
                                          <p:spTgt spid="33"/>
                                        </p:tgtEl>
                                        <p:attrNameLst>
                                          <p:attrName>ppt_x</p:attrName>
                                        </p:attrNameLst>
                                      </p:cBhvr>
                                      <p:tavLst>
                                        <p:tav tm="0">
                                          <p:val>
                                            <p:strVal val="#ppt_x"/>
                                          </p:val>
                                        </p:tav>
                                        <p:tav tm="100000">
                                          <p:val>
                                            <p:strVal val="#ppt_x"/>
                                          </p:val>
                                        </p:tav>
                                      </p:tavLst>
                                    </p:anim>
                                    <p:anim calcmode="lin" valueType="num">
                                      <p:cBhvr additive="base">
                                        <p:cTn id="1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4" fill="hold" grpId="1" nodeType="clickEffect">
                                  <p:stCondLst>
                                    <p:cond delay="0"/>
                                  </p:stCondLst>
                                  <p:childTnLst>
                                    <p:anim calcmode="lin" valueType="num">
                                      <p:cBhvr additive="base">
                                        <p:cTn id="136" dur="500"/>
                                        <p:tgtEl>
                                          <p:spTgt spid="32"/>
                                        </p:tgtEl>
                                        <p:attrNameLst>
                                          <p:attrName>ppt_x</p:attrName>
                                        </p:attrNameLst>
                                      </p:cBhvr>
                                      <p:tavLst>
                                        <p:tav tm="0">
                                          <p:val>
                                            <p:strVal val="ppt_x"/>
                                          </p:val>
                                        </p:tav>
                                        <p:tav tm="100000">
                                          <p:val>
                                            <p:strVal val="ppt_x"/>
                                          </p:val>
                                        </p:tav>
                                      </p:tavLst>
                                    </p:anim>
                                    <p:anim calcmode="lin" valueType="num">
                                      <p:cBhvr additive="base">
                                        <p:cTn id="137" dur="500"/>
                                        <p:tgtEl>
                                          <p:spTgt spid="32"/>
                                        </p:tgtEl>
                                        <p:attrNameLst>
                                          <p:attrName>ppt_y</p:attrName>
                                        </p:attrNameLst>
                                      </p:cBhvr>
                                      <p:tavLst>
                                        <p:tav tm="0">
                                          <p:val>
                                            <p:strVal val="ppt_y"/>
                                          </p:val>
                                        </p:tav>
                                        <p:tav tm="100000">
                                          <p:val>
                                            <p:strVal val="1+ppt_h/2"/>
                                          </p:val>
                                        </p:tav>
                                      </p:tavLst>
                                    </p:anim>
                                    <p:set>
                                      <p:cBhvr>
                                        <p:cTn id="138" dur="1" fill="hold">
                                          <p:stCondLst>
                                            <p:cond delay="499"/>
                                          </p:stCondLst>
                                        </p:cTn>
                                        <p:tgtEl>
                                          <p:spTgt spid="32"/>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33"/>
                                        </p:tgtEl>
                                        <p:attrNameLst>
                                          <p:attrName>ppt_x</p:attrName>
                                        </p:attrNameLst>
                                      </p:cBhvr>
                                      <p:tavLst>
                                        <p:tav tm="0">
                                          <p:val>
                                            <p:strVal val="ppt_x"/>
                                          </p:val>
                                        </p:tav>
                                        <p:tav tm="100000">
                                          <p:val>
                                            <p:strVal val="ppt_x"/>
                                          </p:val>
                                        </p:tav>
                                      </p:tavLst>
                                    </p:anim>
                                    <p:anim calcmode="lin" valueType="num">
                                      <p:cBhvr additive="base">
                                        <p:cTn id="141" dur="500"/>
                                        <p:tgtEl>
                                          <p:spTgt spid="33"/>
                                        </p:tgtEl>
                                        <p:attrNameLst>
                                          <p:attrName>ppt_y</p:attrName>
                                        </p:attrNameLst>
                                      </p:cBhvr>
                                      <p:tavLst>
                                        <p:tav tm="0">
                                          <p:val>
                                            <p:strVal val="ppt_y"/>
                                          </p:val>
                                        </p:tav>
                                        <p:tav tm="100000">
                                          <p:val>
                                            <p:strVal val="1+ppt_h/2"/>
                                          </p:val>
                                        </p:tav>
                                      </p:tavLst>
                                    </p:anim>
                                    <p:set>
                                      <p:cBhvr>
                                        <p:cTn id="142" dur="1" fill="hold">
                                          <p:stCondLst>
                                            <p:cond delay="499"/>
                                          </p:stCondLst>
                                        </p:cTn>
                                        <p:tgtEl>
                                          <p:spTgt spid="33"/>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anim calcmode="lin" valueType="num">
                                      <p:cBhvr additive="base">
                                        <p:cTn id="147" dur="500" fill="hold"/>
                                        <p:tgtEl>
                                          <p:spTgt spid="51"/>
                                        </p:tgtEl>
                                        <p:attrNameLst>
                                          <p:attrName>ppt_x</p:attrName>
                                        </p:attrNameLst>
                                      </p:cBhvr>
                                      <p:tavLst>
                                        <p:tav tm="0">
                                          <p:val>
                                            <p:strVal val="#ppt_x"/>
                                          </p:val>
                                        </p:tav>
                                        <p:tav tm="100000">
                                          <p:val>
                                            <p:strVal val="#ppt_x"/>
                                          </p:val>
                                        </p:tav>
                                      </p:tavLst>
                                    </p:anim>
                                    <p:anim calcmode="lin" valueType="num">
                                      <p:cBhvr additive="base">
                                        <p:cTn id="148" dur="500" fill="hold"/>
                                        <p:tgtEl>
                                          <p:spTgt spid="51"/>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2"/>
                                        </p:tgtEl>
                                        <p:attrNameLst>
                                          <p:attrName>style.visibility</p:attrName>
                                        </p:attrNameLst>
                                      </p:cBhvr>
                                      <p:to>
                                        <p:strVal val="visible"/>
                                      </p:to>
                                    </p:set>
                                    <p:anim calcmode="lin" valueType="num">
                                      <p:cBhvr additive="base">
                                        <p:cTn id="151" dur="500" fill="hold"/>
                                        <p:tgtEl>
                                          <p:spTgt spid="52"/>
                                        </p:tgtEl>
                                        <p:attrNameLst>
                                          <p:attrName>ppt_x</p:attrName>
                                        </p:attrNameLst>
                                      </p:cBhvr>
                                      <p:tavLst>
                                        <p:tav tm="0">
                                          <p:val>
                                            <p:strVal val="#ppt_x"/>
                                          </p:val>
                                        </p:tav>
                                        <p:tav tm="100000">
                                          <p:val>
                                            <p:strVal val="#ppt_x"/>
                                          </p:val>
                                        </p:tav>
                                      </p:tavLst>
                                    </p:anim>
                                    <p:anim calcmode="lin" valueType="num">
                                      <p:cBhvr additive="base">
                                        <p:cTn id="15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xit" presetSubtype="4" fill="hold" grpId="1" nodeType="clickEffect">
                                  <p:stCondLst>
                                    <p:cond delay="0"/>
                                  </p:stCondLst>
                                  <p:childTnLst>
                                    <p:anim calcmode="lin" valueType="num">
                                      <p:cBhvr additive="base">
                                        <p:cTn id="156" dur="500"/>
                                        <p:tgtEl>
                                          <p:spTgt spid="51"/>
                                        </p:tgtEl>
                                        <p:attrNameLst>
                                          <p:attrName>ppt_x</p:attrName>
                                        </p:attrNameLst>
                                      </p:cBhvr>
                                      <p:tavLst>
                                        <p:tav tm="0">
                                          <p:val>
                                            <p:strVal val="ppt_x"/>
                                          </p:val>
                                        </p:tav>
                                        <p:tav tm="100000">
                                          <p:val>
                                            <p:strVal val="ppt_x"/>
                                          </p:val>
                                        </p:tav>
                                      </p:tavLst>
                                    </p:anim>
                                    <p:anim calcmode="lin" valueType="num">
                                      <p:cBhvr additive="base">
                                        <p:cTn id="157" dur="500"/>
                                        <p:tgtEl>
                                          <p:spTgt spid="51"/>
                                        </p:tgtEl>
                                        <p:attrNameLst>
                                          <p:attrName>ppt_y</p:attrName>
                                        </p:attrNameLst>
                                      </p:cBhvr>
                                      <p:tavLst>
                                        <p:tav tm="0">
                                          <p:val>
                                            <p:strVal val="ppt_y"/>
                                          </p:val>
                                        </p:tav>
                                        <p:tav tm="100000">
                                          <p:val>
                                            <p:strVal val="1+ppt_h/2"/>
                                          </p:val>
                                        </p:tav>
                                      </p:tavLst>
                                    </p:anim>
                                    <p:set>
                                      <p:cBhvr>
                                        <p:cTn id="158" dur="1" fill="hold">
                                          <p:stCondLst>
                                            <p:cond delay="499"/>
                                          </p:stCondLst>
                                        </p:cTn>
                                        <p:tgtEl>
                                          <p:spTgt spid="51"/>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52"/>
                                        </p:tgtEl>
                                        <p:attrNameLst>
                                          <p:attrName>ppt_x</p:attrName>
                                        </p:attrNameLst>
                                      </p:cBhvr>
                                      <p:tavLst>
                                        <p:tav tm="0">
                                          <p:val>
                                            <p:strVal val="ppt_x"/>
                                          </p:val>
                                        </p:tav>
                                        <p:tav tm="100000">
                                          <p:val>
                                            <p:strVal val="ppt_x"/>
                                          </p:val>
                                        </p:tav>
                                      </p:tavLst>
                                    </p:anim>
                                    <p:anim calcmode="lin" valueType="num">
                                      <p:cBhvr additive="base">
                                        <p:cTn id="161" dur="500"/>
                                        <p:tgtEl>
                                          <p:spTgt spid="52"/>
                                        </p:tgtEl>
                                        <p:attrNameLst>
                                          <p:attrName>ppt_y</p:attrName>
                                        </p:attrNameLst>
                                      </p:cBhvr>
                                      <p:tavLst>
                                        <p:tav tm="0">
                                          <p:val>
                                            <p:strVal val="ppt_y"/>
                                          </p:val>
                                        </p:tav>
                                        <p:tav tm="100000">
                                          <p:val>
                                            <p:strVal val="1+ppt_h/2"/>
                                          </p:val>
                                        </p:tav>
                                      </p:tavLst>
                                    </p:anim>
                                    <p:set>
                                      <p:cBhvr>
                                        <p:cTn id="162"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2" grpId="0" animBg="1"/>
      <p:bldP spid="12" grpId="1" animBg="1"/>
      <p:bldP spid="16" grpId="0" animBg="1"/>
      <p:bldP spid="16" grpId="1" animBg="1"/>
      <p:bldP spid="19" grpId="0" animBg="1"/>
      <p:bldP spid="19" grpId="1" animBg="1"/>
      <p:bldP spid="24" grpId="0" animBg="1"/>
      <p:bldP spid="24" grpId="1" animBg="1"/>
      <p:bldP spid="32" grpId="0" animBg="1"/>
      <p:bldP spid="32" grpId="1" animBg="1"/>
      <p:bldP spid="51" grpId="0" animBg="1"/>
      <p:bldP spid="5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95022" y="154708"/>
            <a:ext cx="6919570" cy="533430"/>
          </a:xfrm>
          <a:prstGeom prst="rect">
            <a:avLst/>
          </a:prstGeom>
        </p:spPr>
        <p:txBody>
          <a:bodyPr wrap="square" lIns="91425" tIns="91425" rIns="91425" bIns="91425" anchor="b" anchorCtr="0">
            <a:noAutofit/>
          </a:bodyPr>
          <a:lstStyle/>
          <a:p>
            <a:pPr lvl="0">
              <a:spcBef>
                <a:spcPts val="0"/>
              </a:spcBef>
              <a:buNone/>
            </a:pPr>
            <a:r>
              <a:rPr lang="en" dirty="0" smtClean="0"/>
              <a:t>Viterbi Algorithm (Final Result)</a:t>
            </a:r>
            <a:endParaRPr lang="en" dirty="0"/>
          </a:p>
        </p:txBody>
      </p:sp>
      <p:sp>
        <p:nvSpPr>
          <p:cNvPr id="2" name="Rectangle 1"/>
          <p:cNvSpPr/>
          <p:nvPr/>
        </p:nvSpPr>
        <p:spPr>
          <a:xfrm>
            <a:off x="5665075" y="327068"/>
            <a:ext cx="2848304" cy="58857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Outcome = 6,2,6</a:t>
            </a:r>
          </a:p>
          <a:p>
            <a:pPr algn="ctr"/>
            <a:r>
              <a:rPr lang="en-US" dirty="0" smtClean="0"/>
              <a:t>Static Probability is always = 0.5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98596808"/>
              </p:ext>
            </p:extLst>
          </p:nvPr>
        </p:nvGraphicFramePr>
        <p:xfrm>
          <a:off x="683173" y="1344247"/>
          <a:ext cx="8240110" cy="3080608"/>
        </p:xfrm>
        <a:graphic>
          <a:graphicData uri="http://schemas.openxmlformats.org/drawingml/2006/table">
            <a:tbl>
              <a:tblPr firstRow="1" bandRow="1">
                <a:tableStyleId>{FE442E02-E660-4E07-A1FA-838B0100BF95}</a:tableStyleId>
              </a:tblPr>
              <a:tblGrid>
                <a:gridCol w="1073843">
                  <a:extLst>
                    <a:ext uri="{9D8B030D-6E8A-4147-A177-3AD203B41FA5}">
                      <a16:colId xmlns:a16="http://schemas.microsoft.com/office/drawing/2014/main" val="175522034"/>
                    </a:ext>
                  </a:extLst>
                </a:gridCol>
                <a:gridCol w="1720342">
                  <a:extLst>
                    <a:ext uri="{9D8B030D-6E8A-4147-A177-3AD203B41FA5}">
                      <a16:colId xmlns:a16="http://schemas.microsoft.com/office/drawing/2014/main" val="2200715374"/>
                    </a:ext>
                  </a:extLst>
                </a:gridCol>
                <a:gridCol w="2912932">
                  <a:extLst>
                    <a:ext uri="{9D8B030D-6E8A-4147-A177-3AD203B41FA5}">
                      <a16:colId xmlns:a16="http://schemas.microsoft.com/office/drawing/2014/main" val="3185065759"/>
                    </a:ext>
                  </a:extLst>
                </a:gridCol>
                <a:gridCol w="2532993">
                  <a:extLst>
                    <a:ext uri="{9D8B030D-6E8A-4147-A177-3AD203B41FA5}">
                      <a16:colId xmlns:a16="http://schemas.microsoft.com/office/drawing/2014/main" val="987582619"/>
                    </a:ext>
                  </a:extLst>
                </a:gridCol>
              </a:tblGrid>
              <a:tr h="445316">
                <a:tc>
                  <a:txBody>
                    <a:bodyPr/>
                    <a:lstStyle/>
                    <a:p>
                      <a:pPr marL="201295">
                        <a:lnSpc>
                          <a:spcPct val="100000"/>
                        </a:lnSpc>
                      </a:pPr>
                      <a:endParaRPr sz="1800" dirty="0">
                        <a:latin typeface="Comic Sans MS"/>
                        <a:cs typeface="Comic Sans MS"/>
                      </a:endParaRPr>
                    </a:p>
                  </a:txBody>
                  <a:tcPr marL="0" marR="0" marT="0" marB="0"/>
                </a:tc>
                <a:tc>
                  <a:txBody>
                    <a:bodyPr/>
                    <a:lstStyle/>
                    <a:p>
                      <a:pPr marR="125095" algn="ctr">
                        <a:lnSpc>
                          <a:spcPct val="100000"/>
                        </a:lnSpc>
                      </a:pPr>
                      <a:r>
                        <a:rPr lang="en-US" sz="1800" b="1" dirty="0" smtClean="0">
                          <a:solidFill>
                            <a:srgbClr val="33339A"/>
                          </a:solidFill>
                          <a:latin typeface="Comic Sans MS"/>
                          <a:cs typeface="Comic Sans MS"/>
                        </a:rPr>
                        <a:t>6</a:t>
                      </a:r>
                      <a:endParaRPr sz="1800" dirty="0">
                        <a:latin typeface="Comic Sans MS"/>
                        <a:cs typeface="Comic Sans MS"/>
                      </a:endParaRPr>
                    </a:p>
                  </a:txBody>
                  <a:tcPr marL="0" marR="0" marT="0" marB="0"/>
                </a:tc>
                <a:tc>
                  <a:txBody>
                    <a:bodyPr/>
                    <a:lstStyle/>
                    <a:p>
                      <a:pPr marL="57150" algn="ctr">
                        <a:lnSpc>
                          <a:spcPct val="100000"/>
                        </a:lnSpc>
                      </a:pPr>
                      <a:r>
                        <a:rPr lang="en-US" sz="1800" b="1" dirty="0" smtClean="0">
                          <a:solidFill>
                            <a:srgbClr val="33339A"/>
                          </a:solidFill>
                          <a:latin typeface="Comic Sans MS"/>
                          <a:cs typeface="Comic Sans MS"/>
                        </a:rPr>
                        <a:t>2</a:t>
                      </a:r>
                      <a:endParaRPr sz="1800" dirty="0">
                        <a:latin typeface="Comic Sans MS"/>
                        <a:cs typeface="Comic Sans MS"/>
                      </a:endParaRPr>
                    </a:p>
                  </a:txBody>
                  <a:tcPr marL="0" marR="0" marT="0" marB="0"/>
                </a:tc>
                <a:tc>
                  <a:txBody>
                    <a:bodyPr/>
                    <a:lstStyle/>
                    <a:p>
                      <a:pPr marL="57150" algn="ctr">
                        <a:lnSpc>
                          <a:spcPct val="100000"/>
                        </a:lnSpc>
                      </a:pPr>
                      <a:r>
                        <a:rPr lang="en-US" sz="1800" dirty="0" smtClean="0">
                          <a:latin typeface="Comic Sans MS"/>
                          <a:cs typeface="Comic Sans MS"/>
                        </a:rPr>
                        <a:t>6</a:t>
                      </a:r>
                      <a:endParaRPr sz="1800" dirty="0">
                        <a:latin typeface="Comic Sans MS"/>
                        <a:cs typeface="Comic Sans MS"/>
                      </a:endParaRPr>
                    </a:p>
                  </a:txBody>
                  <a:tcPr marL="0" marR="0" marT="0" marB="0"/>
                </a:tc>
                <a:extLst>
                  <a:ext uri="{0D108BD9-81ED-4DB2-BD59-A6C34878D82A}">
                    <a16:rowId xmlns:a16="http://schemas.microsoft.com/office/drawing/2014/main" val="667891659"/>
                  </a:ext>
                </a:extLst>
              </a:tr>
              <a:tr h="1317646">
                <a:tc>
                  <a:txBody>
                    <a:bodyPr/>
                    <a:lstStyle/>
                    <a:p>
                      <a:pPr marL="210820" algn="l">
                        <a:lnSpc>
                          <a:spcPct val="100000"/>
                        </a:lnSpc>
                      </a:pPr>
                      <a:r>
                        <a:rPr lang="en-US" sz="1800" b="1" dirty="0" smtClean="0">
                          <a:solidFill>
                            <a:srgbClr val="33339A"/>
                          </a:solidFill>
                          <a:latin typeface="Comic Sans MS"/>
                          <a:cs typeface="Comic Sans MS"/>
                        </a:rPr>
                        <a:t>Fair</a:t>
                      </a:r>
                      <a:endParaRPr sz="1800" dirty="0">
                        <a:latin typeface="Comic Sans MS"/>
                        <a:cs typeface="Comic Sans MS"/>
                      </a:endParaRPr>
                    </a:p>
                  </a:txBody>
                  <a:tcPr marL="0" marR="0" marT="0" marB="0"/>
                </a:tc>
                <a:tc>
                  <a:txBody>
                    <a:bodyPr/>
                    <a:lstStyle/>
                    <a:p>
                      <a:pPr algn="l">
                        <a:lnSpc>
                          <a:spcPct val="100000"/>
                        </a:lnSpc>
                      </a:pPr>
                      <a:r>
                        <a:rPr sz="1800" dirty="0">
                          <a:latin typeface="Comic Sans MS"/>
                          <a:cs typeface="Comic Sans MS"/>
                        </a:rPr>
                        <a:t>(</a:t>
                      </a:r>
                      <a:r>
                        <a:rPr sz="1800" dirty="0" smtClean="0">
                          <a:solidFill>
                            <a:srgbClr val="008080"/>
                          </a:solidFill>
                          <a:latin typeface="Comic Sans MS"/>
                          <a:cs typeface="Comic Sans MS"/>
                        </a:rPr>
                        <a:t>1/</a:t>
                      </a:r>
                      <a:r>
                        <a:rPr sz="1800" spc="5" dirty="0" smtClean="0">
                          <a:solidFill>
                            <a:srgbClr val="008080"/>
                          </a:solidFill>
                          <a:latin typeface="Comic Sans MS"/>
                          <a:cs typeface="Comic Sans MS"/>
                        </a:rPr>
                        <a:t>6</a:t>
                      </a:r>
                      <a:r>
                        <a:rPr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x</a:t>
                      </a:r>
                      <a:r>
                        <a:rPr sz="1800" dirty="0" smtClean="0">
                          <a:latin typeface="Times New Roman" panose="02020603050405020304" pitchFamily="18" charset="0"/>
                          <a:cs typeface="Times New Roman" panose="02020603050405020304" pitchFamily="18" charset="0"/>
                        </a:rPr>
                        <a:t>(</a:t>
                      </a:r>
                      <a:r>
                        <a:rPr sz="1800" dirty="0" smtClean="0">
                          <a:latin typeface="Comic Sans MS"/>
                          <a:cs typeface="Comic Sans MS"/>
                        </a:rPr>
                        <a:t>1/2</a:t>
                      </a:r>
                      <a:r>
                        <a:rPr sz="1800" dirty="0">
                          <a:latin typeface="Comic Sans MS"/>
                          <a:cs typeface="Comic Sans MS"/>
                        </a:rPr>
                        <a:t>)</a:t>
                      </a:r>
                    </a:p>
                    <a:p>
                      <a:pPr marR="49530" algn="l">
                        <a:lnSpc>
                          <a:spcPct val="100000"/>
                        </a:lnSpc>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1/12</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smtClean="0">
                          <a:solidFill>
                            <a:srgbClr val="008080"/>
                          </a:solidFill>
                          <a:latin typeface="Comic Sans MS"/>
                          <a:cs typeface="Comic Sans MS"/>
                        </a:rPr>
                        <a:t>1/</a:t>
                      </a:r>
                      <a:r>
                        <a:rPr sz="1800" spc="5" dirty="0" smtClean="0">
                          <a:solidFill>
                            <a:srgbClr val="008080"/>
                          </a:solidFill>
                          <a:latin typeface="Comic Sans MS"/>
                          <a:cs typeface="Comic Sans MS"/>
                        </a:rPr>
                        <a:t>6</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max</a:t>
                      </a:r>
                      <a:r>
                        <a:rPr sz="1800" dirty="0">
                          <a:latin typeface="Comic Sans MS"/>
                          <a:cs typeface="Comic Sans MS"/>
                        </a:rPr>
                        <a:t>{(1/12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0.99</a:t>
                      </a:r>
                      <a:r>
                        <a:rPr sz="1800" dirty="0">
                          <a:latin typeface="Comic Sans MS"/>
                          <a:cs typeface="Comic Sans MS"/>
                        </a:rPr>
                        <a:t>,</a:t>
                      </a:r>
                    </a:p>
                    <a:p>
                      <a:pPr marL="1410335" algn="l">
                        <a:lnSpc>
                          <a:spcPct val="100000"/>
                        </a:lnSpc>
                      </a:pPr>
                      <a:r>
                        <a:rPr sz="1800" dirty="0">
                          <a:latin typeface="Comic Sans MS"/>
                          <a:cs typeface="Comic Sans MS"/>
                        </a:rPr>
                        <a:t>(1/4</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spc="-5" dirty="0" smtClean="0">
                          <a:latin typeface="Comic Sans MS"/>
                          <a:cs typeface="Comic Sans MS"/>
                        </a:rPr>
                        <a:t>0.2}</a:t>
                      </a:r>
                      <a:r>
                        <a:rPr lang="en-US" sz="1800" spc="-5" dirty="0" smtClean="0">
                          <a:latin typeface="Comic Sans MS"/>
                          <a:cs typeface="Comic Sans MS"/>
                        </a:rPr>
                        <a:t/>
                      </a:r>
                      <a:br>
                        <a:rPr lang="en-US" sz="1800" spc="-5" dirty="0" smtClean="0">
                          <a:latin typeface="Comic Sans MS"/>
                          <a:cs typeface="Comic Sans MS"/>
                        </a:rPr>
                      </a:br>
                      <a:endParaRPr sz="1800" dirty="0">
                        <a:latin typeface="Comic Sans MS"/>
                        <a:cs typeface="Comic Sans MS"/>
                      </a:endParaRPr>
                    </a:p>
                    <a:p>
                      <a:pPr marL="358775" algn="l">
                        <a:lnSpc>
                          <a:spcPct val="100000"/>
                        </a:lnSpc>
                        <a:spcBef>
                          <a:spcPts val="5"/>
                        </a:spcBef>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0.01375</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smtClean="0">
                          <a:solidFill>
                            <a:srgbClr val="008080"/>
                          </a:solidFill>
                          <a:latin typeface="Comic Sans MS"/>
                          <a:cs typeface="Comic Sans MS"/>
                        </a:rPr>
                        <a:t>1/</a:t>
                      </a:r>
                      <a:r>
                        <a:rPr sz="1800" spc="5" dirty="0" smtClean="0">
                          <a:solidFill>
                            <a:srgbClr val="008080"/>
                          </a:solidFill>
                          <a:latin typeface="Comic Sans MS"/>
                          <a:cs typeface="Comic Sans MS"/>
                        </a:rPr>
                        <a:t>6</a:t>
                      </a:r>
                      <a:r>
                        <a:rPr sz="1800" dirty="0" smtClean="0">
                          <a:latin typeface="Comic Sans MS"/>
                          <a:cs typeface="Comic Sans MS"/>
                        </a:rPr>
                        <a:t>)</a:t>
                      </a:r>
                      <a:r>
                        <a:rPr lang="en-US" sz="1800" baseline="0" dirty="0" smtClean="0">
                          <a:latin typeface="Symbol"/>
                          <a:cs typeface="Comic Sans MS"/>
                        </a:rPr>
                        <a:t> </a:t>
                      </a:r>
                      <a:r>
                        <a:rPr lang="en-US" sz="1800" dirty="0" smtClean="0">
                          <a:latin typeface="Times New Roman" panose="02020603050405020304" pitchFamily="18" charset="0"/>
                          <a:cs typeface="Times New Roman" panose="02020603050405020304" pitchFamily="18" charset="0"/>
                        </a:rPr>
                        <a:t>x </a:t>
                      </a:r>
                    </a:p>
                    <a:p>
                      <a:pPr marL="153670" algn="l">
                        <a:lnSpc>
                          <a:spcPct val="100000"/>
                        </a:lnSpc>
                      </a:pPr>
                      <a:r>
                        <a:rPr sz="1800" dirty="0" smtClean="0">
                          <a:latin typeface="Comic Sans MS"/>
                          <a:cs typeface="Comic Sans MS"/>
                        </a:rPr>
                        <a:t>max{0.01375</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0.99,</a:t>
                      </a:r>
                      <a:r>
                        <a:rPr lang="en-US" sz="1800" spc="0" baseline="0" dirty="0" smtClean="0">
                          <a:latin typeface="Comic Sans MS"/>
                          <a:cs typeface="Comic Sans MS"/>
                        </a:rPr>
                        <a:t> </a:t>
                      </a:r>
                      <a:r>
                        <a:rPr sz="1800" spc="-5" dirty="0" smtClean="0">
                          <a:latin typeface="Comic Sans MS"/>
                          <a:cs typeface="Comic Sans MS"/>
                        </a:rPr>
                        <a:t>0.0</a:t>
                      </a:r>
                      <a:r>
                        <a:rPr sz="1800" dirty="0" smtClean="0">
                          <a:latin typeface="Comic Sans MS"/>
                          <a:cs typeface="Comic Sans MS"/>
                        </a:rPr>
                        <a:t>2</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0.2</a:t>
                      </a:r>
                      <a:r>
                        <a:rPr sz="1800" spc="-5" dirty="0">
                          <a:latin typeface="Comic Sans MS"/>
                          <a:cs typeface="Comic Sans MS"/>
                        </a:rPr>
                        <a:t>}</a:t>
                      </a:r>
                      <a:endParaRPr sz="1800" dirty="0">
                        <a:latin typeface="Comic Sans MS"/>
                        <a:cs typeface="Comic Sans MS"/>
                      </a:endParaRPr>
                    </a:p>
                    <a:p>
                      <a:pPr marL="358775" algn="l">
                        <a:lnSpc>
                          <a:spcPct val="100000"/>
                        </a:lnSpc>
                        <a:spcBef>
                          <a:spcPts val="5"/>
                        </a:spcBef>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0.00226875</a:t>
                      </a:r>
                      <a:endParaRPr sz="1800" dirty="0">
                        <a:latin typeface="Comic Sans MS"/>
                        <a:cs typeface="Comic Sans MS"/>
                      </a:endParaRPr>
                    </a:p>
                  </a:txBody>
                  <a:tcPr marL="0" marR="0" marT="0" marB="0"/>
                </a:tc>
                <a:extLst>
                  <a:ext uri="{0D108BD9-81ED-4DB2-BD59-A6C34878D82A}">
                    <a16:rowId xmlns:a16="http://schemas.microsoft.com/office/drawing/2014/main" val="4199531655"/>
                  </a:ext>
                </a:extLst>
              </a:tr>
              <a:tr h="1317646">
                <a:tc>
                  <a:txBody>
                    <a:bodyPr/>
                    <a:lstStyle/>
                    <a:p>
                      <a:pPr marL="210820" algn="l">
                        <a:lnSpc>
                          <a:spcPct val="100000"/>
                        </a:lnSpc>
                      </a:pPr>
                      <a:r>
                        <a:rPr lang="en-US" sz="1800" b="1" dirty="0" smtClean="0">
                          <a:solidFill>
                            <a:srgbClr val="33339A"/>
                          </a:solidFill>
                          <a:latin typeface="Comic Sans MS"/>
                          <a:cs typeface="Comic Sans MS"/>
                        </a:rPr>
                        <a:t>Loaded</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a:solidFill>
                            <a:srgbClr val="008080"/>
                          </a:solidFill>
                          <a:latin typeface="Comic Sans MS"/>
                          <a:cs typeface="Comic Sans MS"/>
                        </a:rPr>
                        <a:t>1/</a:t>
                      </a:r>
                      <a:r>
                        <a:rPr sz="1800" spc="5" dirty="0">
                          <a:solidFill>
                            <a:srgbClr val="008080"/>
                          </a:solidFill>
                          <a:latin typeface="Comic Sans MS"/>
                          <a:cs typeface="Comic Sans MS"/>
                        </a:rPr>
                        <a:t>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(1/2)</a:t>
                      </a:r>
                      <a:endParaRPr lang="en-US" sz="1800" dirty="0" smtClean="0">
                        <a:latin typeface="Comic Sans MS"/>
                        <a:cs typeface="Comic Sans MS"/>
                      </a:endParaRPr>
                    </a:p>
                    <a:p>
                      <a:pPr marL="153670" algn="l">
                        <a:lnSpc>
                          <a:spcPct val="100000"/>
                        </a:lnSpc>
                      </a:pPr>
                      <a:r>
                        <a:rPr sz="1800" dirty="0" smtClean="0">
                          <a:latin typeface="Comic Sans MS"/>
                          <a:cs typeface="Comic Sans MS"/>
                        </a:rPr>
                        <a:t>=</a:t>
                      </a:r>
                      <a:r>
                        <a:rPr sz="1800" spc="-5" dirty="0" smtClean="0">
                          <a:latin typeface="Comic Sans MS"/>
                          <a:cs typeface="Comic Sans MS"/>
                        </a:rPr>
                        <a:t> </a:t>
                      </a:r>
                      <a:r>
                        <a:rPr sz="1800" b="1" dirty="0">
                          <a:solidFill>
                            <a:srgbClr val="33339A"/>
                          </a:solidFill>
                          <a:latin typeface="Comic Sans MS"/>
                          <a:cs typeface="Comic Sans MS"/>
                        </a:rPr>
                        <a:t>1/4</a:t>
                      </a:r>
                      <a:endParaRPr sz="1800" dirty="0">
                        <a:latin typeface="Comic Sans MS"/>
                        <a:cs typeface="Comic Sans MS"/>
                      </a:endParaRPr>
                    </a:p>
                  </a:txBody>
                  <a:tcPr marL="0" marR="0" marT="0" marB="0"/>
                </a:tc>
                <a:tc>
                  <a:txBody>
                    <a:bodyPr/>
                    <a:lstStyle/>
                    <a:p>
                      <a:pPr marL="77470" algn="l">
                        <a:lnSpc>
                          <a:spcPct val="100000"/>
                        </a:lnSpc>
                      </a:pPr>
                      <a:r>
                        <a:rPr sz="1800" dirty="0">
                          <a:latin typeface="Comic Sans MS"/>
                          <a:cs typeface="Comic Sans MS"/>
                        </a:rPr>
                        <a:t>(</a:t>
                      </a:r>
                      <a:r>
                        <a:rPr sz="1800" dirty="0" smtClean="0">
                          <a:solidFill>
                            <a:srgbClr val="008080"/>
                          </a:solidFill>
                          <a:latin typeface="Comic Sans MS"/>
                          <a:cs typeface="Comic Sans MS"/>
                        </a:rPr>
                        <a:t>1/1</a:t>
                      </a:r>
                      <a:r>
                        <a:rPr sz="1800" spc="-5" dirty="0" smtClean="0">
                          <a:solidFill>
                            <a:srgbClr val="008080"/>
                          </a:solidFill>
                          <a:latin typeface="Comic Sans MS"/>
                          <a:cs typeface="Comic Sans MS"/>
                        </a:rPr>
                        <a:t>0</a:t>
                      </a:r>
                      <a:r>
                        <a:rPr sz="1800" dirty="0" smtClean="0">
                          <a:latin typeface="Comic Sans MS"/>
                          <a:cs typeface="Comic Sans MS"/>
                        </a:rPr>
                        <a:t>)</a:t>
                      </a:r>
                      <a:r>
                        <a:rPr lang="en-US" sz="1800" spc="5" baseline="0" dirty="0" smtClean="0">
                          <a:latin typeface="Symbol"/>
                          <a:cs typeface="Comic Sans MS"/>
                        </a:rPr>
                        <a:t> </a:t>
                      </a:r>
                      <a:r>
                        <a:rPr lang="en-US" sz="1800" dirty="0" smtClean="0">
                          <a:latin typeface="Times New Roman" panose="02020603050405020304" pitchFamily="18" charset="0"/>
                          <a:cs typeface="Times New Roman" panose="02020603050405020304" pitchFamily="18" charset="0"/>
                        </a:rPr>
                        <a:t>x </a:t>
                      </a:r>
                      <a:r>
                        <a:rPr sz="1800" dirty="0" smtClean="0">
                          <a:latin typeface="Comic Sans MS"/>
                          <a:cs typeface="Comic Sans MS"/>
                        </a:rPr>
                        <a:t>max</a:t>
                      </a:r>
                      <a:r>
                        <a:rPr sz="1800" dirty="0">
                          <a:latin typeface="Comic Sans MS"/>
                          <a:cs typeface="Comic Sans MS"/>
                        </a:rPr>
                        <a:t>{(1/12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dirty="0" smtClean="0">
                          <a:latin typeface="Comic Sans MS"/>
                          <a:cs typeface="Comic Sans MS"/>
                        </a:rPr>
                        <a:t>0.01</a:t>
                      </a:r>
                      <a:r>
                        <a:rPr sz="1800" dirty="0">
                          <a:latin typeface="Comic Sans MS"/>
                          <a:cs typeface="Comic Sans MS"/>
                        </a:rPr>
                        <a:t>,</a:t>
                      </a:r>
                    </a:p>
                    <a:p>
                      <a:pPr marL="1402715" algn="l">
                        <a:lnSpc>
                          <a:spcPct val="100000"/>
                        </a:lnSpc>
                      </a:pPr>
                      <a:r>
                        <a:rPr sz="1800" dirty="0">
                          <a:latin typeface="Comic Sans MS"/>
                          <a:cs typeface="Comic Sans MS"/>
                        </a:rPr>
                        <a:t>(1/4</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r>
                        <a:rPr sz="1800" spc="-5" dirty="0" smtClean="0">
                          <a:latin typeface="Comic Sans MS"/>
                          <a:cs typeface="Comic Sans MS"/>
                        </a:rPr>
                        <a:t>0.8}</a:t>
                      </a:r>
                      <a:r>
                        <a:rPr lang="en-US" sz="1800" spc="-5" dirty="0" smtClean="0">
                          <a:latin typeface="Comic Sans MS"/>
                          <a:cs typeface="Comic Sans MS"/>
                        </a:rPr>
                        <a:t/>
                      </a:r>
                      <a:br>
                        <a:rPr lang="en-US" sz="1800" spc="-5" dirty="0" smtClean="0">
                          <a:latin typeface="Comic Sans MS"/>
                          <a:cs typeface="Comic Sans MS"/>
                        </a:rPr>
                      </a:br>
                      <a:endParaRPr sz="1800" dirty="0">
                        <a:latin typeface="Comic Sans MS"/>
                        <a:cs typeface="Comic Sans MS"/>
                      </a:endParaRPr>
                    </a:p>
                    <a:p>
                      <a:pPr marL="350520" algn="l">
                        <a:lnSpc>
                          <a:spcPct val="100000"/>
                        </a:lnSpc>
                        <a:spcBef>
                          <a:spcPts val="5"/>
                        </a:spcBef>
                      </a:pPr>
                      <a:r>
                        <a:rPr sz="1800" dirty="0">
                          <a:latin typeface="Comic Sans MS"/>
                          <a:cs typeface="Comic Sans MS"/>
                        </a:rPr>
                        <a:t>= </a:t>
                      </a:r>
                      <a:r>
                        <a:rPr sz="1800" b="1" spc="-5" dirty="0">
                          <a:solidFill>
                            <a:srgbClr val="33339A"/>
                          </a:solidFill>
                          <a:latin typeface="Comic Sans MS"/>
                          <a:cs typeface="Comic Sans MS"/>
                        </a:rPr>
                        <a:t>0.02</a:t>
                      </a:r>
                      <a:endParaRPr sz="1800" dirty="0">
                        <a:latin typeface="Comic Sans MS"/>
                        <a:cs typeface="Comic Sans MS"/>
                      </a:endParaRPr>
                    </a:p>
                  </a:txBody>
                  <a:tcPr marL="0" marR="0" marT="0" marB="0"/>
                </a:tc>
                <a:tc>
                  <a:txBody>
                    <a:bodyPr/>
                    <a:lstStyle/>
                    <a:p>
                      <a:pPr marL="153670" algn="l">
                        <a:lnSpc>
                          <a:spcPct val="100000"/>
                        </a:lnSpc>
                      </a:pPr>
                      <a:r>
                        <a:rPr sz="1800" dirty="0">
                          <a:latin typeface="Comic Sans MS"/>
                          <a:cs typeface="Comic Sans MS"/>
                        </a:rPr>
                        <a:t>(</a:t>
                      </a:r>
                      <a:r>
                        <a:rPr sz="1800" dirty="0">
                          <a:solidFill>
                            <a:srgbClr val="008080"/>
                          </a:solidFill>
                          <a:latin typeface="Comic Sans MS"/>
                          <a:cs typeface="Comic Sans MS"/>
                        </a:rPr>
                        <a:t>1/</a:t>
                      </a:r>
                      <a:r>
                        <a:rPr sz="1800" spc="5" dirty="0">
                          <a:solidFill>
                            <a:srgbClr val="008080"/>
                          </a:solidFill>
                          <a:latin typeface="Comic Sans MS"/>
                          <a:cs typeface="Comic Sans MS"/>
                        </a:rPr>
                        <a:t>2</a:t>
                      </a:r>
                      <a:r>
                        <a:rPr sz="1800" dirty="0" smtClean="0">
                          <a:latin typeface="Comic Sans MS"/>
                          <a:cs typeface="Comic Sans MS"/>
                        </a:rPr>
                        <a:t>)</a:t>
                      </a:r>
                      <a:r>
                        <a:rPr lang="en-US" sz="1800" dirty="0" smtClean="0">
                          <a:latin typeface="Times New Roman" panose="02020603050405020304" pitchFamily="18" charset="0"/>
                          <a:cs typeface="Times New Roman" panose="02020603050405020304" pitchFamily="18" charset="0"/>
                        </a:rPr>
                        <a:t> x </a:t>
                      </a:r>
                    </a:p>
                    <a:p>
                      <a:pPr marL="153670" algn="l">
                        <a:lnSpc>
                          <a:spcPct val="100000"/>
                        </a:lnSpc>
                      </a:pPr>
                      <a:r>
                        <a:rPr sz="1800" dirty="0" smtClean="0">
                          <a:latin typeface="Comic Sans MS"/>
                          <a:cs typeface="Comic Sans MS"/>
                        </a:rPr>
                        <a:t>max{0.01375</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0.01,</a:t>
                      </a:r>
                      <a:r>
                        <a:rPr lang="en-US" sz="1800" spc="0" baseline="0" dirty="0" smtClean="0">
                          <a:latin typeface="Comic Sans MS"/>
                          <a:cs typeface="Comic Sans MS"/>
                        </a:rPr>
                        <a:t> </a:t>
                      </a:r>
                      <a:r>
                        <a:rPr sz="1800" spc="-5" dirty="0" smtClean="0">
                          <a:latin typeface="Comic Sans MS"/>
                          <a:cs typeface="Comic Sans MS"/>
                        </a:rPr>
                        <a:t>0.0</a:t>
                      </a:r>
                      <a:r>
                        <a:rPr sz="1800" dirty="0" smtClean="0">
                          <a:latin typeface="Comic Sans MS"/>
                          <a:cs typeface="Comic Sans MS"/>
                        </a:rPr>
                        <a:t>2</a:t>
                      </a:r>
                      <a:r>
                        <a:rPr lang="en-US" sz="1800" dirty="0" smtClean="0">
                          <a:latin typeface="Comic Sans MS"/>
                          <a:cs typeface="Comic Sans MS"/>
                        </a:rPr>
                        <a:t> </a:t>
                      </a:r>
                      <a:r>
                        <a:rPr lang="en-US" sz="1800" dirty="0" smtClean="0">
                          <a:latin typeface="Times New Roman" panose="02020603050405020304" pitchFamily="18" charset="0"/>
                          <a:cs typeface="Times New Roman" panose="02020603050405020304" pitchFamily="18" charset="0"/>
                        </a:rPr>
                        <a:t>x </a:t>
                      </a:r>
                      <a:r>
                        <a:rPr sz="1800" spc="-5" dirty="0" smtClean="0">
                          <a:latin typeface="Comic Sans MS"/>
                          <a:cs typeface="Comic Sans MS"/>
                        </a:rPr>
                        <a:t>0.8</a:t>
                      </a:r>
                      <a:r>
                        <a:rPr sz="1800" spc="-5" dirty="0">
                          <a:latin typeface="Comic Sans MS"/>
                          <a:cs typeface="Comic Sans MS"/>
                        </a:rPr>
                        <a:t>}</a:t>
                      </a:r>
                      <a:endParaRPr sz="1800" dirty="0">
                        <a:latin typeface="Comic Sans MS"/>
                        <a:cs typeface="Comic Sans MS"/>
                      </a:endParaRPr>
                    </a:p>
                    <a:p>
                      <a:pPr marL="358775" algn="l">
                        <a:lnSpc>
                          <a:spcPct val="100000"/>
                        </a:lnSpc>
                        <a:spcBef>
                          <a:spcPts val="5"/>
                        </a:spcBef>
                      </a:pPr>
                      <a:r>
                        <a:rPr sz="1800" dirty="0">
                          <a:latin typeface="Comic Sans MS"/>
                          <a:cs typeface="Comic Sans MS"/>
                        </a:rPr>
                        <a:t>=</a:t>
                      </a:r>
                      <a:r>
                        <a:rPr sz="1800" spc="-5" dirty="0">
                          <a:latin typeface="Comic Sans MS"/>
                          <a:cs typeface="Comic Sans MS"/>
                        </a:rPr>
                        <a:t> </a:t>
                      </a:r>
                      <a:r>
                        <a:rPr sz="1800" b="1" spc="-5" dirty="0">
                          <a:solidFill>
                            <a:srgbClr val="33339A"/>
                          </a:solidFill>
                          <a:latin typeface="Comic Sans MS"/>
                          <a:cs typeface="Comic Sans MS"/>
                        </a:rPr>
                        <a:t>0.08</a:t>
                      </a:r>
                      <a:endParaRPr sz="1800" dirty="0">
                        <a:latin typeface="Comic Sans MS"/>
                        <a:cs typeface="Comic Sans MS"/>
                      </a:endParaRPr>
                    </a:p>
                  </a:txBody>
                  <a:tcPr marL="0" marR="0" marT="0" marB="0"/>
                </a:tc>
                <a:extLst>
                  <a:ext uri="{0D108BD9-81ED-4DB2-BD59-A6C34878D82A}">
                    <a16:rowId xmlns:a16="http://schemas.microsoft.com/office/drawing/2014/main" val="331642033"/>
                  </a:ext>
                </a:extLst>
              </a:tr>
            </a:tbl>
          </a:graphicData>
        </a:graphic>
      </p:graphicFrame>
      <p:cxnSp>
        <p:nvCxnSpPr>
          <p:cNvPr id="41" name="Straight Arrow Connector 40"/>
          <p:cNvCxnSpPr>
            <a:stCxn id="45" idx="3"/>
          </p:cNvCxnSpPr>
          <p:nvPr/>
        </p:nvCxnSpPr>
        <p:spPr>
          <a:xfrm>
            <a:off x="5050221" y="1023901"/>
            <a:ext cx="1038184" cy="64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123090" y="869632"/>
            <a:ext cx="2927131" cy="3085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Transition Probability</a:t>
            </a:r>
            <a:endParaRPr lang="en-US" dirty="0">
              <a:solidFill>
                <a:schemeClr val="tx1"/>
              </a:solidFill>
            </a:endParaRPr>
          </a:p>
        </p:txBody>
      </p:sp>
      <p:sp>
        <p:nvSpPr>
          <p:cNvPr id="51" name="Oval 50"/>
          <p:cNvSpPr/>
          <p:nvPr/>
        </p:nvSpPr>
        <p:spPr>
          <a:xfrm>
            <a:off x="6894786" y="3931341"/>
            <a:ext cx="646387" cy="299611"/>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flipH="1" flipV="1">
            <a:off x="4698125" y="4055107"/>
            <a:ext cx="2028496" cy="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009697" y="3931341"/>
            <a:ext cx="614855" cy="299611"/>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41638" y="3370368"/>
            <a:ext cx="554418" cy="299611"/>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flipV="1">
            <a:off x="2688022" y="3596776"/>
            <a:ext cx="1321676" cy="382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95022" y="4463843"/>
            <a:ext cx="7939075" cy="523220"/>
          </a:xfrm>
          <a:prstGeom prst="rect">
            <a:avLst/>
          </a:prstGeom>
        </p:spPr>
        <p:txBody>
          <a:bodyPr wrap="square">
            <a:spAutoFit/>
          </a:bodyPr>
          <a:lstStyle/>
          <a:p>
            <a:pPr marL="285750" indent="-285750"/>
            <a:r>
              <a:rPr lang="en-US" dirty="0" smtClean="0">
                <a:latin typeface="Dosis" panose="020B0604020202020204" charset="0"/>
              </a:rPr>
              <a:t>Choose Maximum Value in Each Column, Start from Rightmost column up to Leftmost. </a:t>
            </a:r>
          </a:p>
          <a:p>
            <a:pPr marL="285750" indent="-285750"/>
            <a:r>
              <a:rPr lang="en-US" dirty="0" smtClean="0">
                <a:latin typeface="Dosis" panose="020B0604020202020204" charset="0"/>
              </a:rPr>
              <a:t>So, Final Result = LLL where L(First Dice) L(Second Dice) L(Third Dice) from left to right.</a:t>
            </a:r>
            <a:endParaRPr lang="en-US" dirty="0">
              <a:latin typeface="Dosis" panose="020B0604020202020204" charset="0"/>
            </a:endParaRPr>
          </a:p>
        </p:txBody>
      </p:sp>
    </p:spTree>
    <p:extLst>
      <p:ext uri="{BB962C8B-B14F-4D97-AF65-F5344CB8AC3E}">
        <p14:creationId xmlns:p14="http://schemas.microsoft.com/office/powerpoint/2010/main" val="1704800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ctrTitle" idx="4294967295"/>
          </p:nvPr>
        </p:nvSpPr>
        <p:spPr>
          <a:xfrm>
            <a:off x="1660634" y="1488177"/>
            <a:ext cx="5906814" cy="1852396"/>
          </a:xfrm>
          <a:prstGeom prst="rect">
            <a:avLst/>
          </a:prstGeom>
        </p:spPr>
        <p:txBody>
          <a:bodyPr wrap="square" lIns="91425" tIns="91425" rIns="91425" bIns="91425" anchor="b" anchorCtr="0">
            <a:noAutofit/>
          </a:bodyPr>
          <a:lstStyle/>
          <a:p>
            <a:pPr lvl="0"/>
            <a:r>
              <a:rPr lang="en-US" sz="9600" b="1" dirty="0" smtClean="0"/>
              <a:t>Interested?</a:t>
            </a:r>
            <a:endParaRPr lang="en" sz="9600" dirty="0"/>
          </a:p>
        </p:txBody>
      </p:sp>
      <p:sp>
        <p:nvSpPr>
          <p:cNvPr id="2" name="TextBox 1"/>
          <p:cNvSpPr txBox="1"/>
          <p:nvPr/>
        </p:nvSpPr>
        <p:spPr>
          <a:xfrm rot="698330">
            <a:off x="4982705" y="1226567"/>
            <a:ext cx="3662694" cy="523220"/>
          </a:xfrm>
          <a:prstGeom prst="rect">
            <a:avLst/>
          </a:prstGeom>
          <a:solidFill>
            <a:srgbClr val="0DB7C4"/>
          </a:solidFill>
        </p:spPr>
        <p:txBody>
          <a:bodyPr wrap="square" rtlCol="0">
            <a:spAutoFit/>
          </a:bodyPr>
          <a:lstStyle/>
          <a:p>
            <a:r>
              <a:rPr lang="en-US" sz="2800" b="1" dirty="0" smtClean="0">
                <a:solidFill>
                  <a:schemeClr val="bg1"/>
                </a:solidFill>
              </a:rPr>
              <a:t>TO BE CONTINUED</a:t>
            </a:r>
            <a:endParaRPr lang="en-US" sz="2800" b="1" dirty="0">
              <a:solidFill>
                <a:schemeClr val="bg1"/>
              </a:solidFill>
            </a:endParaRPr>
          </a:p>
        </p:txBody>
      </p:sp>
    </p:spTree>
    <p:extLst>
      <p:ext uri="{BB962C8B-B14F-4D97-AF65-F5344CB8AC3E}">
        <p14:creationId xmlns:p14="http://schemas.microsoft.com/office/powerpoint/2010/main" val="316831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844425" y="5597"/>
            <a:ext cx="3552600" cy="1139999"/>
          </a:xfrm>
          <a:prstGeom prst="rect">
            <a:avLst/>
          </a:prstGeom>
        </p:spPr>
        <p:txBody>
          <a:bodyPr wrap="square" lIns="91425" tIns="91425" rIns="91425" bIns="91425" anchor="b" anchorCtr="0">
            <a:noAutofit/>
          </a:bodyPr>
          <a:lstStyle/>
          <a:p>
            <a:pPr lvl="0" rtl="0">
              <a:spcBef>
                <a:spcPts val="0"/>
              </a:spcBef>
              <a:buNone/>
            </a:pPr>
            <a:r>
              <a:rPr lang="en" dirty="0" smtClean="0"/>
              <a:t>CONTENTS</a:t>
            </a:r>
            <a:endParaRPr lang="en" dirty="0"/>
          </a:p>
        </p:txBody>
      </p:sp>
      <p:sp>
        <p:nvSpPr>
          <p:cNvPr id="6" name="TextBox 5"/>
          <p:cNvSpPr txBox="1"/>
          <p:nvPr/>
        </p:nvSpPr>
        <p:spPr>
          <a:xfrm>
            <a:off x="2936086" y="1692134"/>
            <a:ext cx="4011251" cy="2246769"/>
          </a:xfrm>
          <a:prstGeom prst="rect">
            <a:avLst/>
          </a:prstGeom>
          <a:noFill/>
        </p:spPr>
        <p:txBody>
          <a:bodyPr wrap="square" rtlCol="0">
            <a:spAutoFit/>
          </a:bodyPr>
          <a:lstStyle/>
          <a:p>
            <a:pPr marL="342900" indent="-342900">
              <a:buFont typeface="+mj-lt"/>
              <a:buAutoNum type="arabicPeriod"/>
            </a:pPr>
            <a:r>
              <a:rPr lang="en-US" dirty="0" smtClean="0">
                <a:solidFill>
                  <a:schemeClr val="bg2"/>
                </a:solidFill>
                <a:latin typeface="Dosis" panose="020B0604020202020204" charset="0"/>
              </a:rPr>
              <a:t>Markov Chain Model</a:t>
            </a:r>
            <a:r>
              <a:rPr lang="en-US" dirty="0" smtClean="0">
                <a:solidFill>
                  <a:schemeClr val="bg2"/>
                </a:solidFill>
                <a:latin typeface="Dosis" panose="020B0604020202020204" charset="0"/>
              </a:rPr>
              <a:t/>
            </a:r>
            <a:br>
              <a:rPr lang="en-US" dirty="0" smtClean="0">
                <a:solidFill>
                  <a:schemeClr val="bg2"/>
                </a:solidFill>
                <a:latin typeface="Dosis" panose="020B0604020202020204" charset="0"/>
              </a:rPr>
            </a:br>
            <a:endParaRPr lang="en-US" dirty="0">
              <a:solidFill>
                <a:schemeClr val="bg2"/>
              </a:solidFill>
              <a:latin typeface="Dosis" panose="020B0604020202020204" charset="0"/>
            </a:endParaRPr>
          </a:p>
          <a:p>
            <a:pPr marL="342900" indent="-342900">
              <a:buFont typeface="+mj-lt"/>
              <a:buAutoNum type="arabicPeriod"/>
            </a:pPr>
            <a:r>
              <a:rPr lang="en-US" dirty="0" smtClean="0">
                <a:solidFill>
                  <a:schemeClr val="bg2"/>
                </a:solidFill>
                <a:latin typeface="Dosis" panose="020B0604020202020204" charset="0"/>
              </a:rPr>
              <a:t>Probability of a Sequence for a Given Markov Chain Model</a:t>
            </a:r>
            <a:r>
              <a:rPr lang="en-US" dirty="0" smtClean="0">
                <a:solidFill>
                  <a:schemeClr val="bg2"/>
                </a:solidFill>
                <a:latin typeface="Dosis" panose="020B0604020202020204" charset="0"/>
              </a:rPr>
              <a:t/>
            </a:r>
            <a:br>
              <a:rPr lang="en-US" dirty="0" smtClean="0">
                <a:solidFill>
                  <a:schemeClr val="bg2"/>
                </a:solidFill>
                <a:latin typeface="Dosis" panose="020B0604020202020204" charset="0"/>
              </a:rPr>
            </a:br>
            <a:endParaRPr lang="en-US" dirty="0" smtClean="0">
              <a:solidFill>
                <a:schemeClr val="bg2"/>
              </a:solidFill>
              <a:latin typeface="Dosis" panose="020B0604020202020204" charset="0"/>
            </a:endParaRPr>
          </a:p>
          <a:p>
            <a:pPr marL="342900" indent="-342900">
              <a:buFont typeface="+mj-lt"/>
              <a:buAutoNum type="arabicPeriod"/>
            </a:pPr>
            <a:r>
              <a:rPr lang="en-US" dirty="0" smtClean="0">
                <a:solidFill>
                  <a:schemeClr val="bg2"/>
                </a:solidFill>
                <a:latin typeface="Dosis" panose="020B0604020202020204" charset="0"/>
              </a:rPr>
              <a:t>Hidden Markov Model</a:t>
            </a:r>
          </a:p>
          <a:p>
            <a:pPr lvl="1"/>
            <a:r>
              <a:rPr lang="en-US" dirty="0" smtClean="0">
                <a:solidFill>
                  <a:schemeClr val="bg2"/>
                </a:solidFill>
                <a:latin typeface="Dosis" panose="020B0604020202020204" charset="0"/>
              </a:rPr>
              <a:t>	- Forward Algorithm</a:t>
            </a:r>
          </a:p>
          <a:p>
            <a:pPr lvl="1"/>
            <a:r>
              <a:rPr lang="en-US" dirty="0" smtClean="0">
                <a:solidFill>
                  <a:schemeClr val="bg2"/>
                </a:solidFill>
                <a:latin typeface="Dosis" panose="020B0604020202020204" charset="0"/>
              </a:rPr>
              <a:t>	- Viterbi Algorithm</a:t>
            </a:r>
            <a:br>
              <a:rPr lang="en-US" dirty="0" smtClean="0">
                <a:solidFill>
                  <a:schemeClr val="bg2"/>
                </a:solidFill>
                <a:latin typeface="Dosis" panose="020B0604020202020204" charset="0"/>
              </a:rPr>
            </a:br>
            <a:r>
              <a:rPr lang="en-US" dirty="0" smtClean="0">
                <a:solidFill>
                  <a:schemeClr val="bg2"/>
                </a:solidFill>
                <a:latin typeface="Dosis" panose="020B0604020202020204" charset="0"/>
              </a:rPr>
              <a:t>	</a:t>
            </a:r>
            <a:br>
              <a:rPr lang="en-US" dirty="0" smtClean="0">
                <a:solidFill>
                  <a:schemeClr val="bg2"/>
                </a:solidFill>
                <a:latin typeface="Dosis" panose="020B0604020202020204" charset="0"/>
              </a:rPr>
            </a:br>
            <a:r>
              <a:rPr lang="en-US" dirty="0" smtClean="0">
                <a:solidFill>
                  <a:schemeClr val="bg2"/>
                </a:solidFill>
                <a:latin typeface="Dosis" panose="020B0604020202020204" charset="0"/>
              </a:rPr>
              <a:t>	</a:t>
            </a:r>
            <a:endParaRPr lang="en-US" dirty="0" smtClean="0">
              <a:solidFill>
                <a:schemeClr val="bg2"/>
              </a:solidFill>
              <a:latin typeface="Dosis"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85800" y="1907658"/>
            <a:ext cx="5389179" cy="1045199"/>
          </a:xfrm>
          <a:prstGeom prst="rect">
            <a:avLst/>
          </a:prstGeom>
        </p:spPr>
        <p:txBody>
          <a:bodyPr wrap="square" lIns="91425" tIns="91425" rIns="91425" bIns="91425" anchor="b" anchorCtr="0">
            <a:noAutofit/>
          </a:bodyPr>
          <a:lstStyle/>
          <a:p>
            <a:pPr lvl="0" rtl="0">
              <a:spcBef>
                <a:spcPts val="0"/>
              </a:spcBef>
              <a:buNone/>
            </a:pPr>
            <a:r>
              <a:rPr lang="en" dirty="0" smtClean="0"/>
              <a:t>1. </a:t>
            </a:r>
            <a:r>
              <a:rPr lang="en" dirty="0" smtClean="0"/>
              <a:t>Markov Chain Model</a:t>
            </a:r>
            <a:endParaRPr lang="en" dirty="0"/>
          </a:p>
        </p:txBody>
      </p:sp>
      <p:sp>
        <p:nvSpPr>
          <p:cNvPr id="99" name="Shape 99"/>
          <p:cNvSpPr txBox="1">
            <a:spLocks noGrp="1"/>
          </p:cNvSpPr>
          <p:nvPr>
            <p:ph type="subTitle" idx="1"/>
          </p:nvPr>
        </p:nvSpPr>
        <p:spPr>
          <a:xfrm>
            <a:off x="685800" y="3082250"/>
            <a:ext cx="6377152" cy="687600"/>
          </a:xfrm>
          <a:prstGeom prst="rect">
            <a:avLst/>
          </a:prstGeom>
        </p:spPr>
        <p:txBody>
          <a:bodyPr wrap="square" lIns="91425" tIns="91425" rIns="91425" bIns="91425" anchor="ctr" anchorCtr="0">
            <a:noAutofit/>
          </a:bodyPr>
          <a:lstStyle/>
          <a:p>
            <a:r>
              <a:rPr lang="en" dirty="0" smtClean="0"/>
              <a:t>Design of a Markov Chain Model</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idx="4294967295"/>
          </p:nvPr>
        </p:nvSpPr>
        <p:spPr>
          <a:xfrm>
            <a:off x="949309" y="882869"/>
            <a:ext cx="3696043" cy="1672508"/>
          </a:xfrm>
          <a:prstGeom prst="rect">
            <a:avLst/>
          </a:prstGeom>
        </p:spPr>
        <p:txBody>
          <a:bodyPr wrap="square" lIns="91425" tIns="91425" rIns="91425" bIns="91425" anchor="b" anchorCtr="0">
            <a:noAutofit/>
          </a:bodyPr>
          <a:lstStyle/>
          <a:p>
            <a:pPr lvl="0"/>
            <a:r>
              <a:rPr lang="en" sz="5400" dirty="0" smtClean="0"/>
              <a:t>Markov Chain Model</a:t>
            </a:r>
            <a:endParaRPr lang="en" sz="5400" dirty="0"/>
          </a:p>
        </p:txBody>
      </p:sp>
      <p:sp>
        <p:nvSpPr>
          <p:cNvPr id="130" name="Shape 130"/>
          <p:cNvSpPr txBox="1">
            <a:spLocks noGrp="1"/>
          </p:cNvSpPr>
          <p:nvPr>
            <p:ph type="subTitle" idx="4294967295"/>
          </p:nvPr>
        </p:nvSpPr>
        <p:spPr>
          <a:xfrm>
            <a:off x="844426" y="2555377"/>
            <a:ext cx="4515851" cy="2363464"/>
          </a:xfrm>
          <a:prstGeom prst="rect">
            <a:avLst/>
          </a:prstGeom>
        </p:spPr>
        <p:txBody>
          <a:bodyPr wrap="square" lIns="91425" tIns="91425" rIns="91425" bIns="91425" anchor="t" anchorCtr="0">
            <a:noAutofit/>
          </a:bodyPr>
          <a:lstStyle/>
          <a:p>
            <a:pPr marL="12065" marR="5080" algn="just">
              <a:lnSpc>
                <a:spcPct val="150000"/>
              </a:lnSpc>
              <a:buNone/>
            </a:pPr>
            <a:r>
              <a:rPr lang="en-US" sz="1800" dirty="0" smtClean="0">
                <a:latin typeface="Dosis" panose="020B0604020202020204" charset="0"/>
                <a:cs typeface="Arial"/>
              </a:rPr>
              <a:t>A Markov Chain Model is defined by a set of states (A,C,G,T) and a set of transitions associated with those states.</a:t>
            </a:r>
            <a:endParaRPr lang="en-US" sz="1800" dirty="0">
              <a:latin typeface="Dosis" panose="020B0604020202020204" charset="0"/>
              <a:cs typeface="Arial"/>
            </a:endParaRPr>
          </a:p>
        </p:txBody>
      </p:sp>
      <p:grpSp>
        <p:nvGrpSpPr>
          <p:cNvPr id="138" name="Shape 138"/>
          <p:cNvGrpSpPr/>
          <p:nvPr/>
        </p:nvGrpSpPr>
        <p:grpSpPr>
          <a:xfrm>
            <a:off x="7841620" y="3181753"/>
            <a:ext cx="320398" cy="320377"/>
            <a:chOff x="1951075" y="2333250"/>
            <a:chExt cx="381200" cy="381175"/>
          </a:xfrm>
        </p:grpSpPr>
        <p:sp>
          <p:nvSpPr>
            <p:cNvPr id="139" name="Shape 139"/>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0" name="Shape 140"/>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1" name="Shape 141"/>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2" name="Shape 142"/>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grpSp>
      <p:grpSp>
        <p:nvGrpSpPr>
          <p:cNvPr id="143" name="Shape 143"/>
          <p:cNvGrpSpPr/>
          <p:nvPr/>
        </p:nvGrpSpPr>
        <p:grpSpPr>
          <a:xfrm>
            <a:off x="6134869" y="1247078"/>
            <a:ext cx="320377" cy="320377"/>
            <a:chOff x="1278900" y="2333250"/>
            <a:chExt cx="381175" cy="381175"/>
          </a:xfrm>
        </p:grpSpPr>
        <p:sp>
          <p:nvSpPr>
            <p:cNvPr id="144" name="Shape 144"/>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 name="object 4"/>
          <p:cNvSpPr/>
          <p:nvPr/>
        </p:nvSpPr>
        <p:spPr>
          <a:xfrm>
            <a:off x="5360277" y="1657536"/>
            <a:ext cx="3629957" cy="255138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4476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805533" y="512298"/>
            <a:ext cx="3619322" cy="533430"/>
          </a:xfrm>
          <a:prstGeom prst="rect">
            <a:avLst/>
          </a:prstGeom>
        </p:spPr>
        <p:txBody>
          <a:bodyPr wrap="square" lIns="91425" tIns="91425" rIns="91425" bIns="91425" anchor="b" anchorCtr="0">
            <a:noAutofit/>
          </a:bodyPr>
          <a:lstStyle/>
          <a:p>
            <a:pPr lvl="0">
              <a:spcBef>
                <a:spcPts val="0"/>
              </a:spcBef>
              <a:buNone/>
            </a:pPr>
            <a:r>
              <a:rPr lang="en" dirty="0" smtClean="0"/>
              <a:t>Markov Chain Model</a:t>
            </a:r>
            <a:endParaRPr lang="en" dirty="0"/>
          </a:p>
        </p:txBody>
      </p:sp>
      <p:sp>
        <p:nvSpPr>
          <p:cNvPr id="22" name="object 5"/>
          <p:cNvSpPr/>
          <p:nvPr/>
        </p:nvSpPr>
        <p:spPr>
          <a:xfrm>
            <a:off x="3815255" y="1208691"/>
            <a:ext cx="4855780" cy="3100550"/>
          </a:xfrm>
          <a:prstGeom prst="rect">
            <a:avLst/>
          </a:prstGeom>
          <a:blipFill>
            <a:blip r:embed="rId3" cstate="print"/>
            <a:stretch>
              <a:fillRect/>
            </a:stretch>
          </a:blipFill>
        </p:spPr>
        <p:txBody>
          <a:bodyPr wrap="square" lIns="0" tIns="0" rIns="0" bIns="0" rtlCol="0"/>
          <a:lstStyle/>
          <a:p>
            <a:endParaRPr/>
          </a:p>
        </p:txBody>
      </p:sp>
      <p:sp>
        <p:nvSpPr>
          <p:cNvPr id="25" name="Shape 112"/>
          <p:cNvSpPr txBox="1">
            <a:spLocks noGrp="1"/>
          </p:cNvSpPr>
          <p:nvPr>
            <p:ph type="body" idx="1"/>
          </p:nvPr>
        </p:nvSpPr>
        <p:spPr>
          <a:xfrm>
            <a:off x="805533" y="1208691"/>
            <a:ext cx="3304012" cy="3749987"/>
          </a:xfrm>
          <a:prstGeom prst="rect">
            <a:avLst/>
          </a:prstGeom>
        </p:spPr>
        <p:txBody>
          <a:bodyPr wrap="square" lIns="91425" tIns="91425" rIns="91425" bIns="91425" anchor="t" anchorCtr="0">
            <a:noAutofit/>
          </a:bodyPr>
          <a:lstStyle/>
          <a:p>
            <a:pPr marL="285750" indent="-285750">
              <a:buFont typeface="Arial" panose="020B0604020202020204" pitchFamily="34" charset="0"/>
              <a:buChar char="•"/>
            </a:pPr>
            <a:r>
              <a:rPr lang="en-US" sz="1400" dirty="0" smtClean="0">
                <a:latin typeface="Dosis" panose="020B0604020202020204" charset="0"/>
              </a:rPr>
              <a:t>Each and every transition from one site to another (A to G, C to A etc.) will occur with some transition probability (Will be given in Question as a Chart)</a:t>
            </a:r>
            <a:br>
              <a:rPr lang="en-US" sz="1400" dirty="0" smtClean="0">
                <a:latin typeface="Dosis" panose="020B0604020202020204" charset="0"/>
              </a:rPr>
            </a:br>
            <a:endParaRPr lang="en-US" sz="1400" dirty="0" smtClean="0">
              <a:latin typeface="Dosis" panose="020B0604020202020204" charset="0"/>
            </a:endParaRPr>
          </a:p>
          <a:p>
            <a:pPr marL="285750" indent="-285750">
              <a:buFont typeface="Arial" panose="020B0604020202020204" pitchFamily="34" charset="0"/>
              <a:buChar char="•"/>
            </a:pPr>
            <a:r>
              <a:rPr lang="en-US" sz="1400" dirty="0" smtClean="0">
                <a:latin typeface="Dosis" panose="020B0604020202020204" charset="0"/>
              </a:rPr>
              <a:t>There will be given a specific probability value for each transition from ‘Begin’ to all other sites (Begin to A, Begin to C etc.)</a:t>
            </a:r>
          </a:p>
          <a:p>
            <a:pPr marL="285750" indent="-285750">
              <a:buFont typeface="Arial" panose="020B0604020202020204" pitchFamily="34" charset="0"/>
              <a:buChar char="•"/>
            </a:pPr>
            <a:endParaRPr lang="en-US" sz="1400" dirty="0">
              <a:latin typeface="Dosis" panose="020B0604020202020204" charset="0"/>
            </a:endParaRPr>
          </a:p>
          <a:p>
            <a:pPr marL="285750" indent="-285750">
              <a:buFont typeface="Arial" panose="020B0604020202020204" pitchFamily="34" charset="0"/>
              <a:buChar char="•"/>
            </a:pPr>
            <a:r>
              <a:rPr lang="en-US" sz="1400" dirty="0" smtClean="0">
                <a:latin typeface="Dosis" panose="020B0604020202020204" charset="0"/>
              </a:rPr>
              <a:t>If no transition value is given for Begin, then assign (1/4) = 0.25 to each of the transitions (Begin -&gt; A, Begin -&gt; C, Begin -&gt; G, Begin -&gt; T)</a:t>
            </a:r>
          </a:p>
          <a:p>
            <a:pPr marL="285750" indent="-285750">
              <a:buFont typeface="Arial" panose="020B0604020202020204" pitchFamily="34" charset="0"/>
              <a:buChar char="•"/>
            </a:pPr>
            <a:endParaRPr lang="en-US" sz="1400" dirty="0">
              <a:latin typeface="Dosis" panose="020B0604020202020204" charset="0"/>
            </a:endParaRPr>
          </a:p>
          <a:p>
            <a:pPr marL="285750" indent="-285750">
              <a:buFont typeface="Arial" panose="020B0604020202020204" pitchFamily="34" charset="0"/>
              <a:buChar char="•"/>
            </a:pPr>
            <a:r>
              <a:rPr lang="en-US" sz="1400" dirty="0" smtClean="0">
                <a:latin typeface="Dosis" panose="020B0604020202020204" charset="0"/>
              </a:rPr>
              <a:t>Same will be applicable for all transition to End (not shown in this picture, but shown in the previous slide’s picture)</a:t>
            </a:r>
            <a:endParaRPr lang="en-US" sz="1400" dirty="0" smtClean="0">
              <a:latin typeface="Dosis" panose="020B0604020202020204" charset="0"/>
            </a:endParaRPr>
          </a:p>
          <a:p>
            <a:pPr marL="285750" indent="-285750">
              <a:buFont typeface="Arial" panose="020B0604020202020204" pitchFamily="34" charset="0"/>
              <a:buChar char="•"/>
            </a:pPr>
            <a:endParaRPr lang="en-US" sz="1400" dirty="0">
              <a:latin typeface="Dosis" panose="020B0604020202020204" charset="0"/>
            </a:endParaRPr>
          </a:p>
        </p:txBody>
      </p:sp>
    </p:spTree>
    <p:extLst>
      <p:ext uri="{BB962C8B-B14F-4D97-AF65-F5344CB8AC3E}">
        <p14:creationId xmlns:p14="http://schemas.microsoft.com/office/powerpoint/2010/main" val="1682764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01717" y="2007476"/>
            <a:ext cx="7869621" cy="1681655"/>
          </a:xfrm>
          <a:prstGeom prst="rect">
            <a:avLst/>
          </a:prstGeom>
        </p:spPr>
        <p:txBody>
          <a:bodyPr wrap="square" lIns="91425" tIns="91425" rIns="91425" bIns="91425" anchor="b" anchorCtr="0">
            <a:noAutofit/>
          </a:bodyPr>
          <a:lstStyle/>
          <a:p>
            <a:pPr lvl="0"/>
            <a:r>
              <a:rPr lang="en" dirty="0" smtClean="0"/>
              <a:t>2. </a:t>
            </a:r>
            <a:r>
              <a:rPr lang="en-US" dirty="0"/>
              <a:t>Probability of a Sequence for a Given Markov Chain Model</a:t>
            </a:r>
            <a:br>
              <a:rPr lang="en-US" dirty="0"/>
            </a:br>
            <a:endParaRPr lang="en-US" dirty="0"/>
          </a:p>
        </p:txBody>
      </p:sp>
      <p:sp>
        <p:nvSpPr>
          <p:cNvPr id="99" name="Shape 99"/>
          <p:cNvSpPr txBox="1">
            <a:spLocks noGrp="1"/>
          </p:cNvSpPr>
          <p:nvPr>
            <p:ph type="subTitle" idx="1"/>
          </p:nvPr>
        </p:nvSpPr>
        <p:spPr>
          <a:xfrm>
            <a:off x="685800" y="3082250"/>
            <a:ext cx="7239000" cy="687600"/>
          </a:xfrm>
          <a:prstGeom prst="rect">
            <a:avLst/>
          </a:prstGeom>
        </p:spPr>
        <p:txBody>
          <a:bodyPr wrap="square" lIns="91425" tIns="91425" rIns="91425" bIns="91425" anchor="ctr" anchorCtr="0">
            <a:noAutofit/>
          </a:bodyPr>
          <a:lstStyle/>
          <a:p>
            <a:pPr lvl="0" rtl="0">
              <a:spcBef>
                <a:spcPts val="0"/>
              </a:spcBef>
              <a:buNone/>
            </a:pPr>
            <a:r>
              <a:rPr lang="en" dirty="0" smtClean="0"/>
              <a:t>Calculate the probability of a given sequence using Marcov Chain Model</a:t>
            </a:r>
            <a:endParaRPr lang="en" dirty="0"/>
          </a:p>
        </p:txBody>
      </p:sp>
    </p:spTree>
    <p:extLst>
      <p:ext uri="{BB962C8B-B14F-4D97-AF65-F5344CB8AC3E}">
        <p14:creationId xmlns:p14="http://schemas.microsoft.com/office/powerpoint/2010/main" val="171029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12077" y="88820"/>
            <a:ext cx="5710880" cy="533430"/>
          </a:xfrm>
          <a:prstGeom prst="rect">
            <a:avLst/>
          </a:prstGeom>
        </p:spPr>
        <p:txBody>
          <a:bodyPr wrap="square" lIns="91425" tIns="91425" rIns="91425" bIns="91425" anchor="b" anchorCtr="0">
            <a:noAutofit/>
          </a:bodyPr>
          <a:lstStyle/>
          <a:p>
            <a:pPr lvl="0">
              <a:spcBef>
                <a:spcPts val="0"/>
              </a:spcBef>
              <a:buNone/>
            </a:pPr>
            <a:r>
              <a:rPr lang="en" dirty="0" smtClean="0"/>
              <a:t>Calculate the Probability of a given sequence</a:t>
            </a:r>
            <a:endParaRPr lang="en" dirty="0"/>
          </a:p>
        </p:txBody>
      </p:sp>
      <p:sp>
        <p:nvSpPr>
          <p:cNvPr id="112" name="Shape 112"/>
          <p:cNvSpPr txBox="1">
            <a:spLocks noGrp="1"/>
          </p:cNvSpPr>
          <p:nvPr>
            <p:ph type="body" idx="1"/>
          </p:nvPr>
        </p:nvSpPr>
        <p:spPr>
          <a:xfrm>
            <a:off x="1068696" y="3950902"/>
            <a:ext cx="7118863" cy="1055602"/>
          </a:xfrm>
          <a:prstGeom prst="rect">
            <a:avLst/>
          </a:prstGeom>
        </p:spPr>
        <p:txBody>
          <a:bodyPr wrap="square" lIns="91425" tIns="91425" rIns="91425" bIns="91425" anchor="t" anchorCtr="0">
            <a:noAutofit/>
          </a:bodyPr>
          <a:lstStyle/>
          <a:p>
            <a:pPr>
              <a:buNone/>
            </a:pPr>
            <a:r>
              <a:rPr lang="da-DK" sz="2000" dirty="0" smtClean="0">
                <a:latin typeface="Times New Roman" panose="02020603050405020304" pitchFamily="18" charset="0"/>
                <a:cs typeface="Times New Roman" panose="02020603050405020304" pitchFamily="18" charset="0"/>
              </a:rPr>
              <a:t>P(CGGT)   = P(C | begin)  P(G </a:t>
            </a:r>
            <a:r>
              <a:rPr lang="da-DK" sz="2000" dirty="0">
                <a:latin typeface="Times New Roman" panose="02020603050405020304" pitchFamily="18" charset="0"/>
                <a:cs typeface="Times New Roman" panose="02020603050405020304" pitchFamily="18" charset="0"/>
              </a:rPr>
              <a:t>| </a:t>
            </a:r>
            <a:r>
              <a:rPr lang="da-DK" sz="2000" dirty="0" smtClean="0">
                <a:latin typeface="Times New Roman" panose="02020603050405020304" pitchFamily="18" charset="0"/>
                <a:cs typeface="Times New Roman" panose="02020603050405020304" pitchFamily="18" charset="0"/>
              </a:rPr>
              <a:t>C)  P(G </a:t>
            </a:r>
            <a:r>
              <a:rPr lang="da-DK" sz="2000" dirty="0">
                <a:latin typeface="Times New Roman" panose="02020603050405020304" pitchFamily="18" charset="0"/>
                <a:cs typeface="Times New Roman" panose="02020603050405020304" pitchFamily="18" charset="0"/>
              </a:rPr>
              <a:t>| </a:t>
            </a:r>
            <a:r>
              <a:rPr lang="da-DK" sz="2000" dirty="0" smtClean="0">
                <a:latin typeface="Times New Roman" panose="02020603050405020304" pitchFamily="18" charset="0"/>
                <a:cs typeface="Times New Roman" panose="02020603050405020304" pitchFamily="18" charset="0"/>
              </a:rPr>
              <a:t>G)  P(T </a:t>
            </a:r>
            <a:r>
              <a:rPr lang="da-DK" sz="2000" dirty="0">
                <a:latin typeface="Times New Roman" panose="02020603050405020304" pitchFamily="18" charset="0"/>
                <a:cs typeface="Times New Roman" panose="02020603050405020304" pitchFamily="18" charset="0"/>
              </a:rPr>
              <a:t>| </a:t>
            </a:r>
            <a:r>
              <a:rPr lang="da-DK" sz="2000" dirty="0" smtClean="0">
                <a:latin typeface="Times New Roman" panose="02020603050405020304" pitchFamily="18" charset="0"/>
                <a:cs typeface="Times New Roman" panose="02020603050405020304" pitchFamily="18" charset="0"/>
              </a:rPr>
              <a:t>G)  P(end </a:t>
            </a:r>
            <a:r>
              <a:rPr lang="da-DK" sz="2000" dirty="0">
                <a:latin typeface="Times New Roman" panose="02020603050405020304" pitchFamily="18" charset="0"/>
                <a:cs typeface="Times New Roman" panose="02020603050405020304" pitchFamily="18" charset="0"/>
              </a:rPr>
              <a:t>| </a:t>
            </a:r>
            <a:r>
              <a:rPr lang="da-DK" sz="2000" dirty="0" smtClean="0">
                <a:latin typeface="Times New Roman" panose="02020603050405020304" pitchFamily="18" charset="0"/>
                <a:cs typeface="Times New Roman" panose="02020603050405020304" pitchFamily="18" charset="0"/>
              </a:rPr>
              <a:t>T)</a:t>
            </a:r>
          </a:p>
          <a:p>
            <a:pPr>
              <a:buNone/>
            </a:pPr>
            <a:r>
              <a:rPr lang="da-DK" sz="2000" dirty="0">
                <a:latin typeface="Times New Roman" panose="02020603050405020304" pitchFamily="18" charset="0"/>
                <a:cs typeface="Times New Roman" panose="02020603050405020304" pitchFamily="18" charset="0"/>
              </a:rPr>
              <a:t>	 </a:t>
            </a:r>
            <a:r>
              <a:rPr lang="da-DK" sz="2000" dirty="0" smtClean="0">
                <a:latin typeface="Times New Roman" panose="02020603050405020304" pitchFamily="18" charset="0"/>
                <a:cs typeface="Times New Roman" panose="02020603050405020304" pitchFamily="18" charset="0"/>
              </a:rPr>
              <a:t>   = 0.25 x 0.27 x 0.38 x 0.12 x 0.25 </a:t>
            </a:r>
          </a:p>
          <a:p>
            <a:pPr>
              <a:buNone/>
            </a:pPr>
            <a:r>
              <a:rPr lang="da-DK" sz="2000" dirty="0">
                <a:latin typeface="Times New Roman" panose="02020603050405020304" pitchFamily="18" charset="0"/>
                <a:cs typeface="Times New Roman" panose="02020603050405020304" pitchFamily="18" charset="0"/>
              </a:rPr>
              <a:t>	</a:t>
            </a:r>
            <a:r>
              <a:rPr lang="da-DK" sz="2000" dirty="0" smtClean="0">
                <a:latin typeface="Times New Roman" panose="02020603050405020304" pitchFamily="18" charset="0"/>
                <a:cs typeface="Times New Roman" panose="02020603050405020304" pitchFamily="18" charset="0"/>
              </a:rPr>
              <a:t>    = 0.0007659</a:t>
            </a:r>
          </a:p>
          <a:p>
            <a:pPr marL="285750" indent="-285750">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p:txBody>
      </p:sp>
      <p:sp>
        <p:nvSpPr>
          <p:cNvPr id="6" name="object 4"/>
          <p:cNvSpPr/>
          <p:nvPr/>
        </p:nvSpPr>
        <p:spPr>
          <a:xfrm>
            <a:off x="713759" y="588579"/>
            <a:ext cx="4914899" cy="3352799"/>
          </a:xfrm>
          <a:prstGeom prst="rect">
            <a:avLst/>
          </a:prstGeom>
          <a:blipFill>
            <a:blip r:embed="rId3" cstate="print"/>
            <a:stretch>
              <a:fillRect/>
            </a:stretch>
          </a:blipFill>
        </p:spPr>
        <p:txBody>
          <a:bodyPr wrap="square" lIns="0" tIns="0" rIns="0" bIns="0" rtlCol="0"/>
          <a:lstStyle/>
          <a:p>
            <a:endParaRPr/>
          </a:p>
        </p:txBody>
      </p:sp>
      <p:graphicFrame>
        <p:nvGraphicFramePr>
          <p:cNvPr id="3" name="Table 2"/>
          <p:cNvGraphicFramePr>
            <a:graphicFrameLocks noGrp="1"/>
          </p:cNvGraphicFramePr>
          <p:nvPr>
            <p:extLst>
              <p:ext uri="{D42A27DB-BD31-4B8C-83A1-F6EECF244321}">
                <p14:modId xmlns:p14="http://schemas.microsoft.com/office/powerpoint/2010/main" val="2144275516"/>
              </p:ext>
            </p:extLst>
          </p:nvPr>
        </p:nvGraphicFramePr>
        <p:xfrm>
          <a:off x="6179657" y="1297194"/>
          <a:ext cx="2532990" cy="2506565"/>
        </p:xfrm>
        <a:graphic>
          <a:graphicData uri="http://schemas.openxmlformats.org/drawingml/2006/table">
            <a:tbl>
              <a:tblPr firstRow="1" bandRow="1">
                <a:tableStyleId>{FE442E02-E660-4E07-A1FA-838B0100BF95}</a:tableStyleId>
              </a:tblPr>
              <a:tblGrid>
                <a:gridCol w="506598">
                  <a:extLst>
                    <a:ext uri="{9D8B030D-6E8A-4147-A177-3AD203B41FA5}">
                      <a16:colId xmlns:a16="http://schemas.microsoft.com/office/drawing/2014/main" val="502529991"/>
                    </a:ext>
                  </a:extLst>
                </a:gridCol>
                <a:gridCol w="506598">
                  <a:extLst>
                    <a:ext uri="{9D8B030D-6E8A-4147-A177-3AD203B41FA5}">
                      <a16:colId xmlns:a16="http://schemas.microsoft.com/office/drawing/2014/main" val="1021365606"/>
                    </a:ext>
                  </a:extLst>
                </a:gridCol>
                <a:gridCol w="506598">
                  <a:extLst>
                    <a:ext uri="{9D8B030D-6E8A-4147-A177-3AD203B41FA5}">
                      <a16:colId xmlns:a16="http://schemas.microsoft.com/office/drawing/2014/main" val="781220960"/>
                    </a:ext>
                  </a:extLst>
                </a:gridCol>
                <a:gridCol w="506598">
                  <a:extLst>
                    <a:ext uri="{9D8B030D-6E8A-4147-A177-3AD203B41FA5}">
                      <a16:colId xmlns:a16="http://schemas.microsoft.com/office/drawing/2014/main" val="3965390269"/>
                    </a:ext>
                  </a:extLst>
                </a:gridCol>
                <a:gridCol w="506598">
                  <a:extLst>
                    <a:ext uri="{9D8B030D-6E8A-4147-A177-3AD203B41FA5}">
                      <a16:colId xmlns:a16="http://schemas.microsoft.com/office/drawing/2014/main" val="3237879154"/>
                    </a:ext>
                  </a:extLst>
                </a:gridCol>
              </a:tblGrid>
              <a:tr h="501313">
                <a:tc>
                  <a:txBody>
                    <a:bodyPr/>
                    <a:lstStyle/>
                    <a:p>
                      <a:pPr algn="ctr"/>
                      <a:endParaRPr lang="en-US" b="1" dirty="0">
                        <a:solidFill>
                          <a:schemeClr val="bg2"/>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chemeClr val="bg2"/>
                          </a:solidFill>
                        </a:rPr>
                        <a:t>A</a:t>
                      </a:r>
                      <a:endParaRPr lang="en-US" b="1" dirty="0">
                        <a:solidFill>
                          <a:schemeClr val="bg2"/>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chemeClr val="bg2"/>
                          </a:solidFill>
                        </a:rPr>
                        <a:t>C</a:t>
                      </a:r>
                      <a:endParaRPr lang="en-US" b="1" dirty="0">
                        <a:solidFill>
                          <a:schemeClr val="bg2"/>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chemeClr val="bg2"/>
                          </a:solidFill>
                        </a:rPr>
                        <a:t>G</a:t>
                      </a:r>
                      <a:endParaRPr lang="en-US" b="1" dirty="0">
                        <a:solidFill>
                          <a:schemeClr val="bg2"/>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chemeClr val="bg2"/>
                          </a:solidFill>
                        </a:rPr>
                        <a:t>T</a:t>
                      </a:r>
                      <a:endParaRPr lang="en-US" b="1" dirty="0">
                        <a:solidFill>
                          <a:schemeClr val="bg2"/>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440018"/>
                  </a:ext>
                </a:extLst>
              </a:tr>
              <a:tr h="501313">
                <a:tc>
                  <a:txBody>
                    <a:bodyPr/>
                    <a:lstStyle/>
                    <a:p>
                      <a:pPr algn="ctr"/>
                      <a:r>
                        <a:rPr lang="en-US" b="1" dirty="0" smtClean="0">
                          <a:solidFill>
                            <a:schemeClr val="bg2"/>
                          </a:solidFill>
                        </a:rPr>
                        <a:t>A</a:t>
                      </a:r>
                      <a:endParaRPr lang="en-US" b="1" dirty="0">
                        <a:solidFill>
                          <a:schemeClr val="bg2"/>
                        </a:solidFill>
                      </a:endParaRPr>
                    </a:p>
                  </a:txBody>
                  <a:tcPr>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2"/>
                          </a:solidFill>
                        </a:rPr>
                        <a:t>.18</a:t>
                      </a:r>
                      <a:endParaRPr lang="en-US" dirty="0">
                        <a:solidFill>
                          <a:schemeClr val="bg2"/>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solidFill>
                            <a:schemeClr val="bg2"/>
                          </a:solidFill>
                        </a:rPr>
                        <a:t>.27</a:t>
                      </a:r>
                      <a:endParaRPr lang="en-US" dirty="0">
                        <a:solidFill>
                          <a:schemeClr val="bg2"/>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solidFill>
                            <a:schemeClr val="bg2"/>
                          </a:solidFill>
                        </a:rPr>
                        <a:t>.43</a:t>
                      </a:r>
                      <a:endParaRPr lang="en-US" dirty="0">
                        <a:solidFill>
                          <a:schemeClr val="bg2"/>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dirty="0" smtClean="0">
                          <a:solidFill>
                            <a:schemeClr val="bg2"/>
                          </a:solidFill>
                        </a:rPr>
                        <a:t>.12</a:t>
                      </a:r>
                      <a:endParaRPr lang="en-US" dirty="0">
                        <a:solidFill>
                          <a:schemeClr val="bg2"/>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25795432"/>
                  </a:ext>
                </a:extLst>
              </a:tr>
              <a:tr h="501313">
                <a:tc>
                  <a:txBody>
                    <a:bodyPr/>
                    <a:lstStyle/>
                    <a:p>
                      <a:pPr algn="ctr"/>
                      <a:r>
                        <a:rPr lang="en-US" b="1" dirty="0" smtClean="0">
                          <a:solidFill>
                            <a:schemeClr val="bg2"/>
                          </a:solidFill>
                        </a:rPr>
                        <a:t>C</a:t>
                      </a:r>
                      <a:endParaRPr lang="en-US" b="1" dirty="0">
                        <a:solidFill>
                          <a:schemeClr val="bg2"/>
                        </a:solidFill>
                      </a:endParaRPr>
                    </a:p>
                  </a:txBody>
                  <a:tcPr>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2"/>
                          </a:solidFill>
                        </a:rPr>
                        <a:t>.17</a:t>
                      </a:r>
                      <a:endParaRPr lang="en-US" dirty="0">
                        <a:solidFill>
                          <a:schemeClr val="bg2"/>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solidFill>
                            <a:schemeClr val="bg2"/>
                          </a:solidFill>
                        </a:rPr>
                        <a:t>.37</a:t>
                      </a:r>
                      <a:endParaRPr lang="en-US" dirty="0">
                        <a:solidFill>
                          <a:schemeClr val="bg2"/>
                        </a:solidFill>
                      </a:endParaRPr>
                    </a:p>
                  </a:txBody>
                  <a:tcPr/>
                </a:tc>
                <a:tc>
                  <a:txBody>
                    <a:bodyPr/>
                    <a:lstStyle/>
                    <a:p>
                      <a:pPr algn="ctr"/>
                      <a:r>
                        <a:rPr lang="en-US" dirty="0" smtClean="0">
                          <a:solidFill>
                            <a:schemeClr val="bg2"/>
                          </a:solidFill>
                        </a:rPr>
                        <a:t>.27</a:t>
                      </a:r>
                      <a:endParaRPr lang="en-US" dirty="0">
                        <a:solidFill>
                          <a:schemeClr val="bg2"/>
                        </a:solidFill>
                      </a:endParaRPr>
                    </a:p>
                  </a:txBody>
                  <a:tcPr/>
                </a:tc>
                <a:tc>
                  <a:txBody>
                    <a:bodyPr/>
                    <a:lstStyle/>
                    <a:p>
                      <a:pPr algn="ctr"/>
                      <a:r>
                        <a:rPr lang="en-US" dirty="0" smtClean="0">
                          <a:solidFill>
                            <a:schemeClr val="bg2"/>
                          </a:solidFill>
                        </a:rPr>
                        <a:t>.19</a:t>
                      </a:r>
                      <a:endParaRPr lang="en-US" dirty="0">
                        <a:solidFill>
                          <a:schemeClr val="bg2"/>
                        </a:solidFill>
                      </a:endParaRPr>
                    </a:p>
                  </a:txBody>
                  <a:tcPr/>
                </a:tc>
                <a:extLst>
                  <a:ext uri="{0D108BD9-81ED-4DB2-BD59-A6C34878D82A}">
                    <a16:rowId xmlns:a16="http://schemas.microsoft.com/office/drawing/2014/main" val="2083830873"/>
                  </a:ext>
                </a:extLst>
              </a:tr>
              <a:tr h="501313">
                <a:tc>
                  <a:txBody>
                    <a:bodyPr/>
                    <a:lstStyle/>
                    <a:p>
                      <a:pPr algn="ctr"/>
                      <a:r>
                        <a:rPr lang="en-US" b="1" dirty="0" smtClean="0">
                          <a:solidFill>
                            <a:schemeClr val="bg2"/>
                          </a:solidFill>
                        </a:rPr>
                        <a:t>G</a:t>
                      </a:r>
                      <a:endParaRPr lang="en-US" b="1" dirty="0">
                        <a:solidFill>
                          <a:schemeClr val="bg2"/>
                        </a:solidFill>
                      </a:endParaRPr>
                    </a:p>
                  </a:txBody>
                  <a:tcPr>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2"/>
                          </a:solidFill>
                        </a:rPr>
                        <a:t>.16</a:t>
                      </a:r>
                      <a:endParaRPr lang="en-US" dirty="0">
                        <a:solidFill>
                          <a:schemeClr val="bg2"/>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solidFill>
                            <a:schemeClr val="bg2"/>
                          </a:solidFill>
                        </a:rPr>
                        <a:t>.34</a:t>
                      </a:r>
                      <a:endParaRPr lang="en-US" dirty="0">
                        <a:solidFill>
                          <a:schemeClr val="bg2"/>
                        </a:solidFill>
                      </a:endParaRPr>
                    </a:p>
                  </a:txBody>
                  <a:tcPr/>
                </a:tc>
                <a:tc>
                  <a:txBody>
                    <a:bodyPr/>
                    <a:lstStyle/>
                    <a:p>
                      <a:pPr algn="ctr"/>
                      <a:r>
                        <a:rPr lang="en-US" dirty="0" smtClean="0">
                          <a:solidFill>
                            <a:schemeClr val="bg2"/>
                          </a:solidFill>
                        </a:rPr>
                        <a:t>.38</a:t>
                      </a:r>
                      <a:endParaRPr lang="en-US" dirty="0">
                        <a:solidFill>
                          <a:schemeClr val="bg2"/>
                        </a:solidFill>
                      </a:endParaRPr>
                    </a:p>
                  </a:txBody>
                  <a:tcPr/>
                </a:tc>
                <a:tc>
                  <a:txBody>
                    <a:bodyPr/>
                    <a:lstStyle/>
                    <a:p>
                      <a:pPr algn="ctr"/>
                      <a:r>
                        <a:rPr lang="en-US" dirty="0" smtClean="0">
                          <a:solidFill>
                            <a:schemeClr val="bg2"/>
                          </a:solidFill>
                        </a:rPr>
                        <a:t>.12</a:t>
                      </a:r>
                      <a:endParaRPr lang="en-US" dirty="0">
                        <a:solidFill>
                          <a:schemeClr val="bg2"/>
                        </a:solidFill>
                      </a:endParaRPr>
                    </a:p>
                  </a:txBody>
                  <a:tcPr/>
                </a:tc>
                <a:extLst>
                  <a:ext uri="{0D108BD9-81ED-4DB2-BD59-A6C34878D82A}">
                    <a16:rowId xmlns:a16="http://schemas.microsoft.com/office/drawing/2014/main" val="1829368257"/>
                  </a:ext>
                </a:extLst>
              </a:tr>
              <a:tr h="501313">
                <a:tc>
                  <a:txBody>
                    <a:bodyPr/>
                    <a:lstStyle/>
                    <a:p>
                      <a:pPr algn="ctr"/>
                      <a:r>
                        <a:rPr lang="en-US" b="1" dirty="0" smtClean="0">
                          <a:solidFill>
                            <a:schemeClr val="bg2"/>
                          </a:solidFill>
                        </a:rPr>
                        <a:t>T</a:t>
                      </a:r>
                      <a:endParaRPr lang="en-US" b="1" dirty="0">
                        <a:solidFill>
                          <a:schemeClr val="bg2"/>
                        </a:solidFill>
                      </a:endParaRPr>
                    </a:p>
                  </a:txBody>
                  <a:tcPr>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solidFill>
                            <a:schemeClr val="bg2"/>
                          </a:solidFill>
                        </a:rPr>
                        <a:t>.08</a:t>
                      </a:r>
                      <a:endParaRPr lang="en-US" dirty="0">
                        <a:solidFill>
                          <a:schemeClr val="bg2"/>
                        </a:solidFill>
                      </a:endParaRPr>
                    </a:p>
                  </a:txBody>
                  <a:tcPr>
                    <a:lnL w="12700" cap="flat" cmpd="sng" algn="ctr">
                      <a:solidFill>
                        <a:schemeClr val="tx1"/>
                      </a:solidFill>
                      <a:prstDash val="solid"/>
                      <a:round/>
                      <a:headEnd type="none" w="med" len="med"/>
                      <a:tailEnd type="none" w="med" len="med"/>
                    </a:lnL>
                  </a:tcPr>
                </a:tc>
                <a:tc>
                  <a:txBody>
                    <a:bodyPr/>
                    <a:lstStyle/>
                    <a:p>
                      <a:pPr algn="ctr"/>
                      <a:r>
                        <a:rPr lang="en-US" dirty="0" smtClean="0">
                          <a:solidFill>
                            <a:schemeClr val="bg2"/>
                          </a:solidFill>
                        </a:rPr>
                        <a:t>.36</a:t>
                      </a:r>
                      <a:endParaRPr lang="en-US" dirty="0">
                        <a:solidFill>
                          <a:schemeClr val="bg2"/>
                        </a:solidFill>
                      </a:endParaRPr>
                    </a:p>
                  </a:txBody>
                  <a:tcPr/>
                </a:tc>
                <a:tc>
                  <a:txBody>
                    <a:bodyPr/>
                    <a:lstStyle/>
                    <a:p>
                      <a:pPr algn="ctr"/>
                      <a:r>
                        <a:rPr lang="en-US" dirty="0" smtClean="0">
                          <a:solidFill>
                            <a:schemeClr val="bg2"/>
                          </a:solidFill>
                        </a:rPr>
                        <a:t>.38</a:t>
                      </a:r>
                      <a:endParaRPr lang="en-US" dirty="0">
                        <a:solidFill>
                          <a:schemeClr val="bg2"/>
                        </a:solidFill>
                      </a:endParaRPr>
                    </a:p>
                  </a:txBody>
                  <a:tcPr/>
                </a:tc>
                <a:tc>
                  <a:txBody>
                    <a:bodyPr/>
                    <a:lstStyle/>
                    <a:p>
                      <a:pPr algn="ctr"/>
                      <a:r>
                        <a:rPr lang="en-US" dirty="0" smtClean="0">
                          <a:solidFill>
                            <a:schemeClr val="bg2"/>
                          </a:solidFill>
                        </a:rPr>
                        <a:t>.18</a:t>
                      </a:r>
                      <a:endParaRPr lang="en-US" dirty="0">
                        <a:solidFill>
                          <a:schemeClr val="bg2"/>
                        </a:solidFill>
                      </a:endParaRPr>
                    </a:p>
                  </a:txBody>
                  <a:tcPr/>
                </a:tc>
                <a:extLst>
                  <a:ext uri="{0D108BD9-81ED-4DB2-BD59-A6C34878D82A}">
                    <a16:rowId xmlns:a16="http://schemas.microsoft.com/office/drawing/2014/main" val="3846433854"/>
                  </a:ext>
                </a:extLst>
              </a:tr>
            </a:tbl>
          </a:graphicData>
        </a:graphic>
      </p:graphicFrame>
      <p:sp>
        <p:nvSpPr>
          <p:cNvPr id="4" name="Oval 3"/>
          <p:cNvSpPr/>
          <p:nvPr/>
        </p:nvSpPr>
        <p:spPr>
          <a:xfrm>
            <a:off x="7251405" y="1813437"/>
            <a:ext cx="389494" cy="455059"/>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7551621" y="1126133"/>
            <a:ext cx="291419" cy="597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551621" y="588579"/>
            <a:ext cx="888186" cy="53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 (C|A)</a:t>
            </a:r>
            <a:endParaRPr lang="en-US" dirty="0"/>
          </a:p>
        </p:txBody>
      </p:sp>
    </p:spTree>
    <p:extLst>
      <p:ext uri="{BB962C8B-B14F-4D97-AF65-F5344CB8AC3E}">
        <p14:creationId xmlns:p14="http://schemas.microsoft.com/office/powerpoint/2010/main" val="1474721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685800" y="1786760"/>
            <a:ext cx="7932683" cy="1166098"/>
          </a:xfrm>
          <a:prstGeom prst="rect">
            <a:avLst/>
          </a:prstGeom>
        </p:spPr>
        <p:txBody>
          <a:bodyPr wrap="square" lIns="91425" tIns="91425" rIns="91425" bIns="91425" anchor="b" anchorCtr="0">
            <a:noAutofit/>
          </a:bodyPr>
          <a:lstStyle/>
          <a:p>
            <a:pPr lvl="0" rtl="0">
              <a:spcBef>
                <a:spcPts val="0"/>
              </a:spcBef>
              <a:buNone/>
            </a:pPr>
            <a:r>
              <a:rPr lang="en" dirty="0"/>
              <a:t>3</a:t>
            </a:r>
            <a:r>
              <a:rPr lang="en" dirty="0" smtClean="0"/>
              <a:t>. </a:t>
            </a:r>
            <a:r>
              <a:rPr lang="en" dirty="0" smtClean="0"/>
              <a:t>Hidden Markov Model</a:t>
            </a:r>
            <a:endParaRPr lang="en" dirty="0"/>
          </a:p>
        </p:txBody>
      </p:sp>
      <p:sp>
        <p:nvSpPr>
          <p:cNvPr id="99" name="Shape 99"/>
          <p:cNvSpPr txBox="1">
            <a:spLocks noGrp="1"/>
          </p:cNvSpPr>
          <p:nvPr>
            <p:ph type="subTitle" idx="1"/>
          </p:nvPr>
        </p:nvSpPr>
        <p:spPr>
          <a:xfrm>
            <a:off x="685800" y="3082250"/>
            <a:ext cx="7102366" cy="687600"/>
          </a:xfrm>
          <a:prstGeom prst="rect">
            <a:avLst/>
          </a:prstGeom>
        </p:spPr>
        <p:txBody>
          <a:bodyPr wrap="square" lIns="91425" tIns="91425" rIns="91425" bIns="91425" anchor="ctr" anchorCtr="0">
            <a:noAutofit/>
          </a:bodyPr>
          <a:lstStyle/>
          <a:p>
            <a:pPr lvl="0" rtl="0">
              <a:spcBef>
                <a:spcPts val="0"/>
              </a:spcBef>
              <a:buNone/>
            </a:pPr>
            <a:r>
              <a:rPr lang="en" dirty="0" smtClean="0"/>
              <a:t>Concept, Algorithms</a:t>
            </a:r>
            <a:endParaRPr lang="en" dirty="0"/>
          </a:p>
        </p:txBody>
      </p:sp>
    </p:spTree>
    <p:extLst>
      <p:ext uri="{BB962C8B-B14F-4D97-AF65-F5344CB8AC3E}">
        <p14:creationId xmlns:p14="http://schemas.microsoft.com/office/powerpoint/2010/main" val="50138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idx="4294967295"/>
          </p:nvPr>
        </p:nvSpPr>
        <p:spPr>
          <a:xfrm>
            <a:off x="830552" y="935842"/>
            <a:ext cx="5854027" cy="987922"/>
          </a:xfrm>
          <a:prstGeom prst="rect">
            <a:avLst/>
          </a:prstGeom>
        </p:spPr>
        <p:txBody>
          <a:bodyPr wrap="square" lIns="91425" tIns="91425" rIns="91425" bIns="91425" anchor="b" anchorCtr="0">
            <a:noAutofit/>
          </a:bodyPr>
          <a:lstStyle/>
          <a:p>
            <a:pPr lvl="0"/>
            <a:r>
              <a:rPr lang="en" sz="5400" dirty="0" smtClean="0"/>
              <a:t>Hidden Markov Model</a:t>
            </a:r>
            <a:endParaRPr lang="en" sz="5400" dirty="0"/>
          </a:p>
        </p:txBody>
      </p:sp>
      <p:sp>
        <p:nvSpPr>
          <p:cNvPr id="130" name="Shape 130"/>
          <p:cNvSpPr txBox="1">
            <a:spLocks noGrp="1"/>
          </p:cNvSpPr>
          <p:nvPr>
            <p:ph type="subTitle" idx="4294967295"/>
          </p:nvPr>
        </p:nvSpPr>
        <p:spPr>
          <a:xfrm>
            <a:off x="830553" y="1887691"/>
            <a:ext cx="3436648" cy="2588123"/>
          </a:xfrm>
          <a:prstGeom prst="rect">
            <a:avLst/>
          </a:prstGeom>
        </p:spPr>
        <p:txBody>
          <a:bodyPr wrap="square" lIns="91425" tIns="91425" rIns="91425" bIns="91425" anchor="t" anchorCtr="0">
            <a:noAutofit/>
          </a:bodyPr>
          <a:lstStyle/>
          <a:p>
            <a:pPr marL="12065" marR="5080" algn="just">
              <a:lnSpc>
                <a:spcPct val="150000"/>
              </a:lnSpc>
              <a:buNone/>
            </a:pPr>
            <a:r>
              <a:rPr lang="en-US" sz="1800" dirty="0" smtClean="0">
                <a:latin typeface="Dosis" panose="020B0604020202020204" charset="0"/>
                <a:cs typeface="Arial"/>
              </a:rPr>
              <a:t>In Hidden Markov Model, appropriate origin of the outcome observed is hidden, only the outcome is emphasized. </a:t>
            </a:r>
          </a:p>
          <a:p>
            <a:pPr marL="12065" marR="5080" algn="just">
              <a:lnSpc>
                <a:spcPct val="150000"/>
              </a:lnSpc>
              <a:buNone/>
            </a:pPr>
            <a:endParaRPr lang="en-US" sz="1800" dirty="0">
              <a:latin typeface="Dosis" panose="020B0604020202020204" charset="0"/>
              <a:cs typeface="Arial"/>
            </a:endParaRPr>
          </a:p>
        </p:txBody>
      </p:sp>
      <p:grpSp>
        <p:nvGrpSpPr>
          <p:cNvPr id="138" name="Shape 138"/>
          <p:cNvGrpSpPr/>
          <p:nvPr/>
        </p:nvGrpSpPr>
        <p:grpSpPr>
          <a:xfrm>
            <a:off x="7841620" y="3181753"/>
            <a:ext cx="320398" cy="320377"/>
            <a:chOff x="1951075" y="2333250"/>
            <a:chExt cx="381200" cy="381175"/>
          </a:xfrm>
        </p:grpSpPr>
        <p:sp>
          <p:nvSpPr>
            <p:cNvPr id="139" name="Shape 139"/>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0" name="Shape 140"/>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1" name="Shape 141"/>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2" name="Shape 142"/>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grpSp>
      <p:grpSp>
        <p:nvGrpSpPr>
          <p:cNvPr id="143" name="Shape 143"/>
          <p:cNvGrpSpPr/>
          <p:nvPr/>
        </p:nvGrpSpPr>
        <p:grpSpPr>
          <a:xfrm>
            <a:off x="6134869" y="1247078"/>
            <a:ext cx="320377" cy="320377"/>
            <a:chOff x="1278900" y="2333250"/>
            <a:chExt cx="381175" cy="381175"/>
          </a:xfrm>
        </p:grpSpPr>
        <p:sp>
          <p:nvSpPr>
            <p:cNvPr id="144" name="Shape 144"/>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288" y="1923764"/>
            <a:ext cx="2857500" cy="2286000"/>
          </a:xfrm>
          <a:prstGeom prst="rect">
            <a:avLst/>
          </a:prstGeom>
        </p:spPr>
      </p:pic>
    </p:spTree>
    <p:extLst>
      <p:ext uri="{BB962C8B-B14F-4D97-AF65-F5344CB8AC3E}">
        <p14:creationId xmlns:p14="http://schemas.microsoft.com/office/powerpoint/2010/main" val="2695754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im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5270</TotalTime>
  <Words>664</Words>
  <Application>Microsoft Office PowerPoint</Application>
  <PresentationFormat>On-screen Show (16:9)</PresentationFormat>
  <Paragraphs>165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Source Sans Pro</vt:lpstr>
      <vt:lpstr>Dosis</vt:lpstr>
      <vt:lpstr>Arial</vt:lpstr>
      <vt:lpstr>Comic Sans MS</vt:lpstr>
      <vt:lpstr>Symbol</vt:lpstr>
      <vt:lpstr>Cerimon template</vt:lpstr>
      <vt:lpstr>Hidden Markov Model</vt:lpstr>
      <vt:lpstr>CONTENTS</vt:lpstr>
      <vt:lpstr>1. Markov Chain Model</vt:lpstr>
      <vt:lpstr>Markov Chain Model</vt:lpstr>
      <vt:lpstr>Markov Chain Model</vt:lpstr>
      <vt:lpstr>2. Probability of a Sequence for a Given Markov Chain Model </vt:lpstr>
      <vt:lpstr>Calculate the Probability of a given sequence</vt:lpstr>
      <vt:lpstr>3. Hidden Markov Model</vt:lpstr>
      <vt:lpstr>Hidden Markov Model</vt:lpstr>
      <vt:lpstr>Scenario: The Occassionally Dishonest Casino Problem</vt:lpstr>
      <vt:lpstr>Problem Statement for Forward Algorithm</vt:lpstr>
      <vt:lpstr>Forward Algorithm</vt:lpstr>
      <vt:lpstr>Problem Statement for Viterbi Algorithm</vt:lpstr>
      <vt:lpstr>Viterbi Algorithm</vt:lpstr>
      <vt:lpstr>Viterbi Algorithm (Final Result)</vt:lpstr>
      <vt:lpstr>Interested?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Sequencing</dc:title>
  <dc:creator>Nafis Neehal</dc:creator>
  <cp:lastModifiedBy>Nafis Neehal</cp:lastModifiedBy>
  <cp:revision>306</cp:revision>
  <dcterms:modified xsi:type="dcterms:W3CDTF">2017-11-27T17:28:28Z</dcterms:modified>
</cp:coreProperties>
</file>