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330" r:id="rId4"/>
    <p:sldId id="331" r:id="rId5"/>
    <p:sldId id="332" r:id="rId6"/>
    <p:sldId id="337" r:id="rId7"/>
    <p:sldId id="336" r:id="rId8"/>
    <p:sldId id="334" r:id="rId9"/>
  </p:sldIdLst>
  <p:sldSz cx="9144000" cy="5143500" type="screen16x9"/>
  <p:notesSz cx="6858000" cy="9144000"/>
  <p:embeddedFontLst>
    <p:embeddedFont>
      <p:font typeface="Dosis" panose="020B0604020202020204" charset="0"/>
      <p:regular r:id="rId11"/>
      <p:bold r:id="rId12"/>
    </p:embeddedFont>
    <p:embeddedFont>
      <p:font typeface="Source Sans Pro" panose="020B0604020202020204" charset="0"/>
      <p:regular r:id="rId13"/>
      <p:bold r:id="rId14"/>
      <p:italic r:id="rId15"/>
      <p:boldItalic r:id="rId16"/>
    </p:embeddedFont>
    <p:embeddedFont>
      <p:font typeface="Aharoni" panose="02010803020104030203" pitchFamily="2" charset="-79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B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442E02-E660-4E07-A1FA-838B0100BF95}">
  <a:tblStyle styleId="{FE442E02-E660-4E07-A1FA-838B0100BF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13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181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373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478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34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DB7C4"/>
                </a:solidFill>
              </a:rPr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2400"/>
              <a:t>‹#›</a:t>
            </a:fld>
            <a:endParaRPr lang="en" sz="2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533473" y="417730"/>
            <a:ext cx="2120984" cy="4361089"/>
            <a:chOff x="5160100" y="1609475"/>
            <a:chExt cx="975300" cy="2005375"/>
          </a:xfrm>
        </p:grpSpPr>
        <p:sp>
          <p:nvSpPr>
            <p:cNvPr id="70" name="Shape 70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560978" y="388717"/>
            <a:ext cx="5610902" cy="242805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dirty="0" smtClean="0"/>
              <a:t>Maximum </a:t>
            </a:r>
            <a:r>
              <a:rPr lang="en" sz="4800" dirty="0" smtClean="0"/>
              <a:t>Likelihood Estimation</a:t>
            </a:r>
            <a:endParaRPr lang="en" sz="4800" dirty="0"/>
          </a:p>
        </p:txBody>
      </p:sp>
      <p:grpSp>
        <p:nvGrpSpPr>
          <p:cNvPr id="73" name="Shape 73"/>
          <p:cNvGrpSpPr/>
          <p:nvPr/>
        </p:nvGrpSpPr>
        <p:grpSpPr>
          <a:xfrm>
            <a:off x="7859064" y="996385"/>
            <a:ext cx="433800" cy="433800"/>
            <a:chOff x="5382800" y="412975"/>
            <a:chExt cx="433800" cy="433800"/>
          </a:xfrm>
        </p:grpSpPr>
        <p:sp>
          <p:nvSpPr>
            <p:cNvPr id="74" name="Shape 7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495482" y="525657"/>
              <a:ext cx="208199" cy="208199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544572" y="574747"/>
              <a:ext cx="110099" cy="110099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5061" y="2816772"/>
            <a:ext cx="49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osis" panose="020B0604020202020204" charset="0"/>
              </a:rPr>
              <a:t>Lecture – </a:t>
            </a:r>
            <a:r>
              <a:rPr lang="en-US" sz="2800" dirty="0" smtClean="0">
                <a:solidFill>
                  <a:schemeClr val="bg1"/>
                </a:solidFill>
                <a:latin typeface="Dosis" panose="020B0604020202020204" charset="0"/>
              </a:rPr>
              <a:t>8 </a:t>
            </a:r>
            <a:endParaRPr lang="en-US" sz="2800" dirty="0">
              <a:solidFill>
                <a:schemeClr val="bg1"/>
              </a:solidFill>
              <a:latin typeface="Dosis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061" y="3728709"/>
            <a:ext cx="4807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Dosis" panose="020B0604020202020204" charset="0"/>
              </a:rPr>
              <a:t>Nafis Neehal, Lecturer, Department of CSE, DIU</a:t>
            </a:r>
            <a:endParaRPr lang="en-US" sz="1600" dirty="0">
              <a:solidFill>
                <a:schemeClr val="bg1"/>
              </a:solidFill>
              <a:latin typeface="Dosi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CONTENTS</a:t>
            </a:r>
            <a:endParaRPr lang="en" dirty="0"/>
          </a:p>
        </p:txBody>
      </p:sp>
      <p:sp>
        <p:nvSpPr>
          <p:cNvPr id="6" name="TextBox 5"/>
          <p:cNvSpPr txBox="1"/>
          <p:nvPr/>
        </p:nvSpPr>
        <p:spPr>
          <a:xfrm>
            <a:off x="2946596" y="1870810"/>
            <a:ext cx="40112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Maximum Likelihood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Estimation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Calculate Maximum Likelihood of a Phylogenetic Tree with known history</a:t>
            </a:r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lvl="1"/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786760"/>
            <a:ext cx="8124825" cy="116609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</a:t>
            </a:r>
            <a:r>
              <a:rPr lang="en" dirty="0" smtClean="0"/>
              <a:t>. </a:t>
            </a:r>
            <a:r>
              <a:rPr lang="en" dirty="0" smtClean="0"/>
              <a:t>Maximum Likelihood Estimation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7102366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Computing Likelihood if History is Known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611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Maximum Likelihood Estimation Data (Given)</a:t>
            </a:r>
            <a:endParaRPr lang="en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160707"/>
            <a:ext cx="3048898" cy="203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14450" y="3197023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Dosis" panose="020B0604020202020204" charset="0"/>
              </a:rPr>
              <a:t>1. Tree Topology with Branch Lengths </a:t>
            </a:r>
            <a:r>
              <a:rPr lang="en-US" b="1" dirty="0" smtClean="0">
                <a:solidFill>
                  <a:srgbClr val="FF0000"/>
                </a:solidFill>
                <a:latin typeface="Dosis" panose="020B0604020202020204" charset="0"/>
              </a:rPr>
              <a:t>(Given)</a:t>
            </a:r>
            <a:endParaRPr lang="en-US" b="1" dirty="0">
              <a:solidFill>
                <a:srgbClr val="FF0000"/>
              </a:solidFill>
              <a:latin typeface="Dosis" panose="020B0604020202020204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808" y="1040422"/>
            <a:ext cx="4153766" cy="1636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229224" y="2753102"/>
            <a:ext cx="3714751" cy="239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Dosis" panose="020B0604020202020204" charset="0"/>
              </a:rPr>
              <a:t>3. Substitution Rate Matrix </a:t>
            </a:r>
            <a:r>
              <a:rPr lang="en-US" b="1" dirty="0" smtClean="0">
                <a:solidFill>
                  <a:srgbClr val="FF0000"/>
                </a:solidFill>
                <a:latin typeface="Dosis" panose="020B0604020202020204" charset="0"/>
              </a:rPr>
              <a:t>(Given)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Denoted by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Q</a:t>
            </a:r>
            <a:r>
              <a:rPr lang="en-US" baseline="-25000" dirty="0" smtClean="0">
                <a:solidFill>
                  <a:schemeClr val="bg2"/>
                </a:solidFill>
                <a:latin typeface="Dosis" panose="020B0604020202020204" charset="0"/>
              </a:rPr>
              <a:t>AC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means </a:t>
            </a:r>
            <a:r>
              <a:rPr lang="en-US" b="1" dirty="0" smtClean="0">
                <a:solidFill>
                  <a:schemeClr val="bg2"/>
                </a:solidFill>
                <a:latin typeface="Dosis" panose="020B0604020202020204" charset="0"/>
              </a:rPr>
              <a:t>substitution rate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of A to C = 0.541 (From Q Matrix)</a:t>
            </a:r>
          </a:p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b="1" u="sng" dirty="0" smtClean="0">
                <a:solidFill>
                  <a:srgbClr val="FF0000"/>
                </a:solidFill>
                <a:latin typeface="Dosis" panose="020B0604020202020204" charset="0"/>
              </a:rPr>
              <a:t>(EXTRA)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 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Dosis" panose="020B0604020202020204" charset="0"/>
              </a:rPr>
              <a:t>Probability ( A -&gt; C )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= ( Q</a:t>
            </a:r>
            <a:r>
              <a:rPr lang="en-US" baseline="-25000" dirty="0" smtClean="0">
                <a:solidFill>
                  <a:schemeClr val="bg2"/>
                </a:solidFill>
                <a:latin typeface="Dosis" panose="020B0604020202020204" charset="0"/>
              </a:rPr>
              <a:t>AC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) / ( Q</a:t>
            </a:r>
            <a:r>
              <a:rPr lang="en-US" baseline="-25000" dirty="0" smtClean="0">
                <a:solidFill>
                  <a:schemeClr val="bg2"/>
                </a:solidFill>
                <a:latin typeface="Dosis" panose="020B0604020202020204" charset="0"/>
              </a:rPr>
              <a:t>AC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+</a:t>
            </a:r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Q</a:t>
            </a:r>
            <a:r>
              <a:rPr lang="en-US" baseline="-25000" dirty="0" smtClean="0">
                <a:solidFill>
                  <a:schemeClr val="bg2"/>
                </a:solidFill>
                <a:latin typeface="Dosis" panose="020B0604020202020204" charset="0"/>
              </a:rPr>
              <a:t>AG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+</a:t>
            </a:r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Q</a:t>
            </a:r>
            <a:r>
              <a:rPr lang="en-US" baseline="-25000" dirty="0" smtClean="0">
                <a:solidFill>
                  <a:schemeClr val="bg2"/>
                </a:solidFill>
                <a:latin typeface="Dosis" panose="020B0604020202020204" charset="0"/>
              </a:rPr>
              <a:t>AT 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)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	             = 0.541 / ( 0.541 + 0.787 + 0.588 )</a:t>
            </a:r>
          </a:p>
          <a:p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             = 0.541 / 1.916</a:t>
            </a:r>
          </a:p>
          <a:p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             = 0.282</a:t>
            </a:r>
          </a:p>
          <a:p>
            <a:endParaRPr lang="en-US" baseline="-25000" dirty="0">
              <a:solidFill>
                <a:schemeClr val="bg2"/>
              </a:solidFill>
              <a:latin typeface="Dosis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14450" y="3735847"/>
            <a:ext cx="2634054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 smtClean="0">
                <a:solidFill>
                  <a:schemeClr val="bg2"/>
                </a:solidFill>
                <a:latin typeface="Dosis" panose="020B0604020202020204" charset="0"/>
              </a:rPr>
              <a:t>2. Stationary Probabilities </a:t>
            </a:r>
            <a:r>
              <a:rPr lang="en-US" b="1" dirty="0" smtClean="0">
                <a:solidFill>
                  <a:srgbClr val="FF0000"/>
                </a:solidFill>
                <a:latin typeface="Dosis" panose="020B0604020202020204" charset="0"/>
              </a:rPr>
              <a:t>(Given)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l-GR" dirty="0" smtClean="0">
                <a:solidFill>
                  <a:schemeClr val="bg2"/>
                </a:solidFill>
              </a:rPr>
              <a:t>π</a:t>
            </a:r>
            <a:r>
              <a:rPr lang="en-US" baseline="-25000" dirty="0" smtClean="0">
                <a:solidFill>
                  <a:schemeClr val="bg2"/>
                </a:solidFill>
              </a:rPr>
              <a:t>a</a:t>
            </a:r>
            <a:r>
              <a:rPr lang="en-US" dirty="0" smtClean="0">
                <a:solidFill>
                  <a:schemeClr val="bg2"/>
                </a:solidFill>
              </a:rPr>
              <a:t> = 0.138</a:t>
            </a:r>
          </a:p>
          <a:p>
            <a:pPr lvl="1"/>
            <a:r>
              <a:rPr lang="el-GR" dirty="0" smtClean="0">
                <a:solidFill>
                  <a:schemeClr val="bg2"/>
                </a:solidFill>
              </a:rPr>
              <a:t>π</a:t>
            </a:r>
            <a:r>
              <a:rPr lang="en-US" baseline="-25000" dirty="0" smtClean="0">
                <a:solidFill>
                  <a:schemeClr val="bg2"/>
                </a:solidFill>
              </a:rPr>
              <a:t>c</a:t>
            </a:r>
            <a:r>
              <a:rPr lang="en-US" dirty="0" smtClean="0">
                <a:solidFill>
                  <a:schemeClr val="bg2"/>
                </a:solidFill>
              </a:rPr>
              <a:t> = 0.188</a:t>
            </a:r>
          </a:p>
          <a:p>
            <a:pPr lvl="1"/>
            <a:r>
              <a:rPr lang="el-GR" dirty="0" smtClean="0">
                <a:solidFill>
                  <a:schemeClr val="bg2"/>
                </a:solidFill>
              </a:rPr>
              <a:t>π</a:t>
            </a:r>
            <a:r>
              <a:rPr lang="en-US" baseline="-25000" dirty="0" smtClean="0">
                <a:solidFill>
                  <a:schemeClr val="bg2"/>
                </a:solidFill>
              </a:rPr>
              <a:t>g</a:t>
            </a:r>
            <a:r>
              <a:rPr lang="en-US" dirty="0" smtClean="0">
                <a:solidFill>
                  <a:schemeClr val="bg2"/>
                </a:solidFill>
              </a:rPr>
              <a:t> = 0.495</a:t>
            </a:r>
          </a:p>
          <a:p>
            <a:pPr lvl="1"/>
            <a:r>
              <a:rPr lang="el-GR" dirty="0" smtClean="0">
                <a:solidFill>
                  <a:schemeClr val="bg2"/>
                </a:solidFill>
              </a:rPr>
              <a:t>π</a:t>
            </a:r>
            <a:r>
              <a:rPr lang="en-US" baseline="-25000" dirty="0" smtClean="0">
                <a:solidFill>
                  <a:schemeClr val="bg2"/>
                </a:solidFill>
              </a:rPr>
              <a:t>t  </a:t>
            </a:r>
            <a:r>
              <a:rPr lang="en-US" dirty="0" smtClean="0">
                <a:solidFill>
                  <a:schemeClr val="bg2"/>
                </a:solidFill>
              </a:rPr>
              <a:t>= 0.179</a:t>
            </a:r>
            <a:endParaRPr lang="en-US" baseline="-25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8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Maximum Likelihood Estimation Data (Example)</a:t>
            </a:r>
            <a:endParaRPr lang="en" dirty="0"/>
          </a:p>
        </p:txBody>
      </p:sp>
      <p:sp>
        <p:nvSpPr>
          <p:cNvPr id="6" name="Rectangle 5"/>
          <p:cNvSpPr/>
          <p:nvPr/>
        </p:nvSpPr>
        <p:spPr>
          <a:xfrm>
            <a:off x="4795394" y="2362576"/>
            <a:ext cx="3941169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1"/>
            <a:r>
              <a:rPr lang="el-GR" dirty="0" smtClean="0">
                <a:solidFill>
                  <a:schemeClr val="bg1"/>
                </a:solidFill>
              </a:rPr>
              <a:t>π</a:t>
            </a:r>
            <a:r>
              <a:rPr lang="en-US" baseline="-25000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= 0.138, </a:t>
            </a:r>
            <a:r>
              <a:rPr lang="el-GR" dirty="0" smtClean="0">
                <a:solidFill>
                  <a:schemeClr val="bg1"/>
                </a:solidFill>
              </a:rPr>
              <a:t>π</a:t>
            </a:r>
            <a:r>
              <a:rPr lang="en-US" baseline="-25000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 = 0.188, </a:t>
            </a:r>
            <a:r>
              <a:rPr lang="el-GR" dirty="0" smtClean="0">
                <a:solidFill>
                  <a:schemeClr val="bg1"/>
                </a:solidFill>
              </a:rPr>
              <a:t>π</a:t>
            </a:r>
            <a:r>
              <a:rPr lang="en-US" baseline="-25000" dirty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 = 0.495, </a:t>
            </a:r>
            <a:r>
              <a:rPr lang="el-GR" dirty="0" smtClean="0">
                <a:solidFill>
                  <a:schemeClr val="bg1"/>
                </a:solidFill>
              </a:rPr>
              <a:t>π</a:t>
            </a:r>
            <a:r>
              <a:rPr lang="en-US" baseline="-25000" dirty="0" smtClean="0">
                <a:solidFill>
                  <a:schemeClr val="bg1"/>
                </a:solidFill>
              </a:rPr>
              <a:t>T </a:t>
            </a:r>
            <a:r>
              <a:rPr lang="en-US" dirty="0" smtClean="0">
                <a:solidFill>
                  <a:schemeClr val="bg1"/>
                </a:solidFill>
              </a:rPr>
              <a:t>= 0.179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1" y="3109261"/>
            <a:ext cx="2095500" cy="1755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125456"/>
            <a:ext cx="2162175" cy="192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1051" y="2217372"/>
            <a:ext cx="12954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Dosis" panose="020B0604020202020204" charset="0"/>
              </a:rPr>
              <a:t>History (Given)</a:t>
            </a:r>
            <a:endParaRPr lang="en-US" b="1" dirty="0">
              <a:solidFill>
                <a:schemeClr val="bg1"/>
              </a:solidFill>
              <a:latin typeface="Dosis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051" y="4256538"/>
            <a:ext cx="12954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Dosis" panose="020B0604020202020204" charset="0"/>
              </a:rPr>
              <a:t>Branch Length (Given)</a:t>
            </a:r>
            <a:endParaRPr lang="en-US" b="1" dirty="0">
              <a:solidFill>
                <a:schemeClr val="bg1"/>
              </a:solidFill>
              <a:latin typeface="Dosis" panose="020B060402020202020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926" y="1036813"/>
            <a:ext cx="4719637" cy="1351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818017" y="3015623"/>
            <a:ext cx="5117453" cy="1930324"/>
            <a:chOff x="3853032" y="2655480"/>
            <a:chExt cx="5117453" cy="1930324"/>
          </a:xfrm>
        </p:grpSpPr>
        <p:sp>
          <p:nvSpPr>
            <p:cNvPr id="19" name="TextBox 18"/>
            <p:cNvSpPr txBox="1"/>
            <p:nvPr/>
          </p:nvSpPr>
          <p:spPr>
            <a:xfrm>
              <a:off x="3853032" y="3546789"/>
              <a:ext cx="2731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=</a:t>
              </a:r>
            </a:p>
          </p:txBody>
        </p:sp>
        <p:pic>
          <p:nvPicPr>
            <p:cNvPr id="20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069" y="2655480"/>
              <a:ext cx="4705350" cy="576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5306" y="3029430"/>
              <a:ext cx="4321257" cy="61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6163" y="3580398"/>
              <a:ext cx="4844322" cy="70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3032" y="4216894"/>
              <a:ext cx="1447800" cy="3689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3658076" y="2738270"/>
            <a:ext cx="1837712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Maximum Likelihood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51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4" y="5597"/>
            <a:ext cx="6985783" cy="1139999"/>
          </a:xfrm>
        </p:spPr>
        <p:txBody>
          <a:bodyPr/>
          <a:lstStyle/>
          <a:p>
            <a:r>
              <a:rPr lang="en" dirty="0"/>
              <a:t>Maximum Likelihood Estimation Data (</a:t>
            </a:r>
            <a:r>
              <a:rPr lang="en" dirty="0" smtClean="0"/>
              <a:t>Example Explained)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688" y="1104488"/>
            <a:ext cx="3181037" cy="3914222"/>
          </a:xfrm>
        </p:spPr>
        <p:txBody>
          <a:bodyPr/>
          <a:lstStyle/>
          <a:p>
            <a:r>
              <a:rPr lang="el-GR" sz="1400" dirty="0">
                <a:solidFill>
                  <a:schemeClr val="bg2"/>
                </a:solidFill>
              </a:rPr>
              <a:t>π</a:t>
            </a:r>
            <a:r>
              <a:rPr lang="en-US" sz="1400" baseline="-25000" dirty="0" smtClean="0">
                <a:solidFill>
                  <a:schemeClr val="bg2"/>
                </a:solidFill>
              </a:rPr>
              <a:t>T</a:t>
            </a:r>
            <a:r>
              <a:rPr lang="en-US" sz="1400" dirty="0" smtClean="0">
                <a:solidFill>
                  <a:schemeClr val="bg2"/>
                </a:solidFill>
              </a:rPr>
              <a:t> for Root’s Stationary Probability</a:t>
            </a:r>
            <a:br>
              <a:rPr lang="en-US" sz="1400" dirty="0" smtClean="0">
                <a:solidFill>
                  <a:schemeClr val="bg2"/>
                </a:solidFill>
              </a:rPr>
            </a:b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For each branch which has same start and end point, multiply e </a:t>
            </a:r>
            <a:r>
              <a:rPr lang="en-US" sz="1400" baseline="30000" dirty="0" smtClean="0">
                <a:solidFill>
                  <a:schemeClr val="bg2"/>
                </a:solidFill>
              </a:rPr>
              <a:t>(branch length) x Q (start alphabet, end alphabet)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br>
              <a:rPr lang="en-US" sz="1400" dirty="0" smtClean="0">
                <a:solidFill>
                  <a:schemeClr val="bg2"/>
                </a:solidFill>
              </a:rPr>
            </a:b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For one branch (as you can see, the 3</a:t>
            </a:r>
            <a:r>
              <a:rPr lang="en-US" sz="1400" baseline="30000" dirty="0" smtClean="0">
                <a:solidFill>
                  <a:schemeClr val="bg2"/>
                </a:solidFill>
              </a:rPr>
              <a:t>rd</a:t>
            </a:r>
            <a:r>
              <a:rPr lang="en-US" sz="1400" dirty="0" smtClean="0">
                <a:solidFill>
                  <a:schemeClr val="bg2"/>
                </a:solidFill>
              </a:rPr>
              <a:t> branch) there is a transition in history. Started from T, then transitioned from T to G then finally G to G from that transition point</a:t>
            </a:r>
            <a:endParaRPr lang="en-US" sz="1400" baseline="30000" dirty="0">
              <a:solidFill>
                <a:schemeClr val="bg2"/>
              </a:solidFill>
            </a:endParaRPr>
          </a:p>
          <a:p>
            <a:endParaRPr lang="en-US" sz="1400" baseline="300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For this kind of branch, you have to multiply and extra (-Q</a:t>
            </a:r>
            <a:r>
              <a:rPr lang="en-US" sz="1400" baseline="-25000" dirty="0" smtClean="0">
                <a:solidFill>
                  <a:schemeClr val="bg2"/>
                </a:solidFill>
              </a:rPr>
              <a:t>TT</a:t>
            </a:r>
            <a:r>
              <a:rPr lang="en-US" sz="1400" dirty="0" smtClean="0">
                <a:solidFill>
                  <a:schemeClr val="bg2"/>
                </a:solidFill>
              </a:rPr>
              <a:t>) for the T-T transition from initial point to transition point and another extra (-Q</a:t>
            </a:r>
            <a:r>
              <a:rPr lang="en-US" sz="1400" baseline="-25000" dirty="0" smtClean="0">
                <a:solidFill>
                  <a:schemeClr val="bg2"/>
                </a:solidFill>
              </a:rPr>
              <a:t>TG</a:t>
            </a:r>
            <a:r>
              <a:rPr lang="en-US" sz="1400" dirty="0" smtClean="0">
                <a:solidFill>
                  <a:schemeClr val="bg2"/>
                </a:solidFill>
              </a:rPr>
              <a:t>/Q</a:t>
            </a:r>
            <a:r>
              <a:rPr lang="en-US" sz="1400" baseline="-25000" dirty="0" smtClean="0">
                <a:solidFill>
                  <a:schemeClr val="bg2"/>
                </a:solidFill>
              </a:rPr>
              <a:t>TT</a:t>
            </a:r>
            <a:r>
              <a:rPr lang="en-US" sz="1400" dirty="0" smtClean="0">
                <a:solidFill>
                  <a:schemeClr val="bg2"/>
                </a:solidFill>
              </a:rPr>
              <a:t>) ratio as it changing from T to G for the G-G transition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049725" y="1520230"/>
            <a:ext cx="4867967" cy="1866416"/>
            <a:chOff x="3853032" y="2655480"/>
            <a:chExt cx="5117453" cy="1930324"/>
          </a:xfrm>
        </p:grpSpPr>
        <p:sp>
          <p:nvSpPr>
            <p:cNvPr id="5" name="TextBox 4"/>
            <p:cNvSpPr txBox="1"/>
            <p:nvPr/>
          </p:nvSpPr>
          <p:spPr>
            <a:xfrm>
              <a:off x="3853032" y="3546789"/>
              <a:ext cx="2731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=</a:t>
              </a:r>
            </a:p>
          </p:txBody>
        </p:sp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069" y="2655480"/>
              <a:ext cx="4705350" cy="576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5306" y="3029430"/>
              <a:ext cx="4321257" cy="61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6163" y="3580398"/>
              <a:ext cx="4844322" cy="70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3032" y="4216894"/>
              <a:ext cx="1447800" cy="3689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4272243" y="1178092"/>
            <a:ext cx="1837712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Maximum Likelihood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401" y="3208298"/>
            <a:ext cx="2162175" cy="192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Placeholder 2"/>
          <p:cNvSpPr txBox="1">
            <a:spLocks/>
          </p:cNvSpPr>
          <p:nvPr/>
        </p:nvSpPr>
        <p:spPr>
          <a:xfrm>
            <a:off x="4023338" y="3327068"/>
            <a:ext cx="2335521" cy="16653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285750" indent="-285750"/>
            <a:r>
              <a:rPr lang="en-US" sz="1400" dirty="0" smtClean="0">
                <a:solidFill>
                  <a:schemeClr val="bg2"/>
                </a:solidFill>
              </a:rPr>
              <a:t>Up to T-G transition point in 3</a:t>
            </a:r>
            <a:r>
              <a:rPr lang="en-US" sz="1400" baseline="30000" dirty="0" smtClean="0">
                <a:solidFill>
                  <a:schemeClr val="bg2"/>
                </a:solidFill>
              </a:rPr>
              <a:t>rd</a:t>
            </a:r>
            <a:r>
              <a:rPr lang="en-US" sz="1400" dirty="0" smtClean="0">
                <a:solidFill>
                  <a:schemeClr val="bg2"/>
                </a:solidFill>
              </a:rPr>
              <a:t> branch, the T-T branch length is 0.045</a:t>
            </a:r>
          </a:p>
          <a:p>
            <a:pPr marL="285750" indent="-285750"/>
            <a:r>
              <a:rPr lang="en-US" sz="1400" dirty="0" smtClean="0">
                <a:solidFill>
                  <a:schemeClr val="bg2"/>
                </a:solidFill>
              </a:rPr>
              <a:t>Total branch length is 0.15</a:t>
            </a:r>
          </a:p>
          <a:p>
            <a:pPr marL="285750" indent="-285750"/>
            <a:r>
              <a:rPr lang="en-US" sz="1400" dirty="0" smtClean="0">
                <a:solidFill>
                  <a:schemeClr val="bg2"/>
                </a:solidFill>
              </a:rPr>
              <a:t>So G-G branch length will be (0.15-0.045) = 0.105</a:t>
            </a:r>
          </a:p>
          <a:p>
            <a:pPr marL="285750" indent="-285750"/>
            <a:endParaRPr lang="en-US" sz="1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039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ctrTitle" idx="4294967295"/>
          </p:nvPr>
        </p:nvSpPr>
        <p:spPr>
          <a:xfrm>
            <a:off x="1284412" y="87064"/>
            <a:ext cx="7173899" cy="91219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FFFFFF"/>
                </a:solidFill>
              </a:rPr>
              <a:t>1 Million Years ago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4294967295"/>
          </p:nvPr>
        </p:nvSpPr>
        <p:spPr>
          <a:xfrm>
            <a:off x="1284422" y="665100"/>
            <a:ext cx="7173899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Human beings left Africa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ctrTitle" idx="4294967295"/>
          </p:nvPr>
        </p:nvSpPr>
        <p:spPr>
          <a:xfrm>
            <a:off x="1284412" y="2225644"/>
            <a:ext cx="7173899" cy="894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FFFFFF"/>
                </a:solidFill>
              </a:rPr>
              <a:t>50,000 years ago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subTitle" idx="4294967295"/>
          </p:nvPr>
        </p:nvSpPr>
        <p:spPr>
          <a:xfrm>
            <a:off x="1284412" y="2824660"/>
            <a:ext cx="6335582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H</a:t>
            </a:r>
            <a:r>
              <a:rPr lang="en-US" sz="2400" dirty="0" smtClean="0">
                <a:solidFill>
                  <a:srgbClr val="FFFFFF"/>
                </a:solidFill>
              </a:rPr>
              <a:t>u</a:t>
            </a:r>
            <a:r>
              <a:rPr lang="en" sz="2400" dirty="0" smtClean="0">
                <a:solidFill>
                  <a:srgbClr val="FFFFFF"/>
                </a:solidFill>
              </a:rPr>
              <a:t>mans navigated in the Indian</a:t>
            </a:r>
            <a:br>
              <a:rPr lang="en" sz="2400" dirty="0" smtClean="0">
                <a:solidFill>
                  <a:srgbClr val="FFFFFF"/>
                </a:solidFill>
              </a:rPr>
            </a:br>
            <a:r>
              <a:rPr lang="en" sz="2400" dirty="0" smtClean="0">
                <a:solidFill>
                  <a:srgbClr val="FFFFFF"/>
                </a:solidFill>
              </a:rPr>
              <a:t>Ocean in boats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ctrTitle" idx="4294967295"/>
          </p:nvPr>
        </p:nvSpPr>
        <p:spPr>
          <a:xfrm>
            <a:off x="1284421" y="1091048"/>
            <a:ext cx="7173899" cy="894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FFFFFF"/>
                </a:solidFill>
              </a:rPr>
              <a:t>Neanderthan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ubTitle" idx="4294967295"/>
          </p:nvPr>
        </p:nvSpPr>
        <p:spPr>
          <a:xfrm>
            <a:off x="1284412" y="1816777"/>
            <a:ext cx="6335582" cy="61528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You may be a part of it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7023016" y="372225"/>
            <a:ext cx="2120984" cy="4361089"/>
          </a:xfrm>
          <a:custGeom>
            <a:avLst/>
            <a:gdLst/>
            <a:ahLst/>
            <a:cxnLst/>
            <a:rect l="0" t="0" r="0" b="0"/>
            <a:pathLst>
              <a:path w="39012" h="80215" extrusionOk="0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Shape 272"/>
          <p:cNvSpPr txBox="1">
            <a:spLocks/>
          </p:cNvSpPr>
          <p:nvPr/>
        </p:nvSpPr>
        <p:spPr>
          <a:xfrm>
            <a:off x="1284415" y="3473303"/>
            <a:ext cx="7173899" cy="894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t>Evolution</a:t>
            </a:r>
            <a:endParaRPr kumimoji="0" lang="en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11" name="Shape 273"/>
          <p:cNvSpPr txBox="1">
            <a:spLocks/>
          </p:cNvSpPr>
          <p:nvPr/>
        </p:nvSpPr>
        <p:spPr>
          <a:xfrm>
            <a:off x="1284412" y="4130421"/>
            <a:ext cx="5967723" cy="8425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sym typeface="Source Sans Pro"/>
              </a:rPr>
              <a:t>Its Still HAPPENING !!!</a:t>
            </a:r>
            <a:endParaRPr kumimoji="0" lang="en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728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 idx="4294967295"/>
          </p:nvPr>
        </p:nvSpPr>
        <p:spPr>
          <a:xfrm>
            <a:off x="1842707" y="1488177"/>
            <a:ext cx="5913927" cy="1852396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9600" b="1" dirty="0" smtClean="0"/>
              <a:t>Final-Done</a:t>
            </a:r>
            <a:endParaRPr lang="en" sz="9600" dirty="0"/>
          </a:p>
        </p:txBody>
      </p:sp>
      <p:sp>
        <p:nvSpPr>
          <p:cNvPr id="2" name="TextBox 1"/>
          <p:cNvSpPr txBox="1"/>
          <p:nvPr/>
        </p:nvSpPr>
        <p:spPr>
          <a:xfrm rot="698330">
            <a:off x="4982705" y="1226567"/>
            <a:ext cx="3662694" cy="523220"/>
          </a:xfrm>
          <a:prstGeom prst="rect">
            <a:avLst/>
          </a:prstGeom>
          <a:solidFill>
            <a:srgbClr val="0DB7C4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TO BE CONTINUED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3977</TotalTime>
  <Words>218</Words>
  <Application>Microsoft Office PowerPoint</Application>
  <PresentationFormat>On-screen Show (16:9)</PresentationFormat>
  <Paragraphs>50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Dosis</vt:lpstr>
      <vt:lpstr>Arial</vt:lpstr>
      <vt:lpstr>Source Sans Pro</vt:lpstr>
      <vt:lpstr>Aharoni</vt:lpstr>
      <vt:lpstr>Cerimon template</vt:lpstr>
      <vt:lpstr>Maximum Likelihood Estimation</vt:lpstr>
      <vt:lpstr>CONTENTS</vt:lpstr>
      <vt:lpstr>1. Maximum Likelihood Estimation</vt:lpstr>
      <vt:lpstr>Maximum Likelihood Estimation Data (Given)</vt:lpstr>
      <vt:lpstr>Maximum Likelihood Estimation Data (Example)</vt:lpstr>
      <vt:lpstr>Maximum Likelihood Estimation Data (Example Explained)</vt:lpstr>
      <vt:lpstr>1 Million Years ago</vt:lpstr>
      <vt:lpstr>Final-Done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Sequencing</dc:title>
  <dc:creator>Nafis Neehal</dc:creator>
  <cp:lastModifiedBy>Nafis Neehal</cp:lastModifiedBy>
  <cp:revision>239</cp:revision>
  <dcterms:modified xsi:type="dcterms:W3CDTF">2017-10-07T10:45:47Z</dcterms:modified>
</cp:coreProperties>
</file>