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8"/>
  </p:notesMasterIdLst>
  <p:sldIdLst>
    <p:sldId id="256" r:id="rId3"/>
    <p:sldId id="262" r:id="rId4"/>
    <p:sldId id="257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8" d="100"/>
          <a:sy n="78" d="100"/>
        </p:scale>
        <p:origin x="6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4121" y="1146606"/>
            <a:ext cx="6695941" cy="2387600"/>
          </a:xfr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	Equation reducible</a:t>
            </a:r>
            <a:br>
              <a:rPr lang="en-US" dirty="0" smtClean="0"/>
            </a:br>
            <a:r>
              <a:rPr lang="en-US" dirty="0" smtClean="0"/>
              <a:t>			to</a:t>
            </a:r>
            <a:br>
              <a:rPr lang="en-US" dirty="0" smtClean="0"/>
            </a:br>
            <a:r>
              <a:rPr lang="en-US" dirty="0" smtClean="0"/>
              <a:t>Variable separable form.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99046" y="3392339"/>
            <a:ext cx="576151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 smtClean="0">
                <a:ln w="0"/>
                <a:solidFill>
                  <a:schemeClr val="tx1"/>
                </a:solidFill>
              </a:rPr>
              <a:t>Outline:</a:t>
            </a:r>
          </a:p>
          <a:p>
            <a:pPr marL="914400" indent="-914400">
              <a:buAutoNum type="arabicPeriod"/>
            </a:pPr>
            <a:r>
              <a:rPr lang="en-US" sz="3200" dirty="0" smtClean="0">
                <a:ln w="0"/>
              </a:rPr>
              <a:t>Why we need to reduce.</a:t>
            </a:r>
          </a:p>
          <a:p>
            <a:pPr marL="914400" indent="-914400">
              <a:buAutoNum type="arabicPeriod"/>
            </a:pPr>
            <a:r>
              <a:rPr lang="en-US" sz="3200" b="0" cap="none" spc="0" dirty="0" smtClean="0">
                <a:ln w="0"/>
                <a:solidFill>
                  <a:schemeClr val="tx1"/>
                </a:solidFill>
              </a:rPr>
              <a:t>Steps of solving.</a:t>
            </a:r>
          </a:p>
          <a:p>
            <a:pPr marL="914400" indent="-914400">
              <a:buAutoNum type="arabicPeriod"/>
            </a:pPr>
            <a:r>
              <a:rPr lang="en-US" sz="3200" dirty="0" smtClean="0">
                <a:ln w="0"/>
              </a:rPr>
              <a:t>Solving an example math.</a:t>
            </a:r>
          </a:p>
          <a:p>
            <a:pPr marL="914400" indent="-914400">
              <a:buAutoNum type="arabicPeriod"/>
            </a:pPr>
            <a:r>
              <a:rPr lang="en-US" sz="3200" b="0" cap="none" spc="0" dirty="0" smtClean="0">
                <a:ln w="0"/>
                <a:solidFill>
                  <a:schemeClr val="tx1"/>
                </a:solidFill>
              </a:rPr>
              <a:t>Simple </a:t>
            </a:r>
            <a:r>
              <a:rPr lang="en-US" sz="3200" dirty="0">
                <a:ln w="0"/>
              </a:rPr>
              <a:t>e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</a:rPr>
              <a:t>xercises.</a:t>
            </a:r>
            <a:endParaRPr lang="en-US" sz="32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8350" y="1204510"/>
            <a:ext cx="74662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/>
              <a:t>Prerequisite: </a:t>
            </a:r>
          </a:p>
          <a:p>
            <a:r>
              <a:rPr lang="en-US" sz="3200" dirty="0"/>
              <a:t>1. Solve equation by variable separation.</a:t>
            </a:r>
            <a:br>
              <a:rPr lang="en-US" sz="3200" dirty="0"/>
            </a:br>
            <a:r>
              <a:rPr lang="en-US" sz="3200" dirty="0"/>
              <a:t>2. </a:t>
            </a:r>
            <a:r>
              <a:rPr lang="en-US" sz="3200" dirty="0" smtClean="0"/>
              <a:t>Integration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00011" y="1992449"/>
            <a:ext cx="14157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AutoNum type="arabicPeriod"/>
            </a:pPr>
            <a:r>
              <a:rPr lang="en-US" sz="1600" dirty="0" smtClean="0">
                <a:ln w="0"/>
                <a:latin typeface="Siyam Rupali" panose="02000500000000020004" pitchFamily="2" charset="0"/>
                <a:cs typeface="Siyam Rupali" panose="02000500000000020004" pitchFamily="2" charset="0"/>
              </a:rPr>
              <a:t>Separate.</a:t>
            </a:r>
          </a:p>
          <a:p>
            <a:pPr marL="342900" indent="-342900" algn="ctr">
              <a:buAutoNum type="arabicPeriod"/>
            </a:pPr>
            <a:r>
              <a:rPr lang="en-US" sz="1600" b="0" cap="none" spc="0" dirty="0" smtClean="0">
                <a:ln w="0"/>
                <a:solidFill>
                  <a:schemeClr val="tx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Integrate</a:t>
            </a:r>
            <a:endParaRPr lang="en-US" sz="1600" b="0" cap="none" spc="0" dirty="0">
              <a:ln w="0"/>
              <a:solidFill>
                <a:schemeClr val="tx1"/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134" y="188948"/>
            <a:ext cx="51949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</a:rPr>
              <a:t>A general DE of separable form:</a:t>
            </a:r>
            <a:endParaRPr lang="en-US" sz="2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72871" y="5096510"/>
            <a:ext cx="153760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Your text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072871" y="5483860"/>
            <a:ext cx="153760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Your text 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181118" y="961495"/>
                <a:ext cx="1170705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118" y="961495"/>
                <a:ext cx="1170705" cy="5259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0237071" y="5920006"/>
            <a:ext cx="153760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Your text here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998813" y="2577224"/>
            <a:ext cx="2592282" cy="3159530"/>
            <a:chOff x="1086671" y="1103532"/>
            <a:chExt cx="2592282" cy="3159530"/>
          </a:xfrm>
        </p:grpSpPr>
        <p:grpSp>
          <p:nvGrpSpPr>
            <p:cNvPr id="19" name="Group 18"/>
            <p:cNvGrpSpPr/>
            <p:nvPr/>
          </p:nvGrpSpPr>
          <p:grpSpPr>
            <a:xfrm>
              <a:off x="1268444" y="1103532"/>
              <a:ext cx="1608068" cy="3159530"/>
              <a:chOff x="4608544" y="2260122"/>
              <a:chExt cx="1608068" cy="23932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807710" y="2260122"/>
                    <a:ext cx="764568" cy="5259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7710" y="2260122"/>
                    <a:ext cx="764568" cy="52591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610637" y="2937675"/>
                    <a:ext cx="1158715" cy="5732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637" y="2937675"/>
                    <a:ext cx="1158715" cy="57323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608544" y="3643346"/>
                    <a:ext cx="1608068" cy="7265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nary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8544" y="3643346"/>
                    <a:ext cx="1608068" cy="72654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621244" y="4376421"/>
                    <a:ext cx="15106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1244" y="4376421"/>
                    <a:ext cx="1510670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016" r="-8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Rectangle 21"/>
            <p:cNvSpPr/>
            <p:nvPr/>
          </p:nvSpPr>
          <p:spPr>
            <a:xfrm>
              <a:off x="1179551" y="1653895"/>
              <a:ext cx="249940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 smtClean="0">
                  <a:ln w="0"/>
                  <a:latin typeface="Siyam Rupali" panose="02000500000000020004" pitchFamily="2" charset="0"/>
                  <a:cs typeface="Siyam Rupali" panose="02000500000000020004" pitchFamily="2" charset="0"/>
                </a:rPr>
                <a:t>Separating the variable. </a:t>
              </a:r>
              <a:endParaRPr lang="en-US" sz="1600" b="0" cap="none" spc="0" dirty="0">
                <a:ln w="0"/>
                <a:solidFill>
                  <a:schemeClr val="tx1"/>
                </a:solidFill>
                <a:latin typeface="Siyam Rupali" panose="02000500000000020004" pitchFamily="2" charset="0"/>
                <a:cs typeface="Siyam Rupali" panose="02000500000000020004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54667" y="2596633"/>
              <a:ext cx="1763624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 smtClean="0">
                  <a:ln w="0"/>
                  <a:latin typeface="Siyam Rupali" panose="02000500000000020004" pitchFamily="2" charset="0"/>
                  <a:cs typeface="Siyam Rupali" panose="02000500000000020004" pitchFamily="2" charset="0"/>
                </a:rPr>
                <a:t>Now, Integrating</a:t>
              </a:r>
              <a:endParaRPr lang="en-US" sz="1600" b="0" cap="none" spc="0" dirty="0">
                <a:ln w="0"/>
                <a:solidFill>
                  <a:schemeClr val="tx1"/>
                </a:solidFill>
                <a:latin typeface="Siyam Rupali" panose="02000500000000020004" pitchFamily="2" charset="0"/>
                <a:cs typeface="Siyam Rupali" panose="02000500000000020004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86671" y="3579887"/>
              <a:ext cx="229101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 smtClean="0">
                  <a:ln w="0"/>
                  <a:latin typeface="Siyam Rupali" panose="02000500000000020004" pitchFamily="2" charset="0"/>
                  <a:cs typeface="Siyam Rupali" panose="02000500000000020004" pitchFamily="2" charset="0"/>
                </a:rPr>
                <a:t>The required solution</a:t>
              </a:r>
              <a:endParaRPr lang="en-US" sz="1600" b="0" cap="none" spc="0" dirty="0">
                <a:ln w="0"/>
                <a:solidFill>
                  <a:schemeClr val="tx1"/>
                </a:solidFill>
                <a:latin typeface="Siyam Rupali" panose="02000500000000020004" pitchFamily="2" charset="0"/>
                <a:cs typeface="Siyam Rupali" panose="02000500000000020004" pitchFamily="2" charset="0"/>
              </a:endParaRPr>
            </a:p>
          </p:txBody>
        </p:sp>
      </p:grpSp>
      <p:cxnSp>
        <p:nvCxnSpPr>
          <p:cNvPr id="32" name="Elbow Connector 31"/>
          <p:cNvCxnSpPr>
            <a:stCxn id="8" idx="0"/>
            <a:endCxn id="22" idx="3"/>
          </p:cNvCxnSpPr>
          <p:nvPr/>
        </p:nvCxnSpPr>
        <p:spPr>
          <a:xfrm rot="16200000" flipH="1" flipV="1">
            <a:off x="3597289" y="1986254"/>
            <a:ext cx="1304415" cy="1316803"/>
          </a:xfrm>
          <a:prstGeom prst="bentConnector4">
            <a:avLst>
              <a:gd name="adj1" fmla="val -17525"/>
              <a:gd name="adj2" fmla="val 768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8" idx="2"/>
            <a:endCxn id="24" idx="3"/>
          </p:cNvCxnSpPr>
          <p:nvPr/>
        </p:nvCxnSpPr>
        <p:spPr>
          <a:xfrm rot="5400000">
            <a:off x="3037977" y="2369681"/>
            <a:ext cx="1662378" cy="2077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425899" y="1998415"/>
            <a:ext cx="14157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>
                <a:ln w="0"/>
                <a:latin typeface="Siyam Rupali" panose="02000500000000020004" pitchFamily="2" charset="0"/>
                <a:cs typeface="Siyam Rupali" panose="02000500000000020004" pitchFamily="2" charset="0"/>
              </a:rPr>
              <a:t>Reduce.</a:t>
            </a:r>
          </a:p>
          <a:p>
            <a:pPr marL="342900" indent="-342900" algn="ctr">
              <a:buAutoNum type="arabicPeriod"/>
            </a:pPr>
            <a:r>
              <a:rPr lang="en-US" sz="1600" dirty="0" smtClean="0">
                <a:ln w="0"/>
                <a:latin typeface="Siyam Rupali" panose="02000500000000020004" pitchFamily="2" charset="0"/>
                <a:cs typeface="Siyam Rupali" panose="02000500000000020004" pitchFamily="2" charset="0"/>
              </a:rPr>
              <a:t>Separate.</a:t>
            </a:r>
          </a:p>
          <a:p>
            <a:pPr marL="342900" indent="-342900" algn="ctr">
              <a:buAutoNum type="arabicPeriod"/>
            </a:pPr>
            <a:r>
              <a:rPr lang="en-US" sz="1600" b="0" cap="none" spc="0" dirty="0" smtClean="0">
                <a:ln w="0"/>
                <a:solidFill>
                  <a:schemeClr val="tx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Integrate</a:t>
            </a:r>
            <a:endParaRPr lang="en-US" sz="1600" b="0" cap="none" spc="0" dirty="0">
              <a:ln w="0"/>
              <a:solidFill>
                <a:schemeClr val="tx1"/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025538" y="2974077"/>
                <a:ext cx="1158715" cy="756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538" y="2974077"/>
                <a:ext cx="1158715" cy="75675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428517" y="5371588"/>
                <a:ext cx="193206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517" y="5371588"/>
                <a:ext cx="1932067" cy="52591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73646" y="928539"/>
                <a:ext cx="7198958" cy="496687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3200" dirty="0" smtClean="0">
                    <a:ln w="0"/>
                  </a:rPr>
                  <a:t>Steps</a:t>
                </a: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</a:rPr>
                  <a:t>:</a:t>
                </a:r>
              </a:p>
              <a:p>
                <a:pPr marL="914400" indent="-914400">
                  <a:buAutoNum type="arabicPeriod"/>
                </a:pPr>
                <a:r>
                  <a:rPr lang="en-US" sz="3200" dirty="0" smtClean="0">
                    <a:ln w="0"/>
                  </a:rPr>
                  <a:t>If DE is in form</a:t>
                </a:r>
                <a:br>
                  <a:rPr lang="en-US" sz="3200" dirty="0" smtClean="0">
                    <a:ln w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n w="0"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n w="0"/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3200" b="0" i="1" smtClean="0">
                            <a:ln w="0"/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sz="3200" b="0" i="1" smtClean="0">
                            <a:ln w="0"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n w="0"/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sz="3200" b="0" i="1" smtClean="0">
                            <a:ln w="0"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n w="0"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 smtClean="0">
                  <a:ln w="0"/>
                </a:endParaRPr>
              </a:p>
              <a:p>
                <a:pPr marL="914400" indent="-914400">
                  <a:buAutoNum type="arabicPeriod"/>
                </a:pPr>
                <a:r>
                  <a:rPr lang="en-US" sz="3200" dirty="0" smtClean="0">
                    <a:ln w="0"/>
                  </a:rPr>
                  <a:t>Then we consider,</a:t>
                </a:r>
                <a:br>
                  <a:rPr lang="en-US" sz="3200" dirty="0" smtClean="0">
                    <a:ln w="0"/>
                  </a:rPr>
                </a:b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3200" b="0" cap="none" spc="0" dirty="0" smtClean="0">
                  <a:ln w="0"/>
                  <a:solidFill>
                    <a:schemeClr val="tx1"/>
                  </a:solidFill>
                </a:endParaRPr>
              </a:p>
              <a:p>
                <a:pPr marL="914400" indent="-914400">
                  <a:buAutoNum type="arabicPeriod"/>
                </a:pPr>
                <a:r>
                  <a:rPr lang="en-US" sz="3200" dirty="0" smtClean="0">
                    <a:ln w="0"/>
                  </a:rPr>
                  <a:t>Differentiate u.</a:t>
                </a:r>
              </a:p>
              <a:p>
                <a:pPr marL="914400" indent="-914400">
                  <a:buAutoNum type="arabicPeriod"/>
                </a:pP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</a:rPr>
                  <a:t>Separate the DE of u.</a:t>
                </a:r>
              </a:p>
              <a:p>
                <a:pPr marL="914400" indent="-914400">
                  <a:buAutoNum type="arabicPeriod"/>
                </a:pPr>
                <a:r>
                  <a:rPr lang="en-US" sz="3200" dirty="0" smtClean="0">
                    <a:ln w="0"/>
                  </a:rPr>
                  <a:t>Integrate the DE of u.</a:t>
                </a:r>
              </a:p>
              <a:p>
                <a:pPr marL="914400" indent="-914400">
                  <a:buAutoNum type="arabicPeriod"/>
                </a:pPr>
                <a:r>
                  <a:rPr lang="en-US" sz="3200" b="0" cap="none" spc="0" dirty="0" smtClean="0">
                    <a:ln w="0"/>
                    <a:solidFill>
                      <a:schemeClr val="tx1"/>
                    </a:solidFill>
                  </a:rPr>
                  <a:t>Put the value of u in the solution.</a:t>
                </a:r>
                <a:endParaRPr lang="en-US" sz="3200" b="0" cap="none" spc="0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46" y="928539"/>
                <a:ext cx="7198958" cy="4966873"/>
              </a:xfrm>
              <a:prstGeom prst="rect">
                <a:avLst/>
              </a:prstGeom>
              <a:blipFill rotWithShape="0">
                <a:blip r:embed="rId2"/>
                <a:stretch>
                  <a:fillRect l="-2540" t="-1595" b="-3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1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311487" y="3535107"/>
            <a:ext cx="14157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>
                <a:ln w="0"/>
                <a:latin typeface="Siyam Rupali" panose="02000500000000020004" pitchFamily="2" charset="0"/>
                <a:cs typeface="Siyam Rupali" panose="02000500000000020004" pitchFamily="2" charset="0"/>
              </a:rPr>
              <a:t>Reduce</a:t>
            </a:r>
          </a:p>
          <a:p>
            <a:pPr marL="342900" indent="-342900" algn="ctr">
              <a:buAutoNum type="arabicPeriod"/>
            </a:pPr>
            <a:r>
              <a:rPr lang="en-US" sz="1600" dirty="0" smtClean="0">
                <a:ln w="0"/>
                <a:latin typeface="Siyam Rupali" panose="02000500000000020004" pitchFamily="2" charset="0"/>
                <a:cs typeface="Siyam Rupali" panose="02000500000000020004" pitchFamily="2" charset="0"/>
              </a:rPr>
              <a:t>Separate.</a:t>
            </a:r>
          </a:p>
          <a:p>
            <a:pPr marL="342900" indent="-342900" algn="ctr">
              <a:buAutoNum type="arabicPeriod"/>
            </a:pPr>
            <a:r>
              <a:rPr lang="en-US" sz="1600" b="0" cap="none" spc="0" dirty="0" smtClean="0">
                <a:ln w="0"/>
                <a:solidFill>
                  <a:schemeClr val="tx1"/>
                </a:solidFill>
                <a:latin typeface="Siyam Rupali" panose="02000500000000020004" pitchFamily="2" charset="0"/>
                <a:cs typeface="Siyam Rupali" panose="02000500000000020004" pitchFamily="2" charset="0"/>
              </a:rPr>
              <a:t>Integrate</a:t>
            </a:r>
            <a:endParaRPr lang="en-US" sz="1600" b="0" cap="none" spc="0" dirty="0">
              <a:ln w="0"/>
              <a:solidFill>
                <a:schemeClr val="tx1"/>
              </a:solidFill>
              <a:latin typeface="Siyam Rupali" panose="02000500000000020004" pitchFamily="2" charset="0"/>
              <a:cs typeface="Siyam Rupali" panose="020005000000000200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9172" y="312182"/>
            <a:ext cx="51949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</a:rPr>
              <a:t>A general DE of separable form:</a:t>
            </a:r>
            <a:endParaRPr lang="en-US" sz="2800" b="0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8" idx="0"/>
            <a:endCxn id="90" idx="1"/>
          </p:cNvCxnSpPr>
          <p:nvPr/>
        </p:nvCxnSpPr>
        <p:spPr>
          <a:xfrm rot="16200000" flipV="1">
            <a:off x="4151221" y="2666955"/>
            <a:ext cx="311802" cy="1424502"/>
          </a:xfrm>
          <a:prstGeom prst="bentConnector4">
            <a:avLst>
              <a:gd name="adj1" fmla="val 100790"/>
              <a:gd name="adj2" fmla="val 67240"/>
            </a:avLst>
          </a:prstGeom>
          <a:ln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8" idx="2"/>
            <a:endCxn id="105" idx="1"/>
          </p:cNvCxnSpPr>
          <p:nvPr/>
        </p:nvCxnSpPr>
        <p:spPr>
          <a:xfrm rot="5400000" flipH="1" flipV="1">
            <a:off x="4602828" y="2995346"/>
            <a:ext cx="1787302" cy="954213"/>
          </a:xfrm>
          <a:prstGeom prst="bentConnector4">
            <a:avLst>
              <a:gd name="adj1" fmla="val -12790"/>
              <a:gd name="adj2" fmla="val 8709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8" idx="1"/>
            <a:endCxn id="91" idx="1"/>
          </p:cNvCxnSpPr>
          <p:nvPr/>
        </p:nvCxnSpPr>
        <p:spPr>
          <a:xfrm rot="10800000" flipV="1">
            <a:off x="3551847" y="3950605"/>
            <a:ext cx="759640" cy="1659955"/>
          </a:xfrm>
          <a:prstGeom prst="bentConnector3">
            <a:avLst>
              <a:gd name="adj1" fmla="val 34576"/>
            </a:avLst>
          </a:prstGeom>
          <a:ln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702771" y="1288073"/>
            <a:ext cx="2628316" cy="4631933"/>
            <a:chOff x="864054" y="790390"/>
            <a:chExt cx="2628316" cy="4631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036514" y="790390"/>
                  <a:ext cx="1932067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514" y="790390"/>
                  <a:ext cx="1932067" cy="52591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036514" y="1580157"/>
                  <a:ext cx="1867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514" y="1580157"/>
                  <a:ext cx="186749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88" r="-2288" b="-3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44493" y="1935506"/>
                  <a:ext cx="2338525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93" y="1935506"/>
                  <a:ext cx="2338525" cy="5259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44493" y="2556291"/>
                  <a:ext cx="1571136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93" y="2556291"/>
                  <a:ext cx="1571136" cy="52591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944493" y="3211861"/>
                  <a:ext cx="2547877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93" y="3211861"/>
                  <a:ext cx="2547877" cy="52591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980311" y="3903637"/>
                  <a:ext cx="1550488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311" y="3903637"/>
                  <a:ext cx="1550488" cy="52591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73604" y="4891793"/>
                  <a:ext cx="1542025" cy="5305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604" y="4891793"/>
                  <a:ext cx="1542025" cy="5305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/>
            <p:cNvSpPr/>
            <p:nvPr/>
          </p:nvSpPr>
          <p:spPr>
            <a:xfrm>
              <a:off x="864054" y="4488216"/>
              <a:ext cx="249940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 smtClean="0">
                  <a:ln w="0"/>
                  <a:latin typeface="Siyam Rupali" panose="02000500000000020004" pitchFamily="2" charset="0"/>
                  <a:cs typeface="Siyam Rupali" panose="02000500000000020004" pitchFamily="2" charset="0"/>
                </a:rPr>
                <a:t>Separating the variable. </a:t>
              </a:r>
              <a:endParaRPr lang="en-US" sz="1600" b="0" cap="none" spc="0" dirty="0">
                <a:ln w="0"/>
                <a:solidFill>
                  <a:schemeClr val="tx1"/>
                </a:solidFill>
                <a:latin typeface="Siyam Rupali" panose="02000500000000020004" pitchFamily="2" charset="0"/>
                <a:cs typeface="Siyam Rupali" panose="02000500000000020004" pitchFamily="2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129634" y="1415844"/>
            <a:ext cx="3924049" cy="4238525"/>
            <a:chOff x="3845111" y="1681481"/>
            <a:chExt cx="3924049" cy="42385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943988" y="1785795"/>
                  <a:ext cx="17376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Now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Integrating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988" y="1785795"/>
                  <a:ext cx="173765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158" t="-30435" r="-8772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3845111" y="1681481"/>
              <a:ext cx="3924049" cy="4238525"/>
              <a:chOff x="556365" y="1141149"/>
              <a:chExt cx="3924049" cy="423852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379617" y="1141149"/>
                <a:ext cx="184730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endParaRPr lang="en-US" sz="1600" b="0" cap="none" spc="0" dirty="0">
                  <a:ln w="0"/>
                  <a:solidFill>
                    <a:schemeClr val="tx1"/>
                  </a:solidFill>
                  <a:latin typeface="Siyam Rupali" panose="02000500000000020004" pitchFamily="2" charset="0"/>
                  <a:cs typeface="Siyam Rupali" panose="02000500000000020004" pitchFamily="2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56365" y="3505241"/>
                <a:ext cx="2291013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600" dirty="0" smtClean="0">
                    <a:ln w="0"/>
                    <a:latin typeface="Siyam Rupali" panose="02000500000000020004" pitchFamily="2" charset="0"/>
                    <a:cs typeface="Siyam Rupali" panose="02000500000000020004" pitchFamily="2" charset="0"/>
                  </a:rPr>
                  <a:t>The required solution,</a:t>
                </a:r>
                <a:endParaRPr lang="en-US" sz="1600" b="0" cap="none" spc="0" dirty="0">
                  <a:ln w="0"/>
                  <a:solidFill>
                    <a:schemeClr val="tx1"/>
                  </a:solidFill>
                  <a:latin typeface="Siyam Rupali" panose="02000500000000020004" pitchFamily="2" charset="0"/>
                  <a:cs typeface="Siyam Rupali" panose="02000500000000020004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64101" y="1593474"/>
                    <a:ext cx="1542025" cy="5305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101" y="1593474"/>
                    <a:ext cx="1542025" cy="53053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64101" y="2302812"/>
                    <a:ext cx="1991378" cy="7265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𝑑𝑢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101" y="2302812"/>
                    <a:ext cx="1991378" cy="726546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64101" y="3106867"/>
                    <a:ext cx="187314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101" y="3106867"/>
                    <a:ext cx="1873141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629" r="-65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52580" y="3931907"/>
                    <a:ext cx="28320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580" y="3931907"/>
                    <a:ext cx="2832057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860" r="-215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27180" y="4342206"/>
                    <a:ext cx="38532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180" y="4342206"/>
                    <a:ext cx="3853234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475" r="-1582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27180" y="4709508"/>
                    <a:ext cx="26028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180" y="4709508"/>
                    <a:ext cx="2602892" cy="27699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937" r="-257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627180" y="5102675"/>
                    <a:ext cx="377282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𝑎𝑛𝑠𝑤𝑒𝑟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 smtClean="0">
                        <a:solidFill>
                          <a:schemeClr val="accent1"/>
                        </a:solidFill>
                      </a:rPr>
                      <a:t> 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180" y="5102675"/>
                    <a:ext cx="3772828" cy="27699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777" r="-323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0" name="Right Brace 89"/>
          <p:cNvSpPr/>
          <p:nvPr/>
        </p:nvSpPr>
        <p:spPr>
          <a:xfrm>
            <a:off x="3121735" y="2077840"/>
            <a:ext cx="473136" cy="2722760"/>
          </a:xfrm>
          <a:prstGeom prst="rightBrace">
            <a:avLst>
              <a:gd name="adj1" fmla="val 8333"/>
              <a:gd name="adj2" fmla="val 420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Brace 90"/>
          <p:cNvSpPr/>
          <p:nvPr/>
        </p:nvSpPr>
        <p:spPr>
          <a:xfrm>
            <a:off x="3121735" y="5014509"/>
            <a:ext cx="430112" cy="1192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Left Brace 104"/>
          <p:cNvSpPr/>
          <p:nvPr/>
        </p:nvSpPr>
        <p:spPr>
          <a:xfrm>
            <a:off x="5973586" y="1448059"/>
            <a:ext cx="226863" cy="2261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7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76</TotalTime>
  <Words>139</Words>
  <Application>Microsoft Office PowerPoint</Application>
  <PresentationFormat>Widescreen</PresentationFormat>
  <Paragraphs>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Segoe UI</vt:lpstr>
      <vt:lpstr>Segoe UI Light</vt:lpstr>
      <vt:lpstr>Siyam Rupali</vt:lpstr>
      <vt:lpstr>WelcomeDoc</vt:lpstr>
      <vt:lpstr> Equation reducible    to Variable separable form.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 reducible    to Variable separable form.</dc:title>
  <dc:creator>Hafizur Rahman Arfin</dc:creator>
  <cp:keywords/>
  <cp:lastModifiedBy>Windows User</cp:lastModifiedBy>
  <cp:revision>13</cp:revision>
  <dcterms:created xsi:type="dcterms:W3CDTF">2016-12-05T05:12:14Z</dcterms:created>
  <dcterms:modified xsi:type="dcterms:W3CDTF">2018-12-11T22:20:56Z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