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62" r:id="rId3"/>
    <p:sldId id="272" r:id="rId4"/>
    <p:sldId id="288" r:id="rId5"/>
    <p:sldId id="286" r:id="rId6"/>
    <p:sldId id="287" r:id="rId7"/>
    <p:sldId id="289" r:id="rId8"/>
    <p:sldId id="313" r:id="rId9"/>
    <p:sldId id="314" r:id="rId10"/>
    <p:sldId id="315" r:id="rId11"/>
    <p:sldId id="303" r:id="rId12"/>
    <p:sldId id="305" r:id="rId13"/>
    <p:sldId id="308" r:id="rId14"/>
    <p:sldId id="306" r:id="rId15"/>
    <p:sldId id="307" r:id="rId16"/>
    <p:sldId id="304" r:id="rId17"/>
    <p:sldId id="309" r:id="rId18"/>
    <p:sldId id="310" r:id="rId19"/>
    <p:sldId id="312" r:id="rId20"/>
    <p:sldId id="299" r:id="rId21"/>
    <p:sldId id="300" r:id="rId22"/>
    <p:sldId id="302" r:id="rId23"/>
    <p:sldId id="291" r:id="rId24"/>
    <p:sldId id="277" r:id="rId25"/>
    <p:sldId id="293" r:id="rId26"/>
    <p:sldId id="294" r:id="rId27"/>
    <p:sldId id="284" r:id="rId28"/>
  </p:sldIdLst>
  <p:sldSz cx="9144000" cy="6858000" type="screen4x3"/>
  <p:notesSz cx="6858000" cy="9144000"/>
  <p:embeddedFontLst>
    <p:embeddedFont>
      <p:font typeface="Montserrat" panose="020B0604020202020204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ndara" panose="020E05020303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5C5E6B-77E4-42C3-B497-72E5D1DBF72D}">
  <a:tblStyle styleId="{415C5E6B-77E4-42C3-B497-72E5D1DBF72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836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327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19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022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578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639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684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046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730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102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8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187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952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421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406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55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592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22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202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06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82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50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18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32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067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148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25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SzPct val="100000"/>
              <a:defRPr sz="4800"/>
            </a:lvl1pPr>
            <a:lvl2pPr lvl="1" algn="r">
              <a:spcBef>
                <a:spcPts val="0"/>
              </a:spcBef>
              <a:buSzPct val="100000"/>
              <a:defRPr sz="6000"/>
            </a:lvl2pPr>
            <a:lvl3pPr lvl="2" algn="r">
              <a:spcBef>
                <a:spcPts val="0"/>
              </a:spcBef>
              <a:buSzPct val="100000"/>
              <a:defRPr sz="6000"/>
            </a:lvl3pPr>
            <a:lvl4pPr lvl="3" algn="r">
              <a:spcBef>
                <a:spcPts val="0"/>
              </a:spcBef>
              <a:buSzPct val="100000"/>
              <a:defRPr sz="6000"/>
            </a:lvl4pPr>
            <a:lvl5pPr lvl="4" algn="r">
              <a:spcBef>
                <a:spcPts val="0"/>
              </a:spcBef>
              <a:buSzPct val="100000"/>
              <a:defRPr sz="6000"/>
            </a:lvl5pPr>
            <a:lvl6pPr lvl="5" algn="r">
              <a:spcBef>
                <a:spcPts val="0"/>
              </a:spcBef>
              <a:buSzPct val="100000"/>
              <a:defRPr sz="6000"/>
            </a:lvl6pPr>
            <a:lvl7pPr lvl="6" algn="r">
              <a:spcBef>
                <a:spcPts val="0"/>
              </a:spcBef>
              <a:buSzPct val="100000"/>
              <a:defRPr sz="6000"/>
            </a:lvl7pPr>
            <a:lvl8pPr lvl="7" algn="r">
              <a:spcBef>
                <a:spcPts val="0"/>
              </a:spcBef>
              <a:buSzPct val="100000"/>
              <a:defRPr sz="6000"/>
            </a:lvl8pPr>
            <a:lvl9pPr lvl="8" algn="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ECDC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3" y="6720300"/>
            <a:ext cx="9144000" cy="1376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7F464"/>
              </a:buClr>
              <a:buSzPct val="1000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101773" y="4580081"/>
            <a:ext cx="2445351" cy="1062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LOOP</a:t>
            </a:r>
            <a:endParaRPr lang="en" sz="6000" dirty="0"/>
          </a:p>
        </p:txBody>
      </p:sp>
      <p:grpSp>
        <p:nvGrpSpPr>
          <p:cNvPr id="3" name="Shape 95"/>
          <p:cNvGrpSpPr/>
          <p:nvPr/>
        </p:nvGrpSpPr>
        <p:grpSpPr>
          <a:xfrm>
            <a:off x="1453573" y="1208881"/>
            <a:ext cx="2006084" cy="2006084"/>
            <a:chOff x="3782699" y="1538287"/>
            <a:chExt cx="1578600" cy="1578600"/>
          </a:xfrm>
          <a:solidFill>
            <a:srgbClr val="00B0F0"/>
          </a:solidFill>
        </p:grpSpPr>
        <p:sp>
          <p:nvSpPr>
            <p:cNvPr id="4" name="Shape 96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Shape 9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" name="Shape 98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" name="Shape 99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6" y="1526243"/>
            <a:ext cx="1371358" cy="1371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1900" y="1901041"/>
            <a:ext cx="82519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sz="2200" dirty="0" smtClean="0">
                <a:sym typeface="Wingdings" panose="05000000000000000000" pitchFamily="2" charset="2"/>
              </a:rPr>
              <a:t>First the “initialization expression” </a:t>
            </a:r>
            <a:r>
              <a:rPr lang="en-US" sz="2200" dirty="0" err="1" smtClean="0">
                <a:sym typeface="Wingdings" panose="05000000000000000000" pitchFamily="2" charset="2"/>
              </a:rPr>
              <a:t>wiil</a:t>
            </a:r>
            <a:r>
              <a:rPr lang="en-US" sz="2200" dirty="0" smtClean="0">
                <a:sym typeface="Wingdings" panose="05000000000000000000" pitchFamily="2" charset="2"/>
              </a:rPr>
              <a:t> be If executed                           </a:t>
            </a:r>
          </a:p>
          <a:p>
            <a:r>
              <a:rPr lang="en-US" sz="2200" dirty="0" smtClean="0">
                <a:sym typeface="Wingdings" panose="05000000000000000000" pitchFamily="2" charset="2"/>
              </a:rPr>
              <a:t>              </a:t>
            </a:r>
            <a:r>
              <a:rPr lang="en-US" sz="2200" dirty="0">
                <a:sym typeface="Wingdings" panose="05000000000000000000" pitchFamily="2" charset="2"/>
              </a:rPr>
              <a:t>Here in our program “</a:t>
            </a:r>
            <a:r>
              <a:rPr lang="en-US" sz="2200" dirty="0" err="1">
                <a:sym typeface="Wingdings" panose="05000000000000000000" pitchFamily="2" charset="2"/>
              </a:rPr>
              <a:t>i</a:t>
            </a:r>
            <a:r>
              <a:rPr lang="en-US" sz="2200" dirty="0">
                <a:sym typeface="Wingdings" panose="05000000000000000000" pitchFamily="2" charset="2"/>
              </a:rPr>
              <a:t> = 0” is the initialization part.</a:t>
            </a:r>
          </a:p>
          <a:p>
            <a:r>
              <a:rPr lang="en-US" sz="2200" dirty="0">
                <a:sym typeface="Wingdings" panose="05000000000000000000" pitchFamily="2" charset="2"/>
              </a:rPr>
              <a:t>              </a:t>
            </a:r>
            <a:r>
              <a:rPr lang="en-US" sz="2200" dirty="0" smtClean="0">
                <a:sym typeface="Wingdings" panose="05000000000000000000" pitchFamily="2" charset="2"/>
              </a:rPr>
              <a:t>Then </a:t>
            </a:r>
            <a:r>
              <a:rPr lang="en-US" sz="2200" dirty="0">
                <a:sym typeface="Wingdings" panose="05000000000000000000" pitchFamily="2" charset="2"/>
              </a:rPr>
              <a:t>“</a:t>
            </a:r>
            <a:r>
              <a:rPr lang="en-US" sz="2200" dirty="0"/>
              <a:t>loop </a:t>
            </a:r>
            <a:r>
              <a:rPr lang="en-US" sz="2200" dirty="0" err="1"/>
              <a:t>repeatation</a:t>
            </a:r>
            <a:r>
              <a:rPr lang="en-US" sz="2200" dirty="0"/>
              <a:t> condition”</a:t>
            </a:r>
            <a:r>
              <a:rPr lang="en-US" sz="2200" dirty="0">
                <a:sym typeface="Wingdings" panose="05000000000000000000" pitchFamily="2" charset="2"/>
              </a:rPr>
              <a:t> will be tested. </a:t>
            </a:r>
          </a:p>
          <a:p>
            <a:r>
              <a:rPr lang="en-US" sz="2200" dirty="0">
                <a:sym typeface="Wingdings" panose="05000000000000000000" pitchFamily="2" charset="2"/>
              </a:rPr>
              <a:t>              Here it is “</a:t>
            </a:r>
            <a:r>
              <a:rPr lang="en-US" sz="2200" dirty="0" err="1">
                <a:sym typeface="Wingdings" panose="05000000000000000000" pitchFamily="2" charset="2"/>
              </a:rPr>
              <a:t>printf</a:t>
            </a:r>
            <a:r>
              <a:rPr lang="en-US" sz="2200" dirty="0" smtClean="0">
                <a:sym typeface="Wingdings" panose="05000000000000000000" pitchFamily="2" charset="2"/>
              </a:rPr>
              <a:t>(“</a:t>
            </a:r>
            <a:r>
              <a:rPr lang="en-US" sz="2000" dirty="0">
                <a:sym typeface="Wingdings" panose="05000000000000000000" pitchFamily="2" charset="2"/>
              </a:rPr>
              <a:t>Hey! Good afternoon students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  <a:r>
              <a:rPr lang="en-US" sz="2200" dirty="0" smtClean="0">
                <a:sym typeface="Wingdings" panose="05000000000000000000" pitchFamily="2" charset="2"/>
              </a:rPr>
              <a:t>\n</a:t>
            </a:r>
            <a:r>
              <a:rPr lang="en-US" sz="2200" dirty="0">
                <a:sym typeface="Wingdings" panose="05000000000000000000" pitchFamily="2" charset="2"/>
              </a:rPr>
              <a:t>”);” </a:t>
            </a:r>
          </a:p>
          <a:p>
            <a:r>
              <a:rPr lang="en-US" sz="2200" dirty="0">
                <a:sym typeface="Wingdings" panose="05000000000000000000" pitchFamily="2" charset="2"/>
              </a:rPr>
              <a:t>              If it is true…then the “</a:t>
            </a:r>
            <a:r>
              <a:rPr lang="en-US" sz="2200" dirty="0"/>
              <a:t>update expression</a:t>
            </a:r>
            <a:r>
              <a:rPr lang="en-US" sz="2200" dirty="0">
                <a:sym typeface="Wingdings" panose="05000000000000000000" pitchFamily="2" charset="2"/>
              </a:rPr>
              <a:t>” will be executed</a:t>
            </a:r>
          </a:p>
          <a:p>
            <a:r>
              <a:rPr lang="en-US" sz="2200" dirty="0">
                <a:sym typeface="Wingdings" panose="05000000000000000000" pitchFamily="2" charset="2"/>
              </a:rPr>
              <a:t>              and it is “</a:t>
            </a:r>
            <a:r>
              <a:rPr lang="en-US" sz="2200" dirty="0" err="1">
                <a:sym typeface="Wingdings" panose="05000000000000000000" pitchFamily="2" charset="2"/>
              </a:rPr>
              <a:t>i</a:t>
            </a:r>
            <a:r>
              <a:rPr lang="en-US" sz="2200" dirty="0">
                <a:sym typeface="Wingdings" panose="05000000000000000000" pitchFamily="2" charset="2"/>
              </a:rPr>
              <a:t>++”….and so on.</a:t>
            </a:r>
          </a:p>
          <a:p>
            <a:r>
              <a:rPr lang="en-US" sz="2200" dirty="0">
                <a:sym typeface="Wingdings" panose="05000000000000000000" pitchFamily="2" charset="2"/>
              </a:rPr>
              <a:t>              for this loop our program will show result following…</a:t>
            </a:r>
          </a:p>
          <a:p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sym typeface="Wingdings" panose="05000000000000000000" pitchFamily="2" charset="2"/>
              </a:rPr>
              <a:t>                   </a:t>
            </a:r>
            <a:r>
              <a:rPr lang="en-US" sz="2000" dirty="0" smtClean="0">
                <a:sym typeface="Wingdings" panose="05000000000000000000" pitchFamily="2" charset="2"/>
              </a:rPr>
              <a:t>Hey</a:t>
            </a:r>
            <a:r>
              <a:rPr lang="en-US" sz="2000" dirty="0">
                <a:sym typeface="Wingdings" panose="05000000000000000000" pitchFamily="2" charset="2"/>
              </a:rPr>
              <a:t>! Good afternoon students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                      Hey</a:t>
            </a:r>
            <a:r>
              <a:rPr lang="en-US" sz="2000" dirty="0">
                <a:sym typeface="Wingdings" panose="05000000000000000000" pitchFamily="2" charset="2"/>
              </a:rPr>
              <a:t>! Good afternoon students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                      Hey</a:t>
            </a:r>
            <a:r>
              <a:rPr lang="en-US" sz="2000" dirty="0">
                <a:sym typeface="Wingdings" panose="05000000000000000000" pitchFamily="2" charset="2"/>
              </a:rPr>
              <a:t>! Good afternoon students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                      Hey</a:t>
            </a:r>
            <a:r>
              <a:rPr lang="en-US" sz="2000" dirty="0">
                <a:sym typeface="Wingdings" panose="05000000000000000000" pitchFamily="2" charset="2"/>
              </a:rPr>
              <a:t>! Good afternoon students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                      Hey</a:t>
            </a:r>
            <a:r>
              <a:rPr lang="en-US" sz="2000" dirty="0">
                <a:sym typeface="Wingdings" panose="05000000000000000000" pitchFamily="2" charset="2"/>
              </a:rPr>
              <a:t>! Good afternoon students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561900" y="734999"/>
            <a:ext cx="3441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ym typeface="Wingdings" panose="05000000000000000000" pitchFamily="2" charset="2"/>
              </a:rPr>
              <a:t>Interpretation</a:t>
            </a:r>
            <a:r>
              <a:rPr lang="en-US" sz="3600" b="1" dirty="0">
                <a:sym typeface="Wingdings" panose="05000000000000000000" pitchFamily="2" charset="2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2251386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082800" y="2641600"/>
            <a:ext cx="5600700" cy="10190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5400" dirty="0" smtClean="0">
                <a:solidFill>
                  <a:schemeClr val="bg1"/>
                </a:solidFill>
              </a:rPr>
              <a:t>FOR LOOP</a:t>
            </a:r>
            <a:endParaRPr lang="e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0580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9290" y="763280"/>
            <a:ext cx="2108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ym typeface="Wingdings" panose="05000000000000000000" pitchFamily="2" charset="2"/>
              </a:rPr>
              <a:t>Syntax </a:t>
            </a:r>
            <a:r>
              <a:rPr lang="en-US" sz="3600" b="1" dirty="0">
                <a:sym typeface="Wingdings" panose="05000000000000000000" pitchFamily="2" charset="2"/>
              </a:rPr>
              <a:t>: </a:t>
            </a:r>
            <a:endParaRPr lang="en-US" sz="3600" b="1" dirty="0">
              <a:sym typeface="Wingdings" panose="05000000000000000000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3424" y="2665117"/>
            <a:ext cx="76582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syntax of a for  loop in C is</a:t>
            </a:r>
          </a:p>
          <a:p>
            <a:pPr algn="just"/>
            <a:r>
              <a:rPr lang="en-US" sz="2800" dirty="0" smtClean="0"/>
              <a:t> for( initializer ;  condition;  increment)      </a:t>
            </a:r>
          </a:p>
          <a:p>
            <a:pPr algn="just"/>
            <a:r>
              <a:rPr lang="en-US" sz="2800" dirty="0" smtClean="0"/>
              <a:t>    {  </a:t>
            </a:r>
          </a:p>
          <a:p>
            <a:pPr algn="just"/>
            <a:r>
              <a:rPr lang="en-US" sz="2800" dirty="0" smtClean="0"/>
              <a:t>       statement(s) ;</a:t>
            </a:r>
          </a:p>
          <a:p>
            <a:pPr algn="just"/>
            <a:r>
              <a:rPr lang="en-US" sz="2800" dirty="0" smtClean="0"/>
              <a:t>    }                                                                    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63676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9290" y="763280"/>
            <a:ext cx="3211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Flow Diagram</a:t>
            </a:r>
            <a:endParaRPr lang="en-US" sz="36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C:\Users\USER\Desktop\cpp_for_loop.jp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290" y="1409611"/>
            <a:ext cx="4728317" cy="51517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99945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156484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362932" y="0"/>
            <a:ext cx="8194326" cy="12135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Example:</a:t>
            </a:r>
            <a:endParaRPr lang="en" sz="2800" dirty="0">
              <a:solidFill>
                <a:srgbClr val="4ECDC4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7610400" y="1671660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6944" y="1920427"/>
            <a:ext cx="5114041" cy="416859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stdlib.h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for(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&lt;=10;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(“%d/n”, 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    return 0;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8189187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156484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362932" y="0"/>
            <a:ext cx="8194326" cy="12135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Output:</a:t>
            </a:r>
            <a:endParaRPr lang="en" sz="2800" dirty="0">
              <a:solidFill>
                <a:srgbClr val="4ECDC4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713671" y="2382341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9175" y="1647111"/>
            <a:ext cx="818717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/>
              <a:t>the above code is complied and executed, it produces the following result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lvl="1"/>
            <a:r>
              <a:rPr lang="en-US" sz="2000" dirty="0"/>
              <a:t> value of i: 1</a:t>
            </a:r>
          </a:p>
          <a:p>
            <a:pPr lvl="1"/>
            <a:r>
              <a:rPr lang="en-US" sz="2000" dirty="0"/>
              <a:t> value of i: 2 </a:t>
            </a:r>
          </a:p>
          <a:p>
            <a:pPr lvl="1"/>
            <a:r>
              <a:rPr lang="en-US" sz="2000" dirty="0"/>
              <a:t> value of i: 3</a:t>
            </a:r>
          </a:p>
          <a:p>
            <a:pPr lvl="1"/>
            <a:r>
              <a:rPr lang="en-US" sz="2000" dirty="0"/>
              <a:t> value of i: 4</a:t>
            </a:r>
          </a:p>
          <a:p>
            <a:pPr lvl="1"/>
            <a:r>
              <a:rPr lang="en-US" sz="2000" dirty="0"/>
              <a:t> value of i: 5</a:t>
            </a:r>
          </a:p>
          <a:p>
            <a:pPr lvl="1"/>
            <a:r>
              <a:rPr lang="en-US" sz="2000" dirty="0"/>
              <a:t> value of i: 6</a:t>
            </a:r>
          </a:p>
          <a:p>
            <a:pPr lvl="1"/>
            <a:r>
              <a:rPr lang="en-US" sz="2000" dirty="0"/>
              <a:t> value of i: 7</a:t>
            </a:r>
          </a:p>
          <a:p>
            <a:pPr lvl="1"/>
            <a:r>
              <a:rPr lang="en-US" sz="2000" dirty="0"/>
              <a:t> value of i: 8</a:t>
            </a:r>
          </a:p>
          <a:p>
            <a:pPr lvl="1"/>
            <a:r>
              <a:rPr lang="en-US" sz="2000" dirty="0"/>
              <a:t> value of i: 9</a:t>
            </a:r>
          </a:p>
          <a:p>
            <a:pPr lvl="1"/>
            <a:r>
              <a:rPr lang="en-US" sz="2000" dirty="0"/>
              <a:t> value of i: 10</a:t>
            </a:r>
          </a:p>
        </p:txBody>
      </p:sp>
    </p:spTree>
    <p:extLst>
      <p:ext uri="{BB962C8B-B14F-4D97-AF65-F5344CB8AC3E}">
        <p14:creationId xmlns:p14="http://schemas.microsoft.com/office/powerpoint/2010/main" val="42915514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082800" y="2641600"/>
            <a:ext cx="5600700" cy="10190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5400" dirty="0" smtClean="0">
                <a:solidFill>
                  <a:schemeClr val="bg1"/>
                </a:solidFill>
              </a:rPr>
              <a:t>WHILE LOOP</a:t>
            </a:r>
            <a:endParaRPr lang="e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078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2"/>
          <p:cNvSpPr txBox="1"/>
          <p:nvPr/>
        </p:nvSpPr>
        <p:spPr>
          <a:xfrm>
            <a:off x="691200" y="1579219"/>
            <a:ext cx="4642800" cy="417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819486"/>
            <a:ext cx="4196499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andara" pitchFamily="34" charset="0"/>
              </a:rPr>
              <a:t>initialization</a:t>
            </a:r>
            <a:r>
              <a:rPr lang="en-US" sz="2400" dirty="0">
                <a:solidFill>
                  <a:prstClr val="black"/>
                </a:solidFill>
                <a:latin typeface="Candara" pitchFamily="34" charset="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  <a:latin typeface="Candara" pitchFamily="34" charset="0"/>
              </a:rPr>
              <a:t>While(condition)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  <a:latin typeface="Candara" pitchFamily="34" charset="0"/>
              </a:rPr>
              <a:t>{ 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  <a:latin typeface="Candara" pitchFamily="34" charset="0"/>
              </a:rPr>
              <a:t>-------------------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  <a:latin typeface="Candara" pitchFamily="34" charset="0"/>
              </a:rPr>
              <a:t>-------------------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  <a:latin typeface="Candara" pitchFamily="34" charset="0"/>
              </a:rPr>
              <a:t>-----------------</a:t>
            </a:r>
          </a:p>
          <a:p>
            <a:pPr lvl="0">
              <a:spcBef>
                <a:spcPct val="20000"/>
              </a:spcBef>
            </a:pPr>
            <a:r>
              <a:rPr lang="en-US" sz="2400" dirty="0" err="1">
                <a:solidFill>
                  <a:prstClr val="black"/>
                </a:solidFill>
                <a:latin typeface="Candara" pitchFamily="34" charset="0"/>
              </a:rPr>
              <a:t>Incrementation</a:t>
            </a:r>
            <a:r>
              <a:rPr lang="en-US" sz="2400" dirty="0">
                <a:solidFill>
                  <a:prstClr val="black"/>
                </a:solidFill>
                <a:latin typeface="Candara" pitchFamily="34" charset="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  <a:latin typeface="Candara" pitchFamily="34" charset="0"/>
              </a:rPr>
              <a:t>}</a:t>
            </a:r>
          </a:p>
          <a:p>
            <a:pPr lvl="0">
              <a:spcBef>
                <a:spcPct val="20000"/>
              </a:spcBef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682741"/>
            <a:ext cx="4177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</a:rPr>
              <a:t>While loop syntax:</a:t>
            </a:r>
            <a:endParaRPr lang="en-US" sz="3200" b="1" dirty="0">
              <a:solidFill>
                <a:prstClr val="black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22" y="1304899"/>
            <a:ext cx="432214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68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82741"/>
            <a:ext cx="4177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</a:rPr>
              <a:t>While loop syntax: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970202"/>
            <a:ext cx="75320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Hebrew" pitchFamily="18" charset="-79"/>
                <a:cs typeface="Adobe Hebrew" pitchFamily="18" charset="-79"/>
              </a:rPr>
              <a:t>For </a:t>
            </a:r>
            <a:r>
              <a:rPr lang="en-US" sz="2800" b="1" dirty="0">
                <a:latin typeface="Adobe Hebrew" pitchFamily="18" charset="-79"/>
                <a:cs typeface="Adobe Hebrew" pitchFamily="18" charset="-79"/>
              </a:rPr>
              <a:t>Single Line of Code </a:t>
            </a:r>
            <a:r>
              <a:rPr lang="en-US" sz="2800" dirty="0">
                <a:latin typeface="Adobe Hebrew" pitchFamily="18" charset="-79"/>
                <a:cs typeface="Adobe Hebrew" pitchFamily="18" charset="-79"/>
              </a:rPr>
              <a:t>– opening &amp; closing braces are not needed</a:t>
            </a:r>
            <a:r>
              <a:rPr lang="en-US" sz="2800" dirty="0" smtClean="0">
                <a:latin typeface="Adobe Hebrew" pitchFamily="18" charset="-79"/>
                <a:cs typeface="Adobe Hebrew" pitchFamily="18" charset="-79"/>
              </a:rPr>
              <a:t>.</a:t>
            </a:r>
          </a:p>
          <a:p>
            <a:endParaRPr lang="en-US" sz="2800" dirty="0">
              <a:latin typeface="Adobe Hebrew" pitchFamily="18" charset="-79"/>
              <a:cs typeface="Adobe Hebrew" pitchFamily="18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dobe Hebrew" pitchFamily="18" charset="-79"/>
                <a:cs typeface="Adobe Hebrew" pitchFamily="18" charset="-79"/>
              </a:rPr>
              <a:t>While(1) </a:t>
            </a:r>
            <a:r>
              <a:rPr lang="en-US" sz="2800" dirty="0">
                <a:latin typeface="Adobe Hebrew" pitchFamily="18" charset="-79"/>
                <a:cs typeface="Adobe Hebrew" pitchFamily="18" charset="-79"/>
              </a:rPr>
              <a:t>is used for infinite Loop</a:t>
            </a:r>
            <a:r>
              <a:rPr lang="en-US" sz="2800" dirty="0" smtClean="0">
                <a:latin typeface="Adobe Hebrew" pitchFamily="18" charset="-79"/>
                <a:cs typeface="Adobe Hebrew" pitchFamily="18" charset="-79"/>
              </a:rPr>
              <a:t>.</a:t>
            </a:r>
          </a:p>
          <a:p>
            <a:endParaRPr lang="en-US" sz="2800" dirty="0">
              <a:latin typeface="Adobe Hebrew" pitchFamily="18" charset="-79"/>
              <a:cs typeface="Adobe Hebrew" pitchFamily="18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Hebrew" pitchFamily="18" charset="-79"/>
                <a:cs typeface="Adobe Hebrew" pitchFamily="18" charset="-79"/>
              </a:rPr>
              <a:t>Initialization, Condition &amp; </a:t>
            </a:r>
            <a:r>
              <a:rPr lang="en-US" sz="2800" dirty="0" err="1">
                <a:latin typeface="Adobe Hebrew" pitchFamily="18" charset="-79"/>
                <a:cs typeface="Adobe Hebrew" pitchFamily="18" charset="-79"/>
              </a:rPr>
              <a:t>Incrementation</a:t>
            </a:r>
            <a:r>
              <a:rPr lang="en-US" sz="2800" dirty="0">
                <a:latin typeface="Adobe Hebrew" pitchFamily="18" charset="-79"/>
                <a:cs typeface="Adobe Hebrew" pitchFamily="18" charset="-79"/>
              </a:rPr>
              <a:t> steps are on different line</a:t>
            </a:r>
            <a:r>
              <a:rPr lang="en-US" sz="2800" dirty="0" smtClean="0">
                <a:latin typeface="Adobe Hebrew" pitchFamily="18" charset="-79"/>
                <a:cs typeface="Adobe Hebrew" pitchFamily="18" charset="-79"/>
              </a:rPr>
              <a:t>.</a:t>
            </a:r>
          </a:p>
          <a:p>
            <a:endParaRPr lang="en-US" sz="2800" dirty="0">
              <a:latin typeface="Adobe Hebrew" pitchFamily="18" charset="-79"/>
              <a:cs typeface="Adobe Hebrew" pitchFamily="18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Hebrew" pitchFamily="18" charset="-79"/>
                <a:cs typeface="Adobe Hebrew" pitchFamily="18" charset="-79"/>
              </a:rPr>
              <a:t>While Loop is also </a:t>
            </a:r>
            <a:r>
              <a:rPr lang="en-US" sz="2800" b="1" dirty="0">
                <a:latin typeface="Adobe Hebrew" pitchFamily="18" charset="-79"/>
                <a:cs typeface="Adobe Hebrew" pitchFamily="18" charset="-79"/>
              </a:rPr>
              <a:t>Entry Controlled Loop</a:t>
            </a:r>
            <a:r>
              <a:rPr lang="en-US" sz="2800" dirty="0">
                <a:latin typeface="Adobe Hebrew" pitchFamily="18" charset="-79"/>
                <a:cs typeface="Adobe Hebrew" pitchFamily="18" charset="-79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7158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535376" y="247650"/>
            <a:ext cx="8306650" cy="95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667" y="1532052"/>
            <a:ext cx="6324600" cy="53340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/>
              <a:t>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</a:t>
            </a:r>
          </a:p>
          <a:p>
            <a:r>
              <a:rPr lang="en-US" sz="2400" dirty="0" smtClean="0"/>
              <a:t>    while(</a:t>
            </a:r>
            <a:r>
              <a:rPr lang="en-US" sz="2400" dirty="0" err="1" smtClean="0"/>
              <a:t>i</a:t>
            </a:r>
            <a:r>
              <a:rPr lang="en-US" sz="2400" dirty="0" smtClean="0"/>
              <a:t>&lt;3)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(“Hello World!”\n);</a:t>
            </a:r>
          </a:p>
          <a:p>
            <a:r>
              <a:rPr lang="en-US" sz="2400" dirty="0" smtClean="0"/>
              <a:t>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 smtClean="0"/>
              <a:t>     } </a:t>
            </a:r>
          </a:p>
          <a:p>
            <a:endParaRPr lang="en-US" sz="2400" dirty="0" smtClean="0"/>
          </a:p>
          <a:p>
            <a:r>
              <a:rPr lang="en-US" sz="2400" dirty="0" smtClean="0"/>
              <a:t>   </a:t>
            </a:r>
            <a:r>
              <a:rPr lang="en-US" sz="2400" b="1" dirty="0" err="1" smtClean="0"/>
              <a:t>Output:</a:t>
            </a:r>
            <a:r>
              <a:rPr lang="en-US" sz="2400" dirty="0" err="1" smtClean="0"/>
              <a:t>Hello</a:t>
            </a:r>
            <a:r>
              <a:rPr lang="en-US" sz="2400" dirty="0" smtClean="0"/>
              <a:t> World!</a:t>
            </a:r>
          </a:p>
          <a:p>
            <a:r>
              <a:rPr lang="en-US" sz="2400" dirty="0" smtClean="0"/>
              <a:t>                Hello World!</a:t>
            </a:r>
          </a:p>
          <a:p>
            <a:r>
              <a:rPr lang="en-US" sz="2400" dirty="0" smtClean="0"/>
              <a:t>                Hello World!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725005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"/>
          <p:cNvSpPr txBox="1">
            <a:spLocks/>
          </p:cNvSpPr>
          <p:nvPr/>
        </p:nvSpPr>
        <p:spPr>
          <a:xfrm>
            <a:off x="1489364" y="2768600"/>
            <a:ext cx="6453135" cy="1019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400" dirty="0" smtClean="0">
                <a:solidFill>
                  <a:srgbClr val="FFFFFF"/>
                </a:solidFill>
              </a:rPr>
              <a:t>INTRODUCTION</a:t>
            </a:r>
            <a:endParaRPr lang="en" sz="5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019300" y="2286000"/>
            <a:ext cx="5600700" cy="18064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5400" dirty="0" smtClean="0">
                <a:solidFill>
                  <a:schemeClr val="bg1"/>
                </a:solidFill>
              </a:rPr>
              <a:t>DO-WHILE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LOOP</a:t>
            </a:r>
            <a:endParaRPr lang="e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452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 While Loop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691200" y="1579219"/>
            <a:ext cx="4642800" cy="417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Almost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smiler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“while” loop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Runs a block minimum once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Checks condition after running block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Like other loops, if condition is not true, the loop terminates.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5697220" y="1238198"/>
            <a:ext cx="3446780" cy="44627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9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535376" y="247650"/>
            <a:ext cx="8306650" cy="95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Do-While </a:t>
            </a:r>
            <a:r>
              <a:rPr lang="en-US" sz="3200" dirty="0" smtClean="0"/>
              <a:t>Loop: Example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647700" y="1447800"/>
            <a:ext cx="6832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#include &lt;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stdio.h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main()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double number, sum = 0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do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{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printf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("Enter a number: ");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scanf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("%lf", &amp;number);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sum += number;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}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while(number != 0.0);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printf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("Sum = %.2lf",sum);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return 0;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60568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1540164" y="2705100"/>
            <a:ext cx="6453135" cy="10190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FFFFFF"/>
                </a:solidFill>
              </a:rPr>
              <a:t>CONCLUSION</a:t>
            </a:r>
            <a:endParaRPr lang="en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724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93"/>
          <p:cNvSpPr txBox="1">
            <a:spLocks/>
          </p:cNvSpPr>
          <p:nvPr/>
        </p:nvSpPr>
        <p:spPr>
          <a:xfrm>
            <a:off x="602300" y="536527"/>
            <a:ext cx="7761599" cy="69920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 smtClean="0"/>
              <a:t>NESTED LOOPS: USING LOOP INSIDE LOOP</a:t>
            </a:r>
            <a:endParaRPr lang="en" sz="2800" dirty="0"/>
          </a:p>
        </p:txBody>
      </p:sp>
      <p:sp>
        <p:nvSpPr>
          <p:cNvPr id="15" name="Shape 334"/>
          <p:cNvSpPr/>
          <p:nvPr/>
        </p:nvSpPr>
        <p:spPr>
          <a:xfrm>
            <a:off x="728990" y="1301550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3" y="1439249"/>
            <a:ext cx="5462489" cy="1274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00" y="2298646"/>
            <a:ext cx="7509329" cy="18733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2712417" y="3677976"/>
            <a:ext cx="5651482" cy="27068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551" y="1230736"/>
            <a:ext cx="1633948" cy="1226115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5" y="320505"/>
            <a:ext cx="6273328" cy="1274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25" y="1133565"/>
            <a:ext cx="7468247" cy="908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19" y="1893697"/>
            <a:ext cx="6859695" cy="3189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19" y="5083331"/>
            <a:ext cx="7523542" cy="655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6563" y="3259775"/>
            <a:ext cx="2711828" cy="1146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9894" y="1893696"/>
            <a:ext cx="2405167" cy="25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348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353900" y="0"/>
            <a:ext cx="6746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4ECDC4"/>
                </a:solidFill>
              </a:rPr>
              <a:t>SUMMARY</a:t>
            </a:r>
            <a:endParaRPr lang="en" sz="6600" dirty="0">
              <a:solidFill>
                <a:srgbClr val="4ECDC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2" y="1841500"/>
            <a:ext cx="4743088" cy="2501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594" y="64950"/>
            <a:ext cx="2041583" cy="154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91" y="4573564"/>
            <a:ext cx="7989445" cy="651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14" y="5224782"/>
            <a:ext cx="8142400" cy="6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790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4191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0" y="3212575"/>
            <a:ext cx="6746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 dirty="0">
                <a:solidFill>
                  <a:srgbClr val="4ECDC4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6785782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is loop?</a:t>
            </a:r>
            <a:endParaRPr lang="e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51420" y="3259935"/>
            <a:ext cx="7889379" cy="133053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smtClean="0"/>
              <a:t>“A loop is a block of code that is continually repeated until a certain condition is reached.”</a:t>
            </a:r>
            <a:endParaRPr lang="en-US" sz="2800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2225964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418675" y="636732"/>
            <a:ext cx="8306650" cy="95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Problem-1: </a:t>
            </a:r>
            <a:r>
              <a:rPr lang="en-US" sz="3200" dirty="0" smtClean="0"/>
              <a:t>print </a:t>
            </a:r>
            <a:r>
              <a:rPr lang="en-US" sz="3200" dirty="0"/>
              <a:t>“ha ha ha” 1000 times.</a:t>
            </a:r>
            <a:endParaRPr lang="en" sz="4000" dirty="0">
              <a:solidFill>
                <a:srgbClr val="4ECDC4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7472690" y="2372914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3750" y="2013516"/>
            <a:ext cx="7556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800" dirty="0">
              <a:solidFill>
                <a:schemeClr val="tx1"/>
              </a:solidFill>
            </a:endParaRP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" sz="2800" dirty="0">
                <a:solidFill>
                  <a:schemeClr val="tx1"/>
                </a:solidFill>
              </a:rPr>
              <a:t>ritnf(“ha ha ha\n”);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" sz="2800" dirty="0">
                <a:solidFill>
                  <a:schemeClr val="tx1"/>
                </a:solidFill>
              </a:rPr>
              <a:t>ritnf(“ha ha ha\n”);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" sz="2800" dirty="0">
                <a:solidFill>
                  <a:schemeClr val="tx1"/>
                </a:solidFill>
              </a:rPr>
              <a:t>ritnf(“ha ha ha\n”);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" sz="2800" dirty="0">
                <a:solidFill>
                  <a:schemeClr val="tx1"/>
                </a:solidFill>
              </a:rPr>
              <a:t>ritnf(“ha ha ha\n”);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" sz="2800" dirty="0">
                <a:solidFill>
                  <a:schemeClr val="tx1"/>
                </a:solidFill>
              </a:rPr>
              <a:t>ritnf(“ha ha ha\n”);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" sz="2800" dirty="0">
                <a:solidFill>
                  <a:schemeClr val="tx1"/>
                </a:solidFill>
              </a:rPr>
              <a:t>ritnf(“ha ha ha\n”);</a:t>
            </a:r>
          </a:p>
          <a:p>
            <a:pPr lvl="0"/>
            <a:r>
              <a:rPr lang="e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/>
            <a:r>
              <a:rPr lang="e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/>
            <a:r>
              <a:rPr lang="e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5980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2225964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418675" y="636732"/>
            <a:ext cx="8306650" cy="95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Problem-1: </a:t>
            </a:r>
            <a:r>
              <a:rPr lang="en-US" sz="3200" dirty="0" smtClean="0"/>
              <a:t>print </a:t>
            </a:r>
            <a:r>
              <a:rPr lang="en-US" sz="3200" dirty="0"/>
              <a:t>“ha ha ha” 1000 times.</a:t>
            </a:r>
            <a:endParaRPr lang="en" sz="4000" dirty="0">
              <a:solidFill>
                <a:srgbClr val="4ECDC4"/>
              </a:solidFill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4294967295"/>
          </p:nvPr>
        </p:nvSpPr>
        <p:spPr>
          <a:xfrm>
            <a:off x="1986427" y="2311623"/>
            <a:ext cx="6665099" cy="34241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nn-NO" sz="2800" dirty="0" smtClean="0"/>
          </a:p>
          <a:p>
            <a:pPr lvl="0">
              <a:spcBef>
                <a:spcPts val="0"/>
              </a:spcBef>
              <a:buNone/>
            </a:pPr>
            <a:endParaRPr lang="nn-NO" sz="2800" dirty="0"/>
          </a:p>
          <a:p>
            <a:pPr lvl="0">
              <a:spcBef>
                <a:spcPts val="0"/>
              </a:spcBef>
              <a:buNone/>
            </a:pPr>
            <a:r>
              <a:rPr lang="nn-NO" sz="2800" dirty="0" smtClean="0"/>
              <a:t>for(i </a:t>
            </a:r>
            <a:r>
              <a:rPr lang="nn-NO" sz="2800" dirty="0"/>
              <a:t>= 1; i &lt;= 1000; i++)</a:t>
            </a:r>
          </a:p>
          <a:p>
            <a:pPr lvl="0">
              <a:spcBef>
                <a:spcPts val="0"/>
              </a:spcBef>
              <a:buNone/>
            </a:pPr>
            <a:r>
              <a:rPr lang="nn-NO" sz="2800" dirty="0"/>
              <a:t>{</a:t>
            </a:r>
            <a:br>
              <a:rPr lang="nn-NO" sz="2800" dirty="0"/>
            </a:br>
            <a:r>
              <a:rPr lang="nn-NO" sz="2800" dirty="0"/>
              <a:t>	printf(“ha ha ha\n):</a:t>
            </a:r>
            <a:br>
              <a:rPr lang="nn-NO" sz="2800" dirty="0"/>
            </a:br>
            <a:r>
              <a:rPr lang="nn-NO" sz="2800" dirty="0"/>
              <a:t>}</a:t>
            </a:r>
          </a:p>
        </p:txBody>
      </p:sp>
      <p:sp>
        <p:nvSpPr>
          <p:cNvPr id="334" name="Shape 334"/>
          <p:cNvSpPr/>
          <p:nvPr/>
        </p:nvSpPr>
        <p:spPr>
          <a:xfrm>
            <a:off x="7472690" y="2372914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9588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2225964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457200" y="521978"/>
            <a:ext cx="8194326" cy="12135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Problem-2: </a:t>
            </a:r>
            <a:r>
              <a:rPr lang="en-US" sz="2800" dirty="0" smtClean="0"/>
              <a:t>Print </a:t>
            </a:r>
            <a:r>
              <a:rPr lang="en-US" sz="2800" dirty="0"/>
              <a:t>the sum of all numbers between 1 to </a:t>
            </a:r>
            <a:r>
              <a:rPr lang="en-US" sz="2800" dirty="0" smtClean="0"/>
              <a:t>1000</a:t>
            </a:r>
            <a:r>
              <a:rPr lang="en-US" sz="2800" dirty="0"/>
              <a:t>.</a:t>
            </a:r>
            <a:endParaRPr lang="en" sz="2800" dirty="0">
              <a:solidFill>
                <a:srgbClr val="4ECDC4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7472690" y="2372914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888790"/>
            <a:ext cx="4572000" cy="37514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sum = 0;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i;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for(i = 1; i &lt;= 1000; i++)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sum = sum + i;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printf("%d\n", sum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3215" y="5642617"/>
            <a:ext cx="3198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 500500</a:t>
            </a:r>
          </a:p>
        </p:txBody>
      </p:sp>
    </p:spTree>
    <p:extLst>
      <p:ext uri="{BB962C8B-B14F-4D97-AF65-F5344CB8AC3E}">
        <p14:creationId xmlns:p14="http://schemas.microsoft.com/office/powerpoint/2010/main" val="37446879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Types of </a:t>
            </a:r>
            <a:r>
              <a:rPr lang="en-US" dirty="0" smtClean="0"/>
              <a:t>Loop.</a:t>
            </a: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2164400" y="2691216"/>
            <a:ext cx="4572000" cy="21359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4000" kern="1200" dirty="0">
                <a:solidFill>
                  <a:schemeClr val="tx1"/>
                </a:solidFill>
                <a:latin typeface="Franklin Gothic Book" panose="020B0503020102020204"/>
              </a:rPr>
              <a:t>While Loop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4000" kern="1200" dirty="0">
                <a:solidFill>
                  <a:schemeClr val="tx1"/>
                </a:solidFill>
                <a:latin typeface="Franklin Gothic Book" panose="020B0503020102020204"/>
              </a:rPr>
              <a:t>For Loop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4000" kern="1200" dirty="0">
                <a:solidFill>
                  <a:schemeClr val="tx1"/>
                </a:solidFill>
                <a:latin typeface="Franklin Gothic Book" panose="020B0503020102020204"/>
              </a:rPr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39700563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1451264" y="2082800"/>
            <a:ext cx="6638636" cy="26700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5400" dirty="0" smtClean="0">
                <a:solidFill>
                  <a:schemeClr val="bg1"/>
                </a:solidFill>
              </a:rPr>
              <a:t>BASIC CONCEPTS OF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LOOP</a:t>
            </a:r>
            <a:endParaRPr lang="e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73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3"/>
          <p:cNvSpPr txBox="1">
            <a:spLocks/>
          </p:cNvSpPr>
          <p:nvPr/>
        </p:nvSpPr>
        <p:spPr>
          <a:xfrm>
            <a:off x="602300" y="1898450"/>
            <a:ext cx="7761599" cy="427102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/>
              <a:t>Syntex</a:t>
            </a:r>
            <a:r>
              <a:rPr lang="en-US" sz="2400" dirty="0"/>
              <a:t>: </a:t>
            </a:r>
          </a:p>
          <a:p>
            <a:r>
              <a:rPr lang="en-US" sz="2400" dirty="0"/>
              <a:t>           for(initialization expression; loop </a:t>
            </a:r>
            <a:r>
              <a:rPr lang="en-US" sz="2400" dirty="0" err="1"/>
              <a:t>repeatation</a:t>
            </a:r>
            <a:r>
              <a:rPr lang="en-US" sz="2400" dirty="0"/>
              <a:t> condition;  </a:t>
            </a:r>
          </a:p>
          <a:p>
            <a:r>
              <a:rPr lang="en-US" sz="2400" dirty="0"/>
              <a:t>                  update expression){</a:t>
            </a:r>
          </a:p>
          <a:p>
            <a:r>
              <a:rPr lang="en-US" sz="2400" dirty="0"/>
              <a:t>                       statement;  </a:t>
            </a:r>
          </a:p>
          <a:p>
            <a:r>
              <a:rPr lang="en-US" sz="2400" dirty="0"/>
              <a:t>            } 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example:   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for(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sz="2400" dirty="0">
                <a:sym typeface="Wingdings" panose="05000000000000000000" pitchFamily="2" charset="2"/>
              </a:rPr>
              <a:t> = 0; 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sz="2400" dirty="0">
                <a:sym typeface="Wingdings" panose="05000000000000000000" pitchFamily="2" charset="2"/>
              </a:rPr>
              <a:t> &lt; 5; 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sz="2400" dirty="0">
                <a:sym typeface="Wingdings" panose="05000000000000000000" pitchFamily="2" charset="2"/>
              </a:rPr>
              <a:t>++){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</a:t>
            </a:r>
            <a:r>
              <a:rPr lang="en-US" sz="2400" dirty="0" err="1">
                <a:sym typeface="Wingdings" panose="05000000000000000000" pitchFamily="2" charset="2"/>
              </a:rPr>
              <a:t>printf</a:t>
            </a:r>
            <a:r>
              <a:rPr lang="en-US" sz="2400" dirty="0" smtClean="0">
                <a:sym typeface="Wingdings" panose="05000000000000000000" pitchFamily="2" charset="2"/>
              </a:rPr>
              <a:t>(“Hey! Good afternoon students.\n</a:t>
            </a:r>
            <a:r>
              <a:rPr lang="en-US" sz="2400" dirty="0">
                <a:sym typeface="Wingdings" panose="05000000000000000000" pitchFamily="2" charset="2"/>
              </a:rPr>
              <a:t>”);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}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</a:t>
            </a:r>
            <a:r>
              <a:rPr lang="en-US" sz="2400" dirty="0"/>
              <a:t>        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2300" y="0"/>
            <a:ext cx="8167689" cy="1400530"/>
          </a:xfrm>
        </p:spPr>
        <p:txBody>
          <a:bodyPr/>
          <a:lstStyle/>
          <a:p>
            <a:r>
              <a:rPr lang="en-US" dirty="0" smtClean="0"/>
              <a:t>Initialization, condition,</a:t>
            </a:r>
            <a:br>
              <a:rPr lang="en-US" dirty="0" smtClean="0"/>
            </a:br>
            <a:r>
              <a:rPr lang="en-US" dirty="0" smtClean="0"/>
              <a:t>increamentation/</a:t>
            </a:r>
            <a:r>
              <a:rPr lang="en-US" dirty="0" err="1" smtClean="0"/>
              <a:t>decreamentation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459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683</Words>
  <Application>Microsoft Office PowerPoint</Application>
  <PresentationFormat>On-screen Show (4:3)</PresentationFormat>
  <Paragraphs>146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Montserrat</vt:lpstr>
      <vt:lpstr>Wingdings</vt:lpstr>
      <vt:lpstr>Arial</vt:lpstr>
      <vt:lpstr>Adobe Hebrew</vt:lpstr>
      <vt:lpstr>Courier New</vt:lpstr>
      <vt:lpstr>Franklin Gothic Book</vt:lpstr>
      <vt:lpstr>Calibri</vt:lpstr>
      <vt:lpstr>Candara</vt:lpstr>
      <vt:lpstr>Times New Roman</vt:lpstr>
      <vt:lpstr>Desdemona template</vt:lpstr>
      <vt:lpstr>LOOP</vt:lpstr>
      <vt:lpstr>PowerPoint Presentation</vt:lpstr>
      <vt:lpstr>What is loop?</vt:lpstr>
      <vt:lpstr>Problem-1: print “ha ha ha” 1000 times.</vt:lpstr>
      <vt:lpstr>Problem-1: print “ha ha ha” 1000 times.</vt:lpstr>
      <vt:lpstr>Problem-2: Print the sum of all numbers between 1 to 1000.</vt:lpstr>
      <vt:lpstr>Types of Loop.</vt:lpstr>
      <vt:lpstr>BASIC CONCEPTS OF  LOOP</vt:lpstr>
      <vt:lpstr>Initialization, condition, increamentation/decreamentation</vt:lpstr>
      <vt:lpstr>PowerPoint Presentation</vt:lpstr>
      <vt:lpstr>FOR LOOP</vt:lpstr>
      <vt:lpstr>PowerPoint Presentation</vt:lpstr>
      <vt:lpstr>PowerPoint Presentation</vt:lpstr>
      <vt:lpstr>Example:</vt:lpstr>
      <vt:lpstr>Output:</vt:lpstr>
      <vt:lpstr>WHILE LOOP</vt:lpstr>
      <vt:lpstr>PowerPoint Presentation</vt:lpstr>
      <vt:lpstr>PowerPoint Presentation</vt:lpstr>
      <vt:lpstr>Example:</vt:lpstr>
      <vt:lpstr>DO-WHILE  LOOP</vt:lpstr>
      <vt:lpstr>Do While Loop</vt:lpstr>
      <vt:lpstr>Do-While Loop: Example</vt:lpstr>
      <vt:lpstr>CONCLUSION</vt:lpstr>
      <vt:lpstr>PowerPoint Presentation</vt:lpstr>
      <vt:lpstr>PowerPoint Presentation</vt:lpstr>
      <vt:lpstr>SUMMARY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</dc:title>
  <dc:creator>ARFIN</dc:creator>
  <cp:lastModifiedBy>ARFIN</cp:lastModifiedBy>
  <cp:revision>27</cp:revision>
  <dcterms:modified xsi:type="dcterms:W3CDTF">2016-07-25T03:24:56Z</dcterms:modified>
</cp:coreProperties>
</file>