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7"/>
  </p:notesMasterIdLst>
  <p:sldIdLst>
    <p:sldId id="256" r:id="rId2"/>
    <p:sldId id="260" r:id="rId3"/>
    <p:sldId id="308" r:id="rId4"/>
    <p:sldId id="309" r:id="rId5"/>
    <p:sldId id="316" r:id="rId6"/>
    <p:sldId id="318" r:id="rId7"/>
    <p:sldId id="292" r:id="rId8"/>
    <p:sldId id="314" r:id="rId9"/>
    <p:sldId id="315" r:id="rId10"/>
    <p:sldId id="293" r:id="rId11"/>
    <p:sldId id="304" r:id="rId12"/>
    <p:sldId id="305" r:id="rId13"/>
    <p:sldId id="306" r:id="rId14"/>
    <p:sldId id="307" r:id="rId15"/>
    <p:sldId id="295" r:id="rId16"/>
    <p:sldId id="257" r:id="rId17"/>
    <p:sldId id="289" r:id="rId18"/>
    <p:sldId id="287" r:id="rId19"/>
    <p:sldId id="290" r:id="rId20"/>
    <p:sldId id="296" r:id="rId21"/>
    <p:sldId id="310" r:id="rId22"/>
    <p:sldId id="311" r:id="rId23"/>
    <p:sldId id="312" r:id="rId24"/>
    <p:sldId id="313" r:id="rId25"/>
    <p:sldId id="319" r:id="rId26"/>
  </p:sldIdLst>
  <p:sldSz cx="9144000" cy="6858000" type="screen4x3"/>
  <p:notesSz cx="6858000" cy="9144000"/>
  <p:embeddedFontLst>
    <p:embeddedFont>
      <p:font typeface="Cambria" panose="02040503050406030204" pitchFamily="18" charset="0"/>
      <p:regular r:id="rId28"/>
      <p:bold r:id="rId29"/>
      <p:italic r:id="rId30"/>
      <p:boldItalic r:id="rId31"/>
    </p:embeddedFont>
    <p:embeddedFont>
      <p:font typeface="Source Sans Pro" panose="020B060402020202020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Cambria Math" panose="02040503050406030204" pitchFamily="18" charset="0"/>
      <p:regular r:id="rId40"/>
    </p:embeddedFont>
    <p:embeddedFont>
      <p:font typeface="Roboto Slab"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EA"/>
    <a:srgbClr val="FFFFFF"/>
    <a:srgbClr val="2B2B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B49490-1DE5-4765-B76D-EC9F99EA9B30}">
  <a:tblStyle styleId="{C9B49490-1DE5-4765-B76D-EC9F99EA9B3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124242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7949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5591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2418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19581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24913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3307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5739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32042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965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8426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345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0340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5493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2293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516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0200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97268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483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2802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6193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8186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389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8119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0334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62061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700184" y="1360350"/>
            <a:ext cx="5807399" cy="1546500"/>
          </a:xfrm>
          <a:prstGeom prst="rect">
            <a:avLst/>
          </a:prstGeom>
        </p:spPr>
        <p:txBody>
          <a:bodyPr lIns="91425" tIns="91425" rIns="91425" bIns="91425" anchor="t" anchorCtr="0"/>
          <a:lstStyle>
            <a:lvl1pPr lvl="0">
              <a:spcBef>
                <a:spcPts val="0"/>
              </a:spcBef>
              <a:buClr>
                <a:srgbClr val="0091EA"/>
              </a:buClr>
              <a:buSzPct val="100000"/>
              <a:defRPr sz="6000" b="1">
                <a:solidFill>
                  <a:srgbClr val="0091EA"/>
                </a:solidFill>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endParaRPr/>
          </a:p>
        </p:txBody>
      </p:sp>
      <p:sp>
        <p:nvSpPr>
          <p:cNvPr id="10" name="Shape 10"/>
          <p:cNvSpPr/>
          <p:nvPr/>
        </p:nvSpPr>
        <p:spPr>
          <a:xfrm>
            <a:off x="6897625" y="619995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7454375" y="56388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8827727" y="4597553"/>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8677050" y="6577875"/>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2972225" y="6334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579634" y="337347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311843" y="79151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626321" y="133987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8104500" y="4963100"/>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8803950" y="5654656"/>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196310" y="1990890"/>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1738050" y="27132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771658" y="2504485"/>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4271583" y="474825"/>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7729213" y="6127437"/>
            <a:ext cx="253800" cy="2541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8"/>
        <p:cNvGrpSpPr/>
        <p:nvPr/>
      </p:nvGrpSpPr>
      <p:grpSpPr>
        <a:xfrm>
          <a:off x="0" y="0"/>
          <a:ext cx="0" cy="0"/>
          <a:chOff x="0" y="0"/>
          <a:chExt cx="0" cy="0"/>
        </a:xfrm>
      </p:grpSpPr>
      <p:pic>
        <p:nvPicPr>
          <p:cNvPr id="29" name="Shape 29" descr="connections-05.png"/>
          <p:cNvPicPr preferRelativeResize="0"/>
          <p:nvPr/>
        </p:nvPicPr>
        <p:blipFill>
          <a:blip r:embed="rId2">
            <a:alphaModFix/>
          </a:blip>
          <a:stretch>
            <a:fillRect/>
          </a:stretch>
        </p:blipFill>
        <p:spPr>
          <a:xfrm rot="10800000" flipH="1">
            <a:off x="5945" y="0"/>
            <a:ext cx="9132108" cy="6857999"/>
          </a:xfrm>
          <a:prstGeom prst="rect">
            <a:avLst/>
          </a:prstGeom>
          <a:noFill/>
          <a:ln>
            <a:noFill/>
          </a:ln>
        </p:spPr>
      </p:pic>
      <p:sp>
        <p:nvSpPr>
          <p:cNvPr id="30" name="Shape 30"/>
          <p:cNvSpPr txBox="1">
            <a:spLocks noGrp="1"/>
          </p:cNvSpPr>
          <p:nvPr>
            <p:ph type="body" idx="1"/>
          </p:nvPr>
        </p:nvSpPr>
        <p:spPr>
          <a:xfrm>
            <a:off x="1215300" y="2501400"/>
            <a:ext cx="6713399" cy="1093199"/>
          </a:xfrm>
          <a:prstGeom prst="rect">
            <a:avLst/>
          </a:prstGeom>
        </p:spPr>
        <p:txBody>
          <a:bodyPr lIns="91425" tIns="91425" rIns="91425" bIns="91425" anchor="t" anchorCtr="0"/>
          <a:lstStyle>
            <a:lvl1pPr lvl="0" algn="ctr" rtl="0">
              <a:spcBef>
                <a:spcPts val="0"/>
              </a:spcBef>
              <a:buClr>
                <a:srgbClr val="263238"/>
              </a:buClr>
              <a:buSzPct val="100000"/>
              <a:defRPr sz="3600" i="1"/>
            </a:lvl1pPr>
            <a:lvl2pPr lvl="1" algn="ctr" rtl="0">
              <a:spcBef>
                <a:spcPts val="0"/>
              </a:spcBef>
              <a:buClr>
                <a:srgbClr val="263238"/>
              </a:buClr>
              <a:buSzPct val="100000"/>
              <a:defRPr sz="3600" i="1"/>
            </a:lvl2pPr>
            <a:lvl3pPr lvl="2" algn="ctr" rtl="0">
              <a:spcBef>
                <a:spcPts val="0"/>
              </a:spcBef>
              <a:buClr>
                <a:srgbClr val="263238"/>
              </a:buClr>
              <a:buSzPct val="100000"/>
              <a:defRPr sz="3600" i="1"/>
            </a:lvl3pPr>
            <a:lvl4pPr lvl="3" algn="ctr" rtl="0">
              <a:spcBef>
                <a:spcPts val="0"/>
              </a:spcBef>
              <a:buClr>
                <a:srgbClr val="263238"/>
              </a:buClr>
              <a:buSzPct val="100000"/>
              <a:defRPr sz="3600" i="1"/>
            </a:lvl4pPr>
            <a:lvl5pPr lvl="4" algn="ctr" rtl="0">
              <a:spcBef>
                <a:spcPts val="0"/>
              </a:spcBef>
              <a:buClr>
                <a:srgbClr val="263238"/>
              </a:buClr>
              <a:buSzPct val="100000"/>
              <a:defRPr sz="3600" i="1"/>
            </a:lvl5pPr>
            <a:lvl6pPr lvl="5" algn="ctr" rtl="0">
              <a:spcBef>
                <a:spcPts val="0"/>
              </a:spcBef>
              <a:buClr>
                <a:srgbClr val="263238"/>
              </a:buClr>
              <a:buSzPct val="100000"/>
              <a:defRPr sz="3600" i="1"/>
            </a:lvl6pPr>
            <a:lvl7pPr lvl="6" algn="ctr" rtl="0">
              <a:spcBef>
                <a:spcPts val="0"/>
              </a:spcBef>
              <a:buClr>
                <a:srgbClr val="263238"/>
              </a:buClr>
              <a:buSzPct val="100000"/>
              <a:defRPr sz="3600" i="1"/>
            </a:lvl7pPr>
            <a:lvl8pPr lvl="7" algn="ctr" rtl="0">
              <a:spcBef>
                <a:spcPts val="0"/>
              </a:spcBef>
              <a:buClr>
                <a:srgbClr val="263238"/>
              </a:buClr>
              <a:buSzPct val="100000"/>
              <a:defRPr sz="3600" i="1"/>
            </a:lvl8pPr>
            <a:lvl9pPr lvl="8" algn="ctr">
              <a:spcBef>
                <a:spcPts val="0"/>
              </a:spcBef>
              <a:buClr>
                <a:srgbClr val="263238"/>
              </a:buClr>
              <a:buSzPct val="100000"/>
              <a:defRPr sz="3600" i="1"/>
            </a:lvl9pPr>
          </a:lstStyle>
          <a:p>
            <a:endParaRPr/>
          </a:p>
        </p:txBody>
      </p:sp>
      <p:grpSp>
        <p:nvGrpSpPr>
          <p:cNvPr id="31" name="Shape 31"/>
          <p:cNvGrpSpPr/>
          <p:nvPr/>
        </p:nvGrpSpPr>
        <p:grpSpPr>
          <a:xfrm>
            <a:off x="3593400" y="1074284"/>
            <a:ext cx="1957200" cy="1093199"/>
            <a:chOff x="3593400" y="1760084"/>
            <a:chExt cx="1957200" cy="1093199"/>
          </a:xfrm>
        </p:grpSpPr>
        <p:sp>
          <p:nvSpPr>
            <p:cNvPr id="32" name="Shape 32"/>
            <p:cNvSpPr txBox="1"/>
            <p:nvPr/>
          </p:nvSpPr>
          <p:spPr>
            <a:xfrm>
              <a:off x="3593400" y="1872096"/>
              <a:ext cx="1957200" cy="871499"/>
            </a:xfrm>
            <a:prstGeom prst="rect">
              <a:avLst/>
            </a:prstGeom>
            <a:noFill/>
            <a:ln>
              <a:noFill/>
            </a:ln>
          </p:spPr>
          <p:txBody>
            <a:bodyPr lIns="91425" tIns="91425" rIns="91425" bIns="91425" anchor="t" anchorCtr="0">
              <a:noAutofit/>
            </a:bodyPr>
            <a:lstStyle/>
            <a:p>
              <a:pPr lvl="0" algn="ctr">
                <a:spcBef>
                  <a:spcPts val="0"/>
                </a:spcBef>
                <a:buNone/>
              </a:pPr>
              <a:r>
                <a:rPr lang="en" sz="6000" b="1">
                  <a:solidFill>
                    <a:srgbClr val="0091EA"/>
                  </a:solidFill>
                  <a:latin typeface="Source Sans Pro"/>
                  <a:ea typeface="Source Sans Pro"/>
                  <a:cs typeface="Source Sans Pro"/>
                  <a:sym typeface="Source Sans Pro"/>
                </a:rPr>
                <a:t>“</a:t>
              </a:r>
            </a:p>
          </p:txBody>
        </p:sp>
        <p:sp>
          <p:nvSpPr>
            <p:cNvPr id="33" name="Shape 33"/>
            <p:cNvSpPr/>
            <p:nvPr/>
          </p:nvSpPr>
          <p:spPr>
            <a:xfrm>
              <a:off x="4025400" y="1760084"/>
              <a:ext cx="1093199" cy="10931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4190700" y="1925384"/>
              <a:ext cx="762600" cy="7626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35" name="Shape 35"/>
          <p:cNvCxnSpPr>
            <a:endCxn id="33" idx="1"/>
          </p:cNvCxnSpPr>
          <p:nvPr/>
        </p:nvCxnSpPr>
        <p:spPr>
          <a:xfrm>
            <a:off x="3742095" y="871980"/>
            <a:ext cx="443400" cy="362400"/>
          </a:xfrm>
          <a:prstGeom prst="straightConnector1">
            <a:avLst/>
          </a:prstGeom>
          <a:noFill/>
          <a:ln w="9525" cap="flat" cmpd="sng">
            <a:solidFill>
              <a:srgbClr val="CFD8DC"/>
            </a:solidFill>
            <a:prstDash val="solid"/>
            <a:round/>
            <a:headEnd type="none" w="lg" len="lg"/>
            <a:tailEnd type="none" w="lg" len="lg"/>
          </a:ln>
        </p:spPr>
      </p:cxnSp>
      <p:cxnSp>
        <p:nvCxnSpPr>
          <p:cNvPr id="36" name="Shape 36"/>
          <p:cNvCxnSpPr/>
          <p:nvPr/>
        </p:nvCxnSpPr>
        <p:spPr>
          <a:xfrm rot="10800000">
            <a:off x="4114799" y="269684"/>
            <a:ext cx="457200" cy="804600"/>
          </a:xfrm>
          <a:prstGeom prst="straightConnector1">
            <a:avLst/>
          </a:prstGeom>
          <a:noFill/>
          <a:ln w="9525" cap="flat" cmpd="sng">
            <a:solidFill>
              <a:srgbClr val="CFD8DC"/>
            </a:solidFill>
            <a:prstDash val="solid"/>
            <a:round/>
            <a:headEnd type="none" w="lg" len="lg"/>
            <a:tailEnd type="none" w="lg" len="lg"/>
          </a:ln>
        </p:spPr>
      </p:cxnSp>
      <p:cxnSp>
        <p:nvCxnSpPr>
          <p:cNvPr id="37" name="Shape 37"/>
          <p:cNvCxnSpPr/>
          <p:nvPr/>
        </p:nvCxnSpPr>
        <p:spPr>
          <a:xfrm rot="10800000" flipH="1">
            <a:off x="4749075" y="753124"/>
            <a:ext cx="95100" cy="348900"/>
          </a:xfrm>
          <a:prstGeom prst="straightConnector1">
            <a:avLst/>
          </a:prstGeom>
          <a:noFill/>
          <a:ln w="9525" cap="flat" cmpd="sng">
            <a:solidFill>
              <a:srgbClr val="CFD8DC"/>
            </a:solidFill>
            <a:prstDash val="solid"/>
            <a:round/>
            <a:headEnd type="none" w="lg" len="lg"/>
            <a:tailEnd type="none" w="lg" len="lg"/>
          </a:ln>
        </p:spPr>
      </p:cxn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3" name="Shape 43"/>
          <p:cNvSpPr txBox="1">
            <a:spLocks noGrp="1"/>
          </p:cNvSpPr>
          <p:nvPr>
            <p:ph type="body" idx="1"/>
          </p:nvPr>
        </p:nvSpPr>
        <p:spPr>
          <a:xfrm>
            <a:off x="786137" y="1600200"/>
            <a:ext cx="36753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4" name="Shape 44"/>
          <p:cNvSpPr txBox="1">
            <a:spLocks noGrp="1"/>
          </p:cNvSpPr>
          <p:nvPr>
            <p:ph type="body" idx="2"/>
          </p:nvPr>
        </p:nvSpPr>
        <p:spPr>
          <a:xfrm>
            <a:off x="4682658" y="1600200"/>
            <a:ext cx="36753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899"/>
          </a:xfrm>
          <a:prstGeom prst="rect">
            <a:avLst/>
          </a:prstGeom>
          <a:noFill/>
          <a:ln>
            <a:noFill/>
          </a:ln>
        </p:spPr>
        <p:txBody>
          <a:bodyPr lIns="91425" tIns="91425" rIns="91425" bIns="91425" anchor="b" anchorCtr="0"/>
          <a:lstStyle>
            <a:lvl1pPr lv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6"/>
            <a:ext cx="7571700" cy="4764899"/>
          </a:xfrm>
          <a:prstGeom prst="rect">
            <a:avLst/>
          </a:prstGeom>
          <a:noFill/>
          <a:ln>
            <a:noFill/>
          </a:ln>
        </p:spPr>
        <p:txBody>
          <a:bodyPr lIns="91425" tIns="91425" rIns="91425" bIns="91425" anchor="t" anchorCtr="0"/>
          <a:lstStyle>
            <a:lvl1pPr lvl="0">
              <a:spcBef>
                <a:spcPts val="600"/>
              </a:spcBef>
              <a:buClr>
                <a:srgbClr val="CFD8DC"/>
              </a:buClr>
              <a:buSzPct val="100000"/>
              <a:buFont typeface="Source Sans Pro"/>
              <a:buChar char="◎"/>
              <a:defRPr sz="3000">
                <a:solidFill>
                  <a:srgbClr val="263238"/>
                </a:solidFill>
                <a:latin typeface="Source Sans Pro"/>
                <a:ea typeface="Source Sans Pro"/>
                <a:cs typeface="Source Sans Pro"/>
                <a:sym typeface="Source Sans Pro"/>
              </a:defRPr>
            </a:lvl1pPr>
            <a:lvl2pPr lvl="1">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2pPr>
            <a:lvl3pPr lvl="2">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3pPr>
            <a:lvl4pPr lvl="3">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4pPr>
            <a:lvl5pPr lvl="4">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5pPr>
            <a:lvl6pPr lvl="5">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6pPr>
            <a:lvl7pPr lvl="6">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7pPr>
            <a:lvl8pPr lvl="7">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8pPr>
            <a:lvl9pPr lvl="8">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80.png"/><Relationship Id="rId3" Type="http://schemas.openxmlformats.org/officeDocument/2006/relationships/image" Target="../media/image90.png"/><Relationship Id="rId7" Type="http://schemas.openxmlformats.org/officeDocument/2006/relationships/image" Target="../media/image120.png"/><Relationship Id="rId12" Type="http://schemas.openxmlformats.org/officeDocument/2006/relationships/image" Target="../media/image17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microsoft.com/office/2007/relationships/hdphoto" Target="../media/hdphoto1.wdp"/><Relationship Id="rId11" Type="http://schemas.openxmlformats.org/officeDocument/2006/relationships/image" Target="../media/image160.png"/><Relationship Id="rId5" Type="http://schemas.openxmlformats.org/officeDocument/2006/relationships/image" Target="../media/image29.png"/><Relationship Id="rId15" Type="http://schemas.openxmlformats.org/officeDocument/2006/relationships/image" Target="../media/image30.png"/><Relationship Id="rId10" Type="http://schemas.openxmlformats.org/officeDocument/2006/relationships/image" Target="../media/image150.png"/><Relationship Id="rId4" Type="http://schemas.openxmlformats.org/officeDocument/2006/relationships/image" Target="../media/image28.png"/><Relationship Id="rId9" Type="http://schemas.openxmlformats.org/officeDocument/2006/relationships/image" Target="../media/image140.png"/><Relationship Id="rId14" Type="http://schemas.openxmlformats.org/officeDocument/2006/relationships/image" Target="../media/image190.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0.png"/><Relationship Id="rId18" Type="http://schemas.openxmlformats.org/officeDocument/2006/relationships/image" Target="../media/image340.png"/><Relationship Id="rId3" Type="http://schemas.openxmlformats.org/officeDocument/2006/relationships/image" Target="../media/image31.png"/><Relationship Id="rId7" Type="http://schemas.openxmlformats.org/officeDocument/2006/relationships/image" Target="../media/image25.png"/><Relationship Id="rId12" Type="http://schemas.openxmlformats.org/officeDocument/2006/relationships/image" Target="../media/image300.png"/><Relationship Id="rId17" Type="http://schemas.openxmlformats.org/officeDocument/2006/relationships/image" Target="../media/image34.png"/><Relationship Id="rId2" Type="http://schemas.openxmlformats.org/officeDocument/2006/relationships/notesSlide" Target="../notesSlides/notesSlide17.xml"/><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0.png"/><Relationship Id="rId15" Type="http://schemas.openxmlformats.org/officeDocument/2006/relationships/image" Target="../media/image320.png"/><Relationship Id="rId10" Type="http://schemas.openxmlformats.org/officeDocument/2006/relationships/image" Target="../media/image280.png"/><Relationship Id="rId9" Type="http://schemas.openxmlformats.org/officeDocument/2006/relationships/image" Target="../media/image270.png"/><Relationship Id="rId1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2.png"/><Relationship Id="rId18" Type="http://schemas.openxmlformats.org/officeDocument/2006/relationships/image" Target="../media/image46.png"/><Relationship Id="rId3" Type="http://schemas.openxmlformats.org/officeDocument/2006/relationships/image" Target="../media/image31.png"/><Relationship Id="rId21" Type="http://schemas.openxmlformats.org/officeDocument/2006/relationships/image" Target="../media/image44.png"/><Relationship Id="rId12" Type="http://schemas.openxmlformats.org/officeDocument/2006/relationships/image" Target="../media/image41.png"/><Relationship Id="rId17" Type="http://schemas.openxmlformats.org/officeDocument/2006/relationships/image" Target="../media/image45.png"/><Relationship Id="rId2" Type="http://schemas.openxmlformats.org/officeDocument/2006/relationships/notesSlide" Target="../notesSlides/notesSlide18.xml"/><Relationship Id="rId16" Type="http://schemas.openxmlformats.org/officeDocument/2006/relationships/image" Target="../media/image42.png"/><Relationship Id="rId20" Type="http://schemas.openxmlformats.org/officeDocument/2006/relationships/image" Target="../media/image43.png"/><Relationship Id="rId1" Type="http://schemas.openxmlformats.org/officeDocument/2006/relationships/slideLayout" Target="../slideLayouts/slideLayout3.xml"/><Relationship Id="rId11" Type="http://schemas.openxmlformats.org/officeDocument/2006/relationships/image" Target="../media/image40.png"/><Relationship Id="rId15" Type="http://schemas.openxmlformats.org/officeDocument/2006/relationships/image" Target="../media/image36.png"/><Relationship Id="rId23" Type="http://schemas.openxmlformats.org/officeDocument/2006/relationships/image" Target="../media/image49.png"/><Relationship Id="rId10" Type="http://schemas.openxmlformats.org/officeDocument/2006/relationships/image" Target="../media/image39.png"/><Relationship Id="rId19" Type="http://schemas.openxmlformats.org/officeDocument/2006/relationships/image" Target="../media/image47.png"/><Relationship Id="rId4" Type="http://schemas.openxmlformats.org/officeDocument/2006/relationships/image" Target="../media/image34.png"/><Relationship Id="rId9" Type="http://schemas.openxmlformats.org/officeDocument/2006/relationships/image" Target="../media/image38.png"/><Relationship Id="rId14" Type="http://schemas.openxmlformats.org/officeDocument/2006/relationships/image" Target="../media/image35.png"/><Relationship Id="rId22"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9.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microsoft.com/office/2007/relationships/hdphoto" Target="../media/hdphoto1.wdp"/><Relationship Id="rId9"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notesSlide" Target="../notesSlides/notesSlide6.xml"/><Relationship Id="rId7" Type="http://schemas.openxmlformats.org/officeDocument/2006/relationships/image" Target="../media/image7.wmf"/><Relationship Id="rId12" Type="http://schemas.openxmlformats.org/officeDocument/2006/relationships/image" Target="../media/image15.png"/><Relationship Id="rId2" Type="http://schemas.openxmlformats.org/officeDocument/2006/relationships/slideLayout" Target="../slideLayouts/slideLayout4.xml"/><Relationship Id="rId16" Type="http://schemas.openxmlformats.org/officeDocument/2006/relationships/image" Target="../media/image19.png"/><Relationship Id="rId1" Type="http://schemas.openxmlformats.org/officeDocument/2006/relationships/vmlDrawing" Target="../drawings/vmlDrawing1.vml"/><Relationship Id="rId6" Type="http://schemas.openxmlformats.org/officeDocument/2006/relationships/oleObject" Target="../embeddings/oleObject10.bin"/><Relationship Id="rId11" Type="http://schemas.openxmlformats.org/officeDocument/2006/relationships/image" Target="../media/image14.png"/><Relationship Id="rId5" Type="http://schemas.openxmlformats.org/officeDocument/2006/relationships/image" Target="../media/image7.wmf"/><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oleObject" Target="../embeddings/oleObject1.bin"/><Relationship Id="rId9" Type="http://schemas.openxmlformats.org/officeDocument/2006/relationships/image" Target="../media/image12.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752083" y="3632826"/>
            <a:ext cx="5807399" cy="1546500"/>
          </a:xfrm>
          <a:prstGeom prst="rect">
            <a:avLst/>
          </a:prstGeom>
        </p:spPr>
        <p:txBody>
          <a:bodyPr lIns="91425" tIns="91425" rIns="91425" bIns="91425" anchor="t" anchorCtr="0">
            <a:noAutofit/>
          </a:bodyPr>
          <a:lstStyle/>
          <a:p>
            <a:pPr lvl="0">
              <a:spcBef>
                <a:spcPts val="0"/>
              </a:spcBef>
              <a:buNone/>
            </a:pPr>
            <a:r>
              <a:rPr lang="en" sz="7200" dirty="0" smtClean="0"/>
              <a:t>Ohm’s Law</a:t>
            </a:r>
            <a:endParaRPr lang="en" sz="7200" dirty="0"/>
          </a:p>
        </p:txBody>
      </p:sp>
      <p:sp>
        <p:nvSpPr>
          <p:cNvPr id="3" name="Rectangle 2"/>
          <p:cNvSpPr/>
          <p:nvPr/>
        </p:nvSpPr>
        <p:spPr>
          <a:xfrm>
            <a:off x="3338773" y="995935"/>
            <a:ext cx="2634018" cy="3154710"/>
          </a:xfrm>
          <a:prstGeom prst="rect">
            <a:avLst/>
          </a:prstGeom>
        </p:spPr>
        <p:txBody>
          <a:bodyPr wrap="square">
            <a:spAutoFit/>
          </a:bodyPr>
          <a:lstStyle/>
          <a:p>
            <a:r>
              <a:rPr lang="el-GR" sz="19900" b="1" dirty="0">
                <a:solidFill>
                  <a:srgbClr val="0091EA"/>
                </a:solidFill>
                <a:latin typeface="+mj-lt"/>
                <a:ea typeface="Roboto Slab"/>
                <a:cs typeface="Roboto Slab"/>
                <a:sym typeface="Roboto Slab"/>
              </a:rPr>
              <a:t>Ω</a:t>
            </a:r>
            <a:endParaRPr lang="en-US" sz="19900" b="1" dirty="0">
              <a:solidFill>
                <a:srgbClr val="0091EA"/>
              </a:solidFill>
              <a:latin typeface="+mj-lt"/>
              <a:ea typeface="Roboto Slab"/>
              <a:cs typeface="Roboto Slab"/>
              <a:sym typeface="Roboto Slab"/>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10" name="Oval 9"/>
          <p:cNvSpPr/>
          <p:nvPr/>
        </p:nvSpPr>
        <p:spPr>
          <a:xfrm>
            <a:off x="4178302" y="1193800"/>
            <a:ext cx="863598" cy="863598"/>
          </a:xfrm>
          <a:prstGeom prst="ellipse">
            <a:avLst/>
          </a:prstGeom>
          <a:solidFill>
            <a:srgbClr val="0091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rgbClr val="0091EA"/>
              </a:solidFill>
            </a:endParaRPr>
          </a:p>
        </p:txBody>
      </p:sp>
      <p:sp>
        <p:nvSpPr>
          <p:cNvPr id="8" name="Shape 105"/>
          <p:cNvSpPr txBox="1">
            <a:spLocks/>
          </p:cNvSpPr>
          <p:nvPr/>
        </p:nvSpPr>
        <p:spPr>
          <a:xfrm>
            <a:off x="342900" y="2768598"/>
            <a:ext cx="8534400" cy="2133626"/>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ct val="100000"/>
              <a:buFont typeface="Roboto Slab"/>
              <a:buNone/>
              <a:defRPr sz="2000" b="0" i="0" u="none" strike="noStrike" cap="none">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pPr algn="ctr"/>
            <a:r>
              <a:rPr lang="en" sz="6000" b="1" dirty="0" smtClean="0"/>
              <a:t>MICROSCOPIC</a:t>
            </a:r>
          </a:p>
          <a:p>
            <a:pPr algn="ctr"/>
            <a:r>
              <a:rPr lang="en" sz="6000" b="1" dirty="0" smtClean="0"/>
              <a:t>EXPLANIATION</a:t>
            </a:r>
            <a:endParaRPr lang="en" sz="60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000" y="1295499"/>
            <a:ext cx="660199" cy="660199"/>
          </a:xfrm>
          <a:prstGeom prst="rect">
            <a:avLst/>
          </a:prstGeom>
        </p:spPr>
      </p:pic>
    </p:spTree>
    <p:extLst>
      <p:ext uri="{BB962C8B-B14F-4D97-AF65-F5344CB8AC3E}">
        <p14:creationId xmlns:p14="http://schemas.microsoft.com/office/powerpoint/2010/main" val="427690613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pSp>
        <p:nvGrpSpPr>
          <p:cNvPr id="7" name="Group 6"/>
          <p:cNvGrpSpPr/>
          <p:nvPr/>
        </p:nvGrpSpPr>
        <p:grpSpPr>
          <a:xfrm>
            <a:off x="914400" y="1491019"/>
            <a:ext cx="8229600" cy="4525963"/>
            <a:chOff x="457200" y="1450074"/>
            <a:chExt cx="8229600" cy="4525963"/>
          </a:xfrm>
        </p:grpSpPr>
        <p:sp>
          <p:nvSpPr>
            <p:cNvPr id="8" name="Content Placeholder 9"/>
            <p:cNvSpPr txBox="1">
              <a:spLocks/>
            </p:cNvSpPr>
            <p:nvPr/>
          </p:nvSpPr>
          <p:spPr>
            <a:xfrm>
              <a:off x="457200" y="1450074"/>
              <a:ext cx="8229600" cy="4525963"/>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CFD8DC"/>
                </a:buClr>
                <a:buSzPct val="100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9pPr>
            </a:lstStyle>
            <a:p>
              <a:pPr>
                <a:buFont typeface="Source Sans Pro"/>
                <a:buNone/>
              </a:pPr>
              <a:r>
                <a:rPr lang="en-US" sz="2400" b="1" dirty="0" smtClean="0">
                  <a:solidFill>
                    <a:srgbClr val="0091EA"/>
                  </a:solidFill>
                  <a:latin typeface="+mj-lt"/>
                </a:rPr>
                <a:t>Current flow (I):  </a:t>
              </a:r>
              <a:r>
                <a:rPr lang="en-US" sz="2000" dirty="0" smtClean="0">
                  <a:latin typeface="+mj-lt"/>
                </a:rPr>
                <a:t>An electric circuit is formed when a conductive path is created to allow free electrons to continuously move. </a:t>
              </a:r>
            </a:p>
            <a:p>
              <a:pPr>
                <a:buFont typeface="Source Sans Pro"/>
                <a:buNone/>
              </a:pPr>
              <a:endParaRPr lang="en-US" sz="2000" b="1" dirty="0" smtClean="0">
                <a:latin typeface="+mj-lt"/>
              </a:endParaRPr>
            </a:p>
            <a:p>
              <a:pPr>
                <a:buFont typeface="Source Sans Pro"/>
                <a:buNone/>
              </a:pPr>
              <a:endParaRPr lang="en-US" sz="2000" b="1" dirty="0" smtClean="0">
                <a:latin typeface="+mj-lt"/>
              </a:endParaRPr>
            </a:p>
            <a:p>
              <a:pPr>
                <a:buFont typeface="Source Sans Pro"/>
                <a:buNone/>
              </a:pPr>
              <a:endParaRPr lang="en-US" sz="2000" b="1" dirty="0" smtClean="0">
                <a:latin typeface="+mj-lt"/>
              </a:endParaRPr>
            </a:p>
            <a:p>
              <a:pPr>
                <a:buFont typeface="Source Sans Pro"/>
                <a:buNone/>
              </a:pPr>
              <a:endParaRPr lang="en-US" sz="2000" b="1" dirty="0" smtClean="0">
                <a:latin typeface="+mj-lt"/>
              </a:endParaRPr>
            </a:p>
            <a:p>
              <a:pPr>
                <a:buFont typeface="Source Sans Pro"/>
                <a:buNone/>
              </a:pPr>
              <a:endParaRPr lang="en-US" sz="2000" b="1" dirty="0" smtClean="0">
                <a:latin typeface="+mj-lt"/>
              </a:endParaRPr>
            </a:p>
            <a:p>
              <a:pPr>
                <a:buFont typeface="Source Sans Pro"/>
                <a:buNone/>
              </a:pPr>
              <a:endParaRPr lang="en-US" sz="2000" b="1" dirty="0" smtClean="0">
                <a:latin typeface="+mj-lt"/>
              </a:endParaRPr>
            </a:p>
            <a:p>
              <a:pPr>
                <a:buFont typeface="Source Sans Pro"/>
                <a:buNone/>
              </a:pPr>
              <a:r>
                <a:rPr lang="en-US" sz="2000" b="1" dirty="0" smtClean="0">
                  <a:latin typeface="+mj-lt"/>
                </a:rPr>
                <a:t>    </a:t>
              </a:r>
            </a:p>
            <a:p>
              <a:pPr>
                <a:buFont typeface="Source Sans Pro"/>
                <a:buNone/>
              </a:pPr>
              <a:r>
                <a:rPr lang="en-US" sz="2000" dirty="0" smtClean="0">
                  <a:latin typeface="+mj-lt"/>
                </a:rPr>
                <a:t>this continuous movement of free electrons through circuit is called current flowed</a:t>
              </a:r>
              <a:endParaRPr lang="en-US" sz="2400" b="1" dirty="0" smtClean="0">
                <a:latin typeface="+mj-lt"/>
              </a:endParaRPr>
            </a:p>
            <a:p>
              <a:pPr>
                <a:buFont typeface="Source Sans Pro"/>
                <a:buNone/>
              </a:pPr>
              <a:endParaRPr lang="en-US" sz="2400" b="1" dirty="0" smtClean="0">
                <a:latin typeface="+mj-lt"/>
              </a:endParaRPr>
            </a:p>
            <a:p>
              <a:pPr>
                <a:buFont typeface="Source Sans Pro"/>
                <a:buNone/>
              </a:pPr>
              <a:endParaRPr lang="en-US" sz="2400" b="1" dirty="0" smtClean="0">
                <a:latin typeface="+mj-lt"/>
              </a:endParaRPr>
            </a:p>
            <a:p>
              <a:pPr>
                <a:buFont typeface="Source Sans Pro"/>
                <a:buNone/>
              </a:pPr>
              <a:endParaRPr lang="en-US" sz="2400" b="1" dirty="0">
                <a:latin typeface="+mj-lt"/>
              </a:endParaRPr>
            </a:p>
          </p:txBody>
        </p:sp>
        <p:pic>
          <p:nvPicPr>
            <p:cNvPr id="9" name="Content Placeholder 4" descr="download.jpg"/>
            <p:cNvPicPr>
              <a:picLocks noChangeAspect="1"/>
            </p:cNvPicPr>
            <p:nvPr/>
          </p:nvPicPr>
          <p:blipFill>
            <a:blip r:embed="rId3"/>
            <a:stretch>
              <a:fillRect/>
            </a:stretch>
          </p:blipFill>
          <p:spPr>
            <a:xfrm>
              <a:off x="2667000" y="2364474"/>
              <a:ext cx="2771775" cy="1905000"/>
            </a:xfrm>
            <a:prstGeom prst="rect">
              <a:avLst/>
            </a:prstGeom>
          </p:spPr>
        </p:pic>
      </p:grpSp>
    </p:spTree>
    <p:extLst>
      <p:ext uri="{BB962C8B-B14F-4D97-AF65-F5344CB8AC3E}">
        <p14:creationId xmlns:p14="http://schemas.microsoft.com/office/powerpoint/2010/main" val="256840920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5" name="Picture 2" descr="C:\Users\Razu\Desktop\rahat\download (1).jpg"/>
          <p:cNvPicPr>
            <a:picLocks noChangeAspect="1" noChangeArrowheads="1"/>
          </p:cNvPicPr>
          <p:nvPr/>
        </p:nvPicPr>
        <p:blipFill>
          <a:blip r:embed="rId3"/>
          <a:srcRect/>
          <a:stretch>
            <a:fillRect/>
          </a:stretch>
        </p:blipFill>
        <p:spPr bwMode="auto">
          <a:xfrm>
            <a:off x="2189329" y="504967"/>
            <a:ext cx="2733675" cy="1676400"/>
          </a:xfrm>
          <a:prstGeom prst="rect">
            <a:avLst/>
          </a:prstGeom>
          <a:noFill/>
        </p:spPr>
      </p:pic>
      <p:pic>
        <p:nvPicPr>
          <p:cNvPr id="6" name="Picture 3" descr="C:\Users\Razu\Desktop\rahat\images.jpg"/>
          <p:cNvPicPr>
            <a:picLocks noChangeAspect="1" noChangeArrowheads="1"/>
          </p:cNvPicPr>
          <p:nvPr/>
        </p:nvPicPr>
        <p:blipFill>
          <a:blip r:embed="rId4"/>
          <a:srcRect/>
          <a:stretch>
            <a:fillRect/>
          </a:stretch>
        </p:blipFill>
        <p:spPr bwMode="auto">
          <a:xfrm>
            <a:off x="5501185" y="428767"/>
            <a:ext cx="2057400" cy="1752600"/>
          </a:xfrm>
          <a:prstGeom prst="rect">
            <a:avLst/>
          </a:prstGeom>
          <a:noFill/>
        </p:spPr>
      </p:pic>
      <p:sp>
        <p:nvSpPr>
          <p:cNvPr id="10" name="Content Placeholder 15"/>
          <p:cNvSpPr txBox="1">
            <a:spLocks/>
          </p:cNvSpPr>
          <p:nvPr/>
        </p:nvSpPr>
        <p:spPr>
          <a:xfrm>
            <a:off x="457200" y="446964"/>
            <a:ext cx="8229600" cy="5964072"/>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400" b="1" dirty="0" smtClean="0">
                <a:solidFill>
                  <a:srgbClr val="0091EA"/>
                </a:solidFill>
              </a:rPr>
              <a:t>Voltage (V): </a:t>
            </a:r>
          </a:p>
          <a:p>
            <a:endParaRPr lang="en-US" sz="2400" b="1" dirty="0" smtClean="0"/>
          </a:p>
          <a:p>
            <a:endParaRPr lang="en-US" sz="2400" b="1" dirty="0" smtClean="0"/>
          </a:p>
          <a:p>
            <a:endParaRPr lang="en-US" sz="2400" b="1" dirty="0" smtClean="0"/>
          </a:p>
          <a:p>
            <a:endParaRPr lang="en-US" sz="2400" b="1" dirty="0" smtClean="0"/>
          </a:p>
          <a:p>
            <a:endParaRPr lang="en-US" sz="2400" b="1" dirty="0" smtClean="0"/>
          </a:p>
          <a:p>
            <a:r>
              <a:rPr lang="en-US" sz="2000" dirty="0" smtClean="0"/>
              <a:t>The force, motivating electrons to flow in a circuit is called voltage. It always relative between two points. Without reference to two points , the term voltage has no meaning.</a:t>
            </a:r>
          </a:p>
          <a:p>
            <a:endParaRPr lang="en-US" sz="2000" dirty="0" smtClean="0"/>
          </a:p>
          <a:p>
            <a:r>
              <a:rPr lang="en-US" sz="2400" b="1" dirty="0" smtClean="0">
                <a:solidFill>
                  <a:srgbClr val="0091EA"/>
                </a:solidFill>
              </a:rPr>
              <a:t>Resistance (R): </a:t>
            </a:r>
          </a:p>
          <a:p>
            <a:endParaRPr lang="en-US" sz="2400" b="1" dirty="0" smtClean="0"/>
          </a:p>
          <a:p>
            <a:endParaRPr lang="en-US" sz="2400" b="1" dirty="0" smtClean="0"/>
          </a:p>
          <a:p>
            <a:endParaRPr lang="en-US" sz="2400" b="1" dirty="0" smtClean="0"/>
          </a:p>
          <a:p>
            <a:endParaRPr lang="en-US" sz="2400" b="1" dirty="0" smtClean="0"/>
          </a:p>
          <a:p>
            <a:r>
              <a:rPr lang="en-US" sz="2000" dirty="0" smtClean="0"/>
              <a:t>Free electrons tends to move through conductors </a:t>
            </a:r>
          </a:p>
          <a:p>
            <a:r>
              <a:rPr lang="en-US" sz="2000" dirty="0" smtClean="0"/>
              <a:t>with some degree of friction .This friction or opposition to motion is called resistance.  </a:t>
            </a:r>
          </a:p>
        </p:txBody>
      </p:sp>
      <p:pic>
        <p:nvPicPr>
          <p:cNvPr id="11" name="Picture 4" descr="C:\Users\Razu\Desktop\rahat\Symbol-of-resistor.JPG"/>
          <p:cNvPicPr>
            <a:picLocks noChangeAspect="1" noChangeArrowheads="1"/>
          </p:cNvPicPr>
          <p:nvPr/>
        </p:nvPicPr>
        <p:blipFill>
          <a:blip r:embed="rId5"/>
          <a:srcRect/>
          <a:stretch>
            <a:fillRect/>
          </a:stretch>
        </p:blipFill>
        <p:spPr bwMode="auto">
          <a:xfrm>
            <a:off x="2814637" y="3581400"/>
            <a:ext cx="2438400" cy="1143000"/>
          </a:xfrm>
          <a:prstGeom prst="rect">
            <a:avLst/>
          </a:prstGeom>
          <a:noFill/>
        </p:spPr>
      </p:pic>
      <p:pic>
        <p:nvPicPr>
          <p:cNvPr id="12" name="Picture 5" descr="C:\Users\Razu\Desktop\rahat\download (2).jpg"/>
          <p:cNvPicPr>
            <a:picLocks noChangeAspect="1" noChangeArrowheads="1"/>
          </p:cNvPicPr>
          <p:nvPr/>
        </p:nvPicPr>
        <p:blipFill>
          <a:blip r:embed="rId6"/>
          <a:srcRect/>
          <a:stretch>
            <a:fillRect/>
          </a:stretch>
        </p:blipFill>
        <p:spPr bwMode="auto">
          <a:xfrm>
            <a:off x="5867400" y="3429000"/>
            <a:ext cx="2362200" cy="1295400"/>
          </a:xfrm>
          <a:prstGeom prst="rect">
            <a:avLst/>
          </a:prstGeom>
          <a:noFill/>
        </p:spPr>
      </p:pic>
    </p:spTree>
    <p:extLst>
      <p:ext uri="{BB962C8B-B14F-4D97-AF65-F5344CB8AC3E}">
        <p14:creationId xmlns:p14="http://schemas.microsoft.com/office/powerpoint/2010/main" val="3435548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5" name="Content Placeholder 2"/>
          <p:cNvSpPr txBox="1">
            <a:spLocks/>
          </p:cNvSpPr>
          <p:nvPr/>
        </p:nvSpPr>
        <p:spPr>
          <a:xfrm>
            <a:off x="457200" y="1545609"/>
            <a:ext cx="8229600" cy="452596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smtClean="0"/>
              <a:t>Current flow is directly proportional  to its motivational force. More the free electrons excited, more the current flow exists in the circuit. And this excitement is created by the motivational force, generally called voltage.  i.e.</a:t>
            </a:r>
          </a:p>
          <a:p>
            <a:endParaRPr lang="en-US" sz="2000" dirty="0" smtClean="0"/>
          </a:p>
          <a:p>
            <a:pPr algn="ctr"/>
            <a:r>
              <a:rPr lang="en-US" sz="4000" dirty="0" smtClean="0"/>
              <a:t>V </a:t>
            </a:r>
            <a:r>
              <a:rPr lang="en-US" sz="4000" dirty="0"/>
              <a:t>∝ </a:t>
            </a:r>
            <a:r>
              <a:rPr lang="en-US" sz="4000" dirty="0" smtClean="0"/>
              <a:t> I</a:t>
            </a:r>
          </a:p>
          <a:p>
            <a:r>
              <a:rPr lang="en-US" sz="2000" dirty="0" smtClean="0"/>
              <a:t>To make this term as equation , a constant is needed. Here, resistance is the required constant. </a:t>
            </a:r>
          </a:p>
          <a:p>
            <a:pPr algn="ctr"/>
            <a:r>
              <a:rPr lang="en-US" sz="4000" dirty="0" smtClean="0"/>
              <a:t>V=IR</a:t>
            </a:r>
          </a:p>
        </p:txBody>
      </p:sp>
    </p:spTree>
    <p:extLst>
      <p:ext uri="{BB962C8B-B14F-4D97-AF65-F5344CB8AC3E}">
        <p14:creationId xmlns:p14="http://schemas.microsoft.com/office/powerpoint/2010/main" val="11335898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3" name="Content Placeholder 4"/>
          <p:cNvSpPr txBox="1">
            <a:spLocks/>
          </p:cNvSpPr>
          <p:nvPr/>
        </p:nvSpPr>
        <p:spPr>
          <a:xfrm>
            <a:off x="620973" y="1272654"/>
            <a:ext cx="8229600" cy="452596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CFD8DC"/>
              </a:buClr>
              <a:buSzPct val="100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CFD8DC"/>
              </a:buClr>
              <a:buSzPct val="100000"/>
              <a:buFont typeface="Source Sans Pro"/>
              <a:buNone/>
              <a:defRPr sz="1800" b="0" i="0" u="none" strike="noStrike" cap="none">
                <a:solidFill>
                  <a:srgbClr val="263238"/>
                </a:solidFill>
                <a:latin typeface="Source Sans Pro"/>
                <a:ea typeface="Source Sans Pro"/>
                <a:cs typeface="Source Sans Pro"/>
                <a:sym typeface="Source Sans Pro"/>
              </a:defRPr>
            </a:lvl9pPr>
          </a:lstStyle>
          <a:p>
            <a:pPr>
              <a:buFont typeface="Source Sans Pro"/>
              <a:buNone/>
            </a:pPr>
            <a:r>
              <a:rPr lang="en-US" sz="2000" dirty="0" smtClean="0"/>
              <a:t>Resistance tries to resist the current flow in the circuit. So, it must be a opposite term to the current flow I. And From the mathematical term, it is clear that, when the voltage is constant, the resistance is inversely proportional to the current flow </a:t>
            </a:r>
          </a:p>
          <a:p>
            <a:pPr>
              <a:buFont typeface="Source Sans Pro"/>
              <a:buNone/>
            </a:pPr>
            <a:r>
              <a:rPr lang="en-US" sz="2000" dirty="0" smtClean="0"/>
              <a:t>              </a:t>
            </a:r>
          </a:p>
          <a:p>
            <a:pPr>
              <a:buNone/>
            </a:pPr>
            <a:r>
              <a:rPr lang="en-US" sz="2000" dirty="0" smtClean="0"/>
              <a:t>             			         </a:t>
            </a:r>
            <a:r>
              <a:rPr lang="en-US" sz="4000" dirty="0" smtClean="0"/>
              <a:t>I </a:t>
            </a:r>
            <a:r>
              <a:rPr lang="en-US" sz="4000" dirty="0"/>
              <a:t>∝ </a:t>
            </a:r>
            <a:r>
              <a:rPr lang="en-US" sz="4000" dirty="0" smtClean="0"/>
              <a:t>1/R</a:t>
            </a:r>
          </a:p>
          <a:p>
            <a:pPr>
              <a:buFont typeface="Source Sans Pro"/>
              <a:buNone/>
            </a:pPr>
            <a:endParaRPr lang="en-US" sz="2000" dirty="0" smtClean="0"/>
          </a:p>
          <a:p>
            <a:pPr>
              <a:buFont typeface="Source Sans Pro"/>
              <a:buNone/>
            </a:pPr>
            <a:endParaRPr lang="en-US" sz="2000" dirty="0"/>
          </a:p>
          <a:p>
            <a:pPr>
              <a:buFont typeface="Source Sans Pro"/>
              <a:buNone/>
            </a:pPr>
            <a:endParaRPr lang="en-US" sz="2000" dirty="0" smtClean="0"/>
          </a:p>
          <a:p>
            <a:pPr>
              <a:buFont typeface="Source Sans Pro"/>
              <a:buNone/>
            </a:pPr>
            <a:r>
              <a:rPr lang="en-US" sz="2000" dirty="0" smtClean="0"/>
              <a:t>That means, more the resistance exists, less the current will flow in the circuit.</a:t>
            </a:r>
          </a:p>
          <a:p>
            <a:pPr>
              <a:buFont typeface="Source Sans Pro"/>
              <a:buNone/>
            </a:pPr>
            <a:endParaRPr lang="en-US" dirty="0"/>
          </a:p>
        </p:txBody>
      </p:sp>
      <p:pic>
        <p:nvPicPr>
          <p:cNvPr id="4" name="Picture 2" descr="C:\Users\Razu\Desktop\rahat\images (1).jpg"/>
          <p:cNvPicPr>
            <a:picLocks noChangeAspect="1" noChangeArrowheads="1"/>
          </p:cNvPicPr>
          <p:nvPr/>
        </p:nvPicPr>
        <p:blipFill>
          <a:blip r:embed="rId3"/>
          <a:srcRect/>
          <a:stretch>
            <a:fillRect/>
          </a:stretch>
        </p:blipFill>
        <p:spPr bwMode="auto">
          <a:xfrm>
            <a:off x="6250675" y="2336043"/>
            <a:ext cx="2080146" cy="2089432"/>
          </a:xfrm>
          <a:prstGeom prst="rect">
            <a:avLst/>
          </a:prstGeom>
          <a:noFill/>
        </p:spPr>
      </p:pic>
    </p:spTree>
    <p:extLst>
      <p:ext uri="{BB962C8B-B14F-4D97-AF65-F5344CB8AC3E}">
        <p14:creationId xmlns:p14="http://schemas.microsoft.com/office/powerpoint/2010/main" val="178872859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Shape 105"/>
          <p:cNvSpPr txBox="1">
            <a:spLocks/>
          </p:cNvSpPr>
          <p:nvPr/>
        </p:nvSpPr>
        <p:spPr>
          <a:xfrm>
            <a:off x="2343150" y="2882475"/>
            <a:ext cx="4533900" cy="193084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ct val="100000"/>
              <a:buFont typeface="Roboto Slab"/>
              <a:buNone/>
              <a:defRPr sz="2000" b="0" i="0" u="none" strike="noStrike" cap="none">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pPr algn="ctr"/>
            <a:r>
              <a:rPr lang="en" sz="6000" b="1" dirty="0" smtClean="0"/>
              <a:t>CIRCUIT</a:t>
            </a:r>
          </a:p>
          <a:p>
            <a:pPr algn="ctr"/>
            <a:r>
              <a:rPr lang="en" sz="6000" b="1" dirty="0" smtClean="0"/>
              <a:t>ANALYSIS</a:t>
            </a:r>
            <a:endParaRPr lang="en" sz="6000" b="1" dirty="0"/>
          </a:p>
        </p:txBody>
      </p:sp>
      <p:sp>
        <p:nvSpPr>
          <p:cNvPr id="10" name="Oval 9"/>
          <p:cNvSpPr/>
          <p:nvPr/>
        </p:nvSpPr>
        <p:spPr>
          <a:xfrm>
            <a:off x="4178302" y="1193800"/>
            <a:ext cx="863598" cy="863598"/>
          </a:xfrm>
          <a:prstGeom prst="ellipse">
            <a:avLst/>
          </a:prstGeom>
          <a:solidFill>
            <a:srgbClr val="0091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rgbClr val="0091EA"/>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513" y="1143000"/>
            <a:ext cx="1117175" cy="1117175"/>
          </a:xfrm>
          <a:prstGeom prst="rect">
            <a:avLst/>
          </a:prstGeom>
        </p:spPr>
      </p:pic>
    </p:spTree>
    <p:extLst>
      <p:ext uri="{BB962C8B-B14F-4D97-AF65-F5344CB8AC3E}">
        <p14:creationId xmlns:p14="http://schemas.microsoft.com/office/powerpoint/2010/main" val="311062891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35" name="TextBox 34"/>
          <p:cNvSpPr txBox="1"/>
          <p:nvPr/>
        </p:nvSpPr>
        <p:spPr>
          <a:xfrm>
            <a:off x="9143935" y="4505671"/>
            <a:ext cx="65" cy="430887"/>
          </a:xfrm>
          <a:prstGeom prst="rect">
            <a:avLst/>
          </a:prstGeom>
          <a:noFill/>
        </p:spPr>
        <p:txBody>
          <a:bodyPr wrap="none" lIns="0" tIns="0" rIns="0" bIns="0" rtlCol="0">
            <a:spAutoFit/>
          </a:bodyPr>
          <a:lstStyle/>
          <a:p>
            <a:endParaRPr lang="en-US" dirty="0" smtClean="0"/>
          </a:p>
          <a:p>
            <a:endParaRPr lang="en-US" dirty="0"/>
          </a:p>
        </p:txBody>
      </p:sp>
      <p:grpSp>
        <p:nvGrpSpPr>
          <p:cNvPr id="45" name="Group 44"/>
          <p:cNvGrpSpPr/>
          <p:nvPr/>
        </p:nvGrpSpPr>
        <p:grpSpPr>
          <a:xfrm>
            <a:off x="6425718" y="4334552"/>
            <a:ext cx="2113977" cy="680160"/>
            <a:chOff x="5911368" y="2777414"/>
            <a:chExt cx="2113977" cy="680160"/>
          </a:xfrm>
        </p:grpSpPr>
        <mc:AlternateContent xmlns:mc="http://schemas.openxmlformats.org/markup-compatibility/2006" xmlns:a14="http://schemas.microsoft.com/office/drawing/2010/main">
          <mc:Choice Requires="a14">
            <p:sp>
              <p:nvSpPr>
                <p:cNvPr id="33" name="TextBox 32"/>
                <p:cNvSpPr txBox="1"/>
                <p:nvPr/>
              </p:nvSpPr>
              <p:spPr>
                <a:xfrm>
                  <a:off x="5911368" y="2777414"/>
                  <a:ext cx="1058107" cy="246221"/>
                </a:xfrm>
                <a:prstGeom prst="rect">
                  <a:avLst/>
                </a:prstGeom>
                <a:noFill/>
              </p:spPr>
              <p:txBody>
                <a:bodyPr wrap="square" lIns="0" tIns="0" rIns="0" bIns="0" rtlCol="0">
                  <a:spAutoFit/>
                </a:bodyPr>
                <a:lstStyle/>
                <a:p>
                  <a:r>
                    <a:rPr lang="en-US" sz="1600" b="0" dirty="0" smtClean="0">
                      <a:ea typeface="Cambria Math" panose="02040503050406030204" pitchFamily="18" charset="0"/>
                    </a:rPr>
                    <a:t>1. </a:t>
                  </a:r>
                  <a14:m>
                    <m:oMath xmlns:m="http://schemas.openxmlformats.org/officeDocument/2006/math">
                      <m:r>
                        <a:rPr lang="en-US" sz="1600" b="0" i="1" smtClean="0">
                          <a:latin typeface="Cambria Math" panose="02040503050406030204" pitchFamily="18" charset="0"/>
                          <a:ea typeface="Cambria Math" panose="02040503050406030204" pitchFamily="18" charset="0"/>
                        </a:rPr>
                        <m:t>𝑉</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𝐼𝑅</m:t>
                      </m:r>
                    </m:oMath>
                  </a14:m>
                  <a:endParaRPr lang="en-US" sz="1600" b="0" dirty="0" smtClean="0">
                    <a:latin typeface="Cambria Math" panose="02040503050406030204" pitchFamily="18" charset="0"/>
                    <a:ea typeface="Cambria Math" panose="02040503050406030204" pitchFamily="18"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5911368" y="2777414"/>
                  <a:ext cx="1058107" cy="246221"/>
                </a:xfrm>
                <a:prstGeom prst="rect">
                  <a:avLst/>
                </a:prstGeom>
                <a:blipFill rotWithShape="0">
                  <a:blip r:embed="rId3"/>
                  <a:stretch>
                    <a:fillRect l="-11494" t="-25000" b="-5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5911368" y="3211353"/>
                  <a:ext cx="2113977" cy="246221"/>
                </a:xfrm>
                <a:prstGeom prst="rect">
                  <a:avLst/>
                </a:prstGeom>
                <a:noFill/>
              </p:spPr>
              <p:txBody>
                <a:bodyPr wrap="none" lIns="0" tIns="0" rIns="0" bIns="0" rtlCol="0">
                  <a:spAutoFit/>
                </a:bodyPr>
                <a:lstStyle/>
                <a:p>
                  <a:r>
                    <a:rPr lang="en-US" sz="1600" dirty="0" smtClean="0"/>
                    <a:t>2.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𝑠</m:t>
                          </m:r>
                        </m:sub>
                      </m:sSub>
                      <m:r>
                        <a:rPr lang="en-US" sz="1600" b="0" i="1" smtClean="0">
                          <a:latin typeface="Cambria Math" panose="02040503050406030204" pitchFamily="18" charset="0"/>
                        </a:rPr>
                        <m:t> =</m:t>
                      </m:r>
                    </m:oMath>
                  </a14:m>
                  <a:r>
                    <a:rPr lang="en-US" sz="1600" dirty="0" smtClean="0"/>
                    <a:t> </a:t>
                  </a:r>
                  <a14:m>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1</m:t>
                          </m:r>
                        </m:sub>
                      </m:sSub>
                      <m:r>
                        <a:rPr lang="en-US" sz="1600" b="0" i="1" dirty="0" smtClean="0">
                          <a:latin typeface="Cambria Math" panose="02040503050406030204" pitchFamily="18" charset="0"/>
                        </a:rPr>
                        <m:t>+</m:t>
                      </m:r>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2</m:t>
                          </m:r>
                        </m:sub>
                      </m:sSub>
                      <m:r>
                        <a:rPr lang="en-US" sz="1600" b="0" i="1" dirty="0" smtClean="0">
                          <a:latin typeface="Cambria Math" panose="02040503050406030204" pitchFamily="18" charset="0"/>
                        </a:rPr>
                        <m:t>+</m:t>
                      </m:r>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𝑅</m:t>
                          </m:r>
                        </m:e>
                        <m:sub>
                          <m:r>
                            <a:rPr lang="en-US" sz="1600" b="0" i="1" dirty="0" smtClean="0">
                              <a:latin typeface="Cambria Math" panose="02040503050406030204" pitchFamily="18" charset="0"/>
                            </a:rPr>
                            <m:t>3</m:t>
                          </m:r>
                        </m:sub>
                      </m:sSub>
                    </m:oMath>
                  </a14:m>
                  <a:r>
                    <a:rPr lang="en-US" sz="1600" dirty="0" smtClean="0"/>
                    <a:t>…</a:t>
                  </a:r>
                  <a:endParaRPr lang="en-US" sz="1600" dirty="0"/>
                </a:p>
              </p:txBody>
            </p:sp>
          </mc:Choice>
          <mc:Fallback>
            <p:sp>
              <p:nvSpPr>
                <p:cNvPr id="37" name="TextBox 36"/>
                <p:cNvSpPr txBox="1">
                  <a:spLocks noRot="1" noChangeAspect="1" noMove="1" noResize="1" noEditPoints="1" noAdjustHandles="1" noChangeArrowheads="1" noChangeShapeType="1" noTextEdit="1"/>
                </p:cNvSpPr>
                <p:nvPr/>
              </p:nvSpPr>
              <p:spPr>
                <a:xfrm>
                  <a:off x="5911368" y="3211353"/>
                  <a:ext cx="2113977" cy="246221"/>
                </a:xfrm>
                <a:prstGeom prst="rect">
                  <a:avLst/>
                </a:prstGeom>
                <a:blipFill rotWithShape="0">
                  <a:blip r:embed="rId4"/>
                  <a:stretch>
                    <a:fillRect l="-5764" t="-24390" r="-5187" b="-48780"/>
                  </a:stretch>
                </a:blipFill>
              </p:spPr>
              <p:txBody>
                <a:bodyPr/>
                <a:lstStyle/>
                <a:p>
                  <a:r>
                    <a:rPr lang="en-US">
                      <a:noFill/>
                    </a:rPr>
                    <a:t> </a:t>
                  </a:r>
                </a:p>
              </p:txBody>
            </p:sp>
          </mc:Fallback>
        </mc:AlternateContent>
      </p:grpSp>
      <p:pic>
        <p:nvPicPr>
          <p:cNvPr id="38" name="Picture 37"/>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805260" y="1389049"/>
            <a:ext cx="4869822" cy="2448463"/>
          </a:xfrm>
          <a:prstGeom prst="rect">
            <a:avLst/>
          </a:prstGeom>
        </p:spPr>
      </p:pic>
      <p:grpSp>
        <p:nvGrpSpPr>
          <p:cNvPr id="42" name="Group 41"/>
          <p:cNvGrpSpPr/>
          <p:nvPr/>
        </p:nvGrpSpPr>
        <p:grpSpPr>
          <a:xfrm>
            <a:off x="1411649" y="1232917"/>
            <a:ext cx="349623" cy="344904"/>
            <a:chOff x="1357313" y="480596"/>
            <a:chExt cx="349623" cy="344904"/>
          </a:xfrm>
        </p:grpSpPr>
        <p:cxnSp>
          <p:nvCxnSpPr>
            <p:cNvPr id="40" name="Straight Arrow Connector 39"/>
            <p:cNvCxnSpPr/>
            <p:nvPr/>
          </p:nvCxnSpPr>
          <p:spPr>
            <a:xfrm>
              <a:off x="1357313" y="825500"/>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454944" y="480596"/>
              <a:ext cx="251992" cy="338554"/>
            </a:xfrm>
            <a:prstGeom prst="rect">
              <a:avLst/>
            </a:prstGeom>
            <a:noFill/>
          </p:spPr>
          <p:txBody>
            <a:bodyPr wrap="none" lIns="91440" tIns="45720" rIns="91440" bIns="45720">
              <a:spAutoFit/>
            </a:bodyPr>
            <a:lstStyle/>
            <a:p>
              <a:pPr algn="ctr"/>
              <a:r>
                <a:rPr lang="en-US" sz="1600" b="0" i="1" cap="none" spc="0" dirty="0" smtClean="0">
                  <a:ln w="0"/>
                  <a:solidFill>
                    <a:srgbClr val="0091EA"/>
                  </a:solidFill>
                  <a:latin typeface="Cambria Math" panose="02040503050406030204" pitchFamily="18" charset="0"/>
                  <a:ea typeface="Cambria Math" panose="02040503050406030204" pitchFamily="18" charset="0"/>
                </a:rPr>
                <a:t>I</a:t>
              </a:r>
              <a:endParaRPr lang="en-US" sz="1600" b="0" i="1" cap="none" spc="0" dirty="0">
                <a:ln w="0"/>
                <a:solidFill>
                  <a:srgbClr val="0091EA"/>
                </a:solidFill>
                <a:latin typeface="Cambria Math" panose="02040503050406030204" pitchFamily="18" charset="0"/>
                <a:ea typeface="Cambria Math" panose="02040503050406030204" pitchFamily="18" charset="0"/>
              </a:endParaRPr>
            </a:p>
          </p:txBody>
        </p:sp>
      </p:grpSp>
      <mc:AlternateContent xmlns:mc="http://schemas.openxmlformats.org/markup-compatibility/2006" xmlns:a14="http://schemas.microsoft.com/office/drawing/2010/main">
        <mc:Choice Requires="a14">
          <p:sp>
            <p:nvSpPr>
              <p:cNvPr id="98" name="Rectangle 97"/>
              <p:cNvSpPr/>
              <p:nvPr/>
            </p:nvSpPr>
            <p:spPr>
              <a:xfrm>
                <a:off x="2078840" y="1145914"/>
                <a:ext cx="386452"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1</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98" name="Rectangle 97"/>
              <p:cNvSpPr>
                <a:spLocks noRot="1" noChangeAspect="1" noMove="1" noResize="1" noEditPoints="1" noAdjustHandles="1" noChangeArrowheads="1" noChangeShapeType="1" noTextEdit="1"/>
              </p:cNvSpPr>
              <p:nvPr/>
            </p:nvSpPr>
            <p:spPr>
              <a:xfrm>
                <a:off x="2078840" y="1145914"/>
                <a:ext cx="386452"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3071760" y="2341678"/>
                <a:ext cx="391196"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2</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99" name="Rectangle 98"/>
              <p:cNvSpPr>
                <a:spLocks noRot="1" noChangeAspect="1" noMove="1" noResize="1" noEditPoints="1" noAdjustHandles="1" noChangeArrowheads="1" noChangeShapeType="1" noTextEdit="1"/>
              </p:cNvSpPr>
              <p:nvPr/>
            </p:nvSpPr>
            <p:spPr>
              <a:xfrm>
                <a:off x="3071760" y="2341678"/>
                <a:ext cx="391196" cy="33855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Rectangle 103"/>
              <p:cNvSpPr/>
              <p:nvPr/>
            </p:nvSpPr>
            <p:spPr>
              <a:xfrm>
                <a:off x="4663542" y="2373824"/>
                <a:ext cx="391196"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4</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104" name="Rectangle 103"/>
              <p:cNvSpPr>
                <a:spLocks noRot="1" noChangeAspect="1" noMove="1" noResize="1" noEditPoints="1" noAdjustHandles="1" noChangeArrowheads="1" noChangeShapeType="1" noTextEdit="1"/>
              </p:cNvSpPr>
              <p:nvPr/>
            </p:nvSpPr>
            <p:spPr>
              <a:xfrm>
                <a:off x="4663542" y="2373824"/>
                <a:ext cx="391196" cy="338554"/>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Rectangle 105"/>
              <p:cNvSpPr/>
              <p:nvPr/>
            </p:nvSpPr>
            <p:spPr>
              <a:xfrm>
                <a:off x="2074096" y="2845091"/>
                <a:ext cx="391196"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3</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106" name="Rectangle 105"/>
              <p:cNvSpPr>
                <a:spLocks noRot="1" noChangeAspect="1" noMove="1" noResize="1" noEditPoints="1" noAdjustHandles="1" noChangeArrowheads="1" noChangeShapeType="1" noTextEdit="1"/>
              </p:cNvSpPr>
              <p:nvPr/>
            </p:nvSpPr>
            <p:spPr>
              <a:xfrm>
                <a:off x="2074096" y="2845091"/>
                <a:ext cx="391196" cy="33855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Rectangle 115"/>
              <p:cNvSpPr/>
              <p:nvPr/>
            </p:nvSpPr>
            <p:spPr>
              <a:xfrm>
                <a:off x="1994243" y="889435"/>
                <a:ext cx="510653"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  </m:t>
                          </m:r>
                          <m:r>
                            <a:rPr lang="en-US" sz="1600" b="0" i="1" cap="none" spc="0" smtClean="0">
                              <a:ln w="0"/>
                              <a:solidFill>
                                <a:srgbClr val="0091EA"/>
                              </a:solidFill>
                              <a:latin typeface="Cambria Math" panose="02040503050406030204" pitchFamily="18" charset="0"/>
                              <a:ea typeface="Cambria Math" panose="02040503050406030204" pitchFamily="18" charset="0"/>
                            </a:rPr>
                            <m:t>𝑉</m:t>
                          </m:r>
                        </m:e>
                        <m:sub>
                          <m:r>
                            <a:rPr lang="en-US" sz="1600" b="0" i="1" cap="none" spc="0" smtClean="0">
                              <a:ln w="0"/>
                              <a:solidFill>
                                <a:srgbClr val="0091EA"/>
                              </a:solidFill>
                              <a:latin typeface="Cambria Math" panose="02040503050406030204" pitchFamily="18" charset="0"/>
                              <a:ea typeface="Cambria Math" panose="02040503050406030204" pitchFamily="18" charset="0"/>
                            </a:rPr>
                            <m:t>1</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116" name="Rectangle 115"/>
              <p:cNvSpPr>
                <a:spLocks noRot="1" noChangeAspect="1" noMove="1" noResize="1" noEditPoints="1" noAdjustHandles="1" noChangeArrowheads="1" noChangeShapeType="1" noTextEdit="1"/>
              </p:cNvSpPr>
              <p:nvPr/>
            </p:nvSpPr>
            <p:spPr>
              <a:xfrm>
                <a:off x="1994243" y="889435"/>
                <a:ext cx="510653" cy="33855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Rectangle 117"/>
              <p:cNvSpPr/>
              <p:nvPr/>
            </p:nvSpPr>
            <p:spPr>
              <a:xfrm>
                <a:off x="2982472" y="2056444"/>
                <a:ext cx="515398"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  </m:t>
                          </m:r>
                          <m:r>
                            <a:rPr lang="en-US" sz="1600" b="0" i="1" cap="none" spc="0" smtClean="0">
                              <a:ln w="0"/>
                              <a:solidFill>
                                <a:srgbClr val="0091EA"/>
                              </a:solidFill>
                              <a:latin typeface="Cambria Math" panose="02040503050406030204" pitchFamily="18" charset="0"/>
                              <a:ea typeface="Cambria Math" panose="02040503050406030204" pitchFamily="18" charset="0"/>
                            </a:rPr>
                            <m:t>𝑉</m:t>
                          </m:r>
                        </m:e>
                        <m:sub>
                          <m:r>
                            <a:rPr lang="en-US" sz="1600" b="0" i="1" cap="none" spc="0" smtClean="0">
                              <a:ln w="0"/>
                              <a:solidFill>
                                <a:srgbClr val="0091EA"/>
                              </a:solidFill>
                              <a:latin typeface="Cambria Math" panose="02040503050406030204" pitchFamily="18" charset="0"/>
                              <a:ea typeface="Cambria Math" panose="02040503050406030204" pitchFamily="18" charset="0"/>
                            </a:rPr>
                            <m:t>2</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118" name="Rectangle 117"/>
              <p:cNvSpPr>
                <a:spLocks noRot="1" noChangeAspect="1" noMove="1" noResize="1" noEditPoints="1" noAdjustHandles="1" noChangeArrowheads="1" noChangeShapeType="1" noTextEdit="1"/>
              </p:cNvSpPr>
              <p:nvPr/>
            </p:nvSpPr>
            <p:spPr>
              <a:xfrm>
                <a:off x="2982472" y="2056444"/>
                <a:ext cx="515398" cy="338554"/>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118"/>
              <p:cNvSpPr/>
              <p:nvPr/>
            </p:nvSpPr>
            <p:spPr>
              <a:xfrm>
                <a:off x="1994243" y="2562343"/>
                <a:ext cx="515398"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  </m:t>
                          </m:r>
                          <m:r>
                            <a:rPr lang="en-US" sz="1600" b="0" i="1" cap="none" spc="0" smtClean="0">
                              <a:ln w="0"/>
                              <a:solidFill>
                                <a:srgbClr val="0091EA"/>
                              </a:solidFill>
                              <a:latin typeface="Cambria Math" panose="02040503050406030204" pitchFamily="18" charset="0"/>
                              <a:ea typeface="Cambria Math" panose="02040503050406030204" pitchFamily="18" charset="0"/>
                            </a:rPr>
                            <m:t>𝑉</m:t>
                          </m:r>
                        </m:e>
                        <m:sub>
                          <m:r>
                            <a:rPr lang="en-US" sz="1600" b="0" i="1" cap="none" spc="0" smtClean="0">
                              <a:ln w="0"/>
                              <a:solidFill>
                                <a:srgbClr val="0091EA"/>
                              </a:solidFill>
                              <a:latin typeface="Cambria Math" panose="02040503050406030204" pitchFamily="18" charset="0"/>
                              <a:ea typeface="Cambria Math" panose="02040503050406030204" pitchFamily="18" charset="0"/>
                            </a:rPr>
                            <m:t>3</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119" name="Rectangle 118"/>
              <p:cNvSpPr>
                <a:spLocks noRot="1" noChangeAspect="1" noMove="1" noResize="1" noEditPoints="1" noAdjustHandles="1" noChangeArrowheads="1" noChangeShapeType="1" noTextEdit="1"/>
              </p:cNvSpPr>
              <p:nvPr/>
            </p:nvSpPr>
            <p:spPr>
              <a:xfrm>
                <a:off x="1994243" y="2562343"/>
                <a:ext cx="515398" cy="338554"/>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119"/>
              <p:cNvSpPr/>
              <p:nvPr/>
            </p:nvSpPr>
            <p:spPr>
              <a:xfrm>
                <a:off x="4551210" y="2110378"/>
                <a:ext cx="506614"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  </m:t>
                          </m:r>
                          <m:r>
                            <a:rPr lang="en-US" sz="1600" b="0" i="1" cap="none" spc="0" smtClean="0">
                              <a:ln w="0"/>
                              <a:solidFill>
                                <a:srgbClr val="0091EA"/>
                              </a:solidFill>
                              <a:latin typeface="Cambria Math" panose="02040503050406030204" pitchFamily="18" charset="0"/>
                              <a:ea typeface="Cambria Math" panose="02040503050406030204" pitchFamily="18" charset="0"/>
                            </a:rPr>
                            <m:t>𝑉</m:t>
                          </m:r>
                        </m:e>
                        <m:sub>
                          <m:r>
                            <a:rPr lang="en-US" sz="1600" b="0" i="1" cap="none" spc="0" smtClean="0">
                              <a:ln w="0"/>
                              <a:solidFill>
                                <a:srgbClr val="0091EA"/>
                              </a:solidFill>
                              <a:latin typeface="Cambria Math" panose="02040503050406030204" pitchFamily="18" charset="0"/>
                              <a:ea typeface="Cambria Math" panose="02040503050406030204" pitchFamily="18" charset="0"/>
                            </a:rPr>
                            <m:t>4</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120" name="Rectangle 119"/>
              <p:cNvSpPr>
                <a:spLocks noRot="1" noChangeAspect="1" noMove="1" noResize="1" noEditPoints="1" noAdjustHandles="1" noChangeArrowheads="1" noChangeShapeType="1" noTextEdit="1"/>
              </p:cNvSpPr>
              <p:nvPr/>
            </p:nvSpPr>
            <p:spPr>
              <a:xfrm>
                <a:off x="4551210" y="2110378"/>
                <a:ext cx="506614" cy="338554"/>
              </a:xfrm>
              <a:prstGeom prst="rect">
                <a:avLst/>
              </a:prstGeom>
              <a:blipFill rotWithShape="0">
                <a:blip r:embed="rId14"/>
                <a:stretch>
                  <a:fillRect/>
                </a:stretch>
              </a:blipFill>
            </p:spPr>
            <p:txBody>
              <a:bodyPr/>
              <a:lstStyle/>
              <a:p>
                <a:r>
                  <a:rPr lang="en-US">
                    <a:noFill/>
                  </a:rPr>
                  <a:t> </a:t>
                </a:r>
              </a:p>
            </p:txBody>
          </p:sp>
        </mc:Fallback>
      </mc:AlternateContent>
      <p:sp>
        <p:nvSpPr>
          <p:cNvPr id="43" name="Rectangle 42"/>
          <p:cNvSpPr/>
          <p:nvPr/>
        </p:nvSpPr>
        <p:spPr>
          <a:xfrm>
            <a:off x="978001" y="4334552"/>
            <a:ext cx="3502882"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1. Equivalent Resistance of the circuit.</a:t>
            </a:r>
            <a:endParaRPr lang="en-US" sz="16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
        <p:nvSpPr>
          <p:cNvPr id="122" name="Rectangle 121"/>
          <p:cNvSpPr/>
          <p:nvPr/>
        </p:nvSpPr>
        <p:spPr>
          <a:xfrm>
            <a:off x="990902" y="4566466"/>
            <a:ext cx="2735044"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2. Total current of the circuit.</a:t>
            </a:r>
            <a:endParaRPr lang="en-US" sz="16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
        <p:nvSpPr>
          <p:cNvPr id="123" name="Rectangle 122"/>
          <p:cNvSpPr/>
          <p:nvPr/>
        </p:nvSpPr>
        <p:spPr>
          <a:xfrm>
            <a:off x="990902" y="4806680"/>
            <a:ext cx="4161717"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3. Individual current through each resistance.</a:t>
            </a:r>
            <a:endParaRPr lang="en-US" sz="16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
        <p:nvSpPr>
          <p:cNvPr id="124" name="Rectangle 123"/>
          <p:cNvSpPr/>
          <p:nvPr/>
        </p:nvSpPr>
        <p:spPr>
          <a:xfrm>
            <a:off x="990902" y="5046894"/>
            <a:ext cx="4001416"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4. Individual voltage across each resistance.</a:t>
            </a:r>
            <a:endParaRPr lang="en-US" sz="1600" b="0" cap="none" spc="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25" name="TextBox 124"/>
              <p:cNvSpPr txBox="1"/>
              <p:nvPr/>
            </p:nvSpPr>
            <p:spPr>
              <a:xfrm>
                <a:off x="6425718" y="5216171"/>
                <a:ext cx="2488886" cy="379271"/>
              </a:xfrm>
              <a:prstGeom prst="rect">
                <a:avLst/>
              </a:prstGeom>
              <a:noFill/>
            </p:spPr>
            <p:txBody>
              <a:bodyPr wrap="none" lIns="0" tIns="0" rIns="0" bIns="0" rtlCol="0">
                <a:spAutoFit/>
              </a:bodyPr>
              <a:lstStyle/>
              <a:p>
                <a:r>
                  <a:rPr lang="en-US" sz="1600" dirty="0" smtClean="0"/>
                  <a:t>3.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 =</m:t>
                    </m:r>
                  </m:oMath>
                </a14:m>
                <a:r>
                  <a:rPr lang="en-US" sz="1600" dirty="0" smtClean="0"/>
                  <a:t> </a:t>
                </a:r>
                <a14:m>
                  <m:oMath xmlns:m="http://schemas.openxmlformats.org/officeDocument/2006/math">
                    <m:sSup>
                      <m:sSupPr>
                        <m:ctrlPr>
                          <a:rPr lang="en-US" sz="1600" i="1" dirty="0" smtClean="0">
                            <a:latin typeface="Cambria Math" panose="02040503050406030204" pitchFamily="18" charset="0"/>
                          </a:rPr>
                        </m:ctrlPr>
                      </m:sSupPr>
                      <m:e>
                        <m:r>
                          <a:rPr lang="en-US" sz="1600" b="0" i="1" dirty="0" smtClean="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sSub>
                              <m:sSubPr>
                                <m:ctrlPr>
                                  <a:rPr lang="en-US" sz="1600" i="1" dirty="0">
                                    <a:latin typeface="Cambria Math" panose="02040503050406030204" pitchFamily="18" charset="0"/>
                                  </a:rPr>
                                </m:ctrlPr>
                              </m:sSubPr>
                              <m:e>
                                <m:r>
                                  <a:rPr lang="en-US" sz="1600" i="1" dirty="0">
                                    <a:latin typeface="Cambria Math" panose="02040503050406030204" pitchFamily="18" charset="0"/>
                                  </a:rPr>
                                  <m:t>𝑅</m:t>
                                </m:r>
                              </m:e>
                              <m:sub>
                                <m:r>
                                  <a:rPr lang="en-US" sz="1600" i="1" dirty="0">
                                    <a:latin typeface="Cambria Math" panose="02040503050406030204" pitchFamily="18" charset="0"/>
                                  </a:rPr>
                                  <m:t>1</m:t>
                                </m:r>
                              </m:sub>
                            </m:sSub>
                          </m:den>
                        </m:f>
                        <m:r>
                          <a:rPr lang="en-US" sz="1600" i="1" dirty="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sSub>
                              <m:sSubPr>
                                <m:ctrlPr>
                                  <a:rPr lang="en-US" sz="1600" i="1" dirty="0">
                                    <a:latin typeface="Cambria Math" panose="02040503050406030204" pitchFamily="18" charset="0"/>
                                  </a:rPr>
                                </m:ctrlPr>
                              </m:sSubPr>
                              <m:e>
                                <m:r>
                                  <a:rPr lang="en-US" sz="1600" i="1" dirty="0">
                                    <a:latin typeface="Cambria Math" panose="02040503050406030204" pitchFamily="18" charset="0"/>
                                  </a:rPr>
                                  <m:t>𝑅</m:t>
                                </m:r>
                              </m:e>
                              <m:sub>
                                <m:r>
                                  <a:rPr lang="en-US" sz="1600" i="1" dirty="0">
                                    <a:latin typeface="Cambria Math" panose="02040503050406030204" pitchFamily="18" charset="0"/>
                                  </a:rPr>
                                  <m:t>2</m:t>
                                </m:r>
                              </m:sub>
                            </m:sSub>
                          </m:den>
                        </m:f>
                        <m:r>
                          <a:rPr lang="en-US" sz="1600" i="1" dirty="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sSub>
                              <m:sSubPr>
                                <m:ctrlPr>
                                  <a:rPr lang="en-US" sz="1600" i="1" dirty="0">
                                    <a:latin typeface="Cambria Math" panose="02040503050406030204" pitchFamily="18" charset="0"/>
                                  </a:rPr>
                                </m:ctrlPr>
                              </m:sSubPr>
                              <m:e>
                                <m:r>
                                  <a:rPr lang="en-US" sz="1600" i="1" dirty="0">
                                    <a:latin typeface="Cambria Math" panose="02040503050406030204" pitchFamily="18" charset="0"/>
                                  </a:rPr>
                                  <m:t>𝑅</m:t>
                                </m:r>
                              </m:e>
                              <m:sub>
                                <m:r>
                                  <a:rPr lang="en-US" sz="1600" i="1" dirty="0">
                                    <a:latin typeface="Cambria Math" panose="02040503050406030204" pitchFamily="18" charset="0"/>
                                  </a:rPr>
                                  <m:t>3</m:t>
                                </m:r>
                              </m:sub>
                            </m:sSub>
                            <m:r>
                              <m:rPr>
                                <m:nor/>
                              </m:rPr>
                              <a:rPr lang="en-US" sz="1600" dirty="0"/>
                              <m:t> </m:t>
                            </m:r>
                          </m:den>
                        </m:f>
                        <m:r>
                          <a:rPr lang="en-US" sz="1600" b="0" i="1" dirty="0" smtClean="0">
                            <a:latin typeface="Cambria Math" panose="02040503050406030204" pitchFamily="18" charset="0"/>
                          </a:rPr>
                          <m:t>…</m:t>
                        </m:r>
                        <m:r>
                          <a:rPr lang="en-US" sz="1600" b="0" i="1" dirty="0" smtClean="0">
                            <a:latin typeface="Cambria Math" panose="02040503050406030204" pitchFamily="18" charset="0"/>
                          </a:rPr>
                          <m:t>)</m:t>
                        </m:r>
                      </m:e>
                      <m:sup>
                        <m:r>
                          <a:rPr lang="en-US" sz="1600" b="0" i="1" dirty="0" smtClean="0">
                            <a:latin typeface="Cambria Math" panose="02040503050406030204" pitchFamily="18" charset="0"/>
                          </a:rPr>
                          <m:t>−1</m:t>
                        </m:r>
                      </m:sup>
                    </m:sSup>
                  </m:oMath>
                </a14:m>
                <a:r>
                  <a:rPr lang="el-GR" sz="1600" dirty="0">
                    <a:latin typeface="Cambria Math" panose="02040503050406030204" pitchFamily="18" charset="0"/>
                    <a:ea typeface="Cambria Math" panose="02040503050406030204" pitchFamily="18" charset="0"/>
                  </a:rPr>
                  <a:t> </a:t>
                </a:r>
                <a:endParaRPr lang="en-US" sz="1600" dirty="0" smtClean="0"/>
              </a:p>
            </p:txBody>
          </p:sp>
        </mc:Choice>
        <mc:Fallback>
          <p:sp>
            <p:nvSpPr>
              <p:cNvPr id="125" name="TextBox 124"/>
              <p:cNvSpPr txBox="1">
                <a:spLocks noRot="1" noChangeAspect="1" noMove="1" noResize="1" noEditPoints="1" noAdjustHandles="1" noChangeArrowheads="1" noChangeShapeType="1" noTextEdit="1"/>
              </p:cNvSpPr>
              <p:nvPr/>
            </p:nvSpPr>
            <p:spPr>
              <a:xfrm>
                <a:off x="6425718" y="5216171"/>
                <a:ext cx="2488886" cy="379271"/>
              </a:xfrm>
              <a:prstGeom prst="rect">
                <a:avLst/>
              </a:prstGeom>
              <a:blipFill rotWithShape="0">
                <a:blip r:embed="rId15"/>
                <a:stretch>
                  <a:fillRect l="-4902" t="-4839" b="-9677"/>
                </a:stretch>
              </a:blipFill>
            </p:spPr>
            <p:txBody>
              <a:bodyPr/>
              <a:lstStyle/>
              <a:p>
                <a:r>
                  <a:rPr lang="en-US">
                    <a:noFill/>
                  </a:rPr>
                  <a:t> </a:t>
                </a:r>
              </a:p>
            </p:txBody>
          </p:sp>
        </mc:Fallback>
      </mc:AlternateContent>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fade">
                                      <p:cBhvr>
                                        <p:cTn id="13" dur="500"/>
                                        <p:tgtEl>
                                          <p:spTgt spid="9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fade">
                                      <p:cBhvr>
                                        <p:cTn id="16" dur="500"/>
                                        <p:tgtEl>
                                          <p:spTgt spid="1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500"/>
                                        <p:tgtEl>
                                          <p:spTgt spid="1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fade">
                                      <p:cBhvr>
                                        <p:cTn id="25" dur="500"/>
                                        <p:tgtEl>
                                          <p:spTgt spid="9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500"/>
                                        <p:tgtEl>
                                          <p:spTgt spid="10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fade">
                                      <p:cBhvr>
                                        <p:cTn id="39" dur="500"/>
                                        <p:tgtEl>
                                          <p:spTgt spid="1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2"/>
                                        </p:tgtEl>
                                        <p:attrNameLst>
                                          <p:attrName>style.visibility</p:attrName>
                                        </p:attrNameLst>
                                      </p:cBhvr>
                                      <p:to>
                                        <p:strVal val="visible"/>
                                      </p:to>
                                    </p:set>
                                    <p:animEffect transition="in" filter="fade">
                                      <p:cBhvr>
                                        <p:cTn id="49" dur="500"/>
                                        <p:tgtEl>
                                          <p:spTgt spid="1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3"/>
                                        </p:tgtEl>
                                        <p:attrNameLst>
                                          <p:attrName>style.visibility</p:attrName>
                                        </p:attrNameLst>
                                      </p:cBhvr>
                                      <p:to>
                                        <p:strVal val="visible"/>
                                      </p:to>
                                    </p:set>
                                    <p:animEffect transition="in" filter="fade">
                                      <p:cBhvr>
                                        <p:cTn id="54" dur="500"/>
                                        <p:tgtEl>
                                          <p:spTgt spid="1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4"/>
                                        </p:tgtEl>
                                        <p:attrNameLst>
                                          <p:attrName>style.visibility</p:attrName>
                                        </p:attrNameLst>
                                      </p:cBhvr>
                                      <p:to>
                                        <p:strVal val="visible"/>
                                      </p:to>
                                    </p:set>
                                    <p:animEffect transition="in" filter="fade">
                                      <p:cBhvr>
                                        <p:cTn id="5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104" grpId="0"/>
      <p:bldP spid="106" grpId="0"/>
      <p:bldP spid="116" grpId="0"/>
      <p:bldP spid="118" grpId="0"/>
      <p:bldP spid="119" grpId="0"/>
      <p:bldP spid="120" grpId="0"/>
      <p:bldP spid="43" grpId="0"/>
      <p:bldP spid="122" grpId="0"/>
      <p:bldP spid="123" grpId="0"/>
      <p:bldP spid="124" grpId="0"/>
      <p:bldP spid="1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4" name="Picture 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970805" y="2658647"/>
            <a:ext cx="2651047" cy="1895680"/>
          </a:xfrm>
          <a:prstGeom prst="rect">
            <a:avLst/>
          </a:prstGeom>
        </p:spPr>
      </p:pic>
      <p:grpSp>
        <p:nvGrpSpPr>
          <p:cNvPr id="6" name="Group 5"/>
          <p:cNvGrpSpPr/>
          <p:nvPr/>
        </p:nvGrpSpPr>
        <p:grpSpPr>
          <a:xfrm>
            <a:off x="5450756" y="1004280"/>
            <a:ext cx="1561838" cy="659863"/>
            <a:chOff x="5298356" y="985230"/>
            <a:chExt cx="1561838" cy="659863"/>
          </a:xfrm>
        </p:grpSpPr>
        <mc:AlternateContent xmlns:mc="http://schemas.openxmlformats.org/markup-compatibility/2006" xmlns:a14="http://schemas.microsoft.com/office/drawing/2010/main">
          <mc:Choice Requires="a14">
            <p:sp>
              <p:nvSpPr>
                <p:cNvPr id="31" name="TextBox 30"/>
                <p:cNvSpPr txBox="1"/>
                <p:nvPr/>
              </p:nvSpPr>
              <p:spPr>
                <a:xfrm>
                  <a:off x="5298356" y="985230"/>
                  <a:ext cx="1561838" cy="349198"/>
                </a:xfrm>
                <a:prstGeom prst="rect">
                  <a:avLst/>
                </a:prstGeom>
                <a:noFill/>
              </p:spPr>
              <p:txBody>
                <a:bodyPr wrap="none" lIns="0" tIns="0" rIns="0" bIns="0" rtlCol="0">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 =</m:t>
                      </m:r>
                    </m:oMath>
                  </a14:m>
                  <a:r>
                    <a:rPr lang="en-US" sz="1600" dirty="0" smtClean="0"/>
                    <a:t> </a:t>
                  </a:r>
                  <a14:m>
                    <m:oMath xmlns:m="http://schemas.openxmlformats.org/officeDocument/2006/math">
                      <m:sSup>
                        <m:sSupPr>
                          <m:ctrlPr>
                            <a:rPr lang="en-US" sz="1600" i="1" dirty="0" smtClean="0">
                              <a:latin typeface="Cambria Math" panose="02040503050406030204" pitchFamily="18" charset="0"/>
                            </a:rPr>
                          </m:ctrlPr>
                        </m:sSupPr>
                        <m:e>
                          <m:r>
                            <a:rPr lang="en-US" sz="1600" b="0" i="1" dirty="0" smtClean="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5</m:t>
                              </m:r>
                            </m:den>
                          </m:f>
                          <m:r>
                            <a:rPr lang="en-US" sz="1600" i="1" dirty="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20</m:t>
                              </m:r>
                            </m:den>
                          </m:f>
                          <m:r>
                            <m:rPr>
                              <m:nor/>
                            </m:rPr>
                            <a:rPr lang="en-US" sz="1600" dirty="0"/>
                            <m:t> </m:t>
                          </m:r>
                          <m:r>
                            <a:rPr lang="en-US" sz="1600" b="0" i="1" dirty="0" smtClean="0">
                              <a:latin typeface="Cambria Math" panose="02040503050406030204" pitchFamily="18" charset="0"/>
                            </a:rPr>
                            <m:t>)</m:t>
                          </m:r>
                        </m:e>
                        <m:sup>
                          <m:r>
                            <a:rPr lang="en-US" sz="1600" b="0" i="1" dirty="0" smtClean="0">
                              <a:latin typeface="Cambria Math" panose="02040503050406030204" pitchFamily="18" charset="0"/>
                            </a:rPr>
                            <m:t>−1</m:t>
                          </m:r>
                        </m:sup>
                      </m:sSup>
                    </m:oMath>
                  </a14:m>
                  <a:r>
                    <a:rPr lang="el-GR" sz="1600" dirty="0">
                      <a:latin typeface="Cambria Math" panose="02040503050406030204" pitchFamily="18" charset="0"/>
                      <a:ea typeface="Cambria Math" panose="02040503050406030204" pitchFamily="18" charset="0"/>
                    </a:rPr>
                    <a:t> </a:t>
                  </a:r>
                  <a:endParaRPr lang="en-US" sz="1600" dirty="0" smtClean="0"/>
                </a:p>
              </p:txBody>
            </p:sp>
          </mc:Choice>
          <mc:Fallback xmlns="">
            <p:sp>
              <p:nvSpPr>
                <p:cNvPr id="31" name="TextBox 30"/>
                <p:cNvSpPr txBox="1">
                  <a:spLocks noRot="1" noChangeAspect="1" noMove="1" noResize="1" noEditPoints="1" noAdjustHandles="1" noChangeArrowheads="1" noChangeShapeType="1" noTextEdit="1"/>
                </p:cNvSpPr>
                <p:nvPr/>
              </p:nvSpPr>
              <p:spPr>
                <a:xfrm>
                  <a:off x="5298356" y="985230"/>
                  <a:ext cx="1561838" cy="349198"/>
                </a:xfrm>
                <a:prstGeom prst="rect">
                  <a:avLst/>
                </a:prstGeom>
                <a:blipFill rotWithShape="0">
                  <a:blip r:embed="rId6"/>
                  <a:stretch>
                    <a:fillRect l="-4297" b="-14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299078" y="1379892"/>
                  <a:ext cx="1094530" cy="265201"/>
                </a:xfrm>
                <a:prstGeom prst="rect">
                  <a:avLst/>
                </a:prstGeom>
                <a:noFill/>
              </p:spPr>
              <p:txBody>
                <a:bodyPr wrap="none" lIns="0" tIns="0" rIns="0" bIns="0" rtlCol="0">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𝑅</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 =</m:t>
                      </m:r>
                    </m:oMath>
                  </a14:m>
                  <a:r>
                    <a:rPr lang="en-US" sz="1600" dirty="0" smtClean="0"/>
                    <a:t> </a:t>
                  </a:r>
                  <a:r>
                    <a:rPr lang="en-US" sz="1600" dirty="0" smtClean="0">
                      <a:latin typeface="Cambria Math" panose="02040503050406030204" pitchFamily="18" charset="0"/>
                      <a:ea typeface="Cambria Math" panose="02040503050406030204" pitchFamily="18" charset="0"/>
                    </a:rPr>
                    <a:t>4</a:t>
                  </a:r>
                  <a:r>
                    <a:rPr lang="el-GR" sz="1600" dirty="0">
                      <a:latin typeface="Cambria Math" panose="02040503050406030204" pitchFamily="18" charset="0"/>
                      <a:ea typeface="Cambria Math" panose="02040503050406030204" pitchFamily="18" charset="0"/>
                    </a:rPr>
                    <a:t>Ω</a:t>
                  </a:r>
                  <a:r>
                    <a:rPr lang="en-US" sz="1600" dirty="0" smtClean="0"/>
                    <a:t> </a:t>
                  </a:r>
                  <a:r>
                    <a:rPr lang="en-US" sz="1600" dirty="0" smtClean="0">
                      <a:latin typeface="Cambria" panose="02040503050406030204" pitchFamily="18" charset="0"/>
                    </a:rPr>
                    <a:t> </a:t>
                  </a:r>
                  <a:endParaRPr lang="en-US" sz="1600" dirty="0" smtClean="0"/>
                </a:p>
              </p:txBody>
            </p:sp>
          </mc:Choice>
          <mc:Fallback xmlns="">
            <p:sp>
              <p:nvSpPr>
                <p:cNvPr id="32" name="TextBox 31"/>
                <p:cNvSpPr txBox="1">
                  <a:spLocks noRot="1" noChangeAspect="1" noMove="1" noResize="1" noEditPoints="1" noAdjustHandles="1" noChangeArrowheads="1" noChangeShapeType="1" noTextEdit="1"/>
                </p:cNvSpPr>
                <p:nvPr/>
              </p:nvSpPr>
              <p:spPr>
                <a:xfrm>
                  <a:off x="5299078" y="1379892"/>
                  <a:ext cx="1094530" cy="265201"/>
                </a:xfrm>
                <a:prstGeom prst="rect">
                  <a:avLst/>
                </a:prstGeom>
                <a:blipFill rotWithShape="0">
                  <a:blip r:embed="rId7"/>
                  <a:stretch>
                    <a:fillRect l="-5000" t="-25000" b="-36364"/>
                  </a:stretch>
                </a:blipFill>
              </p:spPr>
              <p:txBody>
                <a:bodyPr/>
                <a:lstStyle/>
                <a:p>
                  <a:r>
                    <a:rPr lang="en-US">
                      <a:noFill/>
                    </a:rPr>
                    <a:t> </a:t>
                  </a:r>
                </a:p>
              </p:txBody>
            </p:sp>
          </mc:Fallback>
        </mc:AlternateContent>
      </p:grpSp>
      <p:grpSp>
        <p:nvGrpSpPr>
          <p:cNvPr id="8" name="Group 7"/>
          <p:cNvGrpSpPr/>
          <p:nvPr/>
        </p:nvGrpSpPr>
        <p:grpSpPr>
          <a:xfrm>
            <a:off x="4399165" y="3073041"/>
            <a:ext cx="1574280" cy="531671"/>
            <a:chOff x="5534545" y="3073041"/>
            <a:chExt cx="1574280" cy="531671"/>
          </a:xfrm>
        </p:grpSpPr>
        <mc:AlternateContent xmlns:mc="http://schemas.openxmlformats.org/markup-compatibility/2006" xmlns:a14="http://schemas.microsoft.com/office/drawing/2010/main">
          <mc:Choice Requires="a14">
            <p:sp>
              <p:nvSpPr>
                <p:cNvPr id="36" name="TextBox 35"/>
                <p:cNvSpPr txBox="1"/>
                <p:nvPr/>
              </p:nvSpPr>
              <p:spPr>
                <a:xfrm>
                  <a:off x="5553335" y="3073041"/>
                  <a:ext cx="1555490" cy="246221"/>
                </a:xfrm>
                <a:prstGeom prst="rect">
                  <a:avLst/>
                </a:prstGeom>
                <a:noFill/>
              </p:spPr>
              <p:txBody>
                <a:bodyPr wrap="none" lIns="0" tIns="0" rIns="0" bIns="0" rtlCol="0">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𝑠</m:t>
                          </m:r>
                        </m:sub>
                      </m:sSub>
                      <m:r>
                        <a:rPr lang="en-US" sz="1600" b="0" i="1" smtClean="0">
                          <a:latin typeface="Cambria Math" panose="02040503050406030204" pitchFamily="18" charset="0"/>
                        </a:rPr>
                        <m:t> =</m:t>
                      </m:r>
                    </m:oMath>
                  </a14:m>
                  <a:r>
                    <a:rPr lang="en-US" sz="1600" dirty="0" smtClean="0"/>
                    <a:t> (</a:t>
                  </a:r>
                  <a14:m>
                    <m:oMath xmlns:m="http://schemas.openxmlformats.org/officeDocument/2006/math">
                      <m:r>
                        <a:rPr lang="en-US" sz="1600" b="0" i="1" dirty="0" smtClean="0">
                          <a:latin typeface="Cambria Math" panose="02040503050406030204" pitchFamily="18" charset="0"/>
                        </a:rPr>
                        <m:t>2+4+4)</m:t>
                      </m:r>
                    </m:oMath>
                  </a14:m>
                  <a:r>
                    <a:rPr lang="el-GR" sz="1600" dirty="0">
                      <a:latin typeface="Cambria Math" panose="02040503050406030204" pitchFamily="18" charset="0"/>
                      <a:ea typeface="Cambria Math" panose="02040503050406030204" pitchFamily="18" charset="0"/>
                    </a:rPr>
                    <a:t> </a:t>
                  </a:r>
                  <a:endParaRPr lang="en-US" sz="1600" dirty="0" smtClean="0">
                    <a:latin typeface="Cambria Math" panose="02040503050406030204" pitchFamily="18" charset="0"/>
                    <a:ea typeface="Cambria Math" panose="020405030504060302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553335" y="3073041"/>
                  <a:ext cx="1555490" cy="246221"/>
                </a:xfrm>
                <a:prstGeom prst="rect">
                  <a:avLst/>
                </a:prstGeom>
                <a:blipFill rotWithShape="0">
                  <a:blip r:embed="rId8"/>
                  <a:stretch>
                    <a:fillRect l="-4706" t="-25000" r="-1961" b="-5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5534545" y="3358491"/>
                  <a:ext cx="113928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𝑠</m:t>
                            </m:r>
                          </m:sub>
                        </m:sSub>
                        <m:r>
                          <a:rPr lang="en-US" sz="1600" i="1">
                            <a:latin typeface="Cambria Math" panose="02040503050406030204" pitchFamily="18" charset="0"/>
                          </a:rPr>
                          <m:t>=10</m:t>
                        </m:r>
                        <m:r>
                          <m:rPr>
                            <m:nor/>
                          </m:rPr>
                          <a:rPr lang="el-GR" sz="1600" dirty="0">
                            <a:latin typeface="Cambria Math" panose="02040503050406030204" pitchFamily="18" charset="0"/>
                            <a:ea typeface="Cambria Math" panose="02040503050406030204" pitchFamily="18" charset="0"/>
                          </a:rPr>
                          <m:t>Ω</m:t>
                        </m:r>
                      </m:oMath>
                    </m:oMathPara>
                  </a14:m>
                  <a:endParaRPr lang="en-US" sz="1600" dirty="0"/>
                </a:p>
              </p:txBody>
            </p:sp>
          </mc:Choice>
          <mc:Fallback xmlns="">
            <p:sp>
              <p:nvSpPr>
                <p:cNvPr id="46" name="TextBox 45"/>
                <p:cNvSpPr txBox="1">
                  <a:spLocks noRot="1" noChangeAspect="1" noMove="1" noResize="1" noEditPoints="1" noAdjustHandles="1" noChangeArrowheads="1" noChangeShapeType="1" noTextEdit="1"/>
                </p:cNvSpPr>
                <p:nvPr/>
              </p:nvSpPr>
              <p:spPr>
                <a:xfrm>
                  <a:off x="5534545" y="3358491"/>
                  <a:ext cx="1139286" cy="246221"/>
                </a:xfrm>
                <a:prstGeom prst="rect">
                  <a:avLst/>
                </a:prstGeom>
                <a:blipFill rotWithShape="0">
                  <a:blip r:embed="rId9"/>
                  <a:stretch>
                    <a:fillRect l="-1604" r="-2139" b="-12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p:cNvSpPr txBox="1"/>
              <p:nvPr/>
            </p:nvSpPr>
            <p:spPr>
              <a:xfrm>
                <a:off x="4417955" y="5013610"/>
                <a:ext cx="1058107" cy="246221"/>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panose="02040503050406030204" pitchFamily="18" charset="0"/>
                        <a:ea typeface="Cambria Math" panose="02040503050406030204" pitchFamily="18" charset="0"/>
                      </a:rPr>
                      <m:t>𝑉</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𝐼𝑅</m:t>
                    </m:r>
                  </m:oMath>
                </a14:m>
                <a:r>
                  <a:rPr lang="en-US" sz="1600" b="0" dirty="0" smtClean="0">
                    <a:latin typeface="Cambria Math" panose="02040503050406030204" pitchFamily="18" charset="0"/>
                    <a:ea typeface="Cambria Math" panose="02040503050406030204" pitchFamily="18" charset="0"/>
                  </a:rPr>
                  <a:t> </a:t>
                </a:r>
              </a:p>
            </p:txBody>
          </p:sp>
        </mc:Choice>
        <mc:Fallback xmlns="">
          <p:sp>
            <p:nvSpPr>
              <p:cNvPr id="47" name="TextBox 46"/>
              <p:cNvSpPr txBox="1">
                <a:spLocks noRot="1" noChangeAspect="1" noMove="1" noResize="1" noEditPoints="1" noAdjustHandles="1" noChangeArrowheads="1" noChangeShapeType="1" noTextEdit="1"/>
              </p:cNvSpPr>
              <p:nvPr/>
            </p:nvSpPr>
            <p:spPr>
              <a:xfrm>
                <a:off x="4417955" y="5013610"/>
                <a:ext cx="1058107" cy="246221"/>
              </a:xfrm>
              <a:prstGeom prst="rect">
                <a:avLst/>
              </a:prstGeom>
              <a:blipFill rotWithShape="0">
                <a:blip r:embed="rId10"/>
                <a:stretch>
                  <a:fillRect l="-6936"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417955" y="5299060"/>
                <a:ext cx="793551" cy="348300"/>
              </a:xfrm>
              <a:prstGeom prst="rect">
                <a:avLst/>
              </a:prstGeom>
              <a:noFill/>
            </p:spPr>
            <p:txBody>
              <a:bodyPr wrap="none" lIns="0" tIns="0" rIns="0" bIns="0" rtlCol="0">
                <a:spAutoFit/>
              </a:bodyPr>
              <a:lstStyle/>
              <a:p>
                <a14:m>
                  <m:oMath xmlns:m="http://schemas.openxmlformats.org/officeDocument/2006/math">
                    <m:r>
                      <a:rPr lang="en-US" sz="1600" i="1" smtClean="0">
                        <a:latin typeface="Cambria Math" panose="02040503050406030204" pitchFamily="18" charset="0"/>
                      </a:rPr>
                      <m:t>⇒ </m:t>
                    </m:r>
                    <m:r>
                      <a:rPr lang="en-US" sz="1600" b="0" i="1" smtClean="0">
                        <a:solidFill>
                          <a:srgbClr val="0091EA"/>
                        </a:solidFill>
                        <a:latin typeface="Cambria Math" panose="02040503050406030204" pitchFamily="18" charset="0"/>
                      </a:rPr>
                      <m:t>𝐼</m:t>
                    </m:r>
                    <m:r>
                      <a:rPr lang="en-US" sz="1600" b="0" i="1" smtClean="0">
                        <a:latin typeface="Cambria Math" panose="02040503050406030204" pitchFamily="18" charset="0"/>
                      </a:rPr>
                      <m:t>=</m:t>
                    </m:r>
                  </m:oMath>
                </a14:m>
                <a:r>
                  <a:rPr lang="en-US" sz="1600" dirty="0" smtClean="0"/>
                  <a:t> </a:t>
                </a:r>
                <a14:m>
                  <m:oMath xmlns:m="http://schemas.openxmlformats.org/officeDocument/2006/math">
                    <m:f>
                      <m:fP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𝑉</m:t>
                        </m:r>
                      </m:num>
                      <m:den>
                        <m:r>
                          <a:rPr lang="en-US" sz="1600" b="0" i="1" dirty="0" smtClean="0">
                            <a:latin typeface="Cambria Math" panose="02040503050406030204" pitchFamily="18" charset="0"/>
                          </a:rPr>
                          <m:t>𝑅</m:t>
                        </m:r>
                      </m:den>
                    </m:f>
                  </m:oMath>
                </a14:m>
                <a:r>
                  <a:rPr lang="en-US" sz="1600" dirty="0" smtClean="0"/>
                  <a:t> </a:t>
                </a:r>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4417955" y="5299060"/>
                <a:ext cx="793551" cy="348300"/>
              </a:xfrm>
              <a:prstGeom prst="rect">
                <a:avLst/>
              </a:prstGeom>
              <a:blipFill rotWithShape="0">
                <a:blip r:embed="rId11"/>
                <a:stretch>
                  <a:fillRect l="-6923" b="-14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4436745" y="5730128"/>
                <a:ext cx="977062" cy="349711"/>
              </a:xfrm>
              <a:prstGeom prst="rect">
                <a:avLst/>
              </a:prstGeom>
              <a:noFill/>
            </p:spPr>
            <p:txBody>
              <a:bodyPr wrap="none" lIns="0" tIns="0" rIns="0" bIns="0" rtlCol="0">
                <a:spAutoFit/>
              </a:bodyPr>
              <a:lstStyle/>
              <a:p>
                <a14:m>
                  <m:oMath xmlns:m="http://schemas.openxmlformats.org/officeDocument/2006/math">
                    <m:r>
                      <a:rPr lang="en-US" sz="1600" i="1">
                        <a:latin typeface="Cambria Math" panose="02040503050406030204" pitchFamily="18" charset="0"/>
                      </a:rPr>
                      <m:t>⇒ </m:t>
                    </m:r>
                    <m:r>
                      <a:rPr lang="en-US" sz="1600" b="0" i="1" smtClean="0">
                        <a:solidFill>
                          <a:srgbClr val="0091EA"/>
                        </a:solidFill>
                        <a:latin typeface="Cambria Math" panose="02040503050406030204" pitchFamily="18" charset="0"/>
                      </a:rPr>
                      <m:t>𝐼</m:t>
                    </m:r>
                    <m:r>
                      <a:rPr lang="en-US" sz="1600" b="0" i="1" smtClean="0">
                        <a:latin typeface="Cambria Math" panose="02040503050406030204" pitchFamily="18" charset="0"/>
                      </a:rPr>
                      <m:t>=</m:t>
                    </m:r>
                  </m:oMath>
                </a14:m>
                <a:r>
                  <a:rPr lang="en-US" sz="1600" dirty="0" smtClean="0"/>
                  <a:t> </a:t>
                </a:r>
                <a14:m>
                  <m:oMath xmlns:m="http://schemas.openxmlformats.org/officeDocument/2006/math">
                    <m:f>
                      <m:fP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20</m:t>
                        </m:r>
                      </m:num>
                      <m:den>
                        <m:r>
                          <a:rPr lang="en-US" sz="1600" b="0" i="1" dirty="0" smtClean="0">
                            <a:latin typeface="Cambria Math" panose="02040503050406030204" pitchFamily="18" charset="0"/>
                          </a:rPr>
                          <m:t>10</m:t>
                        </m:r>
                      </m:den>
                    </m:f>
                    <m:r>
                      <m:rPr>
                        <m:nor/>
                      </m:rPr>
                      <a:rPr lang="en-US" sz="1600"/>
                      <m:t>A</m:t>
                    </m:r>
                  </m:oMath>
                </a14:m>
                <a:endParaRPr lang="en-US" sz="1600" dirty="0"/>
              </a:p>
            </p:txBody>
          </p:sp>
        </mc:Choice>
        <mc:Fallback xmlns="">
          <p:sp>
            <p:nvSpPr>
              <p:cNvPr id="48" name="TextBox 47"/>
              <p:cNvSpPr txBox="1">
                <a:spLocks noRot="1" noChangeAspect="1" noMove="1" noResize="1" noEditPoints="1" noAdjustHandles="1" noChangeArrowheads="1" noChangeShapeType="1" noTextEdit="1"/>
              </p:cNvSpPr>
              <p:nvPr/>
            </p:nvSpPr>
            <p:spPr>
              <a:xfrm>
                <a:off x="4436745" y="5730128"/>
                <a:ext cx="977062" cy="349711"/>
              </a:xfrm>
              <a:prstGeom prst="rect">
                <a:avLst/>
              </a:prstGeom>
              <a:blipFill rotWithShape="0">
                <a:blip r:embed="rId12"/>
                <a:stretch>
                  <a:fillRect l="-5625" r="-6875" b="-14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417955" y="4155272"/>
                <a:ext cx="1370953" cy="338554"/>
              </a:xfrm>
              <a:prstGeom prst="rect">
                <a:avLst/>
              </a:prstGeom>
            </p:spPr>
            <p:txBody>
              <a:bodyPr wrap="none">
                <a:spAutoFit/>
              </a:bodyPr>
              <a:lstStyle/>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𝑠</m:t>
                        </m:r>
                      </m:sub>
                    </m:sSub>
                  </m:oMath>
                </a14:m>
                <a:r>
                  <a:rPr lang="en-US" sz="1600" dirty="0" smtClean="0"/>
                  <a:t> = </a:t>
                </a:r>
                <a:r>
                  <a:rPr lang="en-US" sz="1600" dirty="0" smtClean="0">
                    <a:latin typeface="Cambria Math" panose="02040503050406030204" pitchFamily="18" charset="0"/>
                    <a:ea typeface="Cambria Math" panose="02040503050406030204" pitchFamily="18" charset="0"/>
                  </a:rPr>
                  <a:t>R = </a:t>
                </a:r>
                <a14:m>
                  <m:oMath xmlns:m="http://schemas.openxmlformats.org/officeDocument/2006/math">
                    <m:r>
                      <a:rPr lang="en-US" sz="1600" i="1">
                        <a:latin typeface="Cambria Math" panose="02040503050406030204" pitchFamily="18" charset="0"/>
                      </a:rPr>
                      <m:t>10</m:t>
                    </m:r>
                    <m:r>
                      <m:rPr>
                        <m:nor/>
                      </m:rPr>
                      <a:rPr lang="el-GR" sz="1600" dirty="0">
                        <a:latin typeface="Cambria Math" panose="02040503050406030204" pitchFamily="18" charset="0"/>
                        <a:ea typeface="Cambria Math" panose="02040503050406030204" pitchFamily="18" charset="0"/>
                      </a:rPr>
                      <m:t>Ω</m:t>
                    </m:r>
                  </m:oMath>
                </a14:m>
                <a:endParaRPr lang="en-US" sz="1600" dirty="0">
                  <a:latin typeface="Cambria Math" panose="02040503050406030204" pitchFamily="18" charset="0"/>
                  <a:ea typeface="Cambria Math" panose="020405030504060302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4417955" y="4155272"/>
                <a:ext cx="1370953" cy="338554"/>
              </a:xfrm>
              <a:prstGeom prst="rect">
                <a:avLst/>
              </a:prstGeom>
              <a:blipFill rotWithShape="0">
                <a:blip r:embed="rId13"/>
                <a:stretch>
                  <a:fillRect t="-7273" b="-23636"/>
                </a:stretch>
              </a:blipFill>
            </p:spPr>
            <p:txBody>
              <a:bodyPr/>
              <a:lstStyle/>
              <a:p>
                <a:r>
                  <a:rPr lang="en-US">
                    <a:noFill/>
                  </a:rPr>
                  <a:t> </a:t>
                </a:r>
              </a:p>
            </p:txBody>
          </p:sp>
        </mc:Fallback>
      </mc:AlternateContent>
      <p:grpSp>
        <p:nvGrpSpPr>
          <p:cNvPr id="7" name="Group 6"/>
          <p:cNvGrpSpPr/>
          <p:nvPr/>
        </p:nvGrpSpPr>
        <p:grpSpPr>
          <a:xfrm>
            <a:off x="974437" y="342708"/>
            <a:ext cx="4009255" cy="2154833"/>
            <a:chOff x="974437" y="342708"/>
            <a:chExt cx="4009255" cy="2154833"/>
          </a:xfrm>
        </p:grpSpPr>
        <p:pic>
          <p:nvPicPr>
            <p:cNvPr id="2" name="Picture 1"/>
            <p:cNvPicPr>
              <a:picLocks noChangeAspect="1"/>
            </p:cNvPicPr>
            <p:nvPr/>
          </p:nvPicPr>
          <p:blipFill>
            <a:blip r:embed="rId14">
              <a:biLevel thresh="75000"/>
              <a:extLst>
                <a:ext uri="{28A0092B-C50C-407E-A947-70E740481C1C}">
                  <a14:useLocalDpi xmlns:a14="http://schemas.microsoft.com/office/drawing/2010/main" val="0"/>
                </a:ext>
              </a:extLst>
            </a:blip>
            <a:stretch>
              <a:fillRect/>
            </a:stretch>
          </p:blipFill>
          <p:spPr>
            <a:xfrm>
              <a:off x="974437" y="565545"/>
              <a:ext cx="4009255" cy="1931996"/>
            </a:xfrm>
            <a:prstGeom prst="rect">
              <a:avLst/>
            </a:prstGeom>
          </p:spPr>
        </p:pic>
        <p:grpSp>
          <p:nvGrpSpPr>
            <p:cNvPr id="49" name="Group 48"/>
            <p:cNvGrpSpPr/>
            <p:nvPr/>
          </p:nvGrpSpPr>
          <p:grpSpPr>
            <a:xfrm>
              <a:off x="2543219" y="374837"/>
              <a:ext cx="349623" cy="338554"/>
              <a:chOff x="1357313" y="480596"/>
              <a:chExt cx="349623" cy="338554"/>
            </a:xfrm>
          </p:grpSpPr>
          <p:cxnSp>
            <p:nvCxnSpPr>
              <p:cNvPr id="50" name="Straight Arrow Connector 49"/>
              <p:cNvCxnSpPr/>
              <p:nvPr/>
            </p:nvCxnSpPr>
            <p:spPr>
              <a:xfrm>
                <a:off x="1357313" y="819150"/>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454944" y="480596"/>
                <a:ext cx="251992" cy="338554"/>
              </a:xfrm>
              <a:prstGeom prst="rect">
                <a:avLst/>
              </a:prstGeom>
              <a:noFill/>
            </p:spPr>
            <p:txBody>
              <a:bodyPr wrap="none" lIns="91440" tIns="45720" rIns="91440" bIns="45720">
                <a:spAutoFit/>
              </a:bodyPr>
              <a:lstStyle/>
              <a:p>
                <a:pPr algn="ctr"/>
                <a:r>
                  <a:rPr lang="en-US" sz="1600" b="0" i="1" cap="none" spc="0" dirty="0" smtClean="0">
                    <a:ln w="0"/>
                    <a:solidFill>
                      <a:srgbClr val="0091EA"/>
                    </a:solidFill>
                    <a:latin typeface="Cambria Math" panose="02040503050406030204" pitchFamily="18" charset="0"/>
                    <a:ea typeface="Cambria Math" panose="02040503050406030204" pitchFamily="18" charset="0"/>
                  </a:rPr>
                  <a:t>I</a:t>
                </a:r>
                <a:endParaRPr lang="en-US" sz="1600" b="0" i="1" cap="none" spc="0" dirty="0">
                  <a:ln w="0"/>
                  <a:solidFill>
                    <a:srgbClr val="0091EA"/>
                  </a:solidFill>
                  <a:latin typeface="Cambria Math" panose="02040503050406030204" pitchFamily="18" charset="0"/>
                  <a:ea typeface="Cambria Math" panose="02040503050406030204" pitchFamily="18" charset="0"/>
                </a:endParaRPr>
              </a:p>
            </p:txBody>
          </p:sp>
        </p:grpSp>
        <p:cxnSp>
          <p:nvCxnSpPr>
            <p:cNvPr id="53" name="Straight Arrow Connector 52"/>
            <p:cNvCxnSpPr/>
            <p:nvPr/>
          </p:nvCxnSpPr>
          <p:spPr>
            <a:xfrm rot="5400000">
              <a:off x="3163926" y="1004280"/>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652082" y="722309"/>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p:cNvSpPr/>
                <p:nvPr/>
              </p:nvSpPr>
              <p:spPr>
                <a:xfrm>
                  <a:off x="3263258" y="743741"/>
                  <a:ext cx="391196"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2</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55" name="Rectangle 54"/>
                <p:cNvSpPr>
                  <a:spLocks noRot="1" noChangeAspect="1" noMove="1" noResize="1" noEditPoints="1" noAdjustHandles="1" noChangeArrowheads="1" noChangeShapeType="1" noTextEdit="1"/>
                </p:cNvSpPr>
                <p:nvPr/>
              </p:nvSpPr>
              <p:spPr>
                <a:xfrm>
                  <a:off x="3263258" y="743741"/>
                  <a:ext cx="391196" cy="338554"/>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3596977" y="342708"/>
                  <a:ext cx="391196"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4</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56" name="Rectangle 55"/>
                <p:cNvSpPr>
                  <a:spLocks noRot="1" noChangeAspect="1" noMove="1" noResize="1" noEditPoints="1" noAdjustHandles="1" noChangeArrowheads="1" noChangeShapeType="1" noTextEdit="1"/>
                </p:cNvSpPr>
                <p:nvPr/>
              </p:nvSpPr>
              <p:spPr>
                <a:xfrm>
                  <a:off x="3596977" y="342708"/>
                  <a:ext cx="391196" cy="338554"/>
                </a:xfrm>
                <a:prstGeom prst="rect">
                  <a:avLst/>
                </a:prstGeom>
                <a:blipFill rotWithShape="0">
                  <a:blip r:embed="rId16"/>
                  <a:stretch>
                    <a:fillRect/>
                  </a:stretch>
                </a:blipFill>
              </p:spPr>
              <p:txBody>
                <a:bodyPr/>
                <a:lstStyle/>
                <a:p>
                  <a:r>
                    <a:rPr lang="en-US">
                      <a:noFill/>
                    </a:rPr>
                    <a:t> </a:t>
                  </a:r>
                </a:p>
              </p:txBody>
            </p:sp>
          </mc:Fallback>
        </mc:AlternateContent>
      </p:grpSp>
      <p:grpSp>
        <p:nvGrpSpPr>
          <p:cNvPr id="57" name="Group 56"/>
          <p:cNvGrpSpPr/>
          <p:nvPr/>
        </p:nvGrpSpPr>
        <p:grpSpPr>
          <a:xfrm>
            <a:off x="1405429" y="2446917"/>
            <a:ext cx="349623" cy="338554"/>
            <a:chOff x="1357313" y="480596"/>
            <a:chExt cx="349623" cy="338554"/>
          </a:xfrm>
        </p:grpSpPr>
        <p:cxnSp>
          <p:nvCxnSpPr>
            <p:cNvPr id="58" name="Straight Arrow Connector 57"/>
            <p:cNvCxnSpPr/>
            <p:nvPr/>
          </p:nvCxnSpPr>
          <p:spPr>
            <a:xfrm>
              <a:off x="1357313" y="819150"/>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454944" y="480596"/>
              <a:ext cx="251992" cy="338554"/>
            </a:xfrm>
            <a:prstGeom prst="rect">
              <a:avLst/>
            </a:prstGeom>
            <a:noFill/>
          </p:spPr>
          <p:txBody>
            <a:bodyPr wrap="none" lIns="91440" tIns="45720" rIns="91440" bIns="45720">
              <a:spAutoFit/>
            </a:bodyPr>
            <a:lstStyle/>
            <a:p>
              <a:pPr algn="ctr"/>
              <a:r>
                <a:rPr lang="en-US" sz="1600" b="0" i="1" cap="none" spc="0" dirty="0" smtClean="0">
                  <a:ln w="0"/>
                  <a:solidFill>
                    <a:srgbClr val="0091EA"/>
                  </a:solidFill>
                  <a:latin typeface="Cambria Math" panose="02040503050406030204" pitchFamily="18" charset="0"/>
                  <a:ea typeface="Cambria Math" panose="02040503050406030204" pitchFamily="18" charset="0"/>
                </a:rPr>
                <a:t>I</a:t>
              </a:r>
              <a:endParaRPr lang="en-US" sz="1600" b="0" i="1" cap="none" spc="0" dirty="0">
                <a:ln w="0"/>
                <a:solidFill>
                  <a:srgbClr val="0091EA"/>
                </a:solidFill>
                <a:latin typeface="Cambria Math" panose="02040503050406030204" pitchFamily="18" charset="0"/>
                <a:ea typeface="Cambria Math" panose="02040503050406030204" pitchFamily="18" charset="0"/>
              </a:endParaRPr>
            </a:p>
          </p:txBody>
        </p:sp>
      </p:grpSp>
      <p:grpSp>
        <p:nvGrpSpPr>
          <p:cNvPr id="11" name="Group 10"/>
          <p:cNvGrpSpPr/>
          <p:nvPr/>
        </p:nvGrpSpPr>
        <p:grpSpPr>
          <a:xfrm>
            <a:off x="970805" y="4977751"/>
            <a:ext cx="2723679" cy="1555501"/>
            <a:chOff x="970805" y="4977751"/>
            <a:chExt cx="2723679" cy="1555501"/>
          </a:xfrm>
        </p:grpSpPr>
        <p:pic>
          <p:nvPicPr>
            <p:cNvPr id="3" name="Picture 2"/>
            <p:cNvPicPr>
              <a:picLocks noChangeAspect="1"/>
            </p:cNvPicPr>
            <p:nvPr/>
          </p:nvPicPr>
          <p:blipFill>
            <a:blip r:embed="rId17">
              <a:biLevel thresh="75000"/>
              <a:extLst>
                <a:ext uri="{28A0092B-C50C-407E-A947-70E740481C1C}">
                  <a14:useLocalDpi xmlns:a14="http://schemas.microsoft.com/office/drawing/2010/main" val="0"/>
                </a:ext>
              </a:extLst>
            </a:blip>
            <a:stretch>
              <a:fillRect/>
            </a:stretch>
          </p:blipFill>
          <p:spPr>
            <a:xfrm>
              <a:off x="970805" y="5015255"/>
              <a:ext cx="2723679" cy="1517997"/>
            </a:xfrm>
            <a:prstGeom prst="rect">
              <a:avLst/>
            </a:prstGeom>
          </p:spPr>
        </p:pic>
        <p:grpSp>
          <p:nvGrpSpPr>
            <p:cNvPr id="60" name="Group 59"/>
            <p:cNvGrpSpPr/>
            <p:nvPr/>
          </p:nvGrpSpPr>
          <p:grpSpPr>
            <a:xfrm>
              <a:off x="3224726" y="4977751"/>
              <a:ext cx="251992" cy="479047"/>
              <a:chOff x="1454944" y="480596"/>
              <a:chExt cx="251992" cy="479047"/>
            </a:xfrm>
          </p:grpSpPr>
          <p:cxnSp>
            <p:nvCxnSpPr>
              <p:cNvPr id="61" name="Straight Arrow Connector 60"/>
              <p:cNvCxnSpPr/>
              <p:nvPr/>
            </p:nvCxnSpPr>
            <p:spPr>
              <a:xfrm rot="5400000">
                <a:off x="1357313" y="819150"/>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454944" y="480596"/>
                <a:ext cx="251992" cy="338554"/>
              </a:xfrm>
              <a:prstGeom prst="rect">
                <a:avLst/>
              </a:prstGeom>
              <a:noFill/>
            </p:spPr>
            <p:txBody>
              <a:bodyPr wrap="none" lIns="91440" tIns="45720" rIns="91440" bIns="45720">
                <a:spAutoFit/>
              </a:bodyPr>
              <a:lstStyle/>
              <a:p>
                <a:pPr algn="ctr"/>
                <a:r>
                  <a:rPr lang="en-US" sz="1600" b="0" i="1" cap="none" spc="0" dirty="0" smtClean="0">
                    <a:ln w="0"/>
                    <a:solidFill>
                      <a:srgbClr val="0091EA"/>
                    </a:solidFill>
                    <a:latin typeface="Cambria Math" panose="02040503050406030204" pitchFamily="18" charset="0"/>
                    <a:ea typeface="Cambria Math" panose="02040503050406030204" pitchFamily="18" charset="0"/>
                  </a:rPr>
                  <a:t>I</a:t>
                </a:r>
                <a:endParaRPr lang="en-US" sz="1600" b="0" i="1" cap="none" spc="0" dirty="0">
                  <a:ln w="0"/>
                  <a:solidFill>
                    <a:srgbClr val="0091EA"/>
                  </a:solidFill>
                  <a:latin typeface="Cambria Math" panose="02040503050406030204" pitchFamily="18" charset="0"/>
                  <a:ea typeface="Cambria Math" panose="02040503050406030204" pitchFamily="18" charset="0"/>
                </a:endParaRPr>
              </a:p>
            </p:txBody>
          </p:sp>
        </p:grpSp>
      </p:grpSp>
      <mc:AlternateContent xmlns:mc="http://schemas.openxmlformats.org/markup-compatibility/2006" xmlns:a14="http://schemas.microsoft.com/office/drawing/2010/main">
        <mc:Choice Requires="a14">
          <p:sp>
            <p:nvSpPr>
              <p:cNvPr id="63" name="TextBox 62"/>
              <p:cNvSpPr txBox="1"/>
              <p:nvPr/>
            </p:nvSpPr>
            <p:spPr>
              <a:xfrm>
                <a:off x="4439004" y="6179715"/>
                <a:ext cx="941283" cy="246221"/>
              </a:xfrm>
              <a:prstGeom prst="rect">
                <a:avLst/>
              </a:prstGeom>
              <a:noFill/>
            </p:spPr>
            <p:txBody>
              <a:bodyPr wrap="none" lIns="0" tIns="0" rIns="0" bIns="0" rtlCol="0">
                <a:spAutoFit/>
              </a:bodyPr>
              <a:lstStyle/>
              <a:p>
                <a14:m>
                  <m:oMath xmlns:m="http://schemas.openxmlformats.org/officeDocument/2006/math">
                    <m:r>
                      <a:rPr lang="en-US" sz="1600" i="1">
                        <a:latin typeface="Cambria Math" panose="02040503050406030204" pitchFamily="18" charset="0"/>
                      </a:rPr>
                      <m:t>⇒ </m:t>
                    </m:r>
                    <m:r>
                      <a:rPr lang="en-US" sz="1600" b="0" i="1" smtClean="0">
                        <a:solidFill>
                          <a:srgbClr val="0091EA"/>
                        </a:solidFill>
                        <a:latin typeface="Cambria Math" panose="02040503050406030204" pitchFamily="18" charset="0"/>
                      </a:rPr>
                      <m:t>𝐼</m:t>
                    </m:r>
                    <m:r>
                      <a:rPr lang="en-US" sz="1600" b="0" i="1" smtClean="0">
                        <a:latin typeface="Cambria Math" panose="02040503050406030204" pitchFamily="18" charset="0"/>
                      </a:rPr>
                      <m:t>=</m:t>
                    </m:r>
                  </m:oMath>
                </a14:m>
                <a:r>
                  <a:rPr lang="en-US" sz="1600" dirty="0" smtClean="0"/>
                  <a:t>  2</a:t>
                </a:r>
                <a14:m>
                  <m:oMath xmlns:m="http://schemas.openxmlformats.org/officeDocument/2006/math">
                    <m:r>
                      <m:rPr>
                        <m:nor/>
                      </m:rPr>
                      <a:rPr lang="en-US" sz="1600"/>
                      <m:t>A</m:t>
                    </m:r>
                  </m:oMath>
                </a14:m>
                <a:endParaRPr lang="en-US" sz="1600" dirty="0"/>
              </a:p>
            </p:txBody>
          </p:sp>
        </mc:Choice>
        <mc:Fallback xmlns="">
          <p:sp>
            <p:nvSpPr>
              <p:cNvPr id="63" name="TextBox 62"/>
              <p:cNvSpPr txBox="1">
                <a:spLocks noRot="1" noChangeAspect="1" noMove="1" noResize="1" noEditPoints="1" noAdjustHandles="1" noChangeArrowheads="1" noChangeShapeType="1" noTextEdit="1"/>
              </p:cNvSpPr>
              <p:nvPr/>
            </p:nvSpPr>
            <p:spPr>
              <a:xfrm>
                <a:off x="4439004" y="6179715"/>
                <a:ext cx="941283" cy="246221"/>
              </a:xfrm>
              <a:prstGeom prst="rect">
                <a:avLst/>
              </a:prstGeom>
              <a:blipFill rotWithShape="0">
                <a:blip r:embed="rId18"/>
                <a:stretch>
                  <a:fillRect l="-5806" t="-27500" r="-7097" b="-50000"/>
                </a:stretch>
              </a:blipFill>
            </p:spPr>
            <p:txBody>
              <a:bodyPr/>
              <a:lstStyle/>
              <a:p>
                <a:r>
                  <a:rPr lang="en-US">
                    <a:noFill/>
                  </a:rPr>
                  <a:t> </a:t>
                </a:r>
              </a:p>
            </p:txBody>
          </p:sp>
        </mc:Fallback>
      </mc:AlternateContent>
    </p:spTree>
    <p:extLst>
      <p:ext uri="{BB962C8B-B14F-4D97-AF65-F5344CB8AC3E}">
        <p14:creationId xmlns:p14="http://schemas.microsoft.com/office/powerpoint/2010/main" val="778387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9" grpId="0"/>
      <p:bldP spid="48" grpId="0"/>
      <p:bldP spid="10" grpId="0"/>
      <p:bldP spid="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pSp>
        <p:nvGrpSpPr>
          <p:cNvPr id="2" name="Group 1"/>
          <p:cNvGrpSpPr/>
          <p:nvPr/>
        </p:nvGrpSpPr>
        <p:grpSpPr>
          <a:xfrm>
            <a:off x="970805" y="2229656"/>
            <a:ext cx="2651047" cy="2112940"/>
            <a:chOff x="970805" y="2229656"/>
            <a:chExt cx="2651047" cy="2112940"/>
          </a:xfrm>
        </p:grpSpPr>
        <p:pic>
          <p:nvPicPr>
            <p:cNvPr id="10" name="Picture 9"/>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970805" y="2446916"/>
              <a:ext cx="2651047" cy="1895680"/>
            </a:xfrm>
            <a:prstGeom prst="rect">
              <a:avLst/>
            </a:prstGeom>
          </p:spPr>
        </p:pic>
        <p:grpSp>
          <p:nvGrpSpPr>
            <p:cNvPr id="28" name="Group 27"/>
            <p:cNvGrpSpPr/>
            <p:nvPr/>
          </p:nvGrpSpPr>
          <p:grpSpPr>
            <a:xfrm>
              <a:off x="1651088" y="2229656"/>
              <a:ext cx="349623" cy="338554"/>
              <a:chOff x="1357313" y="480596"/>
              <a:chExt cx="349623" cy="338554"/>
            </a:xfrm>
          </p:grpSpPr>
          <p:cxnSp>
            <p:nvCxnSpPr>
              <p:cNvPr id="29" name="Straight Arrow Connector 28"/>
              <p:cNvCxnSpPr/>
              <p:nvPr/>
            </p:nvCxnSpPr>
            <p:spPr>
              <a:xfrm>
                <a:off x="1357313" y="819150"/>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454944" y="480596"/>
                <a:ext cx="251992" cy="338554"/>
              </a:xfrm>
              <a:prstGeom prst="rect">
                <a:avLst/>
              </a:prstGeom>
              <a:noFill/>
            </p:spPr>
            <p:txBody>
              <a:bodyPr wrap="none" lIns="91440" tIns="45720" rIns="91440" bIns="45720">
                <a:spAutoFit/>
              </a:bodyPr>
              <a:lstStyle/>
              <a:p>
                <a:pPr algn="ctr"/>
                <a:r>
                  <a:rPr lang="en-US" sz="1600" b="0" i="1" cap="none" spc="0" dirty="0" smtClean="0">
                    <a:ln w="0"/>
                    <a:solidFill>
                      <a:srgbClr val="0091EA"/>
                    </a:solidFill>
                    <a:latin typeface="Cambria Math" panose="02040503050406030204" pitchFamily="18" charset="0"/>
                    <a:ea typeface="Cambria Math" panose="02040503050406030204" pitchFamily="18" charset="0"/>
                  </a:rPr>
                  <a:t>I</a:t>
                </a:r>
                <a:endParaRPr lang="en-US" sz="1600" b="0" i="1" cap="none" spc="0" dirty="0">
                  <a:ln w="0"/>
                  <a:solidFill>
                    <a:srgbClr val="0091EA"/>
                  </a:solidFill>
                  <a:latin typeface="Cambria Math" panose="02040503050406030204" pitchFamily="18" charset="0"/>
                  <a:ea typeface="Cambria Math" panose="02040503050406030204" pitchFamily="18" charset="0"/>
                </a:endParaRPr>
              </a:p>
            </p:txBody>
          </p:sp>
        </p:grpSp>
      </p:grpSp>
      <p:grpSp>
        <p:nvGrpSpPr>
          <p:cNvPr id="6" name="Group 5"/>
          <p:cNvGrpSpPr/>
          <p:nvPr/>
        </p:nvGrpSpPr>
        <p:grpSpPr>
          <a:xfrm>
            <a:off x="970805" y="469799"/>
            <a:ext cx="2723679" cy="1555501"/>
            <a:chOff x="970805" y="469799"/>
            <a:chExt cx="2723679" cy="1555501"/>
          </a:xfrm>
        </p:grpSpPr>
        <p:pic>
          <p:nvPicPr>
            <p:cNvPr id="34" name="Picture 33"/>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970805" y="507303"/>
              <a:ext cx="2723679" cy="1517997"/>
            </a:xfrm>
            <a:prstGeom prst="rect">
              <a:avLst/>
            </a:prstGeom>
          </p:spPr>
        </p:pic>
        <p:grpSp>
          <p:nvGrpSpPr>
            <p:cNvPr id="38" name="Group 37"/>
            <p:cNvGrpSpPr/>
            <p:nvPr/>
          </p:nvGrpSpPr>
          <p:grpSpPr>
            <a:xfrm>
              <a:off x="3224726" y="469799"/>
              <a:ext cx="251992" cy="479047"/>
              <a:chOff x="1454944" y="480596"/>
              <a:chExt cx="251992" cy="479047"/>
            </a:xfrm>
          </p:grpSpPr>
          <p:cxnSp>
            <p:nvCxnSpPr>
              <p:cNvPr id="39" name="Straight Arrow Connector 38"/>
              <p:cNvCxnSpPr/>
              <p:nvPr/>
            </p:nvCxnSpPr>
            <p:spPr>
              <a:xfrm rot="5400000">
                <a:off x="1357313" y="819150"/>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454944" y="480596"/>
                <a:ext cx="251992" cy="338554"/>
              </a:xfrm>
              <a:prstGeom prst="rect">
                <a:avLst/>
              </a:prstGeom>
              <a:noFill/>
            </p:spPr>
            <p:txBody>
              <a:bodyPr wrap="none" lIns="91440" tIns="45720" rIns="91440" bIns="45720">
                <a:spAutoFit/>
              </a:bodyPr>
              <a:lstStyle/>
              <a:p>
                <a:pPr algn="ctr"/>
                <a:r>
                  <a:rPr lang="en-US" sz="1600" b="0" i="1" cap="none" spc="0" dirty="0" smtClean="0">
                    <a:ln w="0"/>
                    <a:solidFill>
                      <a:srgbClr val="0091EA"/>
                    </a:solidFill>
                    <a:latin typeface="Cambria Math" panose="02040503050406030204" pitchFamily="18" charset="0"/>
                    <a:ea typeface="Cambria Math" panose="02040503050406030204" pitchFamily="18" charset="0"/>
                  </a:rPr>
                  <a:t>I</a:t>
                </a:r>
                <a:endParaRPr lang="en-US" sz="1600" b="0" i="1" cap="none" spc="0" dirty="0">
                  <a:ln w="0"/>
                  <a:solidFill>
                    <a:srgbClr val="0091EA"/>
                  </a:solidFill>
                  <a:latin typeface="Cambria Math" panose="02040503050406030204" pitchFamily="18" charset="0"/>
                  <a:ea typeface="Cambria Math" panose="02040503050406030204" pitchFamily="18" charset="0"/>
                </a:endParaRPr>
              </a:p>
            </p:txBody>
          </p:sp>
        </p:grpSp>
      </p:grpSp>
      <mc:AlternateContent xmlns:mc="http://schemas.openxmlformats.org/markup-compatibility/2006" xmlns:a14="http://schemas.microsoft.com/office/drawing/2010/main">
        <mc:Choice Requires="a14">
          <p:sp>
            <p:nvSpPr>
              <p:cNvPr id="63" name="TextBox 62"/>
              <p:cNvSpPr txBox="1"/>
              <p:nvPr/>
            </p:nvSpPr>
            <p:spPr>
              <a:xfrm>
                <a:off x="4725054" y="1143190"/>
                <a:ext cx="706351" cy="246221"/>
              </a:xfrm>
              <a:prstGeom prst="rect">
                <a:avLst/>
              </a:prstGeom>
              <a:noFill/>
            </p:spPr>
            <p:txBody>
              <a:bodyPr wrap="square" lIns="0" tIns="0" rIns="0" bIns="0" rtlCol="0">
                <a:spAutoFit/>
              </a:bodyPr>
              <a:lstStyle/>
              <a:p>
                <a14:m>
                  <m:oMath xmlns:m="http://schemas.openxmlformats.org/officeDocument/2006/math">
                    <m:r>
                      <m:rPr>
                        <m:nor/>
                      </m:rPr>
                      <a:rPr lang="en-US" sz="1600" i="1" dirty="0" smtClean="0">
                        <a:ln w="0"/>
                        <a:solidFill>
                          <a:srgbClr val="0091EA"/>
                        </a:solidFill>
                        <a:latin typeface="Cambria Math" panose="02040503050406030204" pitchFamily="18" charset="0"/>
                        <a:ea typeface="Cambria Math" panose="02040503050406030204" pitchFamily="18" charset="0"/>
                      </a:rPr>
                      <m:t>I</m:t>
                    </m:r>
                    <m:r>
                      <a:rPr lang="en-US" sz="1600" b="0" i="1" dirty="0" smtClean="0">
                        <a:ln w="0"/>
                        <a:solidFill>
                          <a:srgbClr val="0091EA"/>
                        </a:solidFill>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rPr>
                      <m:t>=</m:t>
                    </m:r>
                  </m:oMath>
                </a14:m>
                <a:r>
                  <a:rPr lang="en-US" sz="1600" dirty="0" smtClean="0"/>
                  <a:t>  2</a:t>
                </a:r>
                <a14:m>
                  <m:oMath xmlns:m="http://schemas.openxmlformats.org/officeDocument/2006/math">
                    <m:r>
                      <m:rPr>
                        <m:nor/>
                      </m:rPr>
                      <a:rPr lang="en-US" sz="1600"/>
                      <m:t>A</m:t>
                    </m:r>
                  </m:oMath>
                </a14:m>
                <a:endParaRPr lang="en-US" sz="1600" dirty="0"/>
              </a:p>
            </p:txBody>
          </p:sp>
        </mc:Choice>
        <mc:Fallback xmlns="">
          <p:sp>
            <p:nvSpPr>
              <p:cNvPr id="63" name="TextBox 62"/>
              <p:cNvSpPr txBox="1">
                <a:spLocks noRot="1" noChangeAspect="1" noMove="1" noResize="1" noEditPoints="1" noAdjustHandles="1" noChangeArrowheads="1" noChangeShapeType="1" noTextEdit="1"/>
              </p:cNvSpPr>
              <p:nvPr/>
            </p:nvSpPr>
            <p:spPr>
              <a:xfrm>
                <a:off x="4725054" y="1143190"/>
                <a:ext cx="706351" cy="246221"/>
              </a:xfrm>
              <a:prstGeom prst="rect">
                <a:avLst/>
              </a:prstGeom>
              <a:blipFill rotWithShape="0">
                <a:blip r:embed="rId8"/>
                <a:stretch>
                  <a:fillRect l="-9483" t="-27500" r="-689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725056" y="2326837"/>
                <a:ext cx="706350" cy="246221"/>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panose="02040503050406030204" pitchFamily="18" charset="0"/>
                        <a:ea typeface="Cambria Math" panose="02040503050406030204" pitchFamily="18" charset="0"/>
                      </a:rPr>
                      <m:t>𝑉</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𝐼𝑅</m:t>
                    </m:r>
                  </m:oMath>
                </a14:m>
                <a:r>
                  <a:rPr lang="en-US" sz="1600" b="0" dirty="0" smtClean="0">
                    <a:latin typeface="Cambria Math" panose="02040503050406030204" pitchFamily="18" charset="0"/>
                    <a:ea typeface="Cambria Math" panose="02040503050406030204" pitchFamily="18" charset="0"/>
                  </a:rPr>
                  <a:t> </a:t>
                </a:r>
              </a:p>
            </p:txBody>
          </p:sp>
        </mc:Choice>
        <mc:Fallback xmlns="">
          <p:sp>
            <p:nvSpPr>
              <p:cNvPr id="64" name="TextBox 63"/>
              <p:cNvSpPr txBox="1">
                <a:spLocks noRot="1" noChangeAspect="1" noMove="1" noResize="1" noEditPoints="1" noAdjustHandles="1" noChangeArrowheads="1" noChangeShapeType="1" noTextEdit="1"/>
              </p:cNvSpPr>
              <p:nvPr/>
            </p:nvSpPr>
            <p:spPr>
              <a:xfrm>
                <a:off x="4725056" y="2326837"/>
                <a:ext cx="706350" cy="246221"/>
              </a:xfrm>
              <a:prstGeom prst="rect">
                <a:avLst/>
              </a:prstGeom>
              <a:blipFill rotWithShape="0">
                <a:blip r:embed="rId9"/>
                <a:stretch>
                  <a:fillRect l="-94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725056" y="2827704"/>
                <a:ext cx="1656695" cy="246221"/>
              </a:xfrm>
              <a:prstGeom prst="rect">
                <a:avLst/>
              </a:prstGeom>
              <a:noFill/>
            </p:spPr>
            <p:txBody>
              <a:bodyPr wrap="square" lIns="0" tIns="0" rIns="0" bIns="0" rtlCol="0">
                <a:spAutoFit/>
              </a:bodyPr>
              <a:lstStyle/>
              <a:p>
                <a14:m>
                  <m:oMath xmlns:m="http://schemas.openxmlformats.org/officeDocument/2006/math">
                    <m:sSub>
                      <m:sSubPr>
                        <m:ctrlPr>
                          <a:rPr lang="en-US" sz="1600" i="1" smtClean="0">
                            <a:solidFill>
                              <a:srgbClr val="0091EA"/>
                            </a:solidFill>
                            <a:latin typeface="Cambria Math" panose="02040503050406030204" pitchFamily="18" charset="0"/>
                            <a:ea typeface="Cambria Math" panose="02040503050406030204" pitchFamily="18" charset="0"/>
                          </a:rPr>
                        </m:ctrlPr>
                      </m:sSubPr>
                      <m:e>
                        <m:r>
                          <a:rPr lang="en-US" sz="1600" i="1">
                            <a:solidFill>
                              <a:srgbClr val="0091EA"/>
                            </a:solidFill>
                            <a:latin typeface="Cambria Math" panose="02040503050406030204" pitchFamily="18" charset="0"/>
                            <a:ea typeface="Cambria Math" panose="02040503050406030204" pitchFamily="18" charset="0"/>
                          </a:rPr>
                          <m:t>𝑉</m:t>
                        </m:r>
                      </m:e>
                      <m:sub>
                        <m:r>
                          <a:rPr lang="en-US" sz="1600" b="0" i="1" smtClean="0">
                            <a:solidFill>
                              <a:srgbClr val="0091EA"/>
                            </a:solidFill>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=2</m:t>
                    </m:r>
                    <m:r>
                      <m:rPr>
                        <m:nor/>
                      </m:rPr>
                      <a:rPr lang="en-US" sz="1600"/>
                      <m:t>×</m:t>
                    </m:r>
                  </m:oMath>
                </a14:m>
                <a:r>
                  <a:rPr lang="en-US" sz="1600" b="0" dirty="0" smtClean="0">
                    <a:latin typeface="Cambria Math" panose="02040503050406030204" pitchFamily="18" charset="0"/>
                    <a:ea typeface="Cambria Math" panose="02040503050406030204" pitchFamily="18" charset="0"/>
                  </a:rPr>
                  <a:t>2 V = 4V </a:t>
                </a:r>
              </a:p>
            </p:txBody>
          </p:sp>
        </mc:Choice>
        <mc:Fallback xmlns="">
          <p:sp>
            <p:nvSpPr>
              <p:cNvPr id="65" name="TextBox 64"/>
              <p:cNvSpPr txBox="1">
                <a:spLocks noRot="1" noChangeAspect="1" noMove="1" noResize="1" noEditPoints="1" noAdjustHandles="1" noChangeArrowheads="1" noChangeShapeType="1" noTextEdit="1"/>
              </p:cNvSpPr>
              <p:nvPr/>
            </p:nvSpPr>
            <p:spPr>
              <a:xfrm>
                <a:off x="4725056" y="2827704"/>
                <a:ext cx="1656695" cy="246221"/>
              </a:xfrm>
              <a:prstGeom prst="rect">
                <a:avLst/>
              </a:prstGeom>
              <a:blipFill rotWithShape="0">
                <a:blip r:embed="rId10"/>
                <a:stretch>
                  <a:fillRect l="-4044" t="-30000" b="-4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4725054" y="3534586"/>
                <a:ext cx="1736393" cy="246221"/>
              </a:xfrm>
              <a:prstGeom prst="rect">
                <a:avLst/>
              </a:prstGeom>
              <a:noFill/>
            </p:spPr>
            <p:txBody>
              <a:bodyPr wrap="square" lIns="0" tIns="0" rIns="0" bIns="0" rtlCol="0">
                <a:spAutoFit/>
              </a:bodyPr>
              <a:lstStyle/>
              <a:p>
                <a14:m>
                  <m:oMath xmlns:m="http://schemas.openxmlformats.org/officeDocument/2006/math">
                    <m:sSub>
                      <m:sSubPr>
                        <m:ctrlPr>
                          <a:rPr lang="en-US" sz="1600" i="1">
                            <a:solidFill>
                              <a:srgbClr val="0091EA"/>
                            </a:solidFill>
                            <a:latin typeface="Cambria Math" panose="02040503050406030204" pitchFamily="18" charset="0"/>
                            <a:ea typeface="Cambria Math" panose="02040503050406030204" pitchFamily="18" charset="0"/>
                          </a:rPr>
                        </m:ctrlPr>
                      </m:sSubPr>
                      <m:e>
                        <m:r>
                          <a:rPr lang="en-US" sz="1600" i="1">
                            <a:solidFill>
                              <a:srgbClr val="0091EA"/>
                            </a:solidFill>
                            <a:latin typeface="Cambria Math" panose="02040503050406030204" pitchFamily="18" charset="0"/>
                            <a:ea typeface="Cambria Math" panose="02040503050406030204" pitchFamily="18" charset="0"/>
                          </a:rPr>
                          <m:t>𝑉</m:t>
                        </m:r>
                      </m:e>
                      <m:sub>
                        <m:r>
                          <a:rPr lang="en-US" sz="1600" i="1">
                            <a:solidFill>
                              <a:srgbClr val="0091EA"/>
                            </a:solidFill>
                            <a:latin typeface="Cambria Math" panose="02040503050406030204" pitchFamily="18" charset="0"/>
                            <a:ea typeface="Cambria Math" panose="02040503050406030204" pitchFamily="18" charset="0"/>
                          </a:rPr>
                          <m:t>𝑡</m:t>
                        </m:r>
                      </m:sub>
                    </m:sSub>
                    <m:r>
                      <a:rPr lang="en-US" sz="1600" b="0" i="1" smtClean="0">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2</m:t>
                    </m:r>
                    <m:r>
                      <m:rPr>
                        <m:nor/>
                      </m:rPr>
                      <a:rPr lang="en-US" sz="1600"/>
                      <m:t>×</m:t>
                    </m:r>
                  </m:oMath>
                </a14:m>
                <a:r>
                  <a:rPr lang="en-US" sz="1600" b="0" dirty="0" smtClean="0">
                    <a:latin typeface="Cambria Math" panose="02040503050406030204" pitchFamily="18" charset="0"/>
                    <a:ea typeface="Cambria Math" panose="02040503050406030204" pitchFamily="18" charset="0"/>
                  </a:rPr>
                  <a:t>4  V </a:t>
                </a:r>
                <a:r>
                  <a:rPr lang="en-US" sz="1600" dirty="0" smtClean="0">
                    <a:latin typeface="Cambria Math" panose="02040503050406030204" pitchFamily="18" charset="0"/>
                    <a:ea typeface="Cambria Math" panose="02040503050406030204" pitchFamily="18" charset="0"/>
                  </a:rPr>
                  <a:t>= 8V</a:t>
                </a:r>
                <a:endParaRPr lang="en-US" sz="1600" b="0" dirty="0" smtClean="0">
                  <a:latin typeface="Cambria Math" panose="02040503050406030204" pitchFamily="18" charset="0"/>
                  <a:ea typeface="Cambria Math" panose="02040503050406030204" pitchFamily="18" charset="0"/>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4725054" y="3534586"/>
                <a:ext cx="1736393" cy="246221"/>
              </a:xfrm>
              <a:prstGeom prst="rect">
                <a:avLst/>
              </a:prstGeom>
              <a:blipFill rotWithShape="0">
                <a:blip r:embed="rId11"/>
                <a:stretch>
                  <a:fillRect l="-3860" t="-30000" b="-4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4725055" y="3181145"/>
                <a:ext cx="1656695" cy="246221"/>
              </a:xfrm>
              <a:prstGeom prst="rect">
                <a:avLst/>
              </a:prstGeom>
              <a:noFill/>
            </p:spPr>
            <p:txBody>
              <a:bodyPr wrap="square" lIns="0" tIns="0" rIns="0" bIns="0" rtlCol="0">
                <a:spAutoFit/>
              </a:bodyPr>
              <a:lstStyle/>
              <a:p>
                <a14:m>
                  <m:oMath xmlns:m="http://schemas.openxmlformats.org/officeDocument/2006/math">
                    <m:sSub>
                      <m:sSubPr>
                        <m:ctrlPr>
                          <a:rPr lang="en-US" sz="1600" i="1" smtClean="0">
                            <a:solidFill>
                              <a:srgbClr val="0091EA"/>
                            </a:solidFill>
                            <a:latin typeface="Cambria Math" panose="02040503050406030204" pitchFamily="18" charset="0"/>
                            <a:ea typeface="Cambria Math" panose="02040503050406030204" pitchFamily="18" charset="0"/>
                          </a:rPr>
                        </m:ctrlPr>
                      </m:sSubPr>
                      <m:e>
                        <m:r>
                          <a:rPr lang="en-US" sz="1600" i="1">
                            <a:solidFill>
                              <a:srgbClr val="0091EA"/>
                            </a:solidFill>
                            <a:latin typeface="Cambria Math" panose="02040503050406030204" pitchFamily="18" charset="0"/>
                            <a:ea typeface="Cambria Math" panose="02040503050406030204" pitchFamily="18" charset="0"/>
                          </a:rPr>
                          <m:t>𝑉</m:t>
                        </m:r>
                      </m:e>
                      <m:sub>
                        <m:r>
                          <a:rPr lang="en-US" sz="1600" b="0" i="1" smtClean="0">
                            <a:solidFill>
                              <a:srgbClr val="0091EA"/>
                            </a:solidFill>
                            <a:latin typeface="Cambria Math" panose="02040503050406030204" pitchFamily="18" charset="0"/>
                            <a:ea typeface="Cambria Math" panose="02040503050406030204" pitchFamily="18" charset="0"/>
                          </a:rPr>
                          <m:t>3</m:t>
                        </m:r>
                      </m:sub>
                    </m:sSub>
                    <m:r>
                      <a:rPr lang="en-US" sz="1600" b="0" i="1" smtClean="0">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2</m:t>
                    </m:r>
                    <m:r>
                      <m:rPr>
                        <m:nor/>
                      </m:rPr>
                      <a:rPr lang="en-US" sz="1600"/>
                      <m:t>×</m:t>
                    </m:r>
                  </m:oMath>
                </a14:m>
                <a:r>
                  <a:rPr lang="en-US" sz="1600" b="0" dirty="0" smtClean="0">
                    <a:latin typeface="Cambria Math" panose="02040503050406030204" pitchFamily="18" charset="0"/>
                    <a:ea typeface="Cambria Math" panose="02040503050406030204" pitchFamily="18" charset="0"/>
                  </a:rPr>
                  <a:t>4 V </a:t>
                </a:r>
                <a:r>
                  <a:rPr lang="en-US" sz="1600" dirty="0" smtClean="0">
                    <a:latin typeface="Cambria Math" panose="02040503050406030204" pitchFamily="18" charset="0"/>
                    <a:ea typeface="Cambria Math" panose="02040503050406030204" pitchFamily="18" charset="0"/>
                  </a:rPr>
                  <a:t>= 8V</a:t>
                </a:r>
                <a:r>
                  <a:rPr lang="en-US" sz="1600" b="0" dirty="0" smtClean="0">
                    <a:latin typeface="Cambria Math" panose="02040503050406030204" pitchFamily="18" charset="0"/>
                    <a:ea typeface="Cambria Math" panose="02040503050406030204" pitchFamily="18" charset="0"/>
                  </a:rPr>
                  <a:t> </a:t>
                </a:r>
              </a:p>
            </p:txBody>
          </p:sp>
        </mc:Choice>
        <mc:Fallback xmlns="">
          <p:sp>
            <p:nvSpPr>
              <p:cNvPr id="72" name="TextBox 71"/>
              <p:cNvSpPr txBox="1">
                <a:spLocks noRot="1" noChangeAspect="1" noMove="1" noResize="1" noEditPoints="1" noAdjustHandles="1" noChangeArrowheads="1" noChangeShapeType="1" noTextEdit="1"/>
              </p:cNvSpPr>
              <p:nvPr/>
            </p:nvSpPr>
            <p:spPr>
              <a:xfrm>
                <a:off x="4725055" y="3181145"/>
                <a:ext cx="1656695" cy="246221"/>
              </a:xfrm>
              <a:prstGeom prst="rect">
                <a:avLst/>
              </a:prstGeom>
              <a:blipFill rotWithShape="0">
                <a:blip r:embed="rId12"/>
                <a:stretch>
                  <a:fillRect l="-4044" t="-30000" b="-47500"/>
                </a:stretch>
              </a:blipFill>
            </p:spPr>
            <p:txBody>
              <a:bodyPr/>
              <a:lstStyle/>
              <a:p>
                <a:r>
                  <a:rPr lang="en-US">
                    <a:noFill/>
                  </a:rPr>
                  <a:t> </a:t>
                </a:r>
              </a:p>
            </p:txBody>
          </p:sp>
        </mc:Fallback>
      </mc:AlternateContent>
      <p:grpSp>
        <p:nvGrpSpPr>
          <p:cNvPr id="13" name="Group 12"/>
          <p:cNvGrpSpPr/>
          <p:nvPr/>
        </p:nvGrpSpPr>
        <p:grpSpPr>
          <a:xfrm>
            <a:off x="958964" y="4638725"/>
            <a:ext cx="4009255" cy="2122704"/>
            <a:chOff x="958964" y="4638725"/>
            <a:chExt cx="4009255" cy="2122704"/>
          </a:xfrm>
        </p:grpSpPr>
        <p:pic>
          <p:nvPicPr>
            <p:cNvPr id="52" name="Picture 51"/>
            <p:cNvPicPr>
              <a:picLocks noChangeAspect="1"/>
            </p:cNvPicPr>
            <p:nvPr/>
          </p:nvPicPr>
          <p:blipFill>
            <a:blip r:embed="rId13">
              <a:biLevel thresh="75000"/>
              <a:extLst>
                <a:ext uri="{28A0092B-C50C-407E-A947-70E740481C1C}">
                  <a14:useLocalDpi xmlns:a14="http://schemas.microsoft.com/office/drawing/2010/main" val="0"/>
                </a:ext>
              </a:extLst>
            </a:blip>
            <a:stretch>
              <a:fillRect/>
            </a:stretch>
          </p:blipFill>
          <p:spPr>
            <a:xfrm>
              <a:off x="958964" y="4829433"/>
              <a:ext cx="4009255" cy="1931996"/>
            </a:xfrm>
            <a:prstGeom prst="rect">
              <a:avLst/>
            </a:prstGeom>
          </p:spPr>
        </p:pic>
        <p:grpSp>
          <p:nvGrpSpPr>
            <p:cNvPr id="9" name="Group 8"/>
            <p:cNvGrpSpPr/>
            <p:nvPr/>
          </p:nvGrpSpPr>
          <p:grpSpPr>
            <a:xfrm>
              <a:off x="2527746" y="4638725"/>
              <a:ext cx="349623" cy="338554"/>
              <a:chOff x="2527746" y="4638725"/>
              <a:chExt cx="349623" cy="338554"/>
            </a:xfrm>
          </p:grpSpPr>
          <p:cxnSp>
            <p:nvCxnSpPr>
              <p:cNvPr id="57" name="Straight Arrow Connector 56"/>
              <p:cNvCxnSpPr/>
              <p:nvPr/>
            </p:nvCxnSpPr>
            <p:spPr>
              <a:xfrm>
                <a:off x="2527746" y="4977279"/>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625377" y="4638725"/>
                <a:ext cx="251992" cy="338554"/>
              </a:xfrm>
              <a:prstGeom prst="rect">
                <a:avLst/>
              </a:prstGeom>
              <a:noFill/>
            </p:spPr>
            <p:txBody>
              <a:bodyPr wrap="none" lIns="91440" tIns="45720" rIns="91440" bIns="45720">
                <a:spAutoFit/>
              </a:bodyPr>
              <a:lstStyle/>
              <a:p>
                <a:pPr algn="ctr"/>
                <a:r>
                  <a:rPr lang="en-US" sz="1600" b="0" i="1" cap="none" spc="0" dirty="0" smtClean="0">
                    <a:ln w="0"/>
                    <a:solidFill>
                      <a:srgbClr val="0091EA"/>
                    </a:solidFill>
                    <a:latin typeface="Cambria Math" panose="02040503050406030204" pitchFamily="18" charset="0"/>
                    <a:ea typeface="Cambria Math" panose="02040503050406030204" pitchFamily="18" charset="0"/>
                  </a:rPr>
                  <a:t>I</a:t>
                </a:r>
                <a:endParaRPr lang="en-US" sz="1600" b="0" i="1" cap="none" spc="0" dirty="0">
                  <a:ln w="0"/>
                  <a:solidFill>
                    <a:srgbClr val="0091EA"/>
                  </a:solidFill>
                  <a:latin typeface="Cambria Math" panose="02040503050406030204" pitchFamily="18" charset="0"/>
                  <a:ea typeface="Cambria Math" panose="02040503050406030204" pitchFamily="18" charset="0"/>
                </a:endParaRPr>
              </a:p>
            </p:txBody>
          </p:sp>
        </p:grpSp>
        <p:grpSp>
          <p:nvGrpSpPr>
            <p:cNvPr id="12" name="Group 11"/>
            <p:cNvGrpSpPr/>
            <p:nvPr/>
          </p:nvGrpSpPr>
          <p:grpSpPr>
            <a:xfrm>
              <a:off x="3247785" y="5007629"/>
              <a:ext cx="391196" cy="401032"/>
              <a:chOff x="3247785" y="5007629"/>
              <a:chExt cx="391196" cy="401032"/>
            </a:xfrm>
          </p:grpSpPr>
          <p:cxnSp>
            <p:nvCxnSpPr>
              <p:cNvPr id="59" name="Straight Arrow Connector 58"/>
              <p:cNvCxnSpPr/>
              <p:nvPr/>
            </p:nvCxnSpPr>
            <p:spPr>
              <a:xfrm rot="5400000">
                <a:off x="3148453" y="5268168"/>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Rectangle 60"/>
                  <p:cNvSpPr/>
                  <p:nvPr/>
                </p:nvSpPr>
                <p:spPr>
                  <a:xfrm>
                    <a:off x="3247785" y="5007629"/>
                    <a:ext cx="391196"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2</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p:sp>
                <p:nvSpPr>
                  <p:cNvPr id="61" name="Rectangle 60"/>
                  <p:cNvSpPr>
                    <a:spLocks noRot="1" noChangeAspect="1" noMove="1" noResize="1" noEditPoints="1" noAdjustHandles="1" noChangeArrowheads="1" noChangeShapeType="1" noTextEdit="1"/>
                  </p:cNvSpPr>
                  <p:nvPr/>
                </p:nvSpPr>
                <p:spPr>
                  <a:xfrm>
                    <a:off x="3247785" y="5007629"/>
                    <a:ext cx="391196" cy="338554"/>
                  </a:xfrm>
                  <a:prstGeom prst="rect">
                    <a:avLst/>
                  </a:prstGeom>
                  <a:blipFill rotWithShape="0">
                    <a:blip r:embed="rId14"/>
                    <a:stretch>
                      <a:fillRect/>
                    </a:stretch>
                  </a:blipFill>
                </p:spPr>
                <p:txBody>
                  <a:bodyPr/>
                  <a:lstStyle/>
                  <a:p>
                    <a:r>
                      <a:rPr lang="en-US">
                        <a:noFill/>
                      </a:rPr>
                      <a:t> </a:t>
                    </a:r>
                  </a:p>
                </p:txBody>
              </p:sp>
            </mc:Fallback>
          </mc:AlternateContent>
        </p:grpSp>
        <p:grpSp>
          <p:nvGrpSpPr>
            <p:cNvPr id="11" name="Group 10"/>
            <p:cNvGrpSpPr/>
            <p:nvPr/>
          </p:nvGrpSpPr>
          <p:grpSpPr>
            <a:xfrm>
              <a:off x="4505644" y="5007629"/>
              <a:ext cx="415008" cy="338554"/>
              <a:chOff x="4505644" y="5007629"/>
              <a:chExt cx="415008" cy="338554"/>
            </a:xfrm>
          </p:grpSpPr>
          <p:cxnSp>
            <p:nvCxnSpPr>
              <p:cNvPr id="60" name="Straight Arrow Connector 59"/>
              <p:cNvCxnSpPr/>
              <p:nvPr/>
            </p:nvCxnSpPr>
            <p:spPr>
              <a:xfrm rot="5400000">
                <a:off x="4365150" y="5186709"/>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Rectangle 61"/>
                  <p:cNvSpPr/>
                  <p:nvPr/>
                </p:nvSpPr>
                <p:spPr>
                  <a:xfrm>
                    <a:off x="4529456" y="5007629"/>
                    <a:ext cx="391196"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4</m:t>
                              </m:r>
                            </m:sub>
                          </m:sSub>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p:sp>
                <p:nvSpPr>
                  <p:cNvPr id="62" name="Rectangle 61"/>
                  <p:cNvSpPr>
                    <a:spLocks noRot="1" noChangeAspect="1" noMove="1" noResize="1" noEditPoints="1" noAdjustHandles="1" noChangeArrowheads="1" noChangeShapeType="1" noTextEdit="1"/>
                  </p:cNvSpPr>
                  <p:nvPr/>
                </p:nvSpPr>
                <p:spPr>
                  <a:xfrm>
                    <a:off x="4529456" y="5007629"/>
                    <a:ext cx="391196" cy="338554"/>
                  </a:xfrm>
                  <a:prstGeom prst="rect">
                    <a:avLst/>
                  </a:prstGeom>
                  <a:blipFill rotWithShape="0">
                    <a:blip r:embed="rId15"/>
                    <a:stretch>
                      <a:fillRect/>
                    </a:stretch>
                  </a:blipFill>
                </p:spPr>
                <p:txBody>
                  <a:bodyPr/>
                  <a:lstStyle/>
                  <a:p>
                    <a:r>
                      <a:rPr lang="en-US">
                        <a:noFill/>
                      </a:rPr>
                      <a:t> </a:t>
                    </a:r>
                  </a:p>
                </p:txBody>
              </p:sp>
            </mc:Fallback>
          </mc:AlternateContent>
        </p:grpSp>
      </p:grpSp>
      <p:grpSp>
        <p:nvGrpSpPr>
          <p:cNvPr id="7" name="Group 6"/>
          <p:cNvGrpSpPr/>
          <p:nvPr/>
        </p:nvGrpSpPr>
        <p:grpSpPr>
          <a:xfrm>
            <a:off x="3270773" y="4470350"/>
            <a:ext cx="1237490" cy="495969"/>
            <a:chOff x="3270773" y="4470350"/>
            <a:chExt cx="1237490" cy="495969"/>
          </a:xfrm>
        </p:grpSpPr>
        <mc:AlternateContent xmlns:mc="http://schemas.openxmlformats.org/markup-compatibility/2006">
          <mc:Choice xmlns:a14="http://schemas.microsoft.com/office/drawing/2010/main" Requires="a14">
            <p:sp>
              <p:nvSpPr>
                <p:cNvPr id="79" name="Rectangle 78"/>
                <p:cNvSpPr/>
                <p:nvPr/>
              </p:nvSpPr>
              <p:spPr>
                <a:xfrm>
                  <a:off x="3743325" y="4470350"/>
                  <a:ext cx="290514"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91EA"/>
                                </a:solidFill>
                                <a:latin typeface="Cambria Math" panose="02040503050406030204" pitchFamily="18" charset="0"/>
                                <a:ea typeface="Cambria Math" panose="02040503050406030204" pitchFamily="18" charset="0"/>
                              </a:rPr>
                            </m:ctrlPr>
                          </m:sSubPr>
                          <m:e>
                            <m:r>
                              <a:rPr lang="en-US" b="0" i="1" smtClean="0">
                                <a:solidFill>
                                  <a:srgbClr val="0091EA"/>
                                </a:solidFill>
                                <a:latin typeface="Cambria Math" panose="02040503050406030204" pitchFamily="18" charset="0"/>
                                <a:ea typeface="Cambria Math" panose="02040503050406030204" pitchFamily="18" charset="0"/>
                              </a:rPr>
                              <m:t>𝑉</m:t>
                            </m:r>
                          </m:e>
                          <m:sub>
                            <m:r>
                              <a:rPr lang="en-US" b="0" i="1" smtClean="0">
                                <a:solidFill>
                                  <a:srgbClr val="0091EA"/>
                                </a:solidFill>
                                <a:latin typeface="Cambria Math" panose="02040503050406030204" pitchFamily="18" charset="0"/>
                                <a:ea typeface="Cambria Math" panose="02040503050406030204" pitchFamily="18" charset="0"/>
                              </a:rPr>
                              <m:t>𝑡</m:t>
                            </m:r>
                          </m:sub>
                        </m:sSub>
                      </m:oMath>
                    </m:oMathPara>
                  </a14:m>
                  <a:endParaRPr lang="en-US" dirty="0"/>
                </a:p>
              </p:txBody>
            </p:sp>
          </mc:Choice>
          <mc:Fallback>
            <p:sp>
              <p:nvSpPr>
                <p:cNvPr id="79" name="Rectangle 78"/>
                <p:cNvSpPr>
                  <a:spLocks noRot="1" noChangeAspect="1" noMove="1" noResize="1" noEditPoints="1" noAdjustHandles="1" noChangeArrowheads="1" noChangeShapeType="1" noTextEdit="1"/>
                </p:cNvSpPr>
                <p:nvPr/>
              </p:nvSpPr>
              <p:spPr>
                <a:xfrm>
                  <a:off x="3743325" y="4470350"/>
                  <a:ext cx="290514" cy="307777"/>
                </a:xfrm>
                <a:prstGeom prst="rect">
                  <a:avLst/>
                </a:prstGeom>
                <a:blipFill rotWithShape="0">
                  <a:blip r:embed="rId16"/>
                  <a:stretch>
                    <a:fillRect/>
                  </a:stretch>
                </a:blipFill>
              </p:spPr>
              <p:txBody>
                <a:bodyPr/>
                <a:lstStyle/>
                <a:p>
                  <a:r>
                    <a:rPr lang="en-US">
                      <a:noFill/>
                    </a:rPr>
                    <a:t> </a:t>
                  </a:r>
                </a:p>
              </p:txBody>
            </p:sp>
          </mc:Fallback>
        </mc:AlternateContent>
        <p:cxnSp>
          <p:nvCxnSpPr>
            <p:cNvPr id="81" name="Curved Connector 80"/>
            <p:cNvCxnSpPr/>
            <p:nvPr/>
          </p:nvCxnSpPr>
          <p:spPr>
            <a:xfrm rot="5400000" flipH="1" flipV="1">
              <a:off x="3369833" y="4546672"/>
              <a:ext cx="310591" cy="50871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urved Connector 82"/>
            <p:cNvCxnSpPr/>
            <p:nvPr/>
          </p:nvCxnSpPr>
          <p:spPr>
            <a:xfrm rot="16200000" flipV="1">
              <a:off x="4106876" y="4564932"/>
              <a:ext cx="325077" cy="47769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5" name="Rectangle 94"/>
              <p:cNvSpPr/>
              <p:nvPr/>
            </p:nvSpPr>
            <p:spPr>
              <a:xfrm>
                <a:off x="6693952" y="2729792"/>
                <a:ext cx="1157496" cy="439479"/>
              </a:xfrm>
              <a:prstGeom prst="rect">
                <a:avLst/>
              </a:prstGeom>
              <a:noFill/>
            </p:spPr>
            <p:txBody>
              <a:bodyPr wrap="non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1</m:t>
                        </m:r>
                      </m:sub>
                    </m:sSub>
                  </m:oMath>
                </a14:m>
                <a:r>
                  <a:rPr lang="en-US" sz="1600" b="0" cap="none" spc="0" dirty="0" smtClean="0">
                    <a:ln w="0"/>
                    <a:solidFill>
                      <a:srgbClr val="0091EA"/>
                    </a:solidFill>
                    <a:latin typeface="Cambria Math" panose="02040503050406030204" pitchFamily="18" charset="0"/>
                    <a:ea typeface="Cambria Math" panose="02040503050406030204" pitchFamily="18" charset="0"/>
                  </a:rPr>
                  <a:t> </a:t>
                </a:r>
                <a:r>
                  <a:rPr lang="en-US" sz="1600" b="0" cap="none" spc="0" dirty="0" smtClean="0">
                    <a:ln w="0"/>
                    <a:solidFill>
                      <a:schemeClr val="tx1"/>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1600" b="0" i="1" cap="none" spc="0" smtClean="0">
                            <a:ln w="0"/>
                            <a:solidFill>
                              <a:schemeClr val="tx1"/>
                            </a:solidFill>
                            <a:latin typeface="Cambria Math" panose="02040503050406030204" pitchFamily="18" charset="0"/>
                            <a:ea typeface="Cambria Math" panose="02040503050406030204" pitchFamily="18" charset="0"/>
                          </a:rPr>
                        </m:ctrlPr>
                      </m:fPr>
                      <m:num>
                        <m:r>
                          <a:rPr lang="en-US" sz="1600" b="0" i="1" cap="none" spc="0" smtClean="0">
                            <a:ln w="0"/>
                            <a:solidFill>
                              <a:schemeClr val="tx1"/>
                            </a:solidFill>
                            <a:latin typeface="Cambria Math" panose="02040503050406030204" pitchFamily="18" charset="0"/>
                            <a:ea typeface="Cambria Math" panose="02040503050406030204" pitchFamily="18" charset="0"/>
                          </a:rPr>
                          <m:t>4</m:t>
                        </m:r>
                      </m:num>
                      <m:den>
                        <m:r>
                          <a:rPr lang="en-US" sz="1600" b="0" i="1" cap="none" spc="0" smtClean="0">
                            <a:ln w="0"/>
                            <a:solidFill>
                              <a:schemeClr val="tx1"/>
                            </a:solidFill>
                            <a:latin typeface="Cambria Math" panose="02040503050406030204" pitchFamily="18" charset="0"/>
                            <a:ea typeface="Cambria Math" panose="02040503050406030204" pitchFamily="18" charset="0"/>
                          </a:rPr>
                          <m:t>2</m:t>
                        </m:r>
                      </m:den>
                    </m:f>
                  </m:oMath>
                </a14:m>
                <a:r>
                  <a:rPr lang="en-US" sz="1600" b="0" cap="none" spc="0" dirty="0" smtClean="0">
                    <a:ln w="0"/>
                    <a:solidFill>
                      <a:schemeClr val="tx1"/>
                    </a:solidFill>
                    <a:latin typeface="Cambria Math" panose="02040503050406030204" pitchFamily="18" charset="0"/>
                    <a:ea typeface="Cambria Math" panose="02040503050406030204" pitchFamily="18" charset="0"/>
                  </a:rPr>
                  <a:t> = 2</a:t>
                </a:r>
                <a14:m>
                  <m:oMath xmlns:m="http://schemas.openxmlformats.org/officeDocument/2006/math">
                    <m:r>
                      <m:rPr>
                        <m:sty m:val="p"/>
                      </m:rPr>
                      <a:rPr lang="en-US" sz="1600" b="0" i="0" dirty="0" smtClean="0">
                        <a:solidFill>
                          <a:schemeClr val="tx1"/>
                        </a:solidFill>
                        <a:latin typeface="Cambria Math" panose="02040503050406030204" pitchFamily="18" charset="0"/>
                        <a:ea typeface="Cambria Math" panose="02040503050406030204" pitchFamily="18" charset="0"/>
                      </a:rPr>
                      <m:t>A</m:t>
                    </m:r>
                  </m:oMath>
                </a14:m>
                <a:endParaRPr lang="en-US" sz="1600" b="0" cap="none" spc="0" dirty="0">
                  <a:ln w="0"/>
                  <a:solidFill>
                    <a:schemeClr val="tx1"/>
                  </a:solidFill>
                  <a:latin typeface="Cambria Math" panose="02040503050406030204" pitchFamily="18" charset="0"/>
                  <a:ea typeface="Cambria Math" panose="02040503050406030204" pitchFamily="18" charset="0"/>
                </a:endParaRPr>
              </a:p>
            </p:txBody>
          </p:sp>
        </mc:Choice>
        <mc:Fallback xmlns="">
          <p:sp>
            <p:nvSpPr>
              <p:cNvPr id="95" name="Rectangle 94"/>
              <p:cNvSpPr>
                <a:spLocks noRot="1" noChangeAspect="1" noMove="1" noResize="1" noEditPoints="1" noAdjustHandles="1" noChangeArrowheads="1" noChangeShapeType="1" noTextEdit="1"/>
              </p:cNvSpPr>
              <p:nvPr/>
            </p:nvSpPr>
            <p:spPr>
              <a:xfrm>
                <a:off x="6693952" y="2729792"/>
                <a:ext cx="1157496" cy="439479"/>
              </a:xfrm>
              <a:prstGeom prst="rect">
                <a:avLst/>
              </a:prstGeom>
              <a:blipFill rotWithShape="0">
                <a:blip r:embed="rId17"/>
                <a:stretch>
                  <a:fillRect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a:xfrm>
                <a:off x="6691581" y="3125703"/>
                <a:ext cx="1162241" cy="440505"/>
              </a:xfrm>
              <a:prstGeom prst="rect">
                <a:avLst/>
              </a:prstGeom>
              <a:noFill/>
            </p:spPr>
            <p:txBody>
              <a:bodyPr wrap="non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3</m:t>
                        </m:r>
                      </m:sub>
                    </m:sSub>
                  </m:oMath>
                </a14:m>
                <a:r>
                  <a:rPr lang="en-US" sz="1600" b="0" cap="none" spc="0" dirty="0" smtClean="0">
                    <a:ln w="0"/>
                    <a:solidFill>
                      <a:srgbClr val="0091EA"/>
                    </a:solidFill>
                    <a:latin typeface="Cambria Math" panose="02040503050406030204" pitchFamily="18" charset="0"/>
                    <a:ea typeface="Cambria Math" panose="02040503050406030204" pitchFamily="18" charset="0"/>
                  </a:rPr>
                  <a:t> </a:t>
                </a:r>
                <a:r>
                  <a:rPr lang="en-US" sz="1600" b="0" cap="none" spc="0" dirty="0" smtClean="0">
                    <a:ln w="0"/>
                    <a:solidFill>
                      <a:schemeClr val="tx1"/>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1600" b="0" i="1" cap="none" spc="0" smtClean="0">
                            <a:ln w="0"/>
                            <a:solidFill>
                              <a:schemeClr val="tx1"/>
                            </a:solidFill>
                            <a:latin typeface="Cambria Math" panose="02040503050406030204" pitchFamily="18" charset="0"/>
                            <a:ea typeface="Cambria Math" panose="02040503050406030204" pitchFamily="18" charset="0"/>
                          </a:rPr>
                        </m:ctrlPr>
                      </m:fPr>
                      <m:num>
                        <m:r>
                          <a:rPr lang="en-US" sz="1600" b="0" i="1" cap="none" spc="0" smtClean="0">
                            <a:ln w="0"/>
                            <a:solidFill>
                              <a:schemeClr val="tx1"/>
                            </a:solidFill>
                            <a:latin typeface="Cambria Math" panose="02040503050406030204" pitchFamily="18" charset="0"/>
                            <a:ea typeface="Cambria Math" panose="02040503050406030204" pitchFamily="18" charset="0"/>
                          </a:rPr>
                          <m:t>8</m:t>
                        </m:r>
                      </m:num>
                      <m:den>
                        <m:r>
                          <a:rPr lang="en-US" sz="1600" b="0" i="1" cap="none" spc="0" smtClean="0">
                            <a:ln w="0"/>
                            <a:solidFill>
                              <a:schemeClr val="tx1"/>
                            </a:solidFill>
                            <a:latin typeface="Cambria Math" panose="02040503050406030204" pitchFamily="18" charset="0"/>
                            <a:ea typeface="Cambria Math" panose="02040503050406030204" pitchFamily="18" charset="0"/>
                          </a:rPr>
                          <m:t>4</m:t>
                        </m:r>
                      </m:den>
                    </m:f>
                  </m:oMath>
                </a14:m>
                <a:r>
                  <a:rPr lang="en-US" sz="1600" b="0" cap="none" spc="0" dirty="0" smtClean="0">
                    <a:ln w="0"/>
                    <a:solidFill>
                      <a:schemeClr val="tx1"/>
                    </a:solidFill>
                    <a:latin typeface="Cambria Math" panose="02040503050406030204" pitchFamily="18" charset="0"/>
                    <a:ea typeface="Cambria Math" panose="02040503050406030204" pitchFamily="18" charset="0"/>
                  </a:rPr>
                  <a:t> = 2A</a:t>
                </a:r>
                <a:endParaRPr lang="en-US" sz="1600" b="0" cap="none" spc="0" dirty="0">
                  <a:ln w="0"/>
                  <a:solidFill>
                    <a:schemeClr val="tx1"/>
                  </a:solidFill>
                  <a:latin typeface="Cambria Math" panose="02040503050406030204" pitchFamily="18" charset="0"/>
                  <a:ea typeface="Cambria Math" panose="02040503050406030204" pitchFamily="18" charset="0"/>
                </a:endParaRPr>
              </a:p>
            </p:txBody>
          </p:sp>
        </mc:Choice>
        <mc:Fallback xmlns="">
          <p:sp>
            <p:nvSpPr>
              <p:cNvPr id="96" name="Rectangle 95"/>
              <p:cNvSpPr>
                <a:spLocks noRot="1" noChangeAspect="1" noMove="1" noResize="1" noEditPoints="1" noAdjustHandles="1" noChangeArrowheads="1" noChangeShapeType="1" noTextEdit="1"/>
              </p:cNvSpPr>
              <p:nvPr/>
            </p:nvSpPr>
            <p:spPr>
              <a:xfrm>
                <a:off x="6691581" y="3125703"/>
                <a:ext cx="1162241" cy="440505"/>
              </a:xfrm>
              <a:prstGeom prst="rect">
                <a:avLst/>
              </a:prstGeom>
              <a:blipFill rotWithShape="0">
                <a:blip r:embed="rId18"/>
                <a:stretch>
                  <a:fillRect r="-2105"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p:cNvSpPr/>
              <p:nvPr/>
            </p:nvSpPr>
            <p:spPr>
              <a:xfrm>
                <a:off x="6699981" y="3504690"/>
                <a:ext cx="1145442" cy="440505"/>
              </a:xfrm>
              <a:prstGeom prst="rect">
                <a:avLst/>
              </a:prstGeom>
              <a:noFill/>
            </p:spPr>
            <p:txBody>
              <a:bodyPr wrap="non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𝑡</m:t>
                        </m:r>
                      </m:sub>
                    </m:sSub>
                  </m:oMath>
                </a14:m>
                <a:r>
                  <a:rPr lang="en-US" sz="1600" b="0" cap="none" spc="0" dirty="0" smtClean="0">
                    <a:ln w="0"/>
                    <a:solidFill>
                      <a:srgbClr val="0091EA"/>
                    </a:solidFill>
                    <a:latin typeface="Cambria Math" panose="02040503050406030204" pitchFamily="18" charset="0"/>
                    <a:ea typeface="Cambria Math" panose="02040503050406030204" pitchFamily="18" charset="0"/>
                  </a:rPr>
                  <a:t> </a:t>
                </a:r>
                <a:r>
                  <a:rPr lang="en-US" sz="1600" b="0" cap="none" spc="0" dirty="0" smtClean="0">
                    <a:ln w="0"/>
                    <a:solidFill>
                      <a:schemeClr val="tx1"/>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1600" b="0" i="1" cap="none" spc="0" smtClean="0">
                            <a:ln w="0"/>
                            <a:solidFill>
                              <a:schemeClr val="tx1"/>
                            </a:solidFill>
                            <a:latin typeface="Cambria Math" panose="02040503050406030204" pitchFamily="18" charset="0"/>
                            <a:ea typeface="Cambria Math" panose="02040503050406030204" pitchFamily="18" charset="0"/>
                          </a:rPr>
                        </m:ctrlPr>
                      </m:fPr>
                      <m:num>
                        <m:r>
                          <a:rPr lang="en-US" sz="1600" b="0" i="1" cap="none" spc="0" smtClean="0">
                            <a:ln w="0"/>
                            <a:solidFill>
                              <a:schemeClr val="tx1"/>
                            </a:solidFill>
                            <a:latin typeface="Cambria Math" panose="02040503050406030204" pitchFamily="18" charset="0"/>
                            <a:ea typeface="Cambria Math" panose="02040503050406030204" pitchFamily="18" charset="0"/>
                          </a:rPr>
                          <m:t>8</m:t>
                        </m:r>
                      </m:num>
                      <m:den>
                        <m:r>
                          <a:rPr lang="en-US" sz="1600" b="0" i="1" cap="none" spc="0" smtClean="0">
                            <a:ln w="0"/>
                            <a:solidFill>
                              <a:schemeClr val="tx1"/>
                            </a:solidFill>
                            <a:latin typeface="Cambria Math" panose="02040503050406030204" pitchFamily="18" charset="0"/>
                            <a:ea typeface="Cambria Math" panose="02040503050406030204" pitchFamily="18" charset="0"/>
                          </a:rPr>
                          <m:t>4</m:t>
                        </m:r>
                      </m:den>
                    </m:f>
                  </m:oMath>
                </a14:m>
                <a:r>
                  <a:rPr lang="en-US" sz="1600" b="0" cap="none" spc="0" dirty="0" smtClean="0">
                    <a:ln w="0"/>
                    <a:solidFill>
                      <a:schemeClr val="tx1"/>
                    </a:solidFill>
                    <a:latin typeface="Cambria Math" panose="02040503050406030204" pitchFamily="18" charset="0"/>
                    <a:ea typeface="Cambria Math" panose="02040503050406030204" pitchFamily="18" charset="0"/>
                  </a:rPr>
                  <a:t> = 2A</a:t>
                </a:r>
                <a:endParaRPr lang="en-US" sz="1600" b="0" cap="none" spc="0" dirty="0">
                  <a:ln w="0"/>
                  <a:solidFill>
                    <a:schemeClr val="tx1"/>
                  </a:solidFill>
                  <a:latin typeface="Cambria Math" panose="02040503050406030204" pitchFamily="18" charset="0"/>
                  <a:ea typeface="Cambria Math" panose="02040503050406030204" pitchFamily="18" charset="0"/>
                </a:endParaRPr>
              </a:p>
            </p:txBody>
          </p:sp>
        </mc:Choice>
        <mc:Fallback xmlns="">
          <p:sp>
            <p:nvSpPr>
              <p:cNvPr id="97" name="Rectangle 96"/>
              <p:cNvSpPr>
                <a:spLocks noRot="1" noChangeAspect="1" noMove="1" noResize="1" noEditPoints="1" noAdjustHandles="1" noChangeArrowheads="1" noChangeShapeType="1" noTextEdit="1"/>
              </p:cNvSpPr>
              <p:nvPr/>
            </p:nvSpPr>
            <p:spPr>
              <a:xfrm>
                <a:off x="6699981" y="3504690"/>
                <a:ext cx="1145442" cy="440505"/>
              </a:xfrm>
              <a:prstGeom prst="rect">
                <a:avLst/>
              </a:prstGeom>
              <a:blipFill rotWithShape="0">
                <a:blip r:embed="rId19"/>
                <a:stretch>
                  <a:fillRect r="-2660" b="-4167"/>
                </a:stretch>
              </a:blipFill>
            </p:spPr>
            <p:txBody>
              <a:bodyPr/>
              <a:lstStyle/>
              <a:p>
                <a:r>
                  <a:rPr lang="en-US">
                    <a:noFill/>
                  </a:rPr>
                  <a:t> </a:t>
                </a:r>
              </a:p>
            </p:txBody>
          </p:sp>
        </mc:Fallback>
      </mc:AlternateContent>
      <p:grpSp>
        <p:nvGrpSpPr>
          <p:cNvPr id="5" name="Group 4"/>
          <p:cNvGrpSpPr/>
          <p:nvPr/>
        </p:nvGrpSpPr>
        <p:grpSpPr>
          <a:xfrm>
            <a:off x="5365896" y="4829433"/>
            <a:ext cx="2737724" cy="1522066"/>
            <a:chOff x="5365896" y="4829433"/>
            <a:chExt cx="2737724" cy="1522066"/>
          </a:xfrm>
        </p:grpSpPr>
        <mc:AlternateContent xmlns:mc="http://schemas.openxmlformats.org/markup-compatibility/2006">
          <mc:Choice xmlns:a14="http://schemas.microsoft.com/office/drawing/2010/main" Requires="a14">
            <p:sp>
              <p:nvSpPr>
                <p:cNvPr id="90" name="Rectangle 89"/>
                <p:cNvSpPr/>
                <p:nvPr/>
              </p:nvSpPr>
              <p:spPr>
                <a:xfrm>
                  <a:off x="5365896" y="4829433"/>
                  <a:ext cx="1848328" cy="480901"/>
                </a:xfrm>
                <a:prstGeom prst="rect">
                  <a:avLst/>
                </a:prstGeom>
                <a:noFill/>
              </p:spPr>
              <p:txBody>
                <a:bodyPr wrap="non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2</m:t>
                          </m:r>
                        </m:sub>
                      </m:sSub>
                    </m:oMath>
                  </a14:m>
                  <a:r>
                    <a:rPr lang="en-US" sz="1600" b="0" cap="none" spc="0" dirty="0" smtClean="0">
                      <a:ln w="0"/>
                      <a:solidFill>
                        <a:srgbClr val="0091EA"/>
                      </a:solidFill>
                      <a:latin typeface="Cambria Math" panose="02040503050406030204" pitchFamily="18" charset="0"/>
                      <a:ea typeface="Cambria Math" panose="02040503050406030204" pitchFamily="18" charset="0"/>
                    </a:rPr>
                    <a:t> </a:t>
                  </a:r>
                  <a:r>
                    <a:rPr lang="en-US" sz="1600" b="0" cap="none" spc="0" dirty="0" smtClean="0">
                      <a:ln w="0"/>
                      <a:solidFill>
                        <a:schemeClr val="tx1"/>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1600" i="1">
                              <a:ln w="0"/>
                              <a:solidFill>
                                <a:schemeClr val="tx1"/>
                              </a:solidFill>
                              <a:latin typeface="Cambria Math" panose="02040503050406030204" pitchFamily="18" charset="0"/>
                              <a:ea typeface="Cambria Math" panose="02040503050406030204" pitchFamily="18" charset="0"/>
                            </a:rPr>
                          </m:ctrlPr>
                        </m:fPr>
                        <m:num>
                          <m:sSub>
                            <m:sSubPr>
                              <m:ctrlPr>
                                <a:rPr lang="en-US" sz="1600" i="1" smtClean="0">
                                  <a:ln w="0"/>
                                  <a:solidFill>
                                    <a:schemeClr val="tx1"/>
                                  </a:solidFill>
                                  <a:latin typeface="Cambria Math" panose="02040503050406030204" pitchFamily="18" charset="0"/>
                                  <a:ea typeface="Cambria Math" panose="02040503050406030204" pitchFamily="18" charset="0"/>
                                </a:rPr>
                              </m:ctrlPr>
                            </m:sSubPr>
                            <m:e>
                              <m:r>
                                <a:rPr lang="en-US" sz="1600" b="0" i="1" smtClean="0">
                                  <a:ln w="0"/>
                                  <a:solidFill>
                                    <a:schemeClr val="tx1"/>
                                  </a:solidFill>
                                  <a:latin typeface="Cambria Math" panose="02040503050406030204" pitchFamily="18" charset="0"/>
                                  <a:ea typeface="Cambria Math" panose="02040503050406030204" pitchFamily="18" charset="0"/>
                                </a:rPr>
                                <m:t>𝑉</m:t>
                              </m:r>
                            </m:e>
                            <m:sub>
                              <m:r>
                                <a:rPr lang="en-US" sz="1600" b="0" i="1" smtClean="0">
                                  <a:ln w="0"/>
                                  <a:solidFill>
                                    <a:schemeClr val="tx1"/>
                                  </a:solidFill>
                                  <a:latin typeface="Cambria Math" panose="02040503050406030204" pitchFamily="18" charset="0"/>
                                  <a:ea typeface="Cambria Math" panose="02040503050406030204" pitchFamily="18" charset="0"/>
                                </a:rPr>
                                <m:t>𝑡</m:t>
                              </m:r>
                            </m:sub>
                          </m:sSub>
                        </m:num>
                        <m:den>
                          <m:sSub>
                            <m:sSubPr>
                              <m:ctrlPr>
                                <a:rPr lang="en-US" sz="1600" i="1">
                                  <a:ln w="0"/>
                                  <a:solidFill>
                                    <a:schemeClr val="tx1"/>
                                  </a:solidFill>
                                  <a:latin typeface="Cambria Math" panose="02040503050406030204" pitchFamily="18" charset="0"/>
                                  <a:ea typeface="Cambria Math" panose="02040503050406030204" pitchFamily="18" charset="0"/>
                                </a:rPr>
                              </m:ctrlPr>
                            </m:sSubPr>
                            <m:e>
                              <m:r>
                                <a:rPr lang="en-US" sz="1600" b="0" i="1" smtClean="0">
                                  <a:ln w="0"/>
                                  <a:solidFill>
                                    <a:schemeClr val="tx1"/>
                                  </a:solidFill>
                                  <a:latin typeface="Cambria Math" panose="02040503050406030204" pitchFamily="18" charset="0"/>
                                  <a:ea typeface="Cambria Math" panose="02040503050406030204" pitchFamily="18" charset="0"/>
                                </a:rPr>
                                <m:t>𝑅</m:t>
                              </m:r>
                            </m:e>
                            <m:sub>
                              <m:r>
                                <a:rPr lang="en-US" sz="1600" b="0" i="1" smtClean="0">
                                  <a:ln w="0"/>
                                  <a:solidFill>
                                    <a:schemeClr val="tx1"/>
                                  </a:solidFill>
                                  <a:latin typeface="Cambria Math" panose="02040503050406030204" pitchFamily="18" charset="0"/>
                                  <a:ea typeface="Cambria Math" panose="02040503050406030204" pitchFamily="18" charset="0"/>
                                </a:rPr>
                                <m:t>2</m:t>
                              </m:r>
                            </m:sub>
                          </m:sSub>
                        </m:den>
                      </m:f>
                      <m:r>
                        <a:rPr lang="en-US" sz="1600" b="0" i="0" cap="none" spc="0" smtClean="0">
                          <a:ln w="0"/>
                          <a:solidFill>
                            <a:schemeClr val="tx1"/>
                          </a:solidFill>
                          <a:latin typeface="Cambria Math" panose="02040503050406030204" pitchFamily="18" charset="0"/>
                          <a:ea typeface="Cambria Math" panose="02040503050406030204" pitchFamily="18" charset="0"/>
                        </a:rPr>
                        <m:t>=</m:t>
                      </m:r>
                      <m:f>
                        <m:fPr>
                          <m:ctrlPr>
                            <a:rPr lang="en-US" sz="1600" b="0" i="1" cap="none" spc="0" smtClean="0">
                              <a:ln w="0"/>
                              <a:solidFill>
                                <a:schemeClr val="tx1"/>
                              </a:solidFill>
                              <a:latin typeface="Cambria Math" panose="02040503050406030204" pitchFamily="18" charset="0"/>
                              <a:ea typeface="Cambria Math" panose="02040503050406030204" pitchFamily="18" charset="0"/>
                            </a:rPr>
                          </m:ctrlPr>
                        </m:fPr>
                        <m:num>
                          <m:r>
                            <a:rPr lang="en-US" sz="1600" b="0" i="1" cap="none" spc="0" smtClean="0">
                              <a:ln w="0"/>
                              <a:solidFill>
                                <a:schemeClr val="tx1"/>
                              </a:solidFill>
                              <a:latin typeface="Cambria Math" panose="02040503050406030204" pitchFamily="18" charset="0"/>
                              <a:ea typeface="Cambria Math" panose="02040503050406030204" pitchFamily="18" charset="0"/>
                            </a:rPr>
                            <m:t>8</m:t>
                          </m:r>
                        </m:num>
                        <m:den>
                          <m:r>
                            <a:rPr lang="en-US" sz="1600" b="0" i="1" cap="none" spc="0" smtClean="0">
                              <a:ln w="0"/>
                              <a:solidFill>
                                <a:schemeClr val="tx1"/>
                              </a:solidFill>
                              <a:latin typeface="Cambria Math" panose="02040503050406030204" pitchFamily="18" charset="0"/>
                              <a:ea typeface="Cambria Math" panose="02040503050406030204" pitchFamily="18" charset="0"/>
                            </a:rPr>
                            <m:t>5</m:t>
                          </m:r>
                        </m:den>
                      </m:f>
                    </m:oMath>
                  </a14:m>
                  <a:r>
                    <a:rPr lang="en-US" sz="1600" b="0" cap="none" spc="0" dirty="0" smtClean="0">
                      <a:ln w="0"/>
                      <a:solidFill>
                        <a:schemeClr val="tx1"/>
                      </a:solidFill>
                      <a:latin typeface="Cambria Math" panose="02040503050406030204" pitchFamily="18" charset="0"/>
                      <a:ea typeface="Cambria Math" panose="02040503050406030204" pitchFamily="18" charset="0"/>
                    </a:rPr>
                    <a:t> = 1.6 A</a:t>
                  </a:r>
                  <a:endParaRPr lang="en-US" sz="1600" b="0" cap="none" spc="0" dirty="0">
                    <a:ln w="0"/>
                    <a:solidFill>
                      <a:schemeClr val="tx1"/>
                    </a:solidFill>
                    <a:latin typeface="Cambria Math" panose="02040503050406030204" pitchFamily="18" charset="0"/>
                    <a:ea typeface="Cambria Math" panose="02040503050406030204" pitchFamily="18" charset="0"/>
                  </a:endParaRPr>
                </a:p>
              </p:txBody>
            </p:sp>
          </mc:Choice>
          <mc:Fallback>
            <p:sp>
              <p:nvSpPr>
                <p:cNvPr id="90" name="Rectangle 89"/>
                <p:cNvSpPr>
                  <a:spLocks noRot="1" noChangeAspect="1" noMove="1" noResize="1" noEditPoints="1" noAdjustHandles="1" noChangeArrowheads="1" noChangeShapeType="1" noTextEdit="1"/>
                </p:cNvSpPr>
                <p:nvPr/>
              </p:nvSpPr>
              <p:spPr>
                <a:xfrm>
                  <a:off x="5365896" y="4829433"/>
                  <a:ext cx="1848328" cy="480901"/>
                </a:xfrm>
                <a:prstGeom prst="rect">
                  <a:avLst/>
                </a:prstGeom>
                <a:blipFill rotWithShape="0">
                  <a:blip r:embed="rId20"/>
                  <a:stretch>
                    <a:fillRect r="-3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 name="Rectangle 90"/>
                <p:cNvSpPr/>
                <p:nvPr/>
              </p:nvSpPr>
              <p:spPr>
                <a:xfrm>
                  <a:off x="5388193" y="5226370"/>
                  <a:ext cx="1890006" cy="480901"/>
                </a:xfrm>
                <a:prstGeom prst="rect">
                  <a:avLst/>
                </a:prstGeom>
                <a:noFill/>
              </p:spPr>
              <p:txBody>
                <a:bodyPr wrap="non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4</m:t>
                          </m:r>
                        </m:sub>
                      </m:sSub>
                    </m:oMath>
                  </a14:m>
                  <a:r>
                    <a:rPr lang="en-US" sz="1600" dirty="0" smtClean="0">
                      <a:ln w="0"/>
                      <a:solidFill>
                        <a:schemeClr val="tx1"/>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1600" i="1">
                              <a:ln w="0"/>
                              <a:solidFill>
                                <a:schemeClr val="tx1"/>
                              </a:solidFill>
                              <a:latin typeface="Cambria Math" panose="02040503050406030204" pitchFamily="18" charset="0"/>
                              <a:ea typeface="Cambria Math" panose="02040503050406030204" pitchFamily="18" charset="0"/>
                            </a:rPr>
                          </m:ctrlPr>
                        </m:fPr>
                        <m:num>
                          <m:sSub>
                            <m:sSubPr>
                              <m:ctrlPr>
                                <a:rPr lang="en-US" sz="1600" i="1">
                                  <a:ln w="0"/>
                                  <a:solidFill>
                                    <a:schemeClr val="tx1"/>
                                  </a:solidFill>
                                  <a:latin typeface="Cambria Math" panose="02040503050406030204" pitchFamily="18" charset="0"/>
                                  <a:ea typeface="Cambria Math" panose="02040503050406030204" pitchFamily="18" charset="0"/>
                                </a:rPr>
                              </m:ctrlPr>
                            </m:sSubPr>
                            <m:e>
                              <m:r>
                                <a:rPr lang="en-US" sz="1600" i="1">
                                  <a:ln w="0"/>
                                  <a:solidFill>
                                    <a:schemeClr val="tx1"/>
                                  </a:solidFill>
                                  <a:latin typeface="Cambria Math" panose="02040503050406030204" pitchFamily="18" charset="0"/>
                                  <a:ea typeface="Cambria Math" panose="02040503050406030204" pitchFamily="18" charset="0"/>
                                </a:rPr>
                                <m:t>𝑉</m:t>
                              </m:r>
                            </m:e>
                            <m:sub>
                              <m:r>
                                <a:rPr lang="en-US" sz="1600" b="0" i="1" smtClean="0">
                                  <a:ln w="0"/>
                                  <a:solidFill>
                                    <a:schemeClr val="tx1"/>
                                  </a:solidFill>
                                  <a:latin typeface="Cambria Math" panose="02040503050406030204" pitchFamily="18" charset="0"/>
                                  <a:ea typeface="Cambria Math" panose="02040503050406030204" pitchFamily="18" charset="0"/>
                                </a:rPr>
                                <m:t>𝑡</m:t>
                              </m:r>
                            </m:sub>
                          </m:sSub>
                        </m:num>
                        <m:den>
                          <m:sSub>
                            <m:sSubPr>
                              <m:ctrlPr>
                                <a:rPr lang="en-US" sz="1600" i="1">
                                  <a:ln w="0"/>
                                  <a:solidFill>
                                    <a:schemeClr val="tx1"/>
                                  </a:solidFill>
                                  <a:latin typeface="Cambria Math" panose="02040503050406030204" pitchFamily="18" charset="0"/>
                                  <a:ea typeface="Cambria Math" panose="02040503050406030204" pitchFamily="18" charset="0"/>
                                </a:rPr>
                              </m:ctrlPr>
                            </m:sSubPr>
                            <m:e>
                              <m:r>
                                <a:rPr lang="en-US" sz="1600" b="0" i="1" smtClean="0">
                                  <a:ln w="0"/>
                                  <a:solidFill>
                                    <a:schemeClr val="tx1"/>
                                  </a:solidFill>
                                  <a:latin typeface="Cambria Math" panose="02040503050406030204" pitchFamily="18" charset="0"/>
                                  <a:ea typeface="Cambria Math" panose="02040503050406030204" pitchFamily="18" charset="0"/>
                                </a:rPr>
                                <m:t>𝑅</m:t>
                              </m:r>
                            </m:e>
                            <m:sub>
                              <m:r>
                                <a:rPr lang="en-US" sz="1600" b="0" i="1" smtClean="0">
                                  <a:ln w="0"/>
                                  <a:solidFill>
                                    <a:schemeClr val="tx1"/>
                                  </a:solidFill>
                                  <a:latin typeface="Cambria Math" panose="02040503050406030204" pitchFamily="18" charset="0"/>
                                  <a:ea typeface="Cambria Math" panose="02040503050406030204" pitchFamily="18" charset="0"/>
                                </a:rPr>
                                <m:t>4</m:t>
                              </m:r>
                            </m:sub>
                          </m:sSub>
                        </m:den>
                      </m:f>
                    </m:oMath>
                  </a14:m>
                  <a:r>
                    <a:rPr lang="en-US" sz="1600" dirty="0" smtClean="0">
                      <a:ln w="0"/>
                      <a:solidFill>
                        <a:schemeClr val="tx1"/>
                      </a:solidFill>
                      <a:latin typeface="Cambria Math" panose="02040503050406030204" pitchFamily="18" charset="0"/>
                      <a:ea typeface="Cambria Math" panose="02040503050406030204" pitchFamily="18" charset="0"/>
                    </a:rPr>
                    <a:t> = </a:t>
                  </a:r>
                  <a14:m>
                    <m:oMath xmlns:m="http://schemas.openxmlformats.org/officeDocument/2006/math">
                      <m:f>
                        <m:fPr>
                          <m:ctrlPr>
                            <a:rPr lang="en-US" sz="1600" i="1">
                              <a:ln w="0"/>
                              <a:solidFill>
                                <a:schemeClr val="tx1"/>
                              </a:solidFill>
                              <a:latin typeface="Cambria Math" panose="02040503050406030204" pitchFamily="18" charset="0"/>
                              <a:ea typeface="Cambria Math" panose="02040503050406030204" pitchFamily="18" charset="0"/>
                            </a:rPr>
                          </m:ctrlPr>
                        </m:fPr>
                        <m:num>
                          <m:r>
                            <a:rPr lang="en-US" sz="1600" i="1">
                              <a:ln w="0"/>
                              <a:solidFill>
                                <a:schemeClr val="tx1"/>
                              </a:solidFill>
                              <a:latin typeface="Cambria Math" panose="02040503050406030204" pitchFamily="18" charset="0"/>
                              <a:ea typeface="Cambria Math" panose="02040503050406030204" pitchFamily="18" charset="0"/>
                            </a:rPr>
                            <m:t>8</m:t>
                          </m:r>
                        </m:num>
                        <m:den>
                          <m:r>
                            <a:rPr lang="en-US" sz="1600" b="0" i="1" smtClean="0">
                              <a:ln w="0"/>
                              <a:solidFill>
                                <a:schemeClr val="tx1"/>
                              </a:solidFill>
                              <a:latin typeface="Cambria Math" panose="02040503050406030204" pitchFamily="18" charset="0"/>
                              <a:ea typeface="Cambria Math" panose="02040503050406030204" pitchFamily="18" charset="0"/>
                            </a:rPr>
                            <m:t>20</m:t>
                          </m:r>
                        </m:den>
                      </m:f>
                      <m:r>
                        <a:rPr lang="en-US" sz="1600" b="0" i="1" smtClean="0">
                          <a:ln w="0"/>
                          <a:solidFill>
                            <a:schemeClr val="tx1"/>
                          </a:solidFill>
                          <a:latin typeface="Cambria Math" panose="02040503050406030204" pitchFamily="18" charset="0"/>
                          <a:ea typeface="Cambria Math" panose="02040503050406030204" pitchFamily="18" charset="0"/>
                        </a:rPr>
                        <m:t>=0.4</m:t>
                      </m:r>
                    </m:oMath>
                  </a14:m>
                  <a:r>
                    <a:rPr lang="en-US" sz="1600" dirty="0" smtClean="0">
                      <a:ln w="0"/>
                      <a:solidFill>
                        <a:schemeClr val="tx1"/>
                      </a:solidFill>
                      <a:latin typeface="Cambria Math" panose="02040503050406030204" pitchFamily="18" charset="0"/>
                      <a:ea typeface="Cambria Math" panose="02040503050406030204" pitchFamily="18" charset="0"/>
                    </a:rPr>
                    <a:t> A</a:t>
                  </a:r>
                  <a:endParaRPr lang="en-US" sz="1600" dirty="0">
                    <a:ln w="0"/>
                    <a:solidFill>
                      <a:schemeClr val="tx1"/>
                    </a:solidFill>
                    <a:latin typeface="Cambria Math" panose="02040503050406030204" pitchFamily="18" charset="0"/>
                    <a:ea typeface="Cambria Math" panose="02040503050406030204" pitchFamily="18" charset="0"/>
                  </a:endParaRPr>
                </a:p>
              </p:txBody>
            </p:sp>
          </mc:Choice>
          <mc:Fallback>
            <p:sp>
              <p:nvSpPr>
                <p:cNvPr id="91" name="Rectangle 90"/>
                <p:cNvSpPr>
                  <a:spLocks noRot="1" noChangeAspect="1" noMove="1" noResize="1" noEditPoints="1" noAdjustHandles="1" noChangeArrowheads="1" noChangeShapeType="1" noTextEdit="1"/>
                </p:cNvSpPr>
                <p:nvPr/>
              </p:nvSpPr>
              <p:spPr>
                <a:xfrm>
                  <a:off x="5388193" y="5226370"/>
                  <a:ext cx="1890006" cy="480901"/>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5504848" y="5724199"/>
                  <a:ext cx="2562827" cy="246221"/>
                </a:xfrm>
                <a:prstGeom prst="rect">
                  <a:avLst/>
                </a:prstGeom>
                <a:noFill/>
              </p:spPr>
              <p:txBody>
                <a:bodyPr wrap="square" lIns="0" tIns="0" rIns="0" bIns="0" rtlCol="0">
                  <a:spAutoFit/>
                </a:bodyPr>
                <a:lstStyle/>
                <a:p>
                  <a14:m>
                    <m:oMath xmlns:m="http://schemas.openxmlformats.org/officeDocument/2006/math">
                      <m:sSub>
                        <m:sSubPr>
                          <m:ctrlPr>
                            <a:rPr lang="en-US" sz="1600" i="1" smtClean="0">
                              <a:solidFill>
                                <a:srgbClr val="0091EA"/>
                              </a:solidFill>
                              <a:latin typeface="Cambria Math" panose="02040503050406030204" pitchFamily="18" charset="0"/>
                              <a:ea typeface="Cambria Math" panose="02040503050406030204" pitchFamily="18" charset="0"/>
                            </a:rPr>
                          </m:ctrlPr>
                        </m:sSubPr>
                        <m:e>
                          <m:r>
                            <a:rPr lang="en-US" sz="1600" i="1">
                              <a:solidFill>
                                <a:srgbClr val="0091EA"/>
                              </a:solidFill>
                              <a:latin typeface="Cambria Math" panose="02040503050406030204" pitchFamily="18" charset="0"/>
                              <a:ea typeface="Cambria Math" panose="02040503050406030204" pitchFamily="18" charset="0"/>
                            </a:rPr>
                            <m:t>𝑉</m:t>
                          </m:r>
                        </m:e>
                        <m:sub>
                          <m:r>
                            <a:rPr lang="en-US" sz="1600" b="0" i="1" smtClean="0">
                              <a:solidFill>
                                <a:srgbClr val="0091EA"/>
                              </a:solidFill>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sSub>
                        <m:sSubPr>
                          <m:ctrlPr>
                            <a:rPr lang="en-US" sz="1600" i="1">
                              <a:ln w="0"/>
                              <a:solidFill>
                                <a:srgbClr val="0091EA"/>
                              </a:solidFill>
                              <a:latin typeface="Cambria Math" panose="02040503050406030204" pitchFamily="18" charset="0"/>
                              <a:ea typeface="Cambria Math" panose="02040503050406030204" pitchFamily="18" charset="0"/>
                            </a:rPr>
                          </m:ctrlPr>
                        </m:sSubPr>
                        <m:e>
                          <m:r>
                            <a:rPr lang="en-US" sz="1600" i="1">
                              <a:ln w="0"/>
                              <a:solidFill>
                                <a:srgbClr val="0091EA"/>
                              </a:solidFill>
                              <a:latin typeface="Cambria Math" panose="02040503050406030204" pitchFamily="18" charset="0"/>
                              <a:ea typeface="Cambria Math" panose="02040503050406030204" pitchFamily="18" charset="0"/>
                            </a:rPr>
                            <m:t>𝐼</m:t>
                          </m:r>
                        </m:e>
                        <m:sub>
                          <m:r>
                            <a:rPr lang="en-US" sz="1600" i="1">
                              <a:ln w="0"/>
                              <a:solidFill>
                                <a:srgbClr val="0091EA"/>
                              </a:solidFill>
                              <a:latin typeface="Cambria Math" panose="02040503050406030204" pitchFamily="18" charset="0"/>
                              <a:ea typeface="Cambria Math" panose="02040503050406030204" pitchFamily="18" charset="0"/>
                            </a:rPr>
                            <m:t>2</m:t>
                          </m:r>
                        </m:sub>
                      </m:sSub>
                      <m:sSub>
                        <m:sSubPr>
                          <m:ctrlPr>
                            <a:rPr lang="en-US" sz="1600" i="1">
                              <a:ln w="0"/>
                              <a:solidFill>
                                <a:srgbClr val="0091EA"/>
                              </a:solidFill>
                              <a:latin typeface="Cambria Math" panose="02040503050406030204" pitchFamily="18" charset="0"/>
                              <a:ea typeface="Cambria Math" panose="02040503050406030204" pitchFamily="18" charset="0"/>
                            </a:rPr>
                          </m:ctrlPr>
                        </m:sSubPr>
                        <m:e>
                          <m:r>
                            <a:rPr lang="en-US" sz="1600" b="0" i="1" smtClean="0">
                              <a:ln w="0"/>
                              <a:solidFill>
                                <a:srgbClr val="0091EA"/>
                              </a:solidFill>
                              <a:latin typeface="Cambria Math" panose="02040503050406030204" pitchFamily="18" charset="0"/>
                              <a:ea typeface="Cambria Math" panose="02040503050406030204" pitchFamily="18" charset="0"/>
                            </a:rPr>
                            <m:t>𝑅</m:t>
                          </m:r>
                        </m:e>
                        <m:sub>
                          <m:r>
                            <a:rPr lang="en-US" sz="1600" b="0" i="1" smtClean="0">
                              <a:ln w="0"/>
                              <a:solidFill>
                                <a:srgbClr val="0091EA"/>
                              </a:solidFill>
                              <a:latin typeface="Cambria Math" panose="02040503050406030204" pitchFamily="18" charset="0"/>
                              <a:ea typeface="Cambria Math" panose="02040503050406030204" pitchFamily="18" charset="0"/>
                            </a:rPr>
                            <m:t>2</m:t>
                          </m:r>
                        </m:sub>
                      </m:sSub>
                    </m:oMath>
                  </a14:m>
                  <a:r>
                    <a:rPr lang="en-US" sz="1600" dirty="0" smtClean="0">
                      <a:latin typeface="Cambria Math" panose="02040503050406030204" pitchFamily="18" charset="0"/>
                      <a:ea typeface="Cambria Math" panose="02040503050406030204" pitchFamily="18" charset="0"/>
                    </a:rPr>
                    <a:t> = </a:t>
                  </a:r>
                  <a14:m>
                    <m:oMath xmlns:m="http://schemas.openxmlformats.org/officeDocument/2006/math">
                      <m:r>
                        <m:rPr>
                          <m:nor/>
                        </m:rPr>
                        <a:rPr lang="en-US" sz="1600" dirty="0" smtClean="0">
                          <a:latin typeface="Cambria Math" panose="02040503050406030204" pitchFamily="18" charset="0"/>
                          <a:ea typeface="Cambria Math" panose="02040503050406030204" pitchFamily="18" charset="0"/>
                        </a:rPr>
                        <m:t>1</m:t>
                      </m:r>
                      <m:r>
                        <m:rPr>
                          <m:nor/>
                        </m:rPr>
                        <a:rPr lang="en-US" sz="1600" b="0" i="0" dirty="0" smtClean="0">
                          <a:latin typeface="Cambria Math" panose="02040503050406030204" pitchFamily="18" charset="0"/>
                          <a:ea typeface="Cambria Math" panose="02040503050406030204" pitchFamily="18" charset="0"/>
                        </a:rPr>
                        <m:t>.6</m:t>
                      </m:r>
                      <m:r>
                        <m:rPr>
                          <m:nor/>
                        </m:rPr>
                        <a:rPr lang="en-US" sz="1600"/>
                        <m:t>×</m:t>
                      </m:r>
                      <m:r>
                        <m:rPr>
                          <m:nor/>
                        </m:rPr>
                        <a:rPr lang="en-US" sz="1600" b="0" i="0" smtClean="0">
                          <a:latin typeface="Cambria Math" panose="02040503050406030204" pitchFamily="18" charset="0"/>
                          <a:ea typeface="Cambria Math" panose="02040503050406030204" pitchFamily="18" charset="0"/>
                        </a:rPr>
                        <m:t>5</m:t>
                      </m:r>
                    </m:oMath>
                  </a14:m>
                  <a:r>
                    <a:rPr lang="en-US" sz="1600" dirty="0" smtClean="0">
                      <a:latin typeface="Cambria Math" panose="02040503050406030204" pitchFamily="18" charset="0"/>
                      <a:ea typeface="Cambria Math" panose="02040503050406030204" pitchFamily="18" charset="0"/>
                    </a:rPr>
                    <a:t> = 8V</a:t>
                  </a:r>
                  <a:r>
                    <a:rPr lang="en-US" sz="1600" b="0" dirty="0" smtClean="0">
                      <a:latin typeface="Cambria Math" panose="02040503050406030204" pitchFamily="18" charset="0"/>
                      <a:ea typeface="Cambria Math" panose="02040503050406030204" pitchFamily="18" charset="0"/>
                    </a:rPr>
                    <a:t> </a:t>
                  </a:r>
                </a:p>
              </p:txBody>
            </p:sp>
          </mc:Choice>
          <mc:Fallback xmlns="">
            <p:sp>
              <p:nvSpPr>
                <p:cNvPr id="98" name="TextBox 97"/>
                <p:cNvSpPr txBox="1">
                  <a:spLocks noRot="1" noChangeAspect="1" noMove="1" noResize="1" noEditPoints="1" noAdjustHandles="1" noChangeArrowheads="1" noChangeShapeType="1" noTextEdit="1"/>
                </p:cNvSpPr>
                <p:nvPr/>
              </p:nvSpPr>
              <p:spPr>
                <a:xfrm>
                  <a:off x="5504848" y="5724199"/>
                  <a:ext cx="2562827" cy="246221"/>
                </a:xfrm>
                <a:prstGeom prst="rect">
                  <a:avLst/>
                </a:prstGeom>
                <a:blipFill rotWithShape="0">
                  <a:blip r:embed="rId22"/>
                  <a:stretch>
                    <a:fillRect l="-2619" t="-275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5540793" y="6105278"/>
                  <a:ext cx="2562827" cy="246221"/>
                </a:xfrm>
                <a:prstGeom prst="rect">
                  <a:avLst/>
                </a:prstGeom>
                <a:noFill/>
              </p:spPr>
              <p:txBody>
                <a:bodyPr wrap="square" lIns="0" tIns="0" rIns="0" bIns="0" rtlCol="0">
                  <a:spAutoFit/>
                </a:bodyPr>
                <a:lstStyle/>
                <a:p>
                  <a14:m>
                    <m:oMath xmlns:m="http://schemas.openxmlformats.org/officeDocument/2006/math">
                      <m:sSub>
                        <m:sSubPr>
                          <m:ctrlPr>
                            <a:rPr lang="en-US" sz="1600" i="1" smtClean="0">
                              <a:solidFill>
                                <a:srgbClr val="0091EA"/>
                              </a:solidFill>
                              <a:latin typeface="Cambria Math" panose="02040503050406030204" pitchFamily="18" charset="0"/>
                              <a:ea typeface="Cambria Math" panose="02040503050406030204" pitchFamily="18" charset="0"/>
                            </a:rPr>
                          </m:ctrlPr>
                        </m:sSubPr>
                        <m:e>
                          <m:r>
                            <a:rPr lang="en-US" sz="1600" i="1">
                              <a:solidFill>
                                <a:srgbClr val="0091EA"/>
                              </a:solidFill>
                              <a:latin typeface="Cambria Math" panose="02040503050406030204" pitchFamily="18" charset="0"/>
                              <a:ea typeface="Cambria Math" panose="02040503050406030204" pitchFamily="18" charset="0"/>
                            </a:rPr>
                            <m:t>𝑉</m:t>
                          </m:r>
                        </m:e>
                        <m:sub>
                          <m:r>
                            <a:rPr lang="en-US" sz="1600" b="0" i="1" smtClean="0">
                              <a:solidFill>
                                <a:srgbClr val="0091EA"/>
                              </a:solidFill>
                              <a:latin typeface="Cambria Math" panose="02040503050406030204" pitchFamily="18" charset="0"/>
                              <a:ea typeface="Cambria Math" panose="02040503050406030204" pitchFamily="18" charset="0"/>
                            </a:rPr>
                            <m:t>4</m:t>
                          </m:r>
                        </m:sub>
                      </m:sSub>
                      <m:r>
                        <a:rPr lang="en-US" sz="1600" b="0" i="1" smtClean="0">
                          <a:latin typeface="Cambria Math" panose="02040503050406030204" pitchFamily="18" charset="0"/>
                          <a:ea typeface="Cambria Math" panose="02040503050406030204" pitchFamily="18" charset="0"/>
                        </a:rPr>
                        <m:t>=</m:t>
                      </m:r>
                      <m:sSub>
                        <m:sSubPr>
                          <m:ctrlPr>
                            <a:rPr lang="en-US" sz="1600" i="1">
                              <a:ln w="0"/>
                              <a:solidFill>
                                <a:srgbClr val="0091EA"/>
                              </a:solidFill>
                              <a:latin typeface="Cambria Math" panose="02040503050406030204" pitchFamily="18" charset="0"/>
                              <a:ea typeface="Cambria Math" panose="02040503050406030204" pitchFamily="18" charset="0"/>
                            </a:rPr>
                          </m:ctrlPr>
                        </m:sSubPr>
                        <m:e>
                          <m:r>
                            <a:rPr lang="en-US" sz="1600" i="1">
                              <a:ln w="0"/>
                              <a:solidFill>
                                <a:srgbClr val="0091EA"/>
                              </a:solidFill>
                              <a:latin typeface="Cambria Math" panose="02040503050406030204" pitchFamily="18" charset="0"/>
                              <a:ea typeface="Cambria Math" panose="02040503050406030204" pitchFamily="18" charset="0"/>
                            </a:rPr>
                            <m:t>𝐼</m:t>
                          </m:r>
                        </m:e>
                        <m:sub>
                          <m:r>
                            <a:rPr lang="en-US" sz="1600" b="0" i="1" smtClean="0">
                              <a:ln w="0"/>
                              <a:solidFill>
                                <a:srgbClr val="0091EA"/>
                              </a:solidFill>
                              <a:latin typeface="Cambria Math" panose="02040503050406030204" pitchFamily="18" charset="0"/>
                              <a:ea typeface="Cambria Math" panose="02040503050406030204" pitchFamily="18" charset="0"/>
                            </a:rPr>
                            <m:t>4</m:t>
                          </m:r>
                        </m:sub>
                      </m:sSub>
                      <m:sSub>
                        <m:sSubPr>
                          <m:ctrlPr>
                            <a:rPr lang="en-US" sz="1600" i="1">
                              <a:ln w="0"/>
                              <a:solidFill>
                                <a:srgbClr val="0091EA"/>
                              </a:solidFill>
                              <a:latin typeface="Cambria Math" panose="02040503050406030204" pitchFamily="18" charset="0"/>
                              <a:ea typeface="Cambria Math" panose="02040503050406030204" pitchFamily="18" charset="0"/>
                            </a:rPr>
                          </m:ctrlPr>
                        </m:sSubPr>
                        <m:e>
                          <m:r>
                            <a:rPr lang="en-US" sz="1600" i="1">
                              <a:ln w="0"/>
                              <a:solidFill>
                                <a:srgbClr val="0091EA"/>
                              </a:solidFill>
                              <a:latin typeface="Cambria Math" panose="02040503050406030204" pitchFamily="18" charset="0"/>
                              <a:ea typeface="Cambria Math" panose="02040503050406030204" pitchFamily="18" charset="0"/>
                            </a:rPr>
                            <m:t>𝑅</m:t>
                          </m:r>
                        </m:e>
                        <m:sub>
                          <m:r>
                            <a:rPr lang="en-US" sz="1600" b="0" i="1" smtClean="0">
                              <a:ln w="0"/>
                              <a:solidFill>
                                <a:srgbClr val="0091EA"/>
                              </a:solidFill>
                              <a:latin typeface="Cambria Math" panose="02040503050406030204" pitchFamily="18" charset="0"/>
                              <a:ea typeface="Cambria Math" panose="02040503050406030204" pitchFamily="18" charset="0"/>
                            </a:rPr>
                            <m:t>4</m:t>
                          </m:r>
                        </m:sub>
                      </m:sSub>
                      <m:r>
                        <m:rPr>
                          <m:nor/>
                        </m:rPr>
                        <a:rPr lang="en-US" sz="1600" b="0" i="0" smtClean="0">
                          <a:ln w="0"/>
                          <a:solidFill>
                            <a:srgbClr val="0091EA"/>
                          </a:solidFill>
                          <a:latin typeface="Cambria Math" panose="02040503050406030204" pitchFamily="18" charset="0"/>
                          <a:ea typeface="Cambria Math" panose="02040503050406030204" pitchFamily="18" charset="0"/>
                        </a:rPr>
                        <m:t> </m:t>
                      </m:r>
                      <m:r>
                        <m:rPr>
                          <m:nor/>
                        </m:rPr>
                        <a:rPr lang="en-US" sz="1600" b="0" i="0" smtClean="0">
                          <a:latin typeface="Cambria Math" panose="02040503050406030204" pitchFamily="18" charset="0"/>
                          <a:ea typeface="Cambria Math" panose="02040503050406030204" pitchFamily="18" charset="0"/>
                        </a:rPr>
                        <m:t>= 0.4</m:t>
                      </m:r>
                      <m:r>
                        <m:rPr>
                          <m:nor/>
                        </m:rPr>
                        <a:rPr lang="en-US" sz="1600"/>
                        <m:t>×</m:t>
                      </m:r>
                      <m:r>
                        <m:rPr>
                          <m:nor/>
                        </m:rPr>
                        <a:rPr lang="en-US" sz="1600" b="0" i="0" smtClean="0">
                          <a:latin typeface="Cambria Math" panose="02040503050406030204" pitchFamily="18" charset="0"/>
                          <a:ea typeface="Cambria Math" panose="02040503050406030204" pitchFamily="18" charset="0"/>
                        </a:rPr>
                        <m:t>20</m:t>
                      </m:r>
                    </m:oMath>
                  </a14:m>
                  <a:r>
                    <a:rPr lang="en-US" sz="1600" b="0" dirty="0" smtClean="0">
                      <a:latin typeface="Cambria Math" panose="02040503050406030204" pitchFamily="18" charset="0"/>
                      <a:ea typeface="Cambria Math" panose="02040503050406030204" pitchFamily="18" charset="0"/>
                    </a:rPr>
                    <a:t> </a:t>
                  </a:r>
                  <a:r>
                    <a:rPr lang="en-US" sz="1600" dirty="0" smtClean="0">
                      <a:latin typeface="Cambria Math" panose="02040503050406030204" pitchFamily="18" charset="0"/>
                      <a:ea typeface="Cambria Math" panose="02040503050406030204" pitchFamily="18" charset="0"/>
                    </a:rPr>
                    <a:t>= 8V</a:t>
                  </a:r>
                  <a:r>
                    <a:rPr lang="en-US" sz="1600" b="0" dirty="0" smtClean="0">
                      <a:latin typeface="Cambria Math" panose="02040503050406030204" pitchFamily="18" charset="0"/>
                      <a:ea typeface="Cambria Math" panose="02040503050406030204" pitchFamily="18" charset="0"/>
                    </a:rPr>
                    <a:t> </a:t>
                  </a:r>
                </a:p>
              </p:txBody>
            </p:sp>
          </mc:Choice>
          <mc:Fallback xmlns="">
            <p:sp>
              <p:nvSpPr>
                <p:cNvPr id="99" name="TextBox 98"/>
                <p:cNvSpPr txBox="1">
                  <a:spLocks noRot="1" noChangeAspect="1" noMove="1" noResize="1" noEditPoints="1" noAdjustHandles="1" noChangeArrowheads="1" noChangeShapeType="1" noTextEdit="1"/>
                </p:cNvSpPr>
                <p:nvPr/>
              </p:nvSpPr>
              <p:spPr>
                <a:xfrm>
                  <a:off x="5540793" y="6105278"/>
                  <a:ext cx="2562827" cy="246221"/>
                </a:xfrm>
                <a:prstGeom prst="rect">
                  <a:avLst/>
                </a:prstGeom>
                <a:blipFill rotWithShape="0">
                  <a:blip r:embed="rId23"/>
                  <a:stretch>
                    <a:fillRect l="-2857" t="-30000" b="-4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7309370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500"/>
                                        <p:tgtEl>
                                          <p:spTgt spid="7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fade">
                                      <p:cBhvr>
                                        <p:cTn id="36" dur="500"/>
                                        <p:tgtEl>
                                          <p:spTgt spid="9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6"/>
                                        </p:tgtEl>
                                        <p:attrNameLst>
                                          <p:attrName>style.visibility</p:attrName>
                                        </p:attrNameLst>
                                      </p:cBhvr>
                                      <p:to>
                                        <p:strVal val="visible"/>
                                      </p:to>
                                    </p:set>
                                    <p:animEffect transition="in" filter="fade">
                                      <p:cBhvr>
                                        <p:cTn id="39" dur="500"/>
                                        <p:tgtEl>
                                          <p:spTgt spid="9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500"/>
                                        <p:tgtEl>
                                          <p:spTgt spid="9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71" grpId="0"/>
      <p:bldP spid="72" grpId="0"/>
      <p:bldP spid="95" grpId="0"/>
      <p:bldP spid="96" grpId="0"/>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37" name="Picture 3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408510" y="1925137"/>
            <a:ext cx="6008610" cy="3021026"/>
          </a:xfrm>
          <a:prstGeom prst="rect">
            <a:avLst/>
          </a:prstGeom>
        </p:spPr>
      </p:pic>
      <p:grpSp>
        <p:nvGrpSpPr>
          <p:cNvPr id="3" name="Group 2"/>
          <p:cNvGrpSpPr/>
          <p:nvPr/>
        </p:nvGrpSpPr>
        <p:grpSpPr>
          <a:xfrm>
            <a:off x="1826716" y="1279015"/>
            <a:ext cx="6729909" cy="4272958"/>
            <a:chOff x="1826716" y="1279015"/>
            <a:chExt cx="6729909" cy="4272958"/>
          </a:xfrm>
        </p:grpSpPr>
        <p:grpSp>
          <p:nvGrpSpPr>
            <p:cNvPr id="41" name="Group 40"/>
            <p:cNvGrpSpPr/>
            <p:nvPr/>
          </p:nvGrpSpPr>
          <p:grpSpPr>
            <a:xfrm>
              <a:off x="1826716" y="1731785"/>
              <a:ext cx="737703" cy="417723"/>
              <a:chOff x="1281995" y="480596"/>
              <a:chExt cx="597891" cy="338554"/>
            </a:xfrm>
          </p:grpSpPr>
          <p:cxnSp>
            <p:nvCxnSpPr>
              <p:cNvPr id="42" name="Straight Arrow Connector 41"/>
              <p:cNvCxnSpPr/>
              <p:nvPr/>
            </p:nvCxnSpPr>
            <p:spPr>
              <a:xfrm>
                <a:off x="1357313" y="819150"/>
                <a:ext cx="280987" cy="0"/>
              </a:xfrm>
              <a:prstGeom prst="straightConnector1">
                <a:avLst/>
              </a:prstGeom>
              <a:ln w="12700">
                <a:solidFill>
                  <a:srgbClr val="2B2B2C"/>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81995" y="480596"/>
                <a:ext cx="597891" cy="274390"/>
              </a:xfrm>
              <a:prstGeom prst="rect">
                <a:avLst/>
              </a:prstGeom>
              <a:noFill/>
            </p:spPr>
            <p:txBody>
              <a:bodyPr wrap="none" lIns="91440" tIns="45720" rIns="91440" bIns="45720">
                <a:spAutoFit/>
              </a:bodyPr>
              <a:lstStyle/>
              <a:p>
                <a:pPr algn="ctr"/>
                <a:r>
                  <a:rPr lang="en-US" sz="1600" b="0" i="1" cap="none" spc="0" dirty="0" smtClean="0">
                    <a:ln w="0"/>
                    <a:solidFill>
                      <a:srgbClr val="0091EA"/>
                    </a:solidFill>
                    <a:latin typeface="Cambria Math" panose="02040503050406030204" pitchFamily="18" charset="0"/>
                    <a:ea typeface="Cambria Math" panose="02040503050406030204" pitchFamily="18" charset="0"/>
                  </a:rPr>
                  <a:t>I </a:t>
                </a:r>
                <a:r>
                  <a:rPr lang="en-US" sz="1600" b="0" cap="none" spc="0" dirty="0" smtClean="0">
                    <a:ln w="0"/>
                    <a:solidFill>
                      <a:srgbClr val="0091EA"/>
                    </a:solidFill>
                    <a:latin typeface="Cambria Math" panose="02040503050406030204" pitchFamily="18" charset="0"/>
                    <a:ea typeface="Cambria Math" panose="02040503050406030204" pitchFamily="18" charset="0"/>
                  </a:rPr>
                  <a:t>=</a:t>
                </a:r>
                <a:r>
                  <a:rPr lang="en-US" sz="1600" b="0" i="1" cap="none" spc="0" dirty="0" smtClean="0">
                    <a:ln w="0"/>
                    <a:solidFill>
                      <a:srgbClr val="0091EA"/>
                    </a:solidFill>
                    <a:latin typeface="Cambria Math" panose="02040503050406030204" pitchFamily="18" charset="0"/>
                    <a:ea typeface="Cambria Math" panose="02040503050406030204" pitchFamily="18" charset="0"/>
                  </a:rPr>
                  <a:t> </a:t>
                </a:r>
                <a:r>
                  <a:rPr lang="en-US" sz="1600" b="0" cap="none" spc="0" dirty="0" smtClean="0">
                    <a:ln w="0"/>
                    <a:solidFill>
                      <a:srgbClr val="0091EA"/>
                    </a:solidFill>
                    <a:latin typeface="Cambria Math" panose="02040503050406030204" pitchFamily="18" charset="0"/>
                    <a:ea typeface="Cambria Math" panose="02040503050406030204" pitchFamily="18" charset="0"/>
                  </a:rPr>
                  <a:t>2A</a:t>
                </a:r>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p:grpSp>
        <p:grpSp>
          <p:nvGrpSpPr>
            <p:cNvPr id="2" name="Group 1"/>
            <p:cNvGrpSpPr/>
            <p:nvPr/>
          </p:nvGrpSpPr>
          <p:grpSpPr>
            <a:xfrm>
              <a:off x="2732403" y="1279015"/>
              <a:ext cx="1214122" cy="631572"/>
              <a:chOff x="2006558" y="852895"/>
              <a:chExt cx="1214122" cy="631572"/>
            </a:xfrm>
          </p:grpSpPr>
          <mc:AlternateContent xmlns:mc="http://schemas.openxmlformats.org/markup-compatibility/2006" xmlns:a14="http://schemas.microsoft.com/office/drawing/2010/main">
            <mc:Choice Requires="a14">
              <p:sp>
                <p:nvSpPr>
                  <p:cNvPr id="44" name="Rectangle 43"/>
                  <p:cNvSpPr/>
                  <p:nvPr/>
                </p:nvSpPr>
                <p:spPr>
                  <a:xfrm>
                    <a:off x="2078840" y="1145913"/>
                    <a:ext cx="1141840" cy="338554"/>
                  </a:xfrm>
                  <a:prstGeom prst="rect">
                    <a:avLst/>
                  </a:prstGeom>
                  <a:noFill/>
                </p:spPr>
                <p:txBody>
                  <a:bodyPr wrap="squar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1</m:t>
                            </m:r>
                          </m:sub>
                        </m:sSub>
                      </m:oMath>
                    </a14:m>
                    <a:r>
                      <a:rPr lang="en-US" sz="1600" b="0" cap="none" spc="0" dirty="0" smtClean="0">
                        <a:ln w="0"/>
                        <a:solidFill>
                          <a:srgbClr val="0091EA"/>
                        </a:solidFill>
                        <a:latin typeface="Cambria Math" panose="02040503050406030204" pitchFamily="18" charset="0"/>
                        <a:ea typeface="Cambria Math" panose="02040503050406030204" pitchFamily="18" charset="0"/>
                      </a:rPr>
                      <a:t> = 2A</a:t>
                    </a:r>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44" name="Rectangle 43"/>
                  <p:cNvSpPr>
                    <a:spLocks noRot="1" noChangeAspect="1" noMove="1" noResize="1" noEditPoints="1" noAdjustHandles="1" noChangeArrowheads="1" noChangeShapeType="1" noTextEdit="1"/>
                  </p:cNvSpPr>
                  <p:nvPr/>
                </p:nvSpPr>
                <p:spPr>
                  <a:xfrm>
                    <a:off x="2078840" y="1145913"/>
                    <a:ext cx="1141840" cy="338554"/>
                  </a:xfrm>
                  <a:prstGeom prst="rect">
                    <a:avLst/>
                  </a:prstGeom>
                  <a:blipFill rotWithShape="0">
                    <a:blip r:embed="rId5"/>
                    <a:stretch>
                      <a:fillRect t="-7273" b="-2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2006558" y="852895"/>
                    <a:ext cx="1214122" cy="338554"/>
                  </a:xfrm>
                  <a:prstGeom prst="rect">
                    <a:avLst/>
                  </a:prstGeom>
                  <a:noFill/>
                </p:spPr>
                <p:txBody>
                  <a:bodyPr wrap="squar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  </m:t>
                            </m:r>
                            <m:r>
                              <a:rPr lang="en-US" sz="1600" b="0" i="1" cap="none" spc="0" smtClean="0">
                                <a:ln w="0"/>
                                <a:solidFill>
                                  <a:srgbClr val="0091EA"/>
                                </a:solidFill>
                                <a:latin typeface="Cambria Math" panose="02040503050406030204" pitchFamily="18" charset="0"/>
                                <a:ea typeface="Cambria Math" panose="02040503050406030204" pitchFamily="18" charset="0"/>
                              </a:rPr>
                              <m:t>𝑉</m:t>
                            </m:r>
                          </m:e>
                          <m:sub>
                            <m:r>
                              <a:rPr lang="en-US" sz="1600" b="0" i="1" cap="none" spc="0" smtClean="0">
                                <a:ln w="0"/>
                                <a:solidFill>
                                  <a:srgbClr val="0091EA"/>
                                </a:solidFill>
                                <a:latin typeface="Cambria Math" panose="02040503050406030204" pitchFamily="18" charset="0"/>
                                <a:ea typeface="Cambria Math" panose="02040503050406030204" pitchFamily="18" charset="0"/>
                              </a:rPr>
                              <m:t>1</m:t>
                            </m:r>
                          </m:sub>
                        </m:sSub>
                      </m:oMath>
                    </a14:m>
                    <a:r>
                      <a:rPr lang="en-US" sz="1600" b="0" cap="none" spc="0" dirty="0" smtClean="0">
                        <a:ln w="0"/>
                        <a:solidFill>
                          <a:srgbClr val="0091EA"/>
                        </a:solidFill>
                        <a:latin typeface="Cambria Math" panose="02040503050406030204" pitchFamily="18" charset="0"/>
                        <a:ea typeface="Cambria Math" panose="02040503050406030204" pitchFamily="18" charset="0"/>
                      </a:rPr>
                      <a:t>= 4V</a:t>
                    </a:r>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51" name="Rectangle 50"/>
                  <p:cNvSpPr>
                    <a:spLocks noRot="1" noChangeAspect="1" noMove="1" noResize="1" noEditPoints="1" noAdjustHandles="1" noChangeArrowheads="1" noChangeShapeType="1" noTextEdit="1"/>
                  </p:cNvSpPr>
                  <p:nvPr/>
                </p:nvSpPr>
                <p:spPr>
                  <a:xfrm>
                    <a:off x="2006558" y="852895"/>
                    <a:ext cx="1214122" cy="338554"/>
                  </a:xfrm>
                  <a:prstGeom prst="rect">
                    <a:avLst/>
                  </a:prstGeom>
                  <a:blipFill rotWithShape="0">
                    <a:blip r:embed="rId6"/>
                    <a:stretch>
                      <a:fillRect t="-7273" b="-21818"/>
                    </a:stretch>
                  </a:blipFill>
                </p:spPr>
                <p:txBody>
                  <a:bodyPr/>
                  <a:lstStyle/>
                  <a:p>
                    <a:r>
                      <a:rPr lang="en-US">
                        <a:noFill/>
                      </a:rPr>
                      <a:t> </a:t>
                    </a:r>
                  </a:p>
                </p:txBody>
              </p:sp>
            </mc:Fallback>
          </mc:AlternateContent>
        </p:grpSp>
        <p:grpSp>
          <p:nvGrpSpPr>
            <p:cNvPr id="4" name="Group 3"/>
            <p:cNvGrpSpPr/>
            <p:nvPr/>
          </p:nvGrpSpPr>
          <p:grpSpPr>
            <a:xfrm>
              <a:off x="3641295" y="2880151"/>
              <a:ext cx="1229155" cy="616508"/>
              <a:chOff x="2827790" y="2114186"/>
              <a:chExt cx="1229155" cy="616508"/>
            </a:xfrm>
          </p:grpSpPr>
          <mc:AlternateContent xmlns:mc="http://schemas.openxmlformats.org/markup-compatibility/2006" xmlns:a14="http://schemas.microsoft.com/office/drawing/2010/main">
            <mc:Choice Requires="a14">
              <p:sp>
                <p:nvSpPr>
                  <p:cNvPr id="45" name="Rectangle 44"/>
                  <p:cNvSpPr/>
                  <p:nvPr/>
                </p:nvSpPr>
                <p:spPr>
                  <a:xfrm>
                    <a:off x="2981036" y="2392140"/>
                    <a:ext cx="1075909" cy="338554"/>
                  </a:xfrm>
                  <a:prstGeom prst="rect">
                    <a:avLst/>
                  </a:prstGeom>
                  <a:noFill/>
                </p:spPr>
                <p:txBody>
                  <a:bodyPr wrap="squar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2</m:t>
                              </m:r>
                            </m:sub>
                          </m:sSub>
                          <m:r>
                            <a:rPr lang="en-US" sz="1600" b="0" i="1" cap="none" spc="0" smtClean="0">
                              <a:ln w="0"/>
                              <a:solidFill>
                                <a:srgbClr val="0091EA"/>
                              </a:solidFill>
                              <a:latin typeface="Cambria Math" panose="02040503050406030204" pitchFamily="18" charset="0"/>
                              <a:ea typeface="Cambria Math" panose="02040503050406030204" pitchFamily="18" charset="0"/>
                            </a:rPr>
                            <m:t>=1.6</m:t>
                          </m:r>
                          <m:r>
                            <a:rPr lang="en-US" sz="1600" b="0" i="1" cap="none" spc="0" smtClean="0">
                              <a:ln w="0"/>
                              <a:solidFill>
                                <a:srgbClr val="0091EA"/>
                              </a:solidFill>
                              <a:latin typeface="Cambria Math" panose="02040503050406030204" pitchFamily="18" charset="0"/>
                              <a:ea typeface="Cambria Math" panose="02040503050406030204" pitchFamily="18" charset="0"/>
                            </a:rPr>
                            <m:t>𝐴</m:t>
                          </m:r>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45" name="Rectangle 44"/>
                  <p:cNvSpPr>
                    <a:spLocks noRot="1" noChangeAspect="1" noMove="1" noResize="1" noEditPoints="1" noAdjustHandles="1" noChangeArrowheads="1" noChangeShapeType="1" noTextEdit="1"/>
                  </p:cNvSpPr>
                  <p:nvPr/>
                </p:nvSpPr>
                <p:spPr>
                  <a:xfrm>
                    <a:off x="2981036" y="2392140"/>
                    <a:ext cx="1075909"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2827790" y="2114186"/>
                    <a:ext cx="1124380" cy="338554"/>
                  </a:xfrm>
                  <a:prstGeom prst="rect">
                    <a:avLst/>
                  </a:prstGeom>
                  <a:noFill/>
                </p:spPr>
                <p:txBody>
                  <a:bodyPr wrap="squar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  </m:t>
                              </m:r>
                              <m:r>
                                <a:rPr lang="en-US" sz="1600" b="0" i="1" cap="none" spc="0" smtClean="0">
                                  <a:ln w="0"/>
                                  <a:solidFill>
                                    <a:srgbClr val="0091EA"/>
                                  </a:solidFill>
                                  <a:latin typeface="Cambria Math" panose="02040503050406030204" pitchFamily="18" charset="0"/>
                                  <a:ea typeface="Cambria Math" panose="02040503050406030204" pitchFamily="18" charset="0"/>
                                </a:rPr>
                                <m:t>𝑉</m:t>
                              </m:r>
                            </m:e>
                            <m:sub>
                              <m:r>
                                <a:rPr lang="en-US" sz="1600" b="0" i="1" cap="none" spc="0" smtClean="0">
                                  <a:ln w="0"/>
                                  <a:solidFill>
                                    <a:srgbClr val="0091EA"/>
                                  </a:solidFill>
                                  <a:latin typeface="Cambria Math" panose="02040503050406030204" pitchFamily="18" charset="0"/>
                                  <a:ea typeface="Cambria Math" panose="02040503050406030204" pitchFamily="18" charset="0"/>
                                </a:rPr>
                                <m:t>2</m:t>
                              </m:r>
                            </m:sub>
                          </m:sSub>
                          <m:r>
                            <a:rPr lang="en-US" sz="1600" b="0" i="1" cap="none" spc="0" smtClean="0">
                              <a:ln w="0"/>
                              <a:solidFill>
                                <a:srgbClr val="0091EA"/>
                              </a:solidFill>
                              <a:latin typeface="Cambria Math" panose="02040503050406030204" pitchFamily="18" charset="0"/>
                              <a:ea typeface="Cambria Math" panose="02040503050406030204" pitchFamily="18" charset="0"/>
                            </a:rPr>
                            <m:t>=8</m:t>
                          </m:r>
                          <m:r>
                            <a:rPr lang="en-US" sz="1600" b="0" i="1" cap="none" spc="0" smtClean="0">
                              <a:ln w="0"/>
                              <a:solidFill>
                                <a:srgbClr val="0091EA"/>
                              </a:solidFill>
                              <a:latin typeface="Cambria Math" panose="02040503050406030204" pitchFamily="18" charset="0"/>
                              <a:ea typeface="Cambria Math" panose="02040503050406030204" pitchFamily="18" charset="0"/>
                            </a:rPr>
                            <m:t>𝑉</m:t>
                          </m:r>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54" name="Rectangle 53"/>
                  <p:cNvSpPr>
                    <a:spLocks noRot="1" noChangeAspect="1" noMove="1" noResize="1" noEditPoints="1" noAdjustHandles="1" noChangeArrowheads="1" noChangeShapeType="1" noTextEdit="1"/>
                  </p:cNvSpPr>
                  <p:nvPr/>
                </p:nvSpPr>
                <p:spPr>
                  <a:xfrm>
                    <a:off x="2827790" y="2114186"/>
                    <a:ext cx="1124380" cy="338554"/>
                  </a:xfrm>
                  <a:prstGeom prst="rect">
                    <a:avLst/>
                  </a:prstGeom>
                  <a:blipFill rotWithShape="0">
                    <a:blip r:embed="rId8"/>
                    <a:stretch>
                      <a:fillRect/>
                    </a:stretch>
                  </a:blipFill>
                </p:spPr>
                <p:txBody>
                  <a:bodyPr/>
                  <a:lstStyle/>
                  <a:p>
                    <a:r>
                      <a:rPr lang="en-US">
                        <a:noFill/>
                      </a:rPr>
                      <a:t> </a:t>
                    </a:r>
                  </a:p>
                </p:txBody>
              </p:sp>
            </mc:Fallback>
          </mc:AlternateContent>
        </p:grpSp>
        <p:grpSp>
          <p:nvGrpSpPr>
            <p:cNvPr id="5" name="Group 4"/>
            <p:cNvGrpSpPr/>
            <p:nvPr/>
          </p:nvGrpSpPr>
          <p:grpSpPr>
            <a:xfrm>
              <a:off x="2838041" y="4926110"/>
              <a:ext cx="1213259" cy="625863"/>
              <a:chOff x="1994242" y="2458707"/>
              <a:chExt cx="1213259" cy="625863"/>
            </a:xfrm>
          </p:grpSpPr>
          <mc:AlternateContent xmlns:mc="http://schemas.openxmlformats.org/markup-compatibility/2006" xmlns:a14="http://schemas.microsoft.com/office/drawing/2010/main">
            <mc:Choice Requires="a14">
              <p:sp>
                <p:nvSpPr>
                  <p:cNvPr id="47" name="Rectangle 46"/>
                  <p:cNvSpPr/>
                  <p:nvPr/>
                </p:nvSpPr>
                <p:spPr>
                  <a:xfrm>
                    <a:off x="2057193" y="2746016"/>
                    <a:ext cx="1112624" cy="338554"/>
                  </a:xfrm>
                  <a:prstGeom prst="rect">
                    <a:avLst/>
                  </a:prstGeom>
                  <a:noFill/>
                </p:spPr>
                <p:txBody>
                  <a:bodyPr wrap="squar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3</m:t>
                            </m:r>
                          </m:sub>
                        </m:sSub>
                      </m:oMath>
                    </a14:m>
                    <a:r>
                      <a:rPr lang="en-US" sz="1600" b="0" cap="none" spc="0" dirty="0" smtClean="0">
                        <a:ln w="0"/>
                        <a:solidFill>
                          <a:srgbClr val="0091EA"/>
                        </a:solidFill>
                        <a:latin typeface="Cambria Math" panose="02040503050406030204" pitchFamily="18" charset="0"/>
                        <a:ea typeface="Cambria Math" panose="02040503050406030204" pitchFamily="18" charset="0"/>
                      </a:rPr>
                      <a:t> = 2A</a:t>
                    </a:r>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47" name="Rectangle 46"/>
                  <p:cNvSpPr>
                    <a:spLocks noRot="1" noChangeAspect="1" noMove="1" noResize="1" noEditPoints="1" noAdjustHandles="1" noChangeArrowheads="1" noChangeShapeType="1" noTextEdit="1"/>
                  </p:cNvSpPr>
                  <p:nvPr/>
                </p:nvSpPr>
                <p:spPr>
                  <a:xfrm>
                    <a:off x="2057193" y="2746016"/>
                    <a:ext cx="1112624" cy="338554"/>
                  </a:xfrm>
                  <a:prstGeom prst="rect">
                    <a:avLst/>
                  </a:prstGeom>
                  <a:blipFill rotWithShape="0">
                    <a:blip r:embed="rId9"/>
                    <a:stretch>
                      <a:fillRect t="-7143" b="-19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1994242" y="2458707"/>
                    <a:ext cx="1213259" cy="338554"/>
                  </a:xfrm>
                  <a:prstGeom prst="rect">
                    <a:avLst/>
                  </a:prstGeom>
                  <a:noFill/>
                </p:spPr>
                <p:txBody>
                  <a:bodyPr wrap="squar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  </m:t>
                            </m:r>
                            <m:r>
                              <a:rPr lang="en-US" sz="1600" b="0" i="1" cap="none" spc="0" smtClean="0">
                                <a:ln w="0"/>
                                <a:solidFill>
                                  <a:srgbClr val="0091EA"/>
                                </a:solidFill>
                                <a:latin typeface="Cambria Math" panose="02040503050406030204" pitchFamily="18" charset="0"/>
                                <a:ea typeface="Cambria Math" panose="02040503050406030204" pitchFamily="18" charset="0"/>
                              </a:rPr>
                              <m:t>𝑉</m:t>
                            </m:r>
                          </m:e>
                          <m:sub>
                            <m:r>
                              <a:rPr lang="en-US" sz="1600" b="0" i="1" cap="none" spc="0" smtClean="0">
                                <a:ln w="0"/>
                                <a:solidFill>
                                  <a:srgbClr val="0091EA"/>
                                </a:solidFill>
                                <a:latin typeface="Cambria Math" panose="02040503050406030204" pitchFamily="18" charset="0"/>
                                <a:ea typeface="Cambria Math" panose="02040503050406030204" pitchFamily="18" charset="0"/>
                              </a:rPr>
                              <m:t>3</m:t>
                            </m:r>
                          </m:sub>
                        </m:sSub>
                      </m:oMath>
                    </a14:m>
                    <a:r>
                      <a:rPr lang="en-US" sz="1600" b="0" cap="none" spc="0" dirty="0" smtClean="0">
                        <a:ln w="0"/>
                        <a:solidFill>
                          <a:srgbClr val="0091EA"/>
                        </a:solidFill>
                        <a:latin typeface="Cambria Math" panose="02040503050406030204" pitchFamily="18" charset="0"/>
                        <a:ea typeface="Cambria Math" panose="02040503050406030204" pitchFamily="18" charset="0"/>
                      </a:rPr>
                      <a:t>  = 8V </a:t>
                    </a:r>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55" name="Rectangle 54"/>
                  <p:cNvSpPr>
                    <a:spLocks noRot="1" noChangeAspect="1" noMove="1" noResize="1" noEditPoints="1" noAdjustHandles="1" noChangeArrowheads="1" noChangeShapeType="1" noTextEdit="1"/>
                  </p:cNvSpPr>
                  <p:nvPr/>
                </p:nvSpPr>
                <p:spPr>
                  <a:xfrm>
                    <a:off x="1994242" y="2458707"/>
                    <a:ext cx="1213259" cy="338554"/>
                  </a:xfrm>
                  <a:prstGeom prst="rect">
                    <a:avLst/>
                  </a:prstGeom>
                  <a:blipFill rotWithShape="0">
                    <a:blip r:embed="rId10"/>
                    <a:stretch>
                      <a:fillRect t="-7143" b="-19643"/>
                    </a:stretch>
                  </a:blipFill>
                </p:spPr>
                <p:txBody>
                  <a:bodyPr/>
                  <a:lstStyle/>
                  <a:p>
                    <a:r>
                      <a:rPr lang="en-US">
                        <a:noFill/>
                      </a:rPr>
                      <a:t> </a:t>
                    </a:r>
                  </a:p>
                </p:txBody>
              </p:sp>
            </mc:Fallback>
          </mc:AlternateContent>
        </p:grpSp>
        <p:grpSp>
          <p:nvGrpSpPr>
            <p:cNvPr id="6" name="Group 5"/>
            <p:cNvGrpSpPr/>
            <p:nvPr/>
          </p:nvGrpSpPr>
          <p:grpSpPr>
            <a:xfrm>
              <a:off x="7312771" y="2819551"/>
              <a:ext cx="1243854" cy="677108"/>
              <a:chOff x="4494437" y="1925635"/>
              <a:chExt cx="1243854" cy="677108"/>
            </a:xfrm>
          </p:grpSpPr>
          <mc:AlternateContent xmlns:mc="http://schemas.openxmlformats.org/markup-compatibility/2006" xmlns:a14="http://schemas.microsoft.com/office/drawing/2010/main">
            <mc:Choice Requires="a14">
              <p:sp>
                <p:nvSpPr>
                  <p:cNvPr id="46" name="Rectangle 45"/>
                  <p:cNvSpPr/>
                  <p:nvPr/>
                </p:nvSpPr>
                <p:spPr>
                  <a:xfrm>
                    <a:off x="4617815" y="2264189"/>
                    <a:ext cx="1120476" cy="338554"/>
                  </a:xfrm>
                  <a:prstGeom prst="rect">
                    <a:avLst/>
                  </a:prstGeom>
                  <a:noFill/>
                </p:spPr>
                <p:txBody>
                  <a:bodyPr wrap="squar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𝐼</m:t>
                            </m:r>
                          </m:e>
                          <m:sub>
                            <m:r>
                              <a:rPr lang="en-US" sz="1600" b="0" i="1" cap="none" spc="0" smtClean="0">
                                <a:ln w="0"/>
                                <a:solidFill>
                                  <a:srgbClr val="0091EA"/>
                                </a:solidFill>
                                <a:latin typeface="Cambria Math" panose="02040503050406030204" pitchFamily="18" charset="0"/>
                                <a:ea typeface="Cambria Math" panose="02040503050406030204" pitchFamily="18" charset="0"/>
                              </a:rPr>
                              <m:t>4</m:t>
                            </m:r>
                          </m:sub>
                        </m:sSub>
                      </m:oMath>
                    </a14:m>
                    <a:r>
                      <a:rPr lang="en-US" sz="1600" b="0" cap="none" spc="0" dirty="0" smtClean="0">
                        <a:ln w="0"/>
                        <a:solidFill>
                          <a:srgbClr val="0091EA"/>
                        </a:solidFill>
                        <a:latin typeface="Cambria Math" panose="02040503050406030204" pitchFamily="18" charset="0"/>
                        <a:ea typeface="Cambria Math" panose="02040503050406030204" pitchFamily="18" charset="0"/>
                      </a:rPr>
                      <a:t> = 0.4A</a:t>
                    </a:r>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46" name="Rectangle 45"/>
                  <p:cNvSpPr>
                    <a:spLocks noRot="1" noChangeAspect="1" noMove="1" noResize="1" noEditPoints="1" noAdjustHandles="1" noChangeArrowheads="1" noChangeShapeType="1" noTextEdit="1"/>
                  </p:cNvSpPr>
                  <p:nvPr/>
                </p:nvSpPr>
                <p:spPr>
                  <a:xfrm>
                    <a:off x="4617815" y="2264189"/>
                    <a:ext cx="1120476" cy="338554"/>
                  </a:xfrm>
                  <a:prstGeom prst="rect">
                    <a:avLst/>
                  </a:prstGeom>
                  <a:blipFill rotWithShape="0">
                    <a:blip r:embed="rId11"/>
                    <a:stretch>
                      <a:fillRect t="-7143" b="-19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4494437" y="1925635"/>
                    <a:ext cx="1158129" cy="338554"/>
                  </a:xfrm>
                  <a:prstGeom prst="rect">
                    <a:avLst/>
                  </a:prstGeom>
                  <a:noFill/>
                </p:spPr>
                <p:txBody>
                  <a:bodyPr wrap="squar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  </m:t>
                              </m:r>
                              <m:r>
                                <a:rPr lang="en-US" sz="1600" b="0" i="1" cap="none" spc="0" smtClean="0">
                                  <a:ln w="0"/>
                                  <a:solidFill>
                                    <a:srgbClr val="0091EA"/>
                                  </a:solidFill>
                                  <a:latin typeface="Cambria Math" panose="02040503050406030204" pitchFamily="18" charset="0"/>
                                  <a:ea typeface="Cambria Math" panose="02040503050406030204" pitchFamily="18" charset="0"/>
                                </a:rPr>
                                <m:t>𝑉</m:t>
                              </m:r>
                            </m:e>
                            <m:sub>
                              <m:r>
                                <a:rPr lang="en-US" sz="1600" b="0" i="1" cap="none" spc="0" smtClean="0">
                                  <a:ln w="0"/>
                                  <a:solidFill>
                                    <a:srgbClr val="0091EA"/>
                                  </a:solidFill>
                                  <a:latin typeface="Cambria Math" panose="02040503050406030204" pitchFamily="18" charset="0"/>
                                  <a:ea typeface="Cambria Math" panose="02040503050406030204" pitchFamily="18" charset="0"/>
                                </a:rPr>
                                <m:t>4</m:t>
                              </m:r>
                            </m:sub>
                          </m:sSub>
                          <m:r>
                            <a:rPr lang="en-US" sz="1600" b="0" i="1" cap="none" spc="0" smtClean="0">
                              <a:ln w="0"/>
                              <a:solidFill>
                                <a:srgbClr val="0091EA"/>
                              </a:solidFill>
                              <a:latin typeface="Cambria Math" panose="02040503050406030204" pitchFamily="18" charset="0"/>
                              <a:ea typeface="Cambria Math" panose="02040503050406030204" pitchFamily="18" charset="0"/>
                            </a:rPr>
                            <m:t> =8</m:t>
                          </m:r>
                          <m:r>
                            <a:rPr lang="en-US" sz="1600" b="0" i="1" cap="none" spc="0" smtClean="0">
                              <a:ln w="0"/>
                              <a:solidFill>
                                <a:srgbClr val="0091EA"/>
                              </a:solidFill>
                              <a:latin typeface="Cambria Math" panose="02040503050406030204" pitchFamily="18" charset="0"/>
                              <a:ea typeface="Cambria Math" panose="02040503050406030204" pitchFamily="18" charset="0"/>
                            </a:rPr>
                            <m:t>𝑉</m:t>
                          </m:r>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66" name="Rectangle 65"/>
                  <p:cNvSpPr>
                    <a:spLocks noRot="1" noChangeAspect="1" noMove="1" noResize="1" noEditPoints="1" noAdjustHandles="1" noChangeArrowheads="1" noChangeShapeType="1" noTextEdit="1"/>
                  </p:cNvSpPr>
                  <p:nvPr/>
                </p:nvSpPr>
                <p:spPr>
                  <a:xfrm>
                    <a:off x="4494437" y="1925635"/>
                    <a:ext cx="1158129" cy="338554"/>
                  </a:xfrm>
                  <a:prstGeom prst="rect">
                    <a:avLst/>
                  </a:prstGeom>
                  <a:blipFill rotWithShape="0">
                    <a:blip r:embed="rId12"/>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796558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Shape 105"/>
          <p:cNvSpPr txBox="1">
            <a:spLocks/>
          </p:cNvSpPr>
          <p:nvPr/>
        </p:nvSpPr>
        <p:spPr>
          <a:xfrm>
            <a:off x="1625600" y="2641598"/>
            <a:ext cx="6134100" cy="1168425"/>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ct val="100000"/>
              <a:buFont typeface="Roboto Slab"/>
              <a:buNone/>
              <a:defRPr sz="2000" b="0" i="0" u="none" strike="noStrike" cap="none">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r>
              <a:rPr lang="en" sz="6000" b="1" dirty="0" smtClean="0"/>
              <a:t>INTRODUCTION </a:t>
            </a:r>
            <a:endParaRPr lang="en" sz="6000" b="1" dirty="0"/>
          </a:p>
        </p:txBody>
      </p:sp>
      <p:sp>
        <p:nvSpPr>
          <p:cNvPr id="4" name="Shape 105"/>
          <p:cNvSpPr txBox="1">
            <a:spLocks/>
          </p:cNvSpPr>
          <p:nvPr/>
        </p:nvSpPr>
        <p:spPr>
          <a:xfrm>
            <a:off x="1625600" y="3511555"/>
            <a:ext cx="6134100" cy="1168425"/>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ct val="100000"/>
              <a:buFont typeface="Roboto Slab"/>
              <a:buNone/>
              <a:defRPr sz="2000" b="0" i="0" u="none" strike="noStrike" cap="none">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pPr algn="ctr"/>
            <a:r>
              <a:rPr lang="en" sz="6000" b="1" dirty="0" smtClean="0"/>
              <a:t>TO</a:t>
            </a:r>
            <a:endParaRPr lang="en" sz="6000" b="1" dirty="0"/>
          </a:p>
        </p:txBody>
      </p:sp>
      <p:sp>
        <p:nvSpPr>
          <p:cNvPr id="5" name="Shape 105"/>
          <p:cNvSpPr txBox="1">
            <a:spLocks/>
          </p:cNvSpPr>
          <p:nvPr/>
        </p:nvSpPr>
        <p:spPr>
          <a:xfrm>
            <a:off x="1625600" y="4343411"/>
            <a:ext cx="6134100" cy="1168425"/>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ct val="100000"/>
              <a:buFont typeface="Roboto Slab"/>
              <a:buNone/>
              <a:defRPr sz="2000" b="0" i="0" u="none" strike="noStrike" cap="none">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pPr algn="ctr"/>
            <a:r>
              <a:rPr lang="en" sz="6000" b="1" dirty="0" smtClean="0"/>
              <a:t>OHM’S LAW</a:t>
            </a:r>
            <a:endParaRPr lang="en" sz="6000" b="1" dirty="0"/>
          </a:p>
        </p:txBody>
      </p:sp>
      <p:sp>
        <p:nvSpPr>
          <p:cNvPr id="7" name="Oval 6"/>
          <p:cNvSpPr/>
          <p:nvPr/>
        </p:nvSpPr>
        <p:spPr>
          <a:xfrm>
            <a:off x="4171948" y="1222368"/>
            <a:ext cx="831852" cy="831852"/>
          </a:xfrm>
          <a:prstGeom prst="ellipse">
            <a:avLst/>
          </a:prstGeom>
          <a:solidFill>
            <a:srgbClr val="0091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665" y="1334113"/>
            <a:ext cx="845018" cy="633763"/>
          </a:xfrm>
          <a:prstGeom prst="rect">
            <a:avLst/>
          </a:prstGeom>
        </p:spPr>
      </p:pic>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Shape 105"/>
          <p:cNvSpPr txBox="1">
            <a:spLocks/>
          </p:cNvSpPr>
          <p:nvPr/>
        </p:nvSpPr>
        <p:spPr>
          <a:xfrm>
            <a:off x="1387476" y="2945975"/>
            <a:ext cx="6445250" cy="193084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ct val="100000"/>
              <a:buFont typeface="Roboto Slab"/>
              <a:buNone/>
              <a:defRPr sz="2000" b="0" i="0" u="none" strike="noStrike" cap="none">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pPr algn="ctr"/>
            <a:r>
              <a:rPr lang="en-US" sz="6000" b="1" dirty="0" smtClean="0"/>
              <a:t>TEMPERATURE EFFECTS</a:t>
            </a:r>
            <a:endParaRPr lang="en" sz="6000" b="1" dirty="0"/>
          </a:p>
        </p:txBody>
      </p:sp>
      <p:sp>
        <p:nvSpPr>
          <p:cNvPr id="10" name="Oval 9"/>
          <p:cNvSpPr/>
          <p:nvPr/>
        </p:nvSpPr>
        <p:spPr>
          <a:xfrm>
            <a:off x="4178302" y="1193800"/>
            <a:ext cx="863598" cy="863598"/>
          </a:xfrm>
          <a:prstGeom prst="ellipse">
            <a:avLst/>
          </a:prstGeom>
          <a:solidFill>
            <a:srgbClr val="0091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rgbClr val="0091EA"/>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153" y="1332017"/>
            <a:ext cx="587164" cy="587164"/>
          </a:xfrm>
          <a:prstGeom prst="rect">
            <a:avLst/>
          </a:prstGeom>
        </p:spPr>
      </p:pic>
    </p:spTree>
    <p:extLst>
      <p:ext uri="{BB962C8B-B14F-4D97-AF65-F5344CB8AC3E}">
        <p14:creationId xmlns:p14="http://schemas.microsoft.com/office/powerpoint/2010/main" val="213180908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4" name="Title 1"/>
          <p:cNvSpPr txBox="1">
            <a:spLocks/>
          </p:cNvSpPr>
          <p:nvPr/>
        </p:nvSpPr>
        <p:spPr>
          <a:xfrm>
            <a:off x="-1047465" y="1643418"/>
            <a:ext cx="7391400" cy="10668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91EA"/>
                </a:solidFill>
                <a:effectLst/>
                <a:uLnTx/>
                <a:uFillTx/>
                <a:latin typeface="Calibri"/>
              </a:rPr>
              <a:t>Temperature Effects</a:t>
            </a:r>
            <a:r>
              <a:rPr kumimoji="0" lang="en-US" sz="4400" b="0" i="0" u="none" strike="noStrike" kern="1200" cap="none" spc="0" normalizeH="0" baseline="0" noProof="0" dirty="0" smtClean="0">
                <a:ln>
                  <a:noFill/>
                </a:ln>
                <a:solidFill>
                  <a:srgbClr val="0091EA"/>
                </a:solidFill>
                <a:effectLst/>
                <a:uLnTx/>
                <a:uFillTx/>
                <a:latin typeface="Calibri"/>
              </a:rPr>
              <a:t/>
            </a:r>
            <a:br>
              <a:rPr kumimoji="0" lang="en-US" sz="4400" b="0" i="0" u="none" strike="noStrike" kern="1200" cap="none" spc="0" normalizeH="0" baseline="0" noProof="0" dirty="0" smtClean="0">
                <a:ln>
                  <a:noFill/>
                </a:ln>
                <a:solidFill>
                  <a:srgbClr val="0091EA"/>
                </a:solidFill>
                <a:effectLst/>
                <a:uLnTx/>
                <a:uFillTx/>
                <a:latin typeface="Calibri"/>
              </a:rPr>
            </a:br>
            <a:endParaRPr kumimoji="0" lang="en-US" sz="4400" b="0" i="0" u="none" strike="noStrike" kern="1200" cap="none" spc="0" normalizeH="0" baseline="0" noProof="0" dirty="0">
              <a:ln>
                <a:noFill/>
              </a:ln>
              <a:solidFill>
                <a:srgbClr val="0091EA"/>
              </a:solidFill>
              <a:effectLst/>
              <a:uLnTx/>
              <a:uFillTx/>
              <a:latin typeface="Calibri"/>
            </a:endParaRPr>
          </a:p>
        </p:txBody>
      </p:sp>
      <p:sp>
        <p:nvSpPr>
          <p:cNvPr id="7" name="Subtitle 2"/>
          <p:cNvSpPr txBox="1">
            <a:spLocks/>
          </p:cNvSpPr>
          <p:nvPr/>
        </p:nvSpPr>
        <p:spPr>
          <a:xfrm>
            <a:off x="685800" y="2176818"/>
            <a:ext cx="7924800" cy="33528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ysClr val="windowText" lastClr="909090"/>
                </a:solidFill>
                <a:effectLst/>
                <a:uLnTx/>
                <a:uFillTx/>
                <a:latin typeface="Calibri"/>
              </a:rPr>
              <a:t>Ohm's law has sometimes been stated as, "for a conductor in a given state, the electromotive force is proportional to the current produced." That is, that the resistance, the ratio of the applied electromotive force(or voltage) to the current, "does not vary with the current strength.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1" i="1" u="none" strike="noStrike" kern="1200" cap="none" spc="0" normalizeH="0" baseline="0" noProof="0" dirty="0" smtClean="0">
              <a:ln>
                <a:noFill/>
              </a:ln>
              <a:solidFill>
                <a:sysClr val="windowText" lastClr="909090"/>
              </a:solidFill>
              <a:effectLst/>
              <a:uLnTx/>
              <a:uFillTx/>
              <a:latin typeface="Calibri"/>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1" u="none" strike="noStrike" kern="1200" cap="none" spc="0" normalizeH="0" baseline="0" noProof="0" dirty="0" smtClean="0">
              <a:ln>
                <a:noFill/>
              </a:ln>
              <a:solidFill>
                <a:sysClr val="windowText" lastClr="909090"/>
              </a:solidFill>
              <a:effectLst/>
              <a:uLnTx/>
              <a:uFillTx/>
              <a:latin typeface="Calibri"/>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ysClr val="windowText" lastClr="909090">
                    <a:tint val="75000"/>
                  </a:sysClr>
                </a:solidFill>
                <a:effectLst/>
                <a:uLnTx/>
                <a:uFillTx/>
                <a:latin typeface="Calibri"/>
              </a:rPr>
              <a:t/>
            </a:r>
            <a:br>
              <a:rPr kumimoji="0" lang="en-US" sz="1600" b="0" i="0" u="none" strike="noStrike" kern="1200" cap="none" spc="0" normalizeH="0" baseline="0" noProof="0" dirty="0" smtClean="0">
                <a:ln>
                  <a:noFill/>
                </a:ln>
                <a:solidFill>
                  <a:sysClr val="windowText" lastClr="909090">
                    <a:tint val="75000"/>
                  </a:sysClr>
                </a:solidFill>
                <a:effectLst/>
                <a:uLnTx/>
                <a:uFillTx/>
                <a:latin typeface="Calibri"/>
              </a:rPr>
            </a:br>
            <a:endParaRPr kumimoji="0" lang="en-US" sz="1600" b="0" i="1" u="none" strike="noStrike" kern="1200" cap="none" spc="0" normalizeH="0" baseline="0" noProof="0" dirty="0">
              <a:ln>
                <a:noFill/>
              </a:ln>
              <a:solidFill>
                <a:sysClr val="windowText" lastClr="909090"/>
              </a:solidFill>
              <a:effectLst/>
              <a:uLnTx/>
              <a:uFillTx/>
              <a:latin typeface="Calibri"/>
            </a:endParaRPr>
          </a:p>
        </p:txBody>
      </p:sp>
    </p:spTree>
    <p:extLst>
      <p:ext uri="{BB962C8B-B14F-4D97-AF65-F5344CB8AC3E}">
        <p14:creationId xmlns:p14="http://schemas.microsoft.com/office/powerpoint/2010/main" val="226997001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6" name="Picture 2" descr="http://hyperphysics.phy-astr.gsu.edu/hbase/electric/imgele/restmp.gif"/>
          <p:cNvPicPr>
            <a:picLocks noChangeAspect="1" noChangeArrowheads="1"/>
          </p:cNvPicPr>
          <p:nvPr/>
        </p:nvPicPr>
        <p:blipFill>
          <a:blip r:embed="rId3"/>
          <a:srcRect/>
          <a:stretch>
            <a:fillRect/>
          </a:stretch>
        </p:blipFill>
        <p:spPr bwMode="auto">
          <a:xfrm>
            <a:off x="1272369" y="4637689"/>
            <a:ext cx="6446861" cy="1104206"/>
          </a:xfrm>
          <a:prstGeom prst="rect">
            <a:avLst/>
          </a:prstGeom>
          <a:noFill/>
        </p:spPr>
      </p:pic>
      <p:sp>
        <p:nvSpPr>
          <p:cNvPr id="7" name="Rectangle 6"/>
          <p:cNvSpPr/>
          <p:nvPr/>
        </p:nvSpPr>
        <p:spPr>
          <a:xfrm>
            <a:off x="304800" y="1590701"/>
            <a:ext cx="8534400" cy="3046988"/>
          </a:xfrm>
          <a:prstGeom prst="rect">
            <a:avLst/>
          </a:prstGeom>
        </p:spPr>
        <p:txBody>
          <a:bodyPr wrap="square">
            <a:spAutoFit/>
          </a:bodyPr>
          <a:lstStyle/>
          <a:p>
            <a:r>
              <a:rPr lang="en-US" sz="2400" dirty="0"/>
              <a:t>Since the electrical resistance of a conductor such as a copper wire is dependent upon collisional processes within the wire, the resistance could be expected to increase with temperature since there will be more collisions. </a:t>
            </a:r>
          </a:p>
          <a:p>
            <a:endParaRPr lang="en-US" sz="2400" dirty="0"/>
          </a:p>
          <a:p>
            <a:pPr marL="342900" indent="-342900">
              <a:buFont typeface="Wingdings" panose="05000000000000000000" pitchFamily="2" charset="2"/>
              <a:buChar char="q"/>
            </a:pPr>
            <a:r>
              <a:rPr lang="en-US" sz="2400" dirty="0"/>
              <a:t>An intuitive approach to temperature dependence leads one to expect a fractional change in resistance which is proportional to the temperature change:</a:t>
            </a:r>
          </a:p>
        </p:txBody>
      </p:sp>
      <p:sp>
        <p:nvSpPr>
          <p:cNvPr id="8" name="Rectangle 7"/>
          <p:cNvSpPr/>
          <p:nvPr/>
        </p:nvSpPr>
        <p:spPr>
          <a:xfrm>
            <a:off x="228600" y="722194"/>
            <a:ext cx="8534400" cy="646331"/>
          </a:xfrm>
          <a:prstGeom prst="rect">
            <a:avLst/>
          </a:prstGeom>
        </p:spPr>
        <p:txBody>
          <a:bodyPr wrap="square">
            <a:spAutoFit/>
          </a:bodyPr>
          <a:lstStyle/>
          <a:p>
            <a:r>
              <a:rPr lang="en-US" sz="3600" b="1" dirty="0" smtClean="0">
                <a:solidFill>
                  <a:srgbClr val="0091EA"/>
                </a:solidFill>
              </a:rPr>
              <a:t>Resistance: Temperature Coefficient</a:t>
            </a:r>
            <a:endParaRPr lang="en-US" sz="3600" dirty="0">
              <a:solidFill>
                <a:srgbClr val="0091EA"/>
              </a:solidFill>
            </a:endParaRPr>
          </a:p>
        </p:txBody>
      </p:sp>
    </p:spTree>
    <p:extLst>
      <p:ext uri="{BB962C8B-B14F-4D97-AF65-F5344CB8AC3E}">
        <p14:creationId xmlns:p14="http://schemas.microsoft.com/office/powerpoint/2010/main" val="302570322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6" name="AutoShape 1" descr="http://hyperphysics.phy-astr.gsu.edu/hbase/electric/imgele/restmp.gif"/>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2" descr="http://hyperphysics.phy-astr.gsu.edu/hbase/electric/imgele/restmp2.gif"/>
          <p:cNvPicPr>
            <a:picLocks noChangeAspect="1" noChangeArrowheads="1"/>
          </p:cNvPicPr>
          <p:nvPr/>
        </p:nvPicPr>
        <p:blipFill>
          <a:blip r:embed="rId3"/>
          <a:srcRect/>
          <a:stretch>
            <a:fillRect/>
          </a:stretch>
        </p:blipFill>
        <p:spPr bwMode="auto">
          <a:xfrm>
            <a:off x="457200" y="2122795"/>
            <a:ext cx="7524465" cy="1083860"/>
          </a:xfrm>
          <a:prstGeom prst="rect">
            <a:avLst/>
          </a:prstGeom>
          <a:noFill/>
        </p:spPr>
      </p:pic>
      <p:sp>
        <p:nvSpPr>
          <p:cNvPr id="8"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
            </a: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
        <p:nvSpPr>
          <p:cNvPr id="9" name="Rectangle 8"/>
          <p:cNvSpPr/>
          <p:nvPr/>
        </p:nvSpPr>
        <p:spPr>
          <a:xfrm>
            <a:off x="457200" y="1137504"/>
            <a:ext cx="8229600" cy="830997"/>
          </a:xfrm>
          <a:prstGeom prst="rect">
            <a:avLst/>
          </a:prstGeom>
        </p:spPr>
        <p:txBody>
          <a:bodyPr wrap="square">
            <a:spAutoFit/>
          </a:bodyPr>
          <a:lstStyle/>
          <a:p>
            <a:pPr marL="342900" indent="-342900">
              <a:buFont typeface="Wingdings" panose="05000000000000000000" pitchFamily="2" charset="2"/>
              <a:buChar char="q"/>
            </a:pPr>
            <a:r>
              <a:rPr lang="en-US" sz="2400" dirty="0"/>
              <a:t>Or, expressed in terms of the resistance at some standard temperature from a reference table</a:t>
            </a:r>
            <a:r>
              <a:rPr lang="en-US" sz="2000" dirty="0"/>
              <a:t>:</a:t>
            </a:r>
          </a:p>
        </p:txBody>
      </p:sp>
    </p:spTree>
    <p:extLst>
      <p:ext uri="{BB962C8B-B14F-4D97-AF65-F5344CB8AC3E}">
        <p14:creationId xmlns:p14="http://schemas.microsoft.com/office/powerpoint/2010/main" val="38351866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sz="3600" b="1" dirty="0"/>
              <a:t>Low Temperature Resistivity</a:t>
            </a:r>
            <a:endParaRPr lang="en-US" sz="3600" dirty="0"/>
          </a:p>
        </p:txBody>
      </p:sp>
      <p:sp>
        <p:nvSpPr>
          <p:cNvPr id="7" name="Content Placeholder 4"/>
          <p:cNvSpPr txBox="1">
            <a:spLocks/>
          </p:cNvSpPr>
          <p:nvPr/>
        </p:nvSpPr>
        <p:spPr>
          <a:xfrm>
            <a:off x="457200" y="1419225"/>
            <a:ext cx="8229600" cy="51054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Font typeface="Wingdings" panose="05000000000000000000" pitchFamily="2" charset="2"/>
              <a:buChar char="q"/>
            </a:pPr>
            <a:r>
              <a:rPr lang="en-US" sz="2800" dirty="0" smtClean="0"/>
              <a:t>Microscopic examination of the conductivity shows it to be proportional to the mean free path between collisions (d), and for temperatures above about 15 K, d is limited by thermal vibrations of the atoms. The general dependence is summarized in the proportionalities</a:t>
            </a:r>
            <a:r>
              <a:rPr lang="en-US" dirty="0" smtClean="0"/>
              <a:t>.</a:t>
            </a:r>
          </a:p>
          <a:p>
            <a:pPr>
              <a:buFont typeface="Wingdings" panose="05000000000000000000" pitchFamily="2" charset="2"/>
              <a:buChar char="q"/>
            </a:pPr>
            <a:endParaRPr lang="en-US" dirty="0"/>
          </a:p>
        </p:txBody>
      </p:sp>
      <p:pic>
        <p:nvPicPr>
          <p:cNvPr id="8" name="Picture 2" descr="http://hyperphysics.phy-astr.gsu.edu/hbase/electric/imgele/restmp3.gif"/>
          <p:cNvPicPr>
            <a:picLocks noChangeAspect="1" noChangeArrowheads="1"/>
          </p:cNvPicPr>
          <p:nvPr/>
        </p:nvPicPr>
        <p:blipFill>
          <a:blip r:embed="rId3"/>
          <a:stretch>
            <a:fillRect/>
          </a:stretch>
        </p:blipFill>
        <p:spPr bwMode="auto">
          <a:xfrm>
            <a:off x="914400" y="4195549"/>
            <a:ext cx="7772400" cy="2028825"/>
          </a:xfrm>
          <a:prstGeom prst="rect">
            <a:avLst/>
          </a:prstGeom>
          <a:noFill/>
        </p:spPr>
      </p:pic>
    </p:spTree>
    <p:extLst>
      <p:ext uri="{BB962C8B-B14F-4D97-AF65-F5344CB8AC3E}">
        <p14:creationId xmlns:p14="http://schemas.microsoft.com/office/powerpoint/2010/main" val="395051742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9" name="Title 1"/>
          <p:cNvSpPr>
            <a:spLocks noGrp="1"/>
          </p:cNvSpPr>
          <p:nvPr>
            <p:ph type="title"/>
          </p:nvPr>
        </p:nvSpPr>
        <p:spPr>
          <a:xfrm>
            <a:off x="457200" y="274638"/>
            <a:ext cx="8229600" cy="1143000"/>
          </a:xfrm>
        </p:spPr>
        <p:txBody>
          <a:bodyPr/>
          <a:lstStyle/>
          <a:p>
            <a:r>
              <a:rPr lang="en-US" sz="3600" b="1" dirty="0"/>
              <a:t>Low Temperature Resistivity</a:t>
            </a:r>
            <a:endParaRPr lang="en-US" sz="3600" dirty="0"/>
          </a:p>
        </p:txBody>
      </p:sp>
    </p:spTree>
    <p:extLst>
      <p:ext uri="{BB962C8B-B14F-4D97-AF65-F5344CB8AC3E}">
        <p14:creationId xmlns:p14="http://schemas.microsoft.com/office/powerpoint/2010/main" val="248263287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3" name="Rectangle 2"/>
          <p:cNvSpPr/>
          <p:nvPr/>
        </p:nvSpPr>
        <p:spPr>
          <a:xfrm>
            <a:off x="555531" y="1381743"/>
            <a:ext cx="8411048" cy="1754326"/>
          </a:xfrm>
          <a:prstGeom prst="rect">
            <a:avLst/>
          </a:prstGeom>
        </p:spPr>
        <p:txBody>
          <a:bodyPr wrap="square">
            <a:spAutoFit/>
          </a:bodyPr>
          <a:lstStyle/>
          <a:p>
            <a:r>
              <a:rPr lang="en-US" sz="1800" dirty="0"/>
              <a:t>Ohm's law defines a linear relationship between the voltage and the current in an electrical circuit. The resistor's voltage drop and resistance set the DC current flow through the resistor. With water flow analogy we can imagine the electric current as water current through pipe, the resistor as a thin pipe that limits the water flow, the voltage as height difference of the water that enables the water flow. </a:t>
            </a:r>
          </a:p>
        </p:txBody>
      </p:sp>
      <p:sp>
        <p:nvSpPr>
          <p:cNvPr id="5" name="Rectangle 4"/>
          <p:cNvSpPr/>
          <p:nvPr/>
        </p:nvSpPr>
        <p:spPr>
          <a:xfrm>
            <a:off x="555531" y="920078"/>
            <a:ext cx="1800493" cy="461665"/>
          </a:xfrm>
          <a:prstGeom prst="rect">
            <a:avLst/>
          </a:prstGeom>
        </p:spPr>
        <p:txBody>
          <a:bodyPr wrap="none">
            <a:spAutoFit/>
          </a:bodyPr>
          <a:lstStyle/>
          <a:p>
            <a:r>
              <a:rPr lang="en-US" sz="2400" dirty="0">
                <a:solidFill>
                  <a:srgbClr val="0091EA"/>
                </a:solidFill>
              </a:rPr>
              <a:t>Ohm's </a:t>
            </a:r>
            <a:r>
              <a:rPr lang="en-US" sz="2400" dirty="0" smtClean="0">
                <a:solidFill>
                  <a:srgbClr val="0091EA"/>
                </a:solidFill>
              </a:rPr>
              <a:t>Law:</a:t>
            </a:r>
            <a:endParaRPr lang="en-US" sz="2400" dirty="0">
              <a:solidFill>
                <a:srgbClr val="0091EA"/>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230" y="3775486"/>
            <a:ext cx="3143689" cy="18195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6022" y="3775486"/>
            <a:ext cx="2463492" cy="2095238"/>
          </a:xfrm>
          <a:prstGeom prst="rect">
            <a:avLst/>
          </a:prstGeom>
        </p:spPr>
      </p:pic>
    </p:spTree>
    <p:extLst>
      <p:ext uri="{BB962C8B-B14F-4D97-AF65-F5344CB8AC3E}">
        <p14:creationId xmlns:p14="http://schemas.microsoft.com/office/powerpoint/2010/main" val="227135771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2" name="Rectangle 1"/>
          <p:cNvSpPr/>
          <p:nvPr/>
        </p:nvSpPr>
        <p:spPr>
          <a:xfrm>
            <a:off x="828272" y="692104"/>
            <a:ext cx="1963999" cy="523220"/>
          </a:xfrm>
          <a:prstGeom prst="rect">
            <a:avLst/>
          </a:prstGeom>
          <a:noFill/>
        </p:spPr>
        <p:txBody>
          <a:bodyPr wrap="none" lIns="91440" tIns="45720" rIns="91440" bIns="45720">
            <a:spAutoFit/>
          </a:bodyPr>
          <a:lstStyle/>
          <a:p>
            <a:pPr algn="ctr"/>
            <a:r>
              <a:rPr lang="en-US" sz="2800" b="0" cap="none" spc="0" dirty="0" smtClean="0">
                <a:ln w="0"/>
                <a:solidFill>
                  <a:srgbClr val="0091EA"/>
                </a:solidFill>
              </a:rPr>
              <a:t>Definitions:</a:t>
            </a:r>
            <a:endParaRPr lang="en-US" sz="2800" b="0" cap="none" spc="0" dirty="0">
              <a:ln w="0"/>
              <a:solidFill>
                <a:srgbClr val="0091EA"/>
              </a:solidFill>
            </a:endParaRPr>
          </a:p>
        </p:txBody>
      </p:sp>
      <p:sp>
        <p:nvSpPr>
          <p:cNvPr id="3" name="TextBox 2"/>
          <p:cNvSpPr txBox="1"/>
          <p:nvPr/>
        </p:nvSpPr>
        <p:spPr>
          <a:xfrm>
            <a:off x="828277" y="1215324"/>
            <a:ext cx="7492621" cy="646331"/>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1800" dirty="0" smtClean="0">
                <a:solidFill>
                  <a:srgbClr val="00B0F0"/>
                </a:solidFill>
              </a:rPr>
              <a:t>Ohm’s Law:</a:t>
            </a:r>
            <a:r>
              <a:rPr lang="en-US" sz="1800" dirty="0" smtClean="0"/>
              <a:t> Current </a:t>
            </a:r>
            <a:r>
              <a:rPr lang="en-US" sz="1800" dirty="0"/>
              <a:t>through an ideal conductor is proportional to the applied </a:t>
            </a:r>
            <a:r>
              <a:rPr lang="en-US" sz="1800" dirty="0" smtClean="0"/>
              <a:t>voltage. </a:t>
            </a:r>
            <a:endParaRPr lang="en-US" sz="1800" dirty="0"/>
          </a:p>
        </p:txBody>
      </p:sp>
      <p:sp>
        <p:nvSpPr>
          <p:cNvPr id="5" name="Rectangle 4"/>
          <p:cNvSpPr/>
          <p:nvPr/>
        </p:nvSpPr>
        <p:spPr>
          <a:xfrm>
            <a:off x="2262090" y="2291371"/>
            <a:ext cx="4624984" cy="523220"/>
          </a:xfrm>
          <a:prstGeom prst="rect">
            <a:avLst/>
          </a:prstGeom>
          <a:noFill/>
        </p:spPr>
        <p:txBody>
          <a:bodyPr wrap="none" lIns="91440" tIns="45720" rIns="91440" bIns="45720">
            <a:spAutoFit/>
          </a:bodyPr>
          <a:lstStyle/>
          <a:p>
            <a:pPr algn="ctr"/>
            <a:r>
              <a:rPr lang="en-US" sz="2800" dirty="0" smtClean="0">
                <a:ln w="0"/>
                <a:solidFill>
                  <a:srgbClr val="00B0F0"/>
                </a:solidFill>
                <a:latin typeface="Calibri" panose="020F0502020204030204" pitchFamily="34" charset="0"/>
              </a:rPr>
              <a:t>Voltage = Current x Resistance</a:t>
            </a:r>
            <a:endParaRPr lang="en-US" sz="2800" b="0" cap="none" spc="0" dirty="0">
              <a:ln w="0"/>
              <a:solidFill>
                <a:srgbClr val="00B0F0"/>
              </a:solidFill>
              <a:latin typeface="Calibri" panose="020F0502020204030204" pitchFamily="34" charset="0"/>
            </a:endParaRPr>
          </a:p>
        </p:txBody>
      </p:sp>
      <p:sp>
        <p:nvSpPr>
          <p:cNvPr id="6" name="Rectangle 5"/>
          <p:cNvSpPr/>
          <p:nvPr/>
        </p:nvSpPr>
        <p:spPr>
          <a:xfrm>
            <a:off x="3563180" y="2708958"/>
            <a:ext cx="1335622" cy="523220"/>
          </a:xfrm>
          <a:prstGeom prst="rect">
            <a:avLst/>
          </a:prstGeom>
          <a:noFill/>
        </p:spPr>
        <p:txBody>
          <a:bodyPr wrap="none" lIns="91440" tIns="45720" rIns="91440" bIns="45720">
            <a:spAutoFit/>
          </a:bodyPr>
          <a:lstStyle/>
          <a:p>
            <a:pPr algn="ctr"/>
            <a:r>
              <a:rPr lang="en-US" sz="2800" dirty="0" smtClean="0">
                <a:ln w="0"/>
                <a:solidFill>
                  <a:srgbClr val="00B0F0"/>
                </a:solidFill>
                <a:latin typeface="Calibri" panose="020F0502020204030204" pitchFamily="34" charset="0"/>
              </a:rPr>
              <a:t>V = I x R</a:t>
            </a:r>
            <a:endParaRPr lang="en-US" sz="2800" b="0" cap="none" spc="0" dirty="0">
              <a:ln w="0"/>
              <a:solidFill>
                <a:srgbClr val="00B0F0"/>
              </a:solidFill>
              <a:latin typeface="Calibri" panose="020F0502020204030204" pitchFamily="34" charset="0"/>
            </a:endParaRPr>
          </a:p>
        </p:txBody>
      </p:sp>
      <p:sp>
        <p:nvSpPr>
          <p:cNvPr id="8" name="TextBox 7"/>
          <p:cNvSpPr txBox="1"/>
          <p:nvPr/>
        </p:nvSpPr>
        <p:spPr>
          <a:xfrm>
            <a:off x="828272" y="3649766"/>
            <a:ext cx="7492621" cy="646331"/>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1800" dirty="0" smtClean="0">
                <a:solidFill>
                  <a:srgbClr val="00B0F0"/>
                </a:solidFill>
              </a:rPr>
              <a:t>Current:</a:t>
            </a:r>
            <a:r>
              <a:rPr lang="en-US" sz="1800" dirty="0" smtClean="0"/>
              <a:t> Current is the rate of charge flow through a circuit. It is measured in Amperes(A).</a:t>
            </a:r>
            <a:endParaRPr lang="en-US" sz="1800" dirty="0"/>
          </a:p>
        </p:txBody>
      </p:sp>
      <p:sp>
        <p:nvSpPr>
          <p:cNvPr id="9" name="TextBox 8"/>
          <p:cNvSpPr txBox="1"/>
          <p:nvPr/>
        </p:nvSpPr>
        <p:spPr>
          <a:xfrm>
            <a:off x="828273" y="4483175"/>
            <a:ext cx="7492621" cy="646331"/>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1800" dirty="0" smtClean="0">
                <a:solidFill>
                  <a:srgbClr val="00B0F0"/>
                </a:solidFill>
              </a:rPr>
              <a:t>Voltage:</a:t>
            </a:r>
            <a:r>
              <a:rPr lang="en-US" sz="1800" dirty="0" smtClean="0"/>
              <a:t> Voltage is the electrical force or pressure that causes the current to flow in a circuit. The unit of voltage is Volt(V)</a:t>
            </a:r>
            <a:endParaRPr lang="en-US" sz="1800" dirty="0"/>
          </a:p>
        </p:txBody>
      </p:sp>
      <p:sp>
        <p:nvSpPr>
          <p:cNvPr id="10" name="TextBox 9"/>
          <p:cNvSpPr txBox="1"/>
          <p:nvPr/>
        </p:nvSpPr>
        <p:spPr>
          <a:xfrm>
            <a:off x="828275" y="5321934"/>
            <a:ext cx="7492621" cy="646331"/>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1800" dirty="0" smtClean="0">
                <a:solidFill>
                  <a:srgbClr val="00B0F0"/>
                </a:solidFill>
              </a:rPr>
              <a:t>Resistance:</a:t>
            </a:r>
            <a:r>
              <a:rPr lang="en-US" sz="1800" dirty="0" smtClean="0"/>
              <a:t> Resistance measures how difficult it is for current to flow. The unit of resistance is Ohm(</a:t>
            </a:r>
            <a:r>
              <a:rPr lang="el-GR" sz="1800" dirty="0" smtClean="0"/>
              <a:t>Ω</a:t>
            </a:r>
            <a:r>
              <a:rPr lang="en-US" sz="1800" dirty="0" smtClean="0"/>
              <a:t>).</a:t>
            </a:r>
            <a:endParaRPr lang="en-US" sz="1800" dirty="0"/>
          </a:p>
        </p:txBody>
      </p:sp>
    </p:spTree>
    <p:extLst>
      <p:ext uri="{BB962C8B-B14F-4D97-AF65-F5344CB8AC3E}">
        <p14:creationId xmlns:p14="http://schemas.microsoft.com/office/powerpoint/2010/main" val="160466714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8" name="TextBox 7"/>
          <p:cNvSpPr txBox="1"/>
          <p:nvPr/>
        </p:nvSpPr>
        <p:spPr>
          <a:xfrm>
            <a:off x="882868" y="746917"/>
            <a:ext cx="7492621" cy="400110"/>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2000" dirty="0" smtClean="0">
                <a:solidFill>
                  <a:srgbClr val="00B0F0"/>
                </a:solidFill>
              </a:rPr>
              <a:t>Current calculation:</a:t>
            </a:r>
            <a:endParaRPr lang="en-US" sz="2000" dirty="0"/>
          </a:p>
        </p:txBody>
      </p:sp>
      <p:sp>
        <p:nvSpPr>
          <p:cNvPr id="9" name="TextBox 8"/>
          <p:cNvSpPr txBox="1"/>
          <p:nvPr/>
        </p:nvSpPr>
        <p:spPr>
          <a:xfrm>
            <a:off x="882868" y="2605848"/>
            <a:ext cx="7492621" cy="400110"/>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2000" dirty="0" smtClean="0">
                <a:solidFill>
                  <a:srgbClr val="00B0F0"/>
                </a:solidFill>
              </a:rPr>
              <a:t>Voltage </a:t>
            </a:r>
            <a:r>
              <a:rPr lang="en-US" sz="2000" dirty="0">
                <a:solidFill>
                  <a:srgbClr val="00B0F0"/>
                </a:solidFill>
              </a:rPr>
              <a:t> </a:t>
            </a:r>
            <a:r>
              <a:rPr lang="en-US" sz="2000" dirty="0" smtClean="0">
                <a:solidFill>
                  <a:srgbClr val="00B0F0"/>
                </a:solidFill>
              </a:rPr>
              <a:t>calculation:</a:t>
            </a:r>
            <a:endParaRPr lang="en-US" sz="2000" dirty="0"/>
          </a:p>
        </p:txBody>
      </p:sp>
      <p:sp>
        <p:nvSpPr>
          <p:cNvPr id="10" name="TextBox 9"/>
          <p:cNvSpPr txBox="1"/>
          <p:nvPr/>
        </p:nvSpPr>
        <p:spPr>
          <a:xfrm>
            <a:off x="882867" y="4427388"/>
            <a:ext cx="7492621" cy="400110"/>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2000" dirty="0" smtClean="0">
                <a:solidFill>
                  <a:srgbClr val="00B0F0"/>
                </a:solidFill>
              </a:rPr>
              <a:t>Resistance </a:t>
            </a:r>
            <a:r>
              <a:rPr lang="en-US" sz="2000" dirty="0">
                <a:solidFill>
                  <a:srgbClr val="00B0F0"/>
                </a:solidFill>
              </a:rPr>
              <a:t> calculation</a:t>
            </a:r>
            <a:r>
              <a:rPr lang="en-US" sz="2000" dirty="0" smtClean="0">
                <a:solidFill>
                  <a:srgbClr val="00B0F0"/>
                </a:solidFill>
              </a:rPr>
              <a:t>:</a:t>
            </a:r>
            <a:endParaRPr lang="en-US" sz="2000" dirty="0"/>
          </a:p>
        </p:txBody>
      </p:sp>
      <p:sp>
        <p:nvSpPr>
          <p:cNvPr id="11" name="TextBox 10"/>
          <p:cNvSpPr txBox="1"/>
          <p:nvPr/>
        </p:nvSpPr>
        <p:spPr>
          <a:xfrm>
            <a:off x="882868" y="1147027"/>
            <a:ext cx="7492621" cy="338554"/>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1600" dirty="0"/>
              <a:t>When we know the current and resistance, we can calculate the voltage.</a:t>
            </a:r>
          </a:p>
        </p:txBody>
      </p:sp>
      <p:sp>
        <p:nvSpPr>
          <p:cNvPr id="12" name="TextBox 11"/>
          <p:cNvSpPr txBox="1"/>
          <p:nvPr/>
        </p:nvSpPr>
        <p:spPr>
          <a:xfrm>
            <a:off x="882868" y="1461604"/>
            <a:ext cx="7492621" cy="338554"/>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1600" dirty="0"/>
              <a:t>The Current(I)</a:t>
            </a:r>
            <a:r>
              <a:rPr lang="en-US" sz="1600" dirty="0" smtClean="0"/>
              <a:t> is </a:t>
            </a:r>
            <a:r>
              <a:rPr lang="en-US" sz="1600" dirty="0"/>
              <a:t>equal to the to the Voltage(V)</a:t>
            </a:r>
            <a:r>
              <a:rPr lang="en-US" sz="1600" dirty="0" smtClean="0"/>
              <a:t> divided by the Resistance(R).</a:t>
            </a:r>
            <a:endParaRPr lang="en-US" sz="1600" dirty="0"/>
          </a:p>
        </p:txBody>
      </p:sp>
      <mc:AlternateContent xmlns:mc="http://schemas.openxmlformats.org/markup-compatibility/2006" xmlns:a14="http://schemas.microsoft.com/office/drawing/2010/main">
        <mc:Choice Requires="a14">
          <p:sp>
            <p:nvSpPr>
              <p:cNvPr id="13" name="Rectangle 12"/>
              <p:cNvSpPr/>
              <p:nvPr/>
            </p:nvSpPr>
            <p:spPr>
              <a:xfrm>
                <a:off x="3179178" y="3696092"/>
                <a:ext cx="2279928" cy="575799"/>
              </a:xfrm>
              <a:prstGeom prst="rect">
                <a:avLst/>
              </a:prstGeom>
              <a:noFill/>
            </p:spPr>
            <p:txBody>
              <a:bodyPr wrap="squar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2800" i="1" dirty="0" smtClean="0">
                          <a:ln w="0"/>
                          <a:solidFill>
                            <a:srgbClr val="C00000"/>
                          </a:solidFill>
                          <a:latin typeface="Cambria Math" panose="02040503050406030204" pitchFamily="18" charset="0"/>
                        </a:rPr>
                        <m:t>𝑉</m:t>
                      </m:r>
                      <m:r>
                        <a:rPr lang="en-US" sz="2800" i="1" dirty="0" smtClean="0">
                          <a:ln w="0"/>
                          <a:solidFill>
                            <a:srgbClr val="C00000"/>
                          </a:solidFill>
                          <a:latin typeface="Cambria Math" panose="02040503050406030204" pitchFamily="18" charset="0"/>
                        </a:rPr>
                        <m:t>= </m:t>
                      </m:r>
                      <m:r>
                        <a:rPr lang="en-US" sz="2800" i="1" dirty="0">
                          <a:ln w="0"/>
                          <a:solidFill>
                            <a:srgbClr val="C00000"/>
                          </a:solidFill>
                          <a:latin typeface="Cambria Math" panose="02040503050406030204" pitchFamily="18" charset="0"/>
                        </a:rPr>
                        <m:t>𝐼</m:t>
                      </m:r>
                      <m:r>
                        <a:rPr lang="en-US" sz="2800" i="1" dirty="0">
                          <a:ln w="0"/>
                          <a:solidFill>
                            <a:srgbClr val="C00000"/>
                          </a:solidFill>
                          <a:latin typeface="Cambria Math" panose="02040503050406030204" pitchFamily="18" charset="0"/>
                        </a:rPr>
                        <m:t> </m:t>
                      </m:r>
                      <m:r>
                        <a:rPr lang="en-US" sz="2800" i="1" dirty="0">
                          <a:ln w="0"/>
                          <a:solidFill>
                            <a:srgbClr val="C00000"/>
                          </a:solidFill>
                          <a:latin typeface="Cambria Math" panose="02040503050406030204" pitchFamily="18" charset="0"/>
                        </a:rPr>
                        <m:t>𝑅</m:t>
                      </m:r>
                      <m:r>
                        <a:rPr lang="en-US" sz="2800" i="1" dirty="0">
                          <a:ln w="0"/>
                          <a:solidFill>
                            <a:srgbClr val="C00000"/>
                          </a:solidFill>
                          <a:latin typeface="Cambria Math" panose="02040503050406030204" pitchFamily="18" charset="0"/>
                        </a:rPr>
                        <m:t> </m:t>
                      </m:r>
                    </m:oMath>
                  </m:oMathPara>
                </a14:m>
                <a:endParaRPr lang="en-US" sz="2800" dirty="0">
                  <a:ln w="0"/>
                  <a:solidFill>
                    <a:srgbClr val="C00000"/>
                  </a:solidFill>
                  <a:latin typeface="Calibri" panose="020F050202020403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3179178" y="3696092"/>
                <a:ext cx="2279928" cy="575799"/>
              </a:xfrm>
              <a:prstGeom prst="rect">
                <a:avLst/>
              </a:prstGeom>
              <a:blipFill rotWithShape="0">
                <a:blip r:embed="rId3"/>
                <a:stretch>
                  <a:fillRect/>
                </a:stretch>
              </a:blipFill>
            </p:spPr>
            <p:txBody>
              <a:bodyPr/>
              <a:lstStyle/>
              <a:p>
                <a:r>
                  <a:rPr lang="en-US">
                    <a:noFill/>
                  </a:rPr>
                  <a:t> </a:t>
                </a:r>
              </a:p>
            </p:txBody>
          </p:sp>
        </mc:Fallback>
      </mc:AlternateContent>
      <p:sp>
        <p:nvSpPr>
          <p:cNvPr id="14" name="TextBox 13"/>
          <p:cNvSpPr txBox="1"/>
          <p:nvPr/>
        </p:nvSpPr>
        <p:spPr>
          <a:xfrm>
            <a:off x="882868" y="2995832"/>
            <a:ext cx="7492621" cy="338554"/>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1600" dirty="0" smtClean="0"/>
              <a:t>When we know the current and the resistance we can calculate the voltage.</a:t>
            </a:r>
            <a:endParaRPr lang="en-US" sz="1600" dirty="0"/>
          </a:p>
        </p:txBody>
      </p:sp>
      <p:sp>
        <p:nvSpPr>
          <p:cNvPr id="15" name="TextBox 14"/>
          <p:cNvSpPr txBox="1"/>
          <p:nvPr/>
        </p:nvSpPr>
        <p:spPr>
          <a:xfrm>
            <a:off x="882867" y="3309547"/>
            <a:ext cx="7492621" cy="338554"/>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1600" dirty="0"/>
              <a:t>The </a:t>
            </a:r>
            <a:r>
              <a:rPr lang="en-US" sz="1600" dirty="0" smtClean="0"/>
              <a:t>Voltage(V) is equal to the Current(I) times the Resistance(R).</a:t>
            </a:r>
            <a:endParaRPr lang="en-US" sz="1600" dirty="0"/>
          </a:p>
        </p:txBody>
      </p:sp>
      <mc:AlternateContent xmlns:mc="http://schemas.openxmlformats.org/markup-compatibility/2006" xmlns:a14="http://schemas.microsoft.com/office/drawing/2010/main">
        <mc:Choice Requires="a14">
          <p:sp>
            <p:nvSpPr>
              <p:cNvPr id="16" name="Rectangle 15"/>
              <p:cNvSpPr/>
              <p:nvPr/>
            </p:nvSpPr>
            <p:spPr>
              <a:xfrm>
                <a:off x="3079390" y="1898458"/>
                <a:ext cx="2379716" cy="701859"/>
              </a:xfrm>
              <a:prstGeom prst="rect">
                <a:avLst/>
              </a:prstGeom>
              <a:noFill/>
            </p:spPr>
            <p:txBody>
              <a:bodyPr wrap="square" lIns="91440" tIns="45720" rIns="91440" bIns="45720">
                <a:spAutoFit/>
              </a:bodyPr>
              <a:lstStyle/>
              <a:p>
                <a:pPr algn="ctr"/>
                <a14:m>
                  <m:oMath xmlns:m="http://schemas.openxmlformats.org/officeDocument/2006/math">
                    <m:r>
                      <a:rPr lang="en-US" sz="2800" b="0" i="1" dirty="0" smtClean="0">
                        <a:ln w="0"/>
                        <a:solidFill>
                          <a:srgbClr val="C00000"/>
                        </a:solidFill>
                        <a:latin typeface="Cambria Math" panose="02040503050406030204" pitchFamily="18" charset="0"/>
                      </a:rPr>
                      <m:t>𝐼</m:t>
                    </m:r>
                    <m:r>
                      <a:rPr lang="en-US" sz="2800" i="1" dirty="0" smtClean="0">
                        <a:ln w="0"/>
                        <a:solidFill>
                          <a:srgbClr val="C00000"/>
                        </a:solidFill>
                        <a:latin typeface="Cambria Math" panose="02040503050406030204" pitchFamily="18" charset="0"/>
                      </a:rPr>
                      <m:t>=</m:t>
                    </m:r>
                    <m:f>
                      <m:fPr>
                        <m:ctrlPr>
                          <a:rPr lang="en-US" sz="2800" i="1" dirty="0">
                            <a:ln w="0"/>
                            <a:solidFill>
                              <a:srgbClr val="C00000"/>
                            </a:solidFill>
                            <a:latin typeface="Cambria Math" panose="02040503050406030204" pitchFamily="18" charset="0"/>
                          </a:rPr>
                        </m:ctrlPr>
                      </m:fPr>
                      <m:num>
                        <m:r>
                          <a:rPr lang="en-US" sz="2800" b="0" i="1" dirty="0" smtClean="0">
                            <a:ln w="0"/>
                            <a:solidFill>
                              <a:srgbClr val="C00000"/>
                            </a:solidFill>
                            <a:latin typeface="Cambria Math" panose="02040503050406030204" pitchFamily="18" charset="0"/>
                          </a:rPr>
                          <m:t>𝑉</m:t>
                        </m:r>
                      </m:num>
                      <m:den>
                        <m:r>
                          <a:rPr lang="en-US" sz="2800" b="0" i="1" dirty="0" smtClean="0">
                            <a:ln w="0"/>
                            <a:solidFill>
                              <a:srgbClr val="C00000"/>
                            </a:solidFill>
                            <a:latin typeface="Cambria Math" panose="02040503050406030204" pitchFamily="18" charset="0"/>
                          </a:rPr>
                          <m:t>𝑅</m:t>
                        </m:r>
                      </m:den>
                    </m:f>
                  </m:oMath>
                </a14:m>
                <a:r>
                  <a:rPr lang="en-US" sz="2800" dirty="0">
                    <a:ln w="0"/>
                    <a:solidFill>
                      <a:srgbClr val="C00000"/>
                    </a:solidFill>
                    <a:latin typeface="Calibri" panose="020F0502020204030204" pitchFamily="34" charset="0"/>
                  </a:rPr>
                  <a:t> </a:t>
                </a:r>
              </a:p>
            </p:txBody>
          </p:sp>
        </mc:Choice>
        <mc:Fallback xmlns="">
          <p:sp>
            <p:nvSpPr>
              <p:cNvPr id="16" name="Rectangle 15"/>
              <p:cNvSpPr>
                <a:spLocks noRot="1" noChangeAspect="1" noMove="1" noResize="1" noEditPoints="1" noAdjustHandles="1" noChangeArrowheads="1" noChangeShapeType="1" noTextEdit="1"/>
              </p:cNvSpPr>
              <p:nvPr/>
            </p:nvSpPr>
            <p:spPr>
              <a:xfrm>
                <a:off x="3079390" y="1898458"/>
                <a:ext cx="2379716" cy="701859"/>
              </a:xfrm>
              <a:prstGeom prst="rect">
                <a:avLst/>
              </a:prstGeom>
              <a:blipFill rotWithShape="0">
                <a:blip r:embed="rId4"/>
                <a:stretch>
                  <a:fillRect/>
                </a:stretch>
              </a:blipFill>
            </p:spPr>
            <p:txBody>
              <a:bodyPr/>
              <a:lstStyle/>
              <a:p>
                <a:r>
                  <a:rPr lang="en-US">
                    <a:noFill/>
                  </a:rPr>
                  <a:t> </a:t>
                </a:r>
              </a:p>
            </p:txBody>
          </p:sp>
        </mc:Fallback>
      </mc:AlternateContent>
      <p:sp>
        <p:nvSpPr>
          <p:cNvPr id="18" name="TextBox 17"/>
          <p:cNvSpPr txBox="1"/>
          <p:nvPr/>
        </p:nvSpPr>
        <p:spPr>
          <a:xfrm>
            <a:off x="882867" y="4789094"/>
            <a:ext cx="7492621" cy="338554"/>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1600" dirty="0"/>
              <a:t>When we know the voltage and the current, we can calculate the resistance.</a:t>
            </a:r>
          </a:p>
        </p:txBody>
      </p:sp>
      <p:sp>
        <p:nvSpPr>
          <p:cNvPr id="19" name="TextBox 18"/>
          <p:cNvSpPr txBox="1"/>
          <p:nvPr/>
        </p:nvSpPr>
        <p:spPr>
          <a:xfrm>
            <a:off x="882867" y="5103671"/>
            <a:ext cx="7492621" cy="338554"/>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1600" dirty="0"/>
              <a:t>The Resistance(R)</a:t>
            </a:r>
            <a:r>
              <a:rPr lang="en-US" sz="1600" dirty="0" smtClean="0"/>
              <a:t> </a:t>
            </a:r>
            <a:r>
              <a:rPr lang="en-US" sz="1600" dirty="0"/>
              <a:t>is equal to the Voltage(V) divided by the </a:t>
            </a:r>
            <a:r>
              <a:rPr lang="en-US" sz="1600" dirty="0" smtClean="0"/>
              <a:t>Current(I</a:t>
            </a:r>
            <a:r>
              <a:rPr lang="en-US" sz="1600" dirty="0"/>
              <a:t>) </a:t>
            </a:r>
            <a:r>
              <a:rPr lang="en-US" sz="1600" dirty="0" smtClean="0"/>
              <a:t>.</a:t>
            </a:r>
            <a:endParaRPr lang="en-US" sz="1600" dirty="0"/>
          </a:p>
        </p:txBody>
      </p:sp>
      <mc:AlternateContent xmlns:mc="http://schemas.openxmlformats.org/markup-compatibility/2006" xmlns:a14="http://schemas.microsoft.com/office/drawing/2010/main">
        <mc:Choice Requires="a14">
          <p:sp>
            <p:nvSpPr>
              <p:cNvPr id="20" name="Rectangle 19"/>
              <p:cNvSpPr/>
              <p:nvPr/>
            </p:nvSpPr>
            <p:spPr>
              <a:xfrm>
                <a:off x="3079390" y="5496906"/>
                <a:ext cx="2379716" cy="701859"/>
              </a:xfrm>
              <a:prstGeom prst="rect">
                <a:avLst/>
              </a:prstGeom>
              <a:noFill/>
            </p:spPr>
            <p:txBody>
              <a:bodyPr wrap="square" lIns="91440" tIns="45720" rIns="91440" bIns="45720">
                <a:spAutoFit/>
              </a:bodyPr>
              <a:lstStyle/>
              <a:p>
                <a:pPr algn="ctr"/>
                <a14:m>
                  <m:oMath xmlns:m="http://schemas.openxmlformats.org/officeDocument/2006/math">
                    <m:r>
                      <a:rPr lang="en-US" sz="2800" b="0" i="1" dirty="0" smtClean="0">
                        <a:ln w="0"/>
                        <a:solidFill>
                          <a:srgbClr val="C00000"/>
                        </a:solidFill>
                        <a:latin typeface="Cambria Math" panose="02040503050406030204" pitchFamily="18" charset="0"/>
                      </a:rPr>
                      <m:t>𝑅</m:t>
                    </m:r>
                    <m:r>
                      <a:rPr lang="en-US" sz="2800" i="1" dirty="0" smtClean="0">
                        <a:ln w="0"/>
                        <a:solidFill>
                          <a:srgbClr val="C00000"/>
                        </a:solidFill>
                        <a:latin typeface="Cambria Math" panose="02040503050406030204" pitchFamily="18" charset="0"/>
                      </a:rPr>
                      <m:t>=</m:t>
                    </m:r>
                    <m:f>
                      <m:fPr>
                        <m:ctrlPr>
                          <a:rPr lang="en-US" sz="2800" i="1" dirty="0">
                            <a:ln w="0"/>
                            <a:solidFill>
                              <a:srgbClr val="C00000"/>
                            </a:solidFill>
                            <a:latin typeface="Cambria Math" panose="02040503050406030204" pitchFamily="18" charset="0"/>
                          </a:rPr>
                        </m:ctrlPr>
                      </m:fPr>
                      <m:num>
                        <m:r>
                          <a:rPr lang="en-US" sz="2800" b="0" i="1" dirty="0" smtClean="0">
                            <a:ln w="0"/>
                            <a:solidFill>
                              <a:srgbClr val="C00000"/>
                            </a:solidFill>
                            <a:latin typeface="Cambria Math" panose="02040503050406030204" pitchFamily="18" charset="0"/>
                          </a:rPr>
                          <m:t>𝑉</m:t>
                        </m:r>
                      </m:num>
                      <m:den>
                        <m:r>
                          <a:rPr lang="en-US" sz="2800" b="0" i="1" dirty="0" smtClean="0">
                            <a:ln w="0"/>
                            <a:solidFill>
                              <a:srgbClr val="C00000"/>
                            </a:solidFill>
                            <a:latin typeface="Cambria Math" panose="02040503050406030204" pitchFamily="18" charset="0"/>
                          </a:rPr>
                          <m:t>𝐼</m:t>
                        </m:r>
                      </m:den>
                    </m:f>
                  </m:oMath>
                </a14:m>
                <a:r>
                  <a:rPr lang="en-US" sz="2800" dirty="0">
                    <a:ln w="0"/>
                    <a:solidFill>
                      <a:srgbClr val="C00000"/>
                    </a:solidFill>
                    <a:latin typeface="Calibri" panose="020F0502020204030204" pitchFamily="34" charset="0"/>
                  </a:rPr>
                  <a:t> </a:t>
                </a:r>
              </a:p>
            </p:txBody>
          </p:sp>
        </mc:Choice>
        <mc:Fallback xmlns="">
          <p:sp>
            <p:nvSpPr>
              <p:cNvPr id="20" name="Rectangle 19"/>
              <p:cNvSpPr>
                <a:spLocks noRot="1" noChangeAspect="1" noMove="1" noResize="1" noEditPoints="1" noAdjustHandles="1" noChangeArrowheads="1" noChangeShapeType="1" noTextEdit="1"/>
              </p:cNvSpPr>
              <p:nvPr/>
            </p:nvSpPr>
            <p:spPr>
              <a:xfrm>
                <a:off x="3079390" y="5496906"/>
                <a:ext cx="2379716" cy="701859"/>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541460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7" name="Rectangle 16"/>
          <p:cNvSpPr/>
          <p:nvPr/>
        </p:nvSpPr>
        <p:spPr>
          <a:xfrm>
            <a:off x="611332" y="886016"/>
            <a:ext cx="4022255" cy="769441"/>
          </a:xfrm>
          <a:prstGeom prst="rect">
            <a:avLst/>
          </a:prstGeom>
          <a:noFill/>
        </p:spPr>
        <p:txBody>
          <a:bodyPr wrap="none" lIns="91440" tIns="45720" rIns="91440" bIns="45720">
            <a:spAutoFit/>
          </a:bodyPr>
          <a:lstStyle/>
          <a:p>
            <a:r>
              <a:rPr lang="en-US" sz="2800" dirty="0" smtClean="0">
                <a:ln w="0"/>
                <a:solidFill>
                  <a:srgbClr val="0091EA"/>
                </a:solidFill>
              </a:rPr>
              <a:t>Simple circuit’s solution:</a:t>
            </a:r>
            <a:br>
              <a:rPr lang="en-US" sz="2800" dirty="0" smtClean="0">
                <a:ln w="0"/>
                <a:solidFill>
                  <a:srgbClr val="0091EA"/>
                </a:solidFill>
              </a:rPr>
            </a:br>
            <a:r>
              <a:rPr lang="en-US" sz="1600" dirty="0" smtClean="0">
                <a:ln w="0"/>
                <a:solidFill>
                  <a:srgbClr val="0091EA"/>
                </a:solidFill>
              </a:rPr>
              <a:t>(Using only Ohm’s law)</a:t>
            </a:r>
            <a:endParaRPr lang="en-US" sz="1600" b="0" cap="none" spc="0" dirty="0">
              <a:ln w="0"/>
              <a:solidFill>
                <a:srgbClr val="0091EA"/>
              </a:solidFill>
            </a:endParaRPr>
          </a:p>
        </p:txBody>
      </p:sp>
      <p:sp>
        <p:nvSpPr>
          <p:cNvPr id="2" name="Rectangle 1"/>
          <p:cNvSpPr/>
          <p:nvPr/>
        </p:nvSpPr>
        <p:spPr>
          <a:xfrm>
            <a:off x="611332" y="1655457"/>
            <a:ext cx="5906373" cy="523220"/>
          </a:xfrm>
          <a:prstGeom prst="rect">
            <a:avLst/>
          </a:prstGeom>
        </p:spPr>
        <p:txBody>
          <a:bodyPr wrap="square">
            <a:spAutoFit/>
          </a:bodyPr>
          <a:lstStyle/>
          <a:p>
            <a:r>
              <a:rPr lang="en-US" dirty="0" smtClean="0">
                <a:solidFill>
                  <a:srgbClr val="3B3835"/>
                </a:solidFill>
                <a:latin typeface="Helvetica Neue"/>
              </a:rPr>
              <a:t>A </a:t>
            </a:r>
            <a:r>
              <a:rPr lang="en-US" dirty="0">
                <a:solidFill>
                  <a:srgbClr val="3B3835"/>
                </a:solidFill>
                <a:latin typeface="Helvetica Neue"/>
              </a:rPr>
              <a:t>110v supplies a load with a resistance of </a:t>
            </a:r>
            <a:r>
              <a:rPr lang="en-US" dirty="0" smtClean="0">
                <a:solidFill>
                  <a:srgbClr val="3B3835"/>
                </a:solidFill>
                <a:latin typeface="Helvetica Neue"/>
              </a:rPr>
              <a:t>3</a:t>
            </a:r>
            <a:r>
              <a:rPr lang="el-GR" dirty="0">
                <a:solidFill>
                  <a:srgbClr val="3B3835"/>
                </a:solidFill>
                <a:latin typeface="Helvetica Neue"/>
              </a:rPr>
              <a:t>Ω</a:t>
            </a:r>
            <a:r>
              <a:rPr lang="en-US" dirty="0" smtClean="0">
                <a:solidFill>
                  <a:srgbClr val="3B3835"/>
                </a:solidFill>
                <a:latin typeface="Helvetica Neue"/>
              </a:rPr>
              <a:t>, 5</a:t>
            </a:r>
            <a:r>
              <a:rPr lang="el-GR" dirty="0" smtClean="0">
                <a:solidFill>
                  <a:srgbClr val="3B3835"/>
                </a:solidFill>
                <a:latin typeface="Helvetica Neue"/>
              </a:rPr>
              <a:t>Ω</a:t>
            </a:r>
            <a:r>
              <a:rPr lang="en-US" dirty="0" smtClean="0">
                <a:solidFill>
                  <a:srgbClr val="3B3835"/>
                </a:solidFill>
                <a:latin typeface="Helvetica Neue"/>
              </a:rPr>
              <a:t>, </a:t>
            </a:r>
            <a:r>
              <a:rPr lang="en-US" dirty="0">
                <a:solidFill>
                  <a:srgbClr val="3B3835"/>
                </a:solidFill>
                <a:latin typeface="Helvetica Neue"/>
              </a:rPr>
              <a:t>and </a:t>
            </a:r>
            <a:r>
              <a:rPr lang="en-US" dirty="0" smtClean="0">
                <a:solidFill>
                  <a:srgbClr val="3B3835"/>
                </a:solidFill>
                <a:latin typeface="Helvetica Neue"/>
              </a:rPr>
              <a:t>7</a:t>
            </a:r>
            <a:r>
              <a:rPr lang="el-GR" dirty="0" smtClean="0">
                <a:solidFill>
                  <a:srgbClr val="3B3835"/>
                </a:solidFill>
                <a:latin typeface="Helvetica Neue"/>
              </a:rPr>
              <a:t>Ω</a:t>
            </a:r>
            <a:r>
              <a:rPr lang="en-US" dirty="0" smtClean="0">
                <a:solidFill>
                  <a:srgbClr val="3B3835"/>
                </a:solidFill>
                <a:latin typeface="Helvetica Neue"/>
              </a:rPr>
              <a:t> </a:t>
            </a:r>
            <a:r>
              <a:rPr lang="en-US" dirty="0">
                <a:solidFill>
                  <a:srgbClr val="3B3835"/>
                </a:solidFill>
                <a:latin typeface="Helvetica Neue"/>
              </a:rPr>
              <a:t>respectively, </a:t>
            </a:r>
            <a:r>
              <a:rPr lang="en-US" dirty="0" smtClean="0">
                <a:solidFill>
                  <a:srgbClr val="3B3835"/>
                </a:solidFill>
                <a:latin typeface="Helvetica Neue"/>
              </a:rPr>
              <a:t>what is </a:t>
            </a:r>
            <a:r>
              <a:rPr lang="en-US" dirty="0">
                <a:solidFill>
                  <a:srgbClr val="3B3835"/>
                </a:solidFill>
                <a:latin typeface="Helvetica Neue"/>
              </a:rPr>
              <a:t>the current in the </a:t>
            </a:r>
            <a:r>
              <a:rPr lang="en-US" dirty="0" smtClean="0">
                <a:solidFill>
                  <a:srgbClr val="3B3835"/>
                </a:solidFill>
                <a:latin typeface="Helvetica Neue"/>
              </a:rPr>
              <a:t>circuit?</a:t>
            </a:r>
            <a:endParaRPr lang="en-US" dirty="0"/>
          </a:p>
        </p:txBody>
      </p:sp>
      <p:grpSp>
        <p:nvGrpSpPr>
          <p:cNvPr id="4" name="Group 3"/>
          <p:cNvGrpSpPr/>
          <p:nvPr/>
        </p:nvGrpSpPr>
        <p:grpSpPr>
          <a:xfrm>
            <a:off x="2541886" y="2268931"/>
            <a:ext cx="4161691" cy="1530122"/>
            <a:chOff x="1792987" y="2178305"/>
            <a:chExt cx="5238224" cy="1925929"/>
          </a:xfrm>
        </p:grpSpPr>
        <mc:AlternateContent xmlns:mc="http://schemas.openxmlformats.org/markup-compatibility/2006" xmlns:a14="http://schemas.microsoft.com/office/drawing/2010/main">
          <mc:Choice Requires="a14">
            <p:graphicFrame>
              <p:nvGraphicFramePr>
                <p:cNvPr id="3" name="Object 2"/>
                <p:cNvGraphicFramePr>
                  <a:graphicFrameLocks noChangeAspect="1"/>
                </p:cNvGraphicFramePr>
                <p:nvPr>
                  <p:extLst>
                    <p:ext uri="{D42A27DB-BD31-4B8C-83A1-F6EECF244321}">
                      <p14:modId xmlns:p14="http://schemas.microsoft.com/office/powerpoint/2010/main" val="1129297810"/>
                    </p:ext>
                  </p:extLst>
                </p:nvPr>
              </p:nvGraphicFramePr>
              <p:xfrm>
                <a:off x="2861154" y="2399030"/>
                <a:ext cx="3416300" cy="1511300"/>
              </p:xfrm>
              <a:graphic>
                <a:graphicData uri="http://schemas.openxmlformats.org/presentationml/2006/ole">
                  <mc:AlternateContent>
                    <mc:Choice xmlns:v="urn:schemas-microsoft-com:vml" Requires="v">
                      <p:oleObj spid="_x0000_s1037" name="Image" r:id="rId4" imgW="3415680" imgH="1510920" progId="Photoshop.Image.16">
                        <p:embed/>
                      </p:oleObj>
                    </mc:Choice>
                    <mc:Fallback>
                      <p:oleObj name="Image" r:id="rId4" imgW="3415680" imgH="1510920" progId="Photoshop.Image.16">
                        <p:embed/>
                        <p:pic>
                          <p:nvPicPr>
                            <p:cNvPr id="0" name=""/>
                            <p:cNvPicPr/>
                            <p:nvPr/>
                          </p:nvPicPr>
                          <p:blipFill>
                            <a:blip r:embed="rId5"/>
                            <a:stretch>
                              <a:fillRect/>
                            </a:stretch>
                          </p:blipFill>
                          <p:spPr>
                            <a:xfrm>
                              <a:off x="2861154" y="2399030"/>
                              <a:ext cx="3416300" cy="1511300"/>
                            </a:xfrm>
                            <a:prstGeom prst="rect">
                              <a:avLst/>
                            </a:prstGeom>
                          </p:spPr>
                        </p:pic>
                      </p:oleObj>
                    </mc:Fallback>
                  </mc:AlternateContent>
                </a:graphicData>
              </a:graphic>
            </p:graphicFrame>
          </mc:Choice>
          <mc:Fallback xmlns="">
            <p:graphicFrame>
              <p:nvGraphicFramePr>
                <p:cNvPr id="3" name="Object 2"/>
                <p:cNvGraphicFramePr>
                  <a:graphicFrameLocks noChangeAspect="1"/>
                </p:cNvGraphicFramePr>
                <p:nvPr>
                  <p:extLst>
                    <p:ext uri="{D42A27DB-BD31-4B8C-83A1-F6EECF244321}">
                      <p14:modId xmlns:p14="http://schemas.microsoft.com/office/powerpoint/2010/main" val="1129297810"/>
                    </p:ext>
                  </p:extLst>
                </p:nvPr>
              </p:nvGraphicFramePr>
              <p:xfrm>
                <a:off x="2861154" y="2399030"/>
                <a:ext cx="3416300" cy="1511300"/>
              </p:xfrm>
              <a:graphic>
                <a:graphicData uri="http://schemas.openxmlformats.org/presentationml/2006/ole">
                  <mc:AlternateContent>
                    <mc:Choice xmlns:v="urn:schemas-microsoft-com:vml" Requires="v">
                      <p:oleObj spid="_x0000_s1029" name="Image" r:id="rId6" imgW="3415680" imgH="1510920" progId="Photoshop.Image.16">
                        <p:embed/>
                      </p:oleObj>
                    </mc:Choice>
                    <mc:Fallback>
                      <p:oleObj name="Image" r:id="rId6" imgW="3415680" imgH="1510920" progId="Photoshop.Image.16">
                        <p:embed/>
                        <p:pic>
                          <p:nvPicPr>
                            <p:cNvPr id="0" name=""/>
                            <p:cNvPicPr/>
                            <p:nvPr/>
                          </p:nvPicPr>
                          <p:blipFill>
                            <a:blip r:embed="rId7"/>
                            <a:stretch>
                              <a:fillRect/>
                            </a:stretch>
                          </p:blipFill>
                          <p:spPr>
                            <a:xfrm>
                              <a:off x="2861154" y="2399030"/>
                              <a:ext cx="3416300" cy="151130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1" name="Rectangle 20"/>
                <p:cNvSpPr/>
                <p:nvPr/>
              </p:nvSpPr>
              <p:spPr>
                <a:xfrm>
                  <a:off x="4119372" y="2178305"/>
                  <a:ext cx="899863" cy="338554"/>
                </a:xfrm>
                <a:prstGeom prst="rect">
                  <a:avLst/>
                </a:prstGeom>
                <a:noFill/>
              </p:spPr>
              <p:txBody>
                <a:bodyPr wrap="non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𝑅</m:t>
                          </m:r>
                        </m:e>
                        <m:sub>
                          <m:r>
                            <a:rPr lang="en-US" sz="1600" b="0" i="1" cap="none" spc="0" smtClean="0">
                              <a:ln w="0"/>
                              <a:solidFill>
                                <a:srgbClr val="0091EA"/>
                              </a:solidFill>
                              <a:latin typeface="Cambria Math" panose="02040503050406030204" pitchFamily="18" charset="0"/>
                              <a:ea typeface="Cambria Math" panose="02040503050406030204" pitchFamily="18" charset="0"/>
                            </a:rPr>
                            <m:t>1</m:t>
                          </m:r>
                        </m:sub>
                      </m:sSub>
                    </m:oMath>
                  </a14:m>
                  <a:r>
                    <a:rPr lang="en-US" sz="1600" b="0" cap="none" spc="0" dirty="0" smtClean="0">
                      <a:ln w="0"/>
                      <a:solidFill>
                        <a:srgbClr val="0091EA"/>
                      </a:solidFill>
                      <a:latin typeface="Cambria Math" panose="02040503050406030204" pitchFamily="18" charset="0"/>
                      <a:ea typeface="Cambria Math" panose="02040503050406030204" pitchFamily="18" charset="0"/>
                    </a:rPr>
                    <a:t> = 3</a:t>
                  </a:r>
                  <a:r>
                    <a:rPr lang="el-GR" sz="1600" dirty="0">
                      <a:ln w="0"/>
                      <a:solidFill>
                        <a:srgbClr val="0091EA"/>
                      </a:solidFill>
                      <a:latin typeface="Cambria Math" panose="02040503050406030204" pitchFamily="18" charset="0"/>
                      <a:ea typeface="Cambria Math" panose="02040503050406030204" pitchFamily="18" charset="0"/>
                    </a:rPr>
                    <a:t>Ω</a:t>
                  </a:r>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4119372" y="2178305"/>
                  <a:ext cx="899863" cy="338554"/>
                </a:xfrm>
                <a:prstGeom prst="rect">
                  <a:avLst/>
                </a:prstGeom>
                <a:blipFill rotWithShape="0">
                  <a:blip r:embed="rId8"/>
                  <a:stretch>
                    <a:fillRect l="-8547" t="-9091" r="-17094" b="-5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6126604" y="2816119"/>
                  <a:ext cx="904607" cy="338554"/>
                </a:xfrm>
                <a:prstGeom prst="rect">
                  <a:avLst/>
                </a:prstGeom>
                <a:noFill/>
              </p:spPr>
              <p:txBody>
                <a:bodyPr wrap="none" lIns="91440" tIns="45720" rIns="91440" bIns="45720">
                  <a:spAutoFit/>
                </a:bodyPr>
                <a:lstStyle/>
                <a:p>
                  <a:pPr algn="ctr"/>
                  <a14:m>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𝑅</m:t>
                          </m:r>
                        </m:e>
                        <m:sub>
                          <m:r>
                            <a:rPr lang="en-US" sz="1600" b="0" i="1" cap="none" spc="0" smtClean="0">
                              <a:ln w="0"/>
                              <a:solidFill>
                                <a:srgbClr val="0091EA"/>
                              </a:solidFill>
                              <a:latin typeface="Cambria Math" panose="02040503050406030204" pitchFamily="18" charset="0"/>
                              <a:ea typeface="Cambria Math" panose="02040503050406030204" pitchFamily="18" charset="0"/>
                            </a:rPr>
                            <m:t>2</m:t>
                          </m:r>
                        </m:sub>
                      </m:sSub>
                    </m:oMath>
                  </a14:m>
                  <a:r>
                    <a:rPr lang="en-US" sz="1600" dirty="0">
                      <a:ln w="0"/>
                      <a:solidFill>
                        <a:srgbClr val="0091EA"/>
                      </a:solidFill>
                      <a:latin typeface="Cambria Math" panose="02040503050406030204" pitchFamily="18" charset="0"/>
                      <a:ea typeface="Cambria Math" panose="02040503050406030204" pitchFamily="18" charset="0"/>
                    </a:rPr>
                    <a:t> = </a:t>
                  </a:r>
                  <a:r>
                    <a:rPr lang="en-US" sz="1600" dirty="0" smtClean="0">
                      <a:ln w="0"/>
                      <a:solidFill>
                        <a:srgbClr val="0091EA"/>
                      </a:solidFill>
                      <a:latin typeface="Cambria Math" panose="02040503050406030204" pitchFamily="18" charset="0"/>
                      <a:ea typeface="Cambria Math" panose="02040503050406030204" pitchFamily="18" charset="0"/>
                    </a:rPr>
                    <a:t>5</a:t>
                  </a:r>
                  <a:r>
                    <a:rPr lang="el-GR" sz="1600" dirty="0" smtClean="0">
                      <a:ln w="0"/>
                      <a:solidFill>
                        <a:srgbClr val="0091EA"/>
                      </a:solidFill>
                      <a:latin typeface="Cambria Math" panose="02040503050406030204" pitchFamily="18" charset="0"/>
                      <a:ea typeface="Cambria Math" panose="02040503050406030204" pitchFamily="18" charset="0"/>
                    </a:rPr>
                    <a:t>Ω</a:t>
                  </a:r>
                  <a:endParaRPr lang="en-US" sz="160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6126604" y="2816119"/>
                  <a:ext cx="904607" cy="338554"/>
                </a:xfrm>
                <a:prstGeom prst="rect">
                  <a:avLst/>
                </a:prstGeom>
                <a:blipFill rotWithShape="0">
                  <a:blip r:embed="rId9"/>
                  <a:stretch>
                    <a:fillRect l="-9322" t="-9091" r="-16102" b="-5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4242922" y="3765680"/>
                  <a:ext cx="904607" cy="338554"/>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sz="1600" b="0" i="1" cap="none" spc="0" smtClean="0">
                                <a:ln w="0"/>
                                <a:solidFill>
                                  <a:srgbClr val="0091EA"/>
                                </a:solidFill>
                                <a:latin typeface="Cambria Math" panose="02040503050406030204" pitchFamily="18" charset="0"/>
                                <a:ea typeface="Cambria Math" panose="02040503050406030204" pitchFamily="18" charset="0"/>
                              </a:rPr>
                            </m:ctrlPr>
                          </m:sSubPr>
                          <m:e>
                            <m:r>
                              <a:rPr lang="en-US" sz="1600" b="0" i="1" cap="none" spc="0" smtClean="0">
                                <a:ln w="0"/>
                                <a:solidFill>
                                  <a:srgbClr val="0091EA"/>
                                </a:solidFill>
                                <a:latin typeface="Cambria Math" panose="02040503050406030204" pitchFamily="18" charset="0"/>
                                <a:ea typeface="Cambria Math" panose="02040503050406030204" pitchFamily="18" charset="0"/>
                              </a:rPr>
                              <m:t>𝑅</m:t>
                            </m:r>
                          </m:e>
                          <m:sub>
                            <m:r>
                              <a:rPr lang="en-US" sz="1600" b="0" i="1" cap="none" spc="0" smtClean="0">
                                <a:ln w="0"/>
                                <a:solidFill>
                                  <a:srgbClr val="0091EA"/>
                                </a:solidFill>
                                <a:latin typeface="Cambria Math" panose="02040503050406030204" pitchFamily="18" charset="0"/>
                                <a:ea typeface="Cambria Math" panose="02040503050406030204" pitchFamily="18" charset="0"/>
                              </a:rPr>
                              <m:t>3</m:t>
                            </m:r>
                          </m:sub>
                        </m:sSub>
                        <m:r>
                          <m:rPr>
                            <m:nor/>
                          </m:rPr>
                          <a:rPr lang="en-US" sz="1600" dirty="0">
                            <a:ln w="0"/>
                            <a:solidFill>
                              <a:srgbClr val="0091EA"/>
                            </a:solidFill>
                            <a:latin typeface="Cambria Math" panose="02040503050406030204" pitchFamily="18" charset="0"/>
                            <a:ea typeface="Cambria Math" panose="02040503050406030204" pitchFamily="18" charset="0"/>
                          </a:rPr>
                          <m:t>= </m:t>
                        </m:r>
                        <m:r>
                          <m:rPr>
                            <m:nor/>
                          </m:rPr>
                          <a:rPr lang="en-US" sz="1600" b="0" i="0" dirty="0" smtClean="0">
                            <a:ln w="0"/>
                            <a:solidFill>
                              <a:srgbClr val="0091EA"/>
                            </a:solidFill>
                            <a:latin typeface="Cambria Math" panose="02040503050406030204" pitchFamily="18" charset="0"/>
                            <a:ea typeface="Cambria Math" panose="02040503050406030204" pitchFamily="18" charset="0"/>
                          </a:rPr>
                          <m:t>7</m:t>
                        </m:r>
                        <m:r>
                          <m:rPr>
                            <m:nor/>
                          </m:rPr>
                          <a:rPr lang="el-GR" sz="1600" dirty="0">
                            <a:ln w="0"/>
                            <a:solidFill>
                              <a:srgbClr val="0091EA"/>
                            </a:solidFill>
                            <a:latin typeface="Cambria Math" panose="02040503050406030204" pitchFamily="18" charset="0"/>
                            <a:ea typeface="Cambria Math" panose="02040503050406030204" pitchFamily="18" charset="0"/>
                          </a:rPr>
                          <m:t>Ω</m:t>
                        </m:r>
                      </m:oMath>
                    </m:oMathPara>
                  </a14:m>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4242922" y="3765680"/>
                  <a:ext cx="904607" cy="338554"/>
                </a:xfrm>
                <a:prstGeom prst="rect">
                  <a:avLst/>
                </a:prstGeom>
                <a:blipFill rotWithShape="0">
                  <a:blip r:embed="rId10"/>
                  <a:stretch>
                    <a:fillRect l="-9322" r="-2542" b="-25000"/>
                  </a:stretch>
                </a:blipFill>
              </p:spPr>
              <p:txBody>
                <a:bodyPr/>
                <a:lstStyle/>
                <a:p>
                  <a:r>
                    <a:rPr lang="en-US">
                      <a:noFill/>
                    </a:rPr>
                    <a:t> </a:t>
                  </a:r>
                </a:p>
              </p:txBody>
            </p:sp>
          </mc:Fallback>
        </mc:AlternateContent>
        <p:sp>
          <p:nvSpPr>
            <p:cNvPr id="24" name="Rectangle 23"/>
            <p:cNvSpPr/>
            <p:nvPr/>
          </p:nvSpPr>
          <p:spPr>
            <a:xfrm>
              <a:off x="1792987" y="2985396"/>
              <a:ext cx="1279602" cy="426130"/>
            </a:xfrm>
            <a:prstGeom prst="rect">
              <a:avLst/>
            </a:prstGeom>
            <a:noFill/>
          </p:spPr>
          <p:txBody>
            <a:bodyPr wrap="none" lIns="91440" tIns="45720" rIns="91440" bIns="45720">
              <a:spAutoFit/>
            </a:bodyPr>
            <a:lstStyle/>
            <a:p>
              <a:pPr algn="ctr"/>
              <a:r>
                <a:rPr lang="en-US" sz="1600" b="0" cap="none" spc="0" dirty="0" smtClean="0">
                  <a:ln w="0"/>
                  <a:solidFill>
                    <a:srgbClr val="0091EA"/>
                  </a:solidFill>
                  <a:latin typeface="Cambria Math" panose="02040503050406030204" pitchFamily="18" charset="0"/>
                  <a:ea typeface="Cambria Math" panose="02040503050406030204" pitchFamily="18" charset="0"/>
                </a:rPr>
                <a:t>V = 110V</a:t>
              </a:r>
              <a:endParaRPr lang="en-US" sz="1600" b="0" cap="none" spc="0" dirty="0">
                <a:ln w="0"/>
                <a:solidFill>
                  <a:srgbClr val="0091EA"/>
                </a:solidFill>
                <a:latin typeface="Cambria Math" panose="02040503050406030204" pitchFamily="18" charset="0"/>
                <a:ea typeface="Cambria Math" panose="02040503050406030204" pitchFamily="18" charset="0"/>
              </a:endParaRPr>
            </a:p>
          </p:txBody>
        </p:sp>
      </p:grpSp>
      <p:grpSp>
        <p:nvGrpSpPr>
          <p:cNvPr id="26" name="Group 25"/>
          <p:cNvGrpSpPr/>
          <p:nvPr/>
        </p:nvGrpSpPr>
        <p:grpSpPr>
          <a:xfrm>
            <a:off x="3727862" y="2230967"/>
            <a:ext cx="349623" cy="344904"/>
            <a:chOff x="1357313" y="480596"/>
            <a:chExt cx="349623" cy="344904"/>
          </a:xfrm>
        </p:grpSpPr>
        <p:cxnSp>
          <p:nvCxnSpPr>
            <p:cNvPr id="27" name="Straight Arrow Connector 26"/>
            <p:cNvCxnSpPr/>
            <p:nvPr/>
          </p:nvCxnSpPr>
          <p:spPr>
            <a:xfrm>
              <a:off x="1357313" y="825500"/>
              <a:ext cx="280987" cy="0"/>
            </a:xfrm>
            <a:prstGeom prst="straightConnector1">
              <a:avLst/>
            </a:prstGeom>
            <a:ln>
              <a:solidFill>
                <a:srgbClr val="2B2B2C"/>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454944" y="480596"/>
              <a:ext cx="251992" cy="338554"/>
            </a:xfrm>
            <a:prstGeom prst="rect">
              <a:avLst/>
            </a:prstGeom>
            <a:noFill/>
          </p:spPr>
          <p:txBody>
            <a:bodyPr wrap="none" lIns="91440" tIns="45720" rIns="91440" bIns="45720">
              <a:spAutoFit/>
            </a:bodyPr>
            <a:lstStyle/>
            <a:p>
              <a:pPr algn="ctr"/>
              <a:r>
                <a:rPr lang="en-US" sz="1600" b="0" i="1" cap="none" spc="0" dirty="0" smtClean="0">
                  <a:ln w="0"/>
                  <a:solidFill>
                    <a:srgbClr val="0091EA"/>
                  </a:solidFill>
                  <a:latin typeface="Cambria Math" panose="02040503050406030204" pitchFamily="18" charset="0"/>
                  <a:ea typeface="Cambria Math" panose="02040503050406030204" pitchFamily="18" charset="0"/>
                </a:rPr>
                <a:t>I</a:t>
              </a:r>
              <a:endParaRPr lang="en-US" sz="1600" b="0" i="1" cap="none" spc="0" dirty="0">
                <a:ln w="0"/>
                <a:solidFill>
                  <a:srgbClr val="0091EA"/>
                </a:solidFill>
                <a:latin typeface="Cambria Math" panose="02040503050406030204" pitchFamily="18" charset="0"/>
                <a:ea typeface="Cambria Math" panose="02040503050406030204" pitchFamily="18" charset="0"/>
              </a:endParaRPr>
            </a:p>
          </p:txBody>
        </p:sp>
      </p:grpSp>
      <mc:AlternateContent xmlns:mc="http://schemas.openxmlformats.org/markup-compatibility/2006" xmlns:a14="http://schemas.microsoft.com/office/drawing/2010/main">
        <mc:Choice Requires="a14">
          <p:sp>
            <p:nvSpPr>
              <p:cNvPr id="29" name="TextBox 28"/>
              <p:cNvSpPr txBox="1"/>
              <p:nvPr/>
            </p:nvSpPr>
            <p:spPr>
              <a:xfrm>
                <a:off x="611332" y="3995678"/>
                <a:ext cx="2448432" cy="2862322"/>
              </a:xfrm>
              <a:prstGeom prst="rect">
                <a:avLst/>
              </a:prstGeom>
              <a:noFill/>
            </p:spPr>
            <p:txBody>
              <a:bodyPr wrap="square" rtlCol="0">
                <a:spAutoFit/>
              </a:bodyPr>
              <a:lstStyle>
                <a:defPPr marR="0" lvl="0" algn="l" rtl="0">
                  <a:lnSpc>
                    <a:spcPct val="100000"/>
                  </a:lnSpc>
                  <a:spcBef>
                    <a:spcPts val="0"/>
                  </a:spcBef>
                  <a:spcAft>
                    <a:spcPts val="0"/>
                  </a:spcAft>
                </a:defPPr>
              </a:lstStyle>
              <a:p>
                <a:r>
                  <a:rPr lang="en-US" sz="2000" dirty="0" smtClean="0">
                    <a:solidFill>
                      <a:schemeClr val="tx1"/>
                    </a:solidFill>
                  </a:rPr>
                  <a:t>Given:</a:t>
                </a:r>
              </a:p>
              <a:p>
                <a:pPr lvl="1"/>
                <a:r>
                  <a:rPr lang="en-US" sz="2000" dirty="0" smtClean="0">
                    <a:ln w="0"/>
                    <a:solidFill>
                      <a:schemeClr val="tx1"/>
                    </a:solidFill>
                    <a:latin typeface="Cambria Math" panose="02040503050406030204" pitchFamily="18" charset="0"/>
                    <a:ea typeface="Cambria Math" panose="02040503050406030204" pitchFamily="18" charset="0"/>
                  </a:rPr>
                  <a:t>	V = 110V</a:t>
                </a:r>
                <a:endParaRPr lang="en-US" sz="2000" i="1" dirty="0" smtClean="0">
                  <a:ln w="0"/>
                  <a:solidFill>
                    <a:schemeClr val="tx1"/>
                  </a:solidFill>
                  <a:latin typeface="Cambria Math" panose="02040503050406030204" pitchFamily="18" charset="0"/>
                  <a:ea typeface="Cambria Math" panose="02040503050406030204" pitchFamily="18" charset="0"/>
                </a:endParaRPr>
              </a:p>
              <a:p>
                <a:pPr lvl="1"/>
                <a:r>
                  <a:rPr lang="en-US" sz="2000" dirty="0" smtClean="0">
                    <a:ln w="0"/>
                    <a:solidFill>
                      <a:schemeClr val="tx1"/>
                    </a:solidFill>
                    <a:ea typeface="Cambria Math" panose="02040503050406030204" pitchFamily="18" charset="0"/>
                  </a:rPr>
                  <a:t>	</a:t>
                </a:r>
                <a14:m>
                  <m:oMath xmlns:m="http://schemas.openxmlformats.org/officeDocument/2006/math">
                    <m:sSub>
                      <m:sSubPr>
                        <m:ctrlPr>
                          <a:rPr lang="en-US" sz="2000" i="1">
                            <a:ln w="0"/>
                            <a:solidFill>
                              <a:schemeClr val="tx1"/>
                            </a:solidFill>
                            <a:latin typeface="Cambria Math" panose="02040503050406030204" pitchFamily="18" charset="0"/>
                            <a:ea typeface="Cambria Math" panose="02040503050406030204" pitchFamily="18" charset="0"/>
                          </a:rPr>
                        </m:ctrlPr>
                      </m:sSubPr>
                      <m:e>
                        <m:r>
                          <a:rPr lang="en-US" sz="2000" i="1">
                            <a:ln w="0"/>
                            <a:solidFill>
                              <a:schemeClr val="tx1"/>
                            </a:solidFill>
                            <a:latin typeface="Cambria Math" panose="02040503050406030204" pitchFamily="18" charset="0"/>
                            <a:ea typeface="Cambria Math" panose="02040503050406030204" pitchFamily="18" charset="0"/>
                          </a:rPr>
                          <m:t>𝑅</m:t>
                        </m:r>
                      </m:e>
                      <m:sub>
                        <m:r>
                          <a:rPr lang="en-US" sz="2000" i="1">
                            <a:ln w="0"/>
                            <a:solidFill>
                              <a:schemeClr val="tx1"/>
                            </a:solidFill>
                            <a:latin typeface="Cambria Math" panose="02040503050406030204" pitchFamily="18" charset="0"/>
                            <a:ea typeface="Cambria Math" panose="02040503050406030204" pitchFamily="18" charset="0"/>
                          </a:rPr>
                          <m:t>1</m:t>
                        </m:r>
                      </m:sub>
                    </m:sSub>
                  </m:oMath>
                </a14:m>
                <a:r>
                  <a:rPr lang="en-US" sz="2000" dirty="0">
                    <a:ln w="0"/>
                    <a:solidFill>
                      <a:schemeClr val="tx1"/>
                    </a:solidFill>
                    <a:latin typeface="Cambria Math" panose="02040503050406030204" pitchFamily="18" charset="0"/>
                    <a:ea typeface="Cambria Math" panose="02040503050406030204" pitchFamily="18" charset="0"/>
                  </a:rPr>
                  <a:t> = 3</a:t>
                </a:r>
                <a:r>
                  <a:rPr lang="el-GR" sz="2000" dirty="0">
                    <a:ln w="0"/>
                    <a:solidFill>
                      <a:schemeClr val="tx1"/>
                    </a:solidFill>
                    <a:latin typeface="Cambria Math" panose="02040503050406030204" pitchFamily="18" charset="0"/>
                    <a:ea typeface="Cambria Math" panose="02040503050406030204" pitchFamily="18" charset="0"/>
                  </a:rPr>
                  <a:t>Ω</a:t>
                </a:r>
                <a:endParaRPr lang="en-US" sz="2000" dirty="0">
                  <a:ln w="0"/>
                  <a:solidFill>
                    <a:schemeClr val="tx1"/>
                  </a:solidFill>
                  <a:latin typeface="Cambria Math" panose="02040503050406030204" pitchFamily="18" charset="0"/>
                  <a:ea typeface="Cambria Math" panose="02040503050406030204" pitchFamily="18" charset="0"/>
                </a:endParaRPr>
              </a:p>
              <a:p>
                <a:pPr lvl="1"/>
                <a:r>
                  <a:rPr lang="en-US" sz="2000" dirty="0" smtClean="0">
                    <a:ln w="0"/>
                    <a:solidFill>
                      <a:schemeClr val="tx1"/>
                    </a:solidFill>
                    <a:ea typeface="Cambria Math" panose="02040503050406030204" pitchFamily="18" charset="0"/>
                  </a:rPr>
                  <a:t>	</a:t>
                </a:r>
                <a14:m>
                  <m:oMath xmlns:m="http://schemas.openxmlformats.org/officeDocument/2006/math">
                    <m:sSub>
                      <m:sSubPr>
                        <m:ctrlPr>
                          <a:rPr lang="en-US" sz="2000" i="1">
                            <a:ln w="0"/>
                            <a:solidFill>
                              <a:schemeClr val="tx1"/>
                            </a:solidFill>
                            <a:latin typeface="Cambria Math" panose="02040503050406030204" pitchFamily="18" charset="0"/>
                            <a:ea typeface="Cambria Math" panose="02040503050406030204" pitchFamily="18" charset="0"/>
                          </a:rPr>
                        </m:ctrlPr>
                      </m:sSubPr>
                      <m:e>
                        <m:r>
                          <a:rPr lang="en-US" sz="2000" i="1">
                            <a:ln w="0"/>
                            <a:solidFill>
                              <a:schemeClr val="tx1"/>
                            </a:solidFill>
                            <a:latin typeface="Cambria Math" panose="02040503050406030204" pitchFamily="18" charset="0"/>
                            <a:ea typeface="Cambria Math" panose="02040503050406030204" pitchFamily="18" charset="0"/>
                          </a:rPr>
                          <m:t>𝑅</m:t>
                        </m:r>
                      </m:e>
                      <m:sub>
                        <m:r>
                          <a:rPr lang="en-US" sz="2000" i="1">
                            <a:ln w="0"/>
                            <a:solidFill>
                              <a:schemeClr val="tx1"/>
                            </a:solidFill>
                            <a:latin typeface="Cambria Math" panose="02040503050406030204" pitchFamily="18" charset="0"/>
                            <a:ea typeface="Cambria Math" panose="02040503050406030204" pitchFamily="18" charset="0"/>
                          </a:rPr>
                          <m:t>2</m:t>
                        </m:r>
                      </m:sub>
                    </m:sSub>
                  </m:oMath>
                </a14:m>
                <a:r>
                  <a:rPr lang="en-US" sz="2000" dirty="0">
                    <a:ln w="0"/>
                    <a:solidFill>
                      <a:schemeClr val="tx1"/>
                    </a:solidFill>
                    <a:latin typeface="Cambria Math" panose="02040503050406030204" pitchFamily="18" charset="0"/>
                    <a:ea typeface="Cambria Math" panose="02040503050406030204" pitchFamily="18" charset="0"/>
                  </a:rPr>
                  <a:t> = 5</a:t>
                </a:r>
                <a:r>
                  <a:rPr lang="el-GR" sz="2000" dirty="0" smtClean="0">
                    <a:ln w="0"/>
                    <a:solidFill>
                      <a:schemeClr val="tx1"/>
                    </a:solidFill>
                    <a:latin typeface="Cambria Math" panose="02040503050406030204" pitchFamily="18" charset="0"/>
                    <a:ea typeface="Cambria Math" panose="02040503050406030204" pitchFamily="18" charset="0"/>
                  </a:rPr>
                  <a:t>Ω</a:t>
                </a:r>
                <a:endParaRPr lang="en-US" sz="2000" dirty="0">
                  <a:ln w="0"/>
                  <a:solidFill>
                    <a:schemeClr val="tx1"/>
                  </a:solidFill>
                  <a:latin typeface="Cambria Math" panose="02040503050406030204" pitchFamily="18" charset="0"/>
                  <a:ea typeface="Cambria Math" panose="02040503050406030204" pitchFamily="18" charset="0"/>
                </a:endParaRPr>
              </a:p>
              <a:p>
                <a:pPr lvl="1"/>
                <a:r>
                  <a:rPr lang="en-US" sz="2000" dirty="0" smtClean="0">
                    <a:ln w="0"/>
                    <a:solidFill>
                      <a:schemeClr val="tx1"/>
                    </a:solidFill>
                    <a:ea typeface="Cambria Math" panose="02040503050406030204" pitchFamily="18" charset="0"/>
                  </a:rPr>
                  <a:t>	</a:t>
                </a:r>
                <a14:m>
                  <m:oMath xmlns:m="http://schemas.openxmlformats.org/officeDocument/2006/math">
                    <m:sSub>
                      <m:sSubPr>
                        <m:ctrlPr>
                          <a:rPr lang="en-US" sz="2000" i="1">
                            <a:ln w="0"/>
                            <a:solidFill>
                              <a:schemeClr val="tx1"/>
                            </a:solidFill>
                            <a:latin typeface="Cambria Math" panose="02040503050406030204" pitchFamily="18" charset="0"/>
                            <a:ea typeface="Cambria Math" panose="02040503050406030204" pitchFamily="18" charset="0"/>
                          </a:rPr>
                        </m:ctrlPr>
                      </m:sSubPr>
                      <m:e>
                        <m:r>
                          <a:rPr lang="en-US" sz="2000" i="1">
                            <a:ln w="0"/>
                            <a:solidFill>
                              <a:schemeClr val="tx1"/>
                            </a:solidFill>
                            <a:latin typeface="Cambria Math" panose="02040503050406030204" pitchFamily="18" charset="0"/>
                            <a:ea typeface="Cambria Math" panose="02040503050406030204" pitchFamily="18" charset="0"/>
                          </a:rPr>
                          <m:t>𝑅</m:t>
                        </m:r>
                      </m:e>
                      <m:sub>
                        <m:r>
                          <a:rPr lang="en-US" sz="2000" i="1">
                            <a:ln w="0"/>
                            <a:solidFill>
                              <a:schemeClr val="tx1"/>
                            </a:solidFill>
                            <a:latin typeface="Cambria Math" panose="02040503050406030204" pitchFamily="18" charset="0"/>
                            <a:ea typeface="Cambria Math" panose="02040503050406030204" pitchFamily="18" charset="0"/>
                          </a:rPr>
                          <m:t>3</m:t>
                        </m:r>
                      </m:sub>
                    </m:sSub>
                    <m:r>
                      <m:rPr>
                        <m:nor/>
                      </m:rPr>
                      <a:rPr lang="en-US" sz="2000" dirty="0">
                        <a:ln w="0"/>
                        <a:solidFill>
                          <a:schemeClr val="tx1"/>
                        </a:solidFill>
                        <a:latin typeface="Cambria Math" panose="02040503050406030204" pitchFamily="18" charset="0"/>
                        <a:ea typeface="Cambria Math" panose="02040503050406030204" pitchFamily="18" charset="0"/>
                      </a:rPr>
                      <m:t>= 7</m:t>
                    </m:r>
                    <m:r>
                      <m:rPr>
                        <m:nor/>
                      </m:rPr>
                      <a:rPr lang="el-GR" sz="2000" dirty="0">
                        <a:ln w="0"/>
                        <a:solidFill>
                          <a:schemeClr val="tx1"/>
                        </a:solidFill>
                        <a:latin typeface="Cambria Math" panose="02040503050406030204" pitchFamily="18" charset="0"/>
                        <a:ea typeface="Cambria Math" panose="02040503050406030204" pitchFamily="18" charset="0"/>
                      </a:rPr>
                      <m:t>Ω</m:t>
                    </m:r>
                  </m:oMath>
                </a14:m>
                <a:endParaRPr lang="en-US" sz="2000" dirty="0" smtClean="0">
                  <a:ln w="0"/>
                  <a:solidFill>
                    <a:schemeClr val="tx1"/>
                  </a:solidFill>
                  <a:latin typeface="Cambria Math" panose="02040503050406030204" pitchFamily="18" charset="0"/>
                  <a:ea typeface="Cambria Math" panose="02040503050406030204" pitchFamily="18" charset="0"/>
                </a:endParaRPr>
              </a:p>
              <a:p>
                <a:pPr lvl="1"/>
                <a:r>
                  <a:rPr lang="en-US" sz="2000" b="0" dirty="0" smtClean="0">
                    <a:ln w="0"/>
                    <a:solidFill>
                      <a:schemeClr val="tx1"/>
                    </a:solidFill>
                    <a:ea typeface="Cambria Math" panose="02040503050406030204" pitchFamily="18" charset="0"/>
                  </a:rPr>
                  <a:t>	</a:t>
                </a:r>
                <a14:m>
                  <m:oMath xmlns:m="http://schemas.openxmlformats.org/officeDocument/2006/math">
                    <m:r>
                      <a:rPr lang="en-US" sz="2000" b="0" i="1" smtClean="0">
                        <a:ln w="0"/>
                        <a:solidFill>
                          <a:schemeClr val="tx1"/>
                        </a:solidFill>
                        <a:latin typeface="Cambria Math" panose="02040503050406030204" pitchFamily="18" charset="0"/>
                        <a:ea typeface="Cambria Math" panose="02040503050406030204" pitchFamily="18" charset="0"/>
                      </a:rPr>
                      <m:t>𝐼</m:t>
                    </m:r>
                    <m:r>
                      <a:rPr lang="en-US" sz="2000" b="0" i="1" smtClean="0">
                        <a:ln w="0"/>
                        <a:solidFill>
                          <a:schemeClr val="tx1"/>
                        </a:solidFill>
                        <a:latin typeface="Cambria Math" panose="02040503050406030204" pitchFamily="18" charset="0"/>
                        <a:ea typeface="Cambria Math" panose="02040503050406030204" pitchFamily="18" charset="0"/>
                      </a:rPr>
                      <m:t>= ?</m:t>
                    </m:r>
                  </m:oMath>
                </a14:m>
                <a:endParaRPr lang="en-US" sz="2000" dirty="0">
                  <a:ln w="0"/>
                  <a:solidFill>
                    <a:schemeClr val="tx1"/>
                  </a:solidFill>
                  <a:latin typeface="Cambria Math" panose="02040503050406030204" pitchFamily="18" charset="0"/>
                  <a:ea typeface="Cambria Math" panose="02040503050406030204" pitchFamily="18" charset="0"/>
                </a:endParaRPr>
              </a:p>
              <a:p>
                <a:endParaRPr lang="en-US" sz="2000" dirty="0" smtClean="0">
                  <a:ln w="0"/>
                  <a:solidFill>
                    <a:srgbClr val="0091EA"/>
                  </a:solidFill>
                  <a:latin typeface="Cambria Math" panose="02040503050406030204" pitchFamily="18" charset="0"/>
                  <a:ea typeface="Cambria Math" panose="02040503050406030204" pitchFamily="18" charset="0"/>
                </a:endParaRPr>
              </a:p>
              <a:p>
                <a:endParaRPr lang="en-US" sz="2000" dirty="0">
                  <a:ln w="0"/>
                  <a:solidFill>
                    <a:srgbClr val="0091EA"/>
                  </a:solidFill>
                  <a:latin typeface="Cambria Math" panose="02040503050406030204" pitchFamily="18" charset="0"/>
                  <a:ea typeface="Cambria Math" panose="02040503050406030204" pitchFamily="18" charset="0"/>
                </a:endParaRPr>
              </a:p>
              <a:p>
                <a:endParaRPr lang="en-US" sz="2000" dirty="0">
                  <a:solidFill>
                    <a:schemeClr val="tx1"/>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11332" y="3995678"/>
                <a:ext cx="2448432" cy="2862322"/>
              </a:xfrm>
              <a:prstGeom prst="rect">
                <a:avLst/>
              </a:prstGeom>
              <a:blipFill rotWithShape="0">
                <a:blip r:embed="rId11"/>
                <a:stretch>
                  <a:fillRect l="-2488" t="-851"/>
                </a:stretch>
              </a:blipFill>
            </p:spPr>
            <p:txBody>
              <a:bodyPr/>
              <a:lstStyle/>
              <a:p>
                <a:r>
                  <a:rPr lang="en-US">
                    <a:noFill/>
                  </a:rPr>
                  <a:t> </a:t>
                </a:r>
              </a:p>
            </p:txBody>
          </p:sp>
        </mc:Fallback>
      </mc:AlternateContent>
      <p:grpSp>
        <p:nvGrpSpPr>
          <p:cNvPr id="5" name="Group 4"/>
          <p:cNvGrpSpPr/>
          <p:nvPr/>
        </p:nvGrpSpPr>
        <p:grpSpPr>
          <a:xfrm>
            <a:off x="3157395" y="4609591"/>
            <a:ext cx="2930675" cy="1311042"/>
            <a:chOff x="3324605" y="4235995"/>
            <a:chExt cx="2930675" cy="1311042"/>
          </a:xfrm>
        </p:grpSpPr>
        <mc:AlternateContent xmlns:mc="http://schemas.openxmlformats.org/markup-compatibility/2006" xmlns:a14="http://schemas.microsoft.com/office/drawing/2010/main">
          <mc:Choice Requires="a14">
            <p:sp>
              <p:nvSpPr>
                <p:cNvPr id="32" name="Rectangle 31"/>
                <p:cNvSpPr/>
                <p:nvPr/>
              </p:nvSpPr>
              <p:spPr>
                <a:xfrm>
                  <a:off x="3597991" y="4235995"/>
                  <a:ext cx="2548583" cy="400110"/>
                </a:xfrm>
                <a:prstGeom prst="rect">
                  <a:avLst/>
                </a:prstGeom>
                <a:noFill/>
              </p:spPr>
              <p:txBody>
                <a:bodyPr wrap="none" lIns="91440" tIns="45720" rIns="91440" bIns="45720">
                  <a:spAutoFit/>
                </a:bodyPr>
                <a:lstStyle/>
                <a:p>
                  <a:pPr algn="ctr"/>
                  <a14:m>
                    <m:oMath xmlns:m="http://schemas.openxmlformats.org/officeDocument/2006/math">
                      <m:sSub>
                        <m:sSubPr>
                          <m:ctrlPr>
                            <a:rPr lang="en-US" sz="2000" b="0" i="1" cap="none" spc="0" smtClean="0">
                              <a:ln w="0"/>
                              <a:solidFill>
                                <a:schemeClr val="tx1"/>
                              </a:solidFill>
                              <a:latin typeface="Cambria Math" panose="02040503050406030204" pitchFamily="18" charset="0"/>
                              <a:ea typeface="Cambria Math" panose="02040503050406030204" pitchFamily="18" charset="0"/>
                            </a:rPr>
                          </m:ctrlPr>
                        </m:sSubPr>
                        <m:e>
                          <m:r>
                            <a:rPr lang="en-US" sz="2000" b="0" i="1" cap="none" spc="0" smtClean="0">
                              <a:ln w="0"/>
                              <a:solidFill>
                                <a:schemeClr val="tx1"/>
                              </a:solidFill>
                              <a:latin typeface="Cambria Math" panose="02040503050406030204" pitchFamily="18" charset="0"/>
                              <a:ea typeface="Cambria Math" panose="02040503050406030204" pitchFamily="18" charset="0"/>
                            </a:rPr>
                            <m:t>𝑅</m:t>
                          </m:r>
                        </m:e>
                        <m:sub>
                          <m:r>
                            <a:rPr lang="en-US" sz="2000" b="0" i="1" cap="none" spc="0" smtClean="0">
                              <a:ln w="0"/>
                              <a:solidFill>
                                <a:schemeClr val="tx1"/>
                              </a:solidFill>
                              <a:latin typeface="Cambria Math" panose="02040503050406030204" pitchFamily="18" charset="0"/>
                              <a:ea typeface="Cambria Math" panose="02040503050406030204" pitchFamily="18" charset="0"/>
                            </a:rPr>
                            <m:t>𝑇𝑜𝑡𝑎𝑙</m:t>
                          </m:r>
                        </m:sub>
                      </m:sSub>
                    </m:oMath>
                  </a14:m>
                  <a:r>
                    <a:rPr lang="en-US" sz="2000" dirty="0" smtClean="0">
                      <a:ln w="0"/>
                      <a:solidFill>
                        <a:schemeClr val="tx1"/>
                      </a:solidFill>
                      <a:latin typeface="Cambria Math" panose="02040503050406030204" pitchFamily="18" charset="0"/>
                      <a:ea typeface="Cambria Math" panose="02040503050406030204" pitchFamily="18" charset="0"/>
                    </a:rPr>
                    <a:t> </a:t>
                  </a:r>
                  <a:r>
                    <a:rPr lang="en-US" sz="2000" dirty="0">
                      <a:ln w="0"/>
                      <a:solidFill>
                        <a:schemeClr val="tx1"/>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sz="2000" i="1">
                              <a:ln w="0"/>
                              <a:solidFill>
                                <a:schemeClr val="tx1"/>
                              </a:solidFill>
                              <a:latin typeface="Cambria Math" panose="02040503050406030204" pitchFamily="18" charset="0"/>
                              <a:ea typeface="Cambria Math" panose="02040503050406030204" pitchFamily="18" charset="0"/>
                            </a:rPr>
                          </m:ctrlPr>
                        </m:sSubPr>
                        <m:e>
                          <m:r>
                            <a:rPr lang="en-US" sz="2000" b="0" i="1" smtClean="0">
                              <a:ln w="0"/>
                              <a:solidFill>
                                <a:schemeClr val="tx1"/>
                              </a:solidFill>
                              <a:latin typeface="Cambria Math" panose="02040503050406030204" pitchFamily="18" charset="0"/>
                              <a:ea typeface="Cambria Math" panose="02040503050406030204" pitchFamily="18" charset="0"/>
                            </a:rPr>
                            <m:t> </m:t>
                          </m:r>
                          <m:r>
                            <a:rPr lang="en-US" sz="2000" i="1">
                              <a:ln w="0"/>
                              <a:solidFill>
                                <a:schemeClr val="tx1"/>
                              </a:solidFill>
                              <a:latin typeface="Cambria Math" panose="02040503050406030204" pitchFamily="18" charset="0"/>
                              <a:ea typeface="Cambria Math" panose="02040503050406030204" pitchFamily="18" charset="0"/>
                            </a:rPr>
                            <m:t>𝑅</m:t>
                          </m:r>
                        </m:e>
                        <m:sub>
                          <m:r>
                            <a:rPr lang="en-US" sz="2000" i="1">
                              <a:ln w="0"/>
                              <a:solidFill>
                                <a:schemeClr val="tx1"/>
                              </a:solidFill>
                              <a:latin typeface="Cambria Math" panose="02040503050406030204" pitchFamily="18" charset="0"/>
                              <a:ea typeface="Cambria Math" panose="02040503050406030204" pitchFamily="18" charset="0"/>
                            </a:rPr>
                            <m:t>1</m:t>
                          </m:r>
                        </m:sub>
                      </m:sSub>
                      <m:r>
                        <a:rPr lang="en-US" sz="2000" b="0" i="1" smtClean="0">
                          <a:ln w="0"/>
                          <a:solidFill>
                            <a:schemeClr val="tx1"/>
                          </a:solidFill>
                          <a:latin typeface="Cambria Math" panose="02040503050406030204" pitchFamily="18" charset="0"/>
                          <a:ea typeface="Cambria Math" panose="02040503050406030204" pitchFamily="18" charset="0"/>
                        </a:rPr>
                        <m:t>+</m:t>
                      </m:r>
                      <m:sSub>
                        <m:sSubPr>
                          <m:ctrlPr>
                            <a:rPr lang="en-US" sz="2000" i="1">
                              <a:ln w="0"/>
                              <a:solidFill>
                                <a:schemeClr val="tx1"/>
                              </a:solidFill>
                              <a:latin typeface="Cambria Math" panose="02040503050406030204" pitchFamily="18" charset="0"/>
                              <a:ea typeface="Cambria Math" panose="02040503050406030204" pitchFamily="18" charset="0"/>
                            </a:rPr>
                          </m:ctrlPr>
                        </m:sSubPr>
                        <m:e>
                          <m:r>
                            <a:rPr lang="en-US" sz="2000" i="1">
                              <a:ln w="0"/>
                              <a:solidFill>
                                <a:schemeClr val="tx1"/>
                              </a:solidFill>
                              <a:latin typeface="Cambria Math" panose="02040503050406030204" pitchFamily="18" charset="0"/>
                              <a:ea typeface="Cambria Math" panose="02040503050406030204" pitchFamily="18" charset="0"/>
                            </a:rPr>
                            <m:t> </m:t>
                          </m:r>
                          <m:r>
                            <a:rPr lang="en-US" sz="2000" i="1">
                              <a:ln w="0"/>
                              <a:solidFill>
                                <a:schemeClr val="tx1"/>
                              </a:solidFill>
                              <a:latin typeface="Cambria Math" panose="02040503050406030204" pitchFamily="18" charset="0"/>
                              <a:ea typeface="Cambria Math" panose="02040503050406030204" pitchFamily="18" charset="0"/>
                            </a:rPr>
                            <m:t>𝑅</m:t>
                          </m:r>
                        </m:e>
                        <m:sub>
                          <m:r>
                            <a:rPr lang="en-US" sz="2000" b="0" i="1" smtClean="0">
                              <a:ln w="0"/>
                              <a:solidFill>
                                <a:schemeClr val="tx1"/>
                              </a:solidFill>
                              <a:latin typeface="Cambria Math" panose="02040503050406030204" pitchFamily="18" charset="0"/>
                              <a:ea typeface="Cambria Math" panose="02040503050406030204" pitchFamily="18" charset="0"/>
                            </a:rPr>
                            <m:t>2</m:t>
                          </m:r>
                        </m:sub>
                      </m:sSub>
                    </m:oMath>
                  </a14:m>
                  <a:r>
                    <a:rPr lang="en-US" sz="2000" dirty="0" smtClean="0">
                      <a:ln w="0"/>
                      <a:solidFill>
                        <a:schemeClr val="tx1"/>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sz="2000" i="1">
                              <a:ln w="0"/>
                              <a:solidFill>
                                <a:schemeClr val="tx1"/>
                              </a:solidFill>
                              <a:latin typeface="Cambria Math" panose="02040503050406030204" pitchFamily="18" charset="0"/>
                              <a:ea typeface="Cambria Math" panose="02040503050406030204" pitchFamily="18" charset="0"/>
                            </a:rPr>
                          </m:ctrlPr>
                        </m:sSubPr>
                        <m:e>
                          <m:r>
                            <a:rPr lang="en-US" sz="2000" i="1">
                              <a:ln w="0"/>
                              <a:solidFill>
                                <a:schemeClr val="tx1"/>
                              </a:solidFill>
                              <a:latin typeface="Cambria Math" panose="02040503050406030204" pitchFamily="18" charset="0"/>
                              <a:ea typeface="Cambria Math" panose="02040503050406030204" pitchFamily="18" charset="0"/>
                            </a:rPr>
                            <m:t> </m:t>
                          </m:r>
                          <m:r>
                            <a:rPr lang="en-US" sz="2000" i="1">
                              <a:ln w="0"/>
                              <a:solidFill>
                                <a:schemeClr val="tx1"/>
                              </a:solidFill>
                              <a:latin typeface="Cambria Math" panose="02040503050406030204" pitchFamily="18" charset="0"/>
                              <a:ea typeface="Cambria Math" panose="02040503050406030204" pitchFamily="18" charset="0"/>
                            </a:rPr>
                            <m:t>𝑅</m:t>
                          </m:r>
                        </m:e>
                        <m:sub>
                          <m:r>
                            <a:rPr lang="en-US" sz="2000" b="0" i="1" smtClean="0">
                              <a:ln w="0"/>
                              <a:solidFill>
                                <a:schemeClr val="tx1"/>
                              </a:solidFill>
                              <a:latin typeface="Cambria Math" panose="02040503050406030204" pitchFamily="18" charset="0"/>
                              <a:ea typeface="Cambria Math" panose="02040503050406030204" pitchFamily="18" charset="0"/>
                            </a:rPr>
                            <m:t>3</m:t>
                          </m:r>
                        </m:sub>
                      </m:sSub>
                    </m:oMath>
                  </a14:m>
                  <a:r>
                    <a:rPr lang="en-US" sz="2000" dirty="0" smtClean="0">
                      <a:ln w="0"/>
                      <a:solidFill>
                        <a:schemeClr val="tx1"/>
                      </a:solidFill>
                      <a:latin typeface="Cambria Math" panose="02040503050406030204" pitchFamily="18" charset="0"/>
                      <a:ea typeface="Cambria Math" panose="02040503050406030204" pitchFamily="18" charset="0"/>
                    </a:rPr>
                    <a:t> </a:t>
                  </a:r>
                  <a:endParaRPr lang="en-US" sz="2000" dirty="0">
                    <a:ln w="0"/>
                    <a:solidFill>
                      <a:schemeClr val="tx1"/>
                    </a:solidFill>
                    <a:latin typeface="Cambria Math" panose="02040503050406030204" pitchFamily="18" charset="0"/>
                    <a:ea typeface="Cambria Math" panose="02040503050406030204" pitchFamily="18"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3597991" y="4235995"/>
                  <a:ext cx="2548583" cy="400110"/>
                </a:xfrm>
                <a:prstGeom prst="rect">
                  <a:avLst/>
                </a:prstGeom>
                <a:blipFill rotWithShape="0">
                  <a:blip r:embed="rId12"/>
                  <a:stretch>
                    <a:fillRect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324605" y="4562152"/>
                  <a:ext cx="2930675" cy="984885"/>
                </a:xfrm>
                <a:prstGeom prst="rect">
                  <a:avLst/>
                </a:prstGeom>
                <a:noFill/>
              </p:spPr>
              <p:txBody>
                <a:bodyPr wrap="none" lIns="91440" tIns="45720" rIns="91440" bIns="45720">
                  <a:spAutoFit/>
                </a:bodyPr>
                <a:lstStyle/>
                <a:p>
                  <a:pPr algn="ctr"/>
                  <a14:m>
                    <m:oMath xmlns:m="http://schemas.openxmlformats.org/officeDocument/2006/math">
                      <m:r>
                        <a:rPr lang="en-US" sz="2000" i="1" smtClean="0">
                          <a:ln w="0"/>
                          <a:solidFill>
                            <a:schemeClr val="tx1"/>
                          </a:solidFill>
                          <a:latin typeface="Cambria Math" panose="02040503050406030204" pitchFamily="18" charset="0"/>
                          <a:ea typeface="Cambria Math" panose="02040503050406030204" pitchFamily="18" charset="0"/>
                        </a:rPr>
                        <m:t>⇒</m:t>
                      </m:r>
                      <m:sSub>
                        <m:sSubPr>
                          <m:ctrlPr>
                            <a:rPr lang="en-US" sz="2000" b="0" i="1" cap="none" spc="0" smtClean="0">
                              <a:ln w="0"/>
                              <a:solidFill>
                                <a:schemeClr val="tx1"/>
                              </a:solidFill>
                              <a:latin typeface="Cambria Math" panose="02040503050406030204" pitchFamily="18" charset="0"/>
                              <a:ea typeface="Cambria Math" panose="02040503050406030204" pitchFamily="18" charset="0"/>
                            </a:rPr>
                          </m:ctrlPr>
                        </m:sSubPr>
                        <m:e>
                          <m:r>
                            <a:rPr lang="en-US" sz="2000" b="0" i="1" cap="none" spc="0" smtClean="0">
                              <a:ln w="0"/>
                              <a:solidFill>
                                <a:schemeClr val="tx1"/>
                              </a:solidFill>
                              <a:latin typeface="Cambria Math" panose="02040503050406030204" pitchFamily="18" charset="0"/>
                              <a:ea typeface="Cambria Math" panose="02040503050406030204" pitchFamily="18" charset="0"/>
                            </a:rPr>
                            <m:t>𝑅</m:t>
                          </m:r>
                        </m:e>
                        <m:sub>
                          <m:r>
                            <a:rPr lang="en-US" sz="2000" b="0" i="1" cap="none" spc="0" smtClean="0">
                              <a:ln w="0"/>
                              <a:solidFill>
                                <a:schemeClr val="tx1"/>
                              </a:solidFill>
                              <a:latin typeface="Cambria Math" panose="02040503050406030204" pitchFamily="18" charset="0"/>
                              <a:ea typeface="Cambria Math" panose="02040503050406030204" pitchFamily="18" charset="0"/>
                            </a:rPr>
                            <m:t>𝑇𝑜𝑡𝑎𝑙</m:t>
                          </m:r>
                        </m:sub>
                      </m:sSub>
                    </m:oMath>
                  </a14:m>
                  <a:r>
                    <a:rPr lang="en-US" sz="2000" dirty="0">
                      <a:ln w="0"/>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US" sz="2000" b="0" i="0" smtClean="0">
                          <a:ln w="0"/>
                          <a:solidFill>
                            <a:schemeClr val="tx1"/>
                          </a:solidFill>
                          <a:latin typeface="Cambria Math" panose="02040503050406030204" pitchFamily="18" charset="0"/>
                          <a:ea typeface="Cambria Math" panose="02040503050406030204" pitchFamily="18" charset="0"/>
                        </a:rPr>
                        <m:t> </m:t>
                      </m:r>
                      <m:r>
                        <a:rPr lang="el-GR" sz="2000" i="1">
                          <a:ln w="0"/>
                          <a:solidFill>
                            <a:schemeClr val="tx1"/>
                          </a:solidFill>
                          <a:latin typeface="Cambria Math" panose="02040503050406030204" pitchFamily="18" charset="0"/>
                          <a:ea typeface="Cambria Math" panose="02040503050406030204" pitchFamily="18" charset="0"/>
                        </a:rPr>
                        <m:t>3</m:t>
                      </m:r>
                      <m:r>
                        <a:rPr lang="el-GR" sz="2000" i="1">
                          <a:ln w="0"/>
                          <a:solidFill>
                            <a:schemeClr val="tx1"/>
                          </a:solidFill>
                          <a:latin typeface="Cambria Math" panose="02040503050406030204" pitchFamily="18" charset="0"/>
                          <a:ea typeface="Cambria Math" panose="02040503050406030204" pitchFamily="18" charset="0"/>
                        </a:rPr>
                        <m:t>𝛺</m:t>
                      </m:r>
                      <m:r>
                        <a:rPr lang="en-US" sz="2000" b="0" i="1" smtClean="0">
                          <a:ln w="0"/>
                          <a:solidFill>
                            <a:schemeClr val="tx1"/>
                          </a:solidFill>
                          <a:latin typeface="Cambria Math" panose="02040503050406030204" pitchFamily="18" charset="0"/>
                          <a:ea typeface="Cambria Math" panose="02040503050406030204" pitchFamily="18" charset="0"/>
                        </a:rPr>
                        <m:t>+5</m:t>
                      </m:r>
                      <m:r>
                        <a:rPr lang="el-GR" sz="2000" i="1">
                          <a:ln w="0"/>
                          <a:solidFill>
                            <a:schemeClr val="tx1"/>
                          </a:solidFill>
                          <a:latin typeface="Cambria Math" panose="02040503050406030204" pitchFamily="18" charset="0"/>
                          <a:ea typeface="Cambria Math" panose="02040503050406030204" pitchFamily="18" charset="0"/>
                        </a:rPr>
                        <m:t>𝛺</m:t>
                      </m:r>
                    </m:oMath>
                  </a14:m>
                  <a:r>
                    <a:rPr lang="en-US" sz="2000" dirty="0" smtClean="0">
                      <a:ln w="0"/>
                      <a:solidFill>
                        <a:schemeClr val="tx1"/>
                      </a:solidFill>
                      <a:latin typeface="Cambria Math" panose="02040503050406030204" pitchFamily="18" charset="0"/>
                      <a:ea typeface="Cambria Math" panose="02040503050406030204" pitchFamily="18" charset="0"/>
                    </a:rPr>
                    <a:t>+7</a:t>
                  </a:r>
                  <a14:m>
                    <m:oMath xmlns:m="http://schemas.openxmlformats.org/officeDocument/2006/math">
                      <m:r>
                        <a:rPr lang="el-GR" sz="2000" i="1">
                          <a:ln w="0"/>
                          <a:solidFill>
                            <a:schemeClr val="tx1"/>
                          </a:solidFill>
                          <a:latin typeface="Cambria Math" panose="02040503050406030204" pitchFamily="18" charset="0"/>
                          <a:ea typeface="Cambria Math" panose="02040503050406030204" pitchFamily="18" charset="0"/>
                        </a:rPr>
                        <m:t>𝛺</m:t>
                      </m:r>
                    </m:oMath>
                  </a14:m>
                  <a:endParaRPr lang="en-US" sz="2000" dirty="0" smtClean="0">
                    <a:ln w="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a:rPr lang="en-US" sz="2000" i="1">
                          <a:ln w="0"/>
                          <a:solidFill>
                            <a:schemeClr val="tx1"/>
                          </a:solidFill>
                          <a:latin typeface="Cambria Math" panose="02040503050406030204" pitchFamily="18" charset="0"/>
                          <a:ea typeface="Cambria Math" panose="02040503050406030204" pitchFamily="18" charset="0"/>
                        </a:rPr>
                        <m:t>⇒</m:t>
                      </m:r>
                      <m:sSub>
                        <m:sSubPr>
                          <m:ctrlPr>
                            <a:rPr lang="en-US" sz="2000" i="1">
                              <a:ln w="0"/>
                              <a:solidFill>
                                <a:schemeClr val="tx1"/>
                              </a:solidFill>
                              <a:latin typeface="Cambria Math" panose="02040503050406030204" pitchFamily="18" charset="0"/>
                              <a:ea typeface="Cambria Math" panose="02040503050406030204" pitchFamily="18" charset="0"/>
                            </a:rPr>
                          </m:ctrlPr>
                        </m:sSubPr>
                        <m:e>
                          <m:r>
                            <a:rPr lang="en-US" sz="2000" i="1">
                              <a:ln w="0"/>
                              <a:solidFill>
                                <a:schemeClr val="tx1"/>
                              </a:solidFill>
                              <a:latin typeface="Cambria Math" panose="02040503050406030204" pitchFamily="18" charset="0"/>
                              <a:ea typeface="Cambria Math" panose="02040503050406030204" pitchFamily="18" charset="0"/>
                            </a:rPr>
                            <m:t>𝑅</m:t>
                          </m:r>
                        </m:e>
                        <m:sub>
                          <m:r>
                            <a:rPr lang="en-US" sz="2000" i="1">
                              <a:ln w="0"/>
                              <a:solidFill>
                                <a:schemeClr val="tx1"/>
                              </a:solidFill>
                              <a:latin typeface="Cambria Math" panose="02040503050406030204" pitchFamily="18" charset="0"/>
                              <a:ea typeface="Cambria Math" panose="02040503050406030204" pitchFamily="18" charset="0"/>
                            </a:rPr>
                            <m:t>𝑇𝑜𝑡𝑎𝑙</m:t>
                          </m:r>
                        </m:sub>
                      </m:sSub>
                    </m:oMath>
                  </a14:m>
                  <a:r>
                    <a:rPr lang="en-US" sz="2000" dirty="0">
                      <a:ln w="0"/>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US" sz="2000" b="0" i="0" smtClean="0">
                          <a:ln w="0"/>
                          <a:solidFill>
                            <a:schemeClr val="tx1"/>
                          </a:solidFill>
                          <a:latin typeface="Cambria Math" panose="02040503050406030204" pitchFamily="18" charset="0"/>
                          <a:ea typeface="Cambria Math" panose="02040503050406030204" pitchFamily="18" charset="0"/>
                        </a:rPr>
                        <m:t> </m:t>
                      </m:r>
                      <m:r>
                        <a:rPr lang="en-US" sz="2000" b="0" i="1" smtClean="0">
                          <a:ln w="0"/>
                          <a:solidFill>
                            <a:schemeClr val="tx1"/>
                          </a:solidFill>
                          <a:latin typeface="Cambria Math" panose="02040503050406030204" pitchFamily="18" charset="0"/>
                          <a:ea typeface="Cambria Math" panose="02040503050406030204" pitchFamily="18" charset="0"/>
                        </a:rPr>
                        <m:t>14</m:t>
                      </m:r>
                      <m:r>
                        <a:rPr lang="el-GR" sz="2000" i="1">
                          <a:ln w="0"/>
                          <a:solidFill>
                            <a:schemeClr val="tx1"/>
                          </a:solidFill>
                          <a:latin typeface="Cambria Math" panose="02040503050406030204" pitchFamily="18" charset="0"/>
                          <a:ea typeface="Cambria Math" panose="02040503050406030204" pitchFamily="18" charset="0"/>
                        </a:rPr>
                        <m:t>𝛺</m:t>
                      </m:r>
                    </m:oMath>
                  </a14:m>
                  <a:endParaRPr lang="en-US" sz="2000" dirty="0">
                    <a:ln w="0"/>
                    <a:solidFill>
                      <a:schemeClr val="tx1"/>
                    </a:solidFill>
                    <a:latin typeface="Cambria Math" panose="02040503050406030204" pitchFamily="18" charset="0"/>
                    <a:ea typeface="Cambria Math" panose="02040503050406030204" pitchFamily="18" charset="0"/>
                  </a:endParaRPr>
                </a:p>
                <a:p>
                  <a:pPr algn="ctr"/>
                  <a:endParaRPr lang="en-US" sz="1800" dirty="0">
                    <a:ln w="0"/>
                    <a:solidFill>
                      <a:schemeClr val="tx1"/>
                    </a:solidFill>
                    <a:latin typeface="Cambria Math" panose="02040503050406030204" pitchFamily="18" charset="0"/>
                    <a:ea typeface="Cambria Math" panose="02040503050406030204" pitchFamily="18" charset="0"/>
                  </a:endParaRPr>
                </a:p>
              </p:txBody>
            </p:sp>
          </mc:Choice>
          <mc:Fallback xmlns="">
            <p:sp>
              <p:nvSpPr>
                <p:cNvPr id="33" name="Rectangle 32"/>
                <p:cNvSpPr>
                  <a:spLocks noRot="1" noChangeAspect="1" noMove="1" noResize="1" noEditPoints="1" noAdjustHandles="1" noChangeArrowheads="1" noChangeShapeType="1" noTextEdit="1"/>
                </p:cNvSpPr>
                <p:nvPr/>
              </p:nvSpPr>
              <p:spPr>
                <a:xfrm>
                  <a:off x="3324605" y="4562152"/>
                  <a:ext cx="2930675" cy="984885"/>
                </a:xfrm>
                <a:prstGeom prst="rect">
                  <a:avLst/>
                </a:prstGeom>
                <a:blipFill rotWithShape="0">
                  <a:blip r:embed="rId13"/>
                  <a:stretch>
                    <a:fillRect t="-372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4" name="Rectangle 33"/>
              <p:cNvSpPr/>
              <p:nvPr/>
            </p:nvSpPr>
            <p:spPr>
              <a:xfrm>
                <a:off x="6517705" y="4989403"/>
                <a:ext cx="2302362" cy="527773"/>
              </a:xfrm>
              <a:prstGeom prst="rect">
                <a:avLst/>
              </a:prstGeom>
              <a:noFill/>
            </p:spPr>
            <p:txBody>
              <a:bodyPr wrap="none" lIns="91440" tIns="45720" rIns="91440" bIns="45720">
                <a:spAutoFit/>
              </a:bodyPr>
              <a:lstStyle/>
              <a:p>
                <a:pPr algn="ctr"/>
                <a14:m>
                  <m:oMath xmlns:m="http://schemas.openxmlformats.org/officeDocument/2006/math">
                    <m:r>
                      <a:rPr lang="en-US" sz="1800" b="0" i="1" cap="none" spc="0" smtClean="0">
                        <a:ln w="0"/>
                        <a:solidFill>
                          <a:schemeClr val="tx1"/>
                        </a:solidFill>
                        <a:latin typeface="Cambria Math" panose="02040503050406030204" pitchFamily="18" charset="0"/>
                        <a:ea typeface="Cambria Math" panose="02040503050406030204" pitchFamily="18" charset="0"/>
                      </a:rPr>
                      <m:t>⇒</m:t>
                    </m:r>
                    <m:r>
                      <a:rPr lang="en-US" sz="1800" b="0" i="1" cap="none" spc="0" smtClean="0">
                        <a:ln w="0"/>
                        <a:solidFill>
                          <a:schemeClr val="tx1"/>
                        </a:solidFill>
                        <a:latin typeface="Cambria Math" panose="02040503050406030204" pitchFamily="18" charset="0"/>
                        <a:ea typeface="Cambria Math" panose="02040503050406030204" pitchFamily="18" charset="0"/>
                      </a:rPr>
                      <m:t>𝐼</m:t>
                    </m:r>
                  </m:oMath>
                </a14:m>
                <a:r>
                  <a:rPr lang="en-US" sz="1800" b="0" cap="none" spc="0" dirty="0" smtClean="0">
                    <a:ln w="0"/>
                    <a:solidFill>
                      <a:srgbClr val="0091EA"/>
                    </a:solidFill>
                    <a:latin typeface="Cambria Math" panose="02040503050406030204" pitchFamily="18" charset="0"/>
                    <a:ea typeface="Cambria Math" panose="02040503050406030204" pitchFamily="18" charset="0"/>
                  </a:rPr>
                  <a:t> </a:t>
                </a:r>
                <a:r>
                  <a:rPr lang="en-US" sz="2000" b="0" cap="none" spc="0" dirty="0" smtClean="0">
                    <a:ln w="0"/>
                    <a:solidFill>
                      <a:schemeClr val="tx1"/>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b="0" i="1" cap="none" spc="0" smtClean="0">
                            <a:ln w="0"/>
                            <a:solidFill>
                              <a:schemeClr val="tx1"/>
                            </a:solidFill>
                            <a:latin typeface="Cambria Math" panose="02040503050406030204" pitchFamily="18" charset="0"/>
                            <a:ea typeface="Cambria Math" panose="02040503050406030204" pitchFamily="18" charset="0"/>
                          </a:rPr>
                        </m:ctrlPr>
                      </m:fPr>
                      <m:num>
                        <m:r>
                          <a:rPr lang="en-US" sz="2000" b="0" i="1" cap="none" spc="0" smtClean="0">
                            <a:ln w="0"/>
                            <a:solidFill>
                              <a:schemeClr val="tx1"/>
                            </a:solidFill>
                            <a:latin typeface="Cambria Math" panose="02040503050406030204" pitchFamily="18" charset="0"/>
                            <a:ea typeface="Cambria Math" panose="02040503050406030204" pitchFamily="18" charset="0"/>
                          </a:rPr>
                          <m:t>𝑉</m:t>
                        </m:r>
                      </m:num>
                      <m:den>
                        <m:r>
                          <a:rPr lang="en-US" sz="2000" b="0" i="1" cap="none" spc="0" smtClean="0">
                            <a:ln w="0"/>
                            <a:solidFill>
                              <a:schemeClr val="tx1"/>
                            </a:solidFill>
                            <a:latin typeface="Cambria Math" panose="02040503050406030204" pitchFamily="18" charset="0"/>
                            <a:ea typeface="Cambria Math" panose="02040503050406030204" pitchFamily="18" charset="0"/>
                          </a:rPr>
                          <m:t>𝑅</m:t>
                        </m:r>
                      </m:den>
                    </m:f>
                  </m:oMath>
                </a14:m>
                <a:r>
                  <a:rPr lang="en-US" sz="2000" b="0" cap="none" spc="0" dirty="0" smtClean="0">
                    <a:ln w="0"/>
                    <a:solidFill>
                      <a:schemeClr val="tx1"/>
                    </a:solidFill>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n w="0"/>
                            <a:solidFill>
                              <a:schemeClr val="tx1"/>
                            </a:solidFill>
                            <a:latin typeface="Cambria Math" panose="02040503050406030204" pitchFamily="18" charset="0"/>
                            <a:ea typeface="Cambria Math" panose="02040503050406030204" pitchFamily="18" charset="0"/>
                          </a:rPr>
                        </m:ctrlPr>
                      </m:fPr>
                      <m:num>
                        <m:r>
                          <a:rPr lang="en-US" sz="2000" b="0" i="1" smtClean="0">
                            <a:ln w="0"/>
                            <a:solidFill>
                              <a:schemeClr val="tx1"/>
                            </a:solidFill>
                            <a:latin typeface="Cambria Math" panose="02040503050406030204" pitchFamily="18" charset="0"/>
                            <a:ea typeface="Cambria Math" panose="02040503050406030204" pitchFamily="18" charset="0"/>
                          </a:rPr>
                          <m:t>110</m:t>
                        </m:r>
                      </m:num>
                      <m:den>
                        <m:r>
                          <a:rPr lang="en-US" sz="2000" b="0" i="1" smtClean="0">
                            <a:ln w="0"/>
                            <a:solidFill>
                              <a:schemeClr val="tx1"/>
                            </a:solidFill>
                            <a:latin typeface="Cambria Math" panose="02040503050406030204" pitchFamily="18" charset="0"/>
                            <a:ea typeface="Cambria Math" panose="02040503050406030204" pitchFamily="18" charset="0"/>
                          </a:rPr>
                          <m:t>14</m:t>
                        </m:r>
                      </m:den>
                    </m:f>
                  </m:oMath>
                </a14:m>
                <a:r>
                  <a:rPr lang="en-US" sz="2000" b="0" cap="none" spc="0" dirty="0" smtClean="0">
                    <a:ln w="0"/>
                    <a:solidFill>
                      <a:schemeClr val="tx1"/>
                    </a:solidFill>
                    <a:latin typeface="Cambria Math" panose="02040503050406030204" pitchFamily="18" charset="0"/>
                    <a:ea typeface="Cambria Math" panose="02040503050406030204" pitchFamily="18" charset="0"/>
                  </a:rPr>
                  <a:t> =</a:t>
                </a:r>
                <a:r>
                  <a:rPr lang="en-US" sz="1800" b="0" cap="none" spc="0" dirty="0" smtClean="0">
                    <a:ln w="0"/>
                    <a:solidFill>
                      <a:schemeClr val="tx1"/>
                    </a:solidFill>
                    <a:latin typeface="Cambria Math" panose="02040503050406030204" pitchFamily="18" charset="0"/>
                    <a:ea typeface="Cambria Math" panose="02040503050406030204" pitchFamily="18" charset="0"/>
                  </a:rPr>
                  <a:t>7.9A</a:t>
                </a:r>
                <a:endParaRPr lang="en-US" sz="1800" b="0" cap="none" spc="0" dirty="0">
                  <a:ln w="0"/>
                  <a:solidFill>
                    <a:schemeClr val="tx1"/>
                  </a:solidFill>
                  <a:latin typeface="Cambria Math" panose="02040503050406030204" pitchFamily="18" charset="0"/>
                  <a:ea typeface="Cambria Math" panose="02040503050406030204" pitchFamily="18" charset="0"/>
                </a:endParaRPr>
              </a:p>
            </p:txBody>
          </p:sp>
        </mc:Choice>
        <mc:Fallback xmlns="">
          <p:sp>
            <p:nvSpPr>
              <p:cNvPr id="34" name="Rectangle 33"/>
              <p:cNvSpPr>
                <a:spLocks noRot="1" noChangeAspect="1" noMove="1" noResize="1" noEditPoints="1" noAdjustHandles="1" noChangeArrowheads="1" noChangeShapeType="1" noTextEdit="1"/>
              </p:cNvSpPr>
              <p:nvPr/>
            </p:nvSpPr>
            <p:spPr>
              <a:xfrm>
                <a:off x="6517705" y="4989403"/>
                <a:ext cx="2302362" cy="527773"/>
              </a:xfrm>
              <a:prstGeom prst="rect">
                <a:avLst/>
              </a:prstGeom>
              <a:blipFill rotWithShape="0">
                <a:blip r:embed="rId14"/>
                <a:stretch>
                  <a:fillRect r="-1852" b="-57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881966" y="4671146"/>
                <a:ext cx="2562827"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rPr>
                        <m:t>𝑉</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ln w="0"/>
                          <a:solidFill>
                            <a:schemeClr val="tx1"/>
                          </a:solidFill>
                          <a:latin typeface="Cambria Math" panose="02040503050406030204" pitchFamily="18" charset="0"/>
                          <a:ea typeface="Cambria Math" panose="02040503050406030204" pitchFamily="18" charset="0"/>
                        </a:rPr>
                        <m:t>𝐼𝑅</m:t>
                      </m:r>
                    </m:oMath>
                  </m:oMathPara>
                </a14:m>
                <a:endParaRPr lang="en-US" sz="1800" b="0" dirty="0" smtClean="0">
                  <a:solidFill>
                    <a:schemeClr val="tx1"/>
                  </a:solidFill>
                  <a:latin typeface="Cambria Math" panose="02040503050406030204" pitchFamily="18" charset="0"/>
                  <a:ea typeface="Cambria Math" panose="020405030504060302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881966" y="4671146"/>
                <a:ext cx="2562827" cy="276999"/>
              </a:xfrm>
              <a:prstGeom prst="rect">
                <a:avLst/>
              </a:prstGeom>
              <a:blipFill rotWithShape="0">
                <a:blip r:embed="rId15"/>
                <a:stretch>
                  <a:fillRect l="-3333"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008966" y="5920633"/>
                <a:ext cx="2562827" cy="276999"/>
              </a:xfrm>
              <a:prstGeom prst="rect">
                <a:avLst/>
              </a:prstGeom>
              <a:noFill/>
            </p:spPr>
            <p:txBody>
              <a:bodyPr wrap="square" lIns="0" tIns="0" rIns="0" bIns="0" rtlCol="0">
                <a:spAutoFit/>
              </a:bodyPr>
              <a:lstStyle/>
              <a:p>
                <a14:m>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rPr>
                      <m:t>𝐴𝑁𝑆</m:t>
                    </m:r>
                    <m:r>
                      <a:rPr lang="en-US" sz="1800" b="0" i="1" smtClean="0">
                        <a:solidFill>
                          <a:schemeClr val="tx1"/>
                        </a:solidFill>
                        <a:latin typeface="Cambria Math" panose="02040503050406030204" pitchFamily="18" charset="0"/>
                        <a:ea typeface="Cambria Math" panose="02040503050406030204" pitchFamily="18" charset="0"/>
                      </a:rPr>
                      <m:t>: </m:t>
                    </m:r>
                  </m:oMath>
                </a14:m>
                <a:r>
                  <a:rPr lang="en-US" sz="1800" b="0" dirty="0" smtClean="0">
                    <a:solidFill>
                      <a:schemeClr val="tx1"/>
                    </a:solidFill>
                    <a:latin typeface="Cambria Math" panose="02040503050406030204" pitchFamily="18" charset="0"/>
                    <a:ea typeface="Cambria Math" panose="02040503050406030204" pitchFamily="18" charset="0"/>
                  </a:rPr>
                  <a:t>7.9A</a:t>
                </a:r>
              </a:p>
            </p:txBody>
          </p:sp>
        </mc:Choice>
        <mc:Fallback xmlns="">
          <p:sp>
            <p:nvSpPr>
              <p:cNvPr id="36" name="TextBox 35"/>
              <p:cNvSpPr txBox="1">
                <a:spLocks noRot="1" noChangeAspect="1" noMove="1" noResize="1" noEditPoints="1" noAdjustHandles="1" noChangeArrowheads="1" noChangeShapeType="1" noTextEdit="1"/>
              </p:cNvSpPr>
              <p:nvPr/>
            </p:nvSpPr>
            <p:spPr>
              <a:xfrm>
                <a:off x="7008966" y="5920633"/>
                <a:ext cx="2562827" cy="276999"/>
              </a:xfrm>
              <a:prstGeom prst="rect">
                <a:avLst/>
              </a:prstGeom>
              <a:blipFill rotWithShape="0">
                <a:blip r:embed="rId16"/>
                <a:stretch>
                  <a:fillRect l="-3333" t="-30435" b="-47826"/>
                </a:stretch>
              </a:blipFill>
            </p:spPr>
            <p:txBody>
              <a:bodyPr/>
              <a:lstStyle/>
              <a:p>
                <a:r>
                  <a:rPr lang="en-US">
                    <a:noFill/>
                  </a:rPr>
                  <a:t> </a:t>
                </a:r>
              </a:p>
            </p:txBody>
          </p:sp>
        </mc:Fallback>
      </mc:AlternateContent>
    </p:spTree>
    <p:extLst>
      <p:ext uri="{BB962C8B-B14F-4D97-AF65-F5344CB8AC3E}">
        <p14:creationId xmlns:p14="http://schemas.microsoft.com/office/powerpoint/2010/main" val="33337356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Shape 105"/>
          <p:cNvSpPr txBox="1">
            <a:spLocks/>
          </p:cNvSpPr>
          <p:nvPr/>
        </p:nvSpPr>
        <p:spPr>
          <a:xfrm>
            <a:off x="2787651" y="2844787"/>
            <a:ext cx="3644900" cy="1168425"/>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ct val="100000"/>
              <a:buFont typeface="Roboto Slab"/>
              <a:buNone/>
              <a:defRPr sz="2000" b="0" i="0" u="none" strike="noStrike" cap="none">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r>
              <a:rPr lang="en" sz="6000" b="1" dirty="0" smtClean="0"/>
              <a:t>HISTORY </a:t>
            </a:r>
            <a:endParaRPr lang="en" sz="6000" b="1" dirty="0"/>
          </a:p>
        </p:txBody>
      </p:sp>
      <p:sp>
        <p:nvSpPr>
          <p:cNvPr id="10" name="Oval 9"/>
          <p:cNvSpPr/>
          <p:nvPr/>
        </p:nvSpPr>
        <p:spPr>
          <a:xfrm>
            <a:off x="4178302" y="1193800"/>
            <a:ext cx="863598" cy="863598"/>
          </a:xfrm>
          <a:prstGeom prst="ellipse">
            <a:avLst/>
          </a:prstGeom>
          <a:solidFill>
            <a:srgbClr val="0091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rgbClr val="0091EA"/>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732" y="1360632"/>
            <a:ext cx="542636" cy="542636"/>
          </a:xfrm>
          <a:prstGeom prst="rect">
            <a:avLst/>
          </a:prstGeom>
        </p:spPr>
      </p:pic>
    </p:spTree>
    <p:extLst>
      <p:ext uri="{BB962C8B-B14F-4D97-AF65-F5344CB8AC3E}">
        <p14:creationId xmlns:p14="http://schemas.microsoft.com/office/powerpoint/2010/main" val="9405631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3" name="Rectangle 2"/>
          <p:cNvSpPr/>
          <p:nvPr/>
        </p:nvSpPr>
        <p:spPr>
          <a:xfrm>
            <a:off x="532263" y="1119116"/>
            <a:ext cx="8052179" cy="144655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0091EA"/>
                </a:solidFill>
                <a:effectLst/>
                <a:uLnTx/>
                <a:uFillTx/>
                <a:latin typeface="Calibri"/>
              </a:rPr>
              <a:t>We considered Ohm's law history into two steps:</a:t>
            </a:r>
            <a:endParaRPr kumimoji="0" lang="en-US" sz="1800" b="0" i="0" u="none" strike="noStrike" kern="0" cap="none" spc="0" normalizeH="0" baseline="0" noProof="0" dirty="0" smtClean="0">
              <a:ln>
                <a:noFill/>
              </a:ln>
              <a:solidFill>
                <a:srgbClr val="0091EA"/>
              </a:solidFill>
              <a:effectLst/>
              <a:uLnTx/>
              <a:uFillTx/>
            </a:endParaRPr>
          </a:p>
        </p:txBody>
      </p:sp>
      <p:sp>
        <p:nvSpPr>
          <p:cNvPr id="5" name="Rectangle 4"/>
          <p:cNvSpPr/>
          <p:nvPr/>
        </p:nvSpPr>
        <p:spPr>
          <a:xfrm>
            <a:off x="532263" y="2852383"/>
            <a:ext cx="8229600" cy="2960811"/>
          </a:xfrm>
          <a:prstGeom prst="rect">
            <a:avLst/>
          </a:prstGeom>
        </p:spPr>
        <p:txBody>
          <a:bodyPr wrap="square">
            <a:spAutoFit/>
          </a:bodyPr>
          <a:lstStyle/>
          <a:p>
            <a:pPr lvl="0" defTabSz="457200">
              <a:spcBef>
                <a:spcPct val="20000"/>
              </a:spcBef>
            </a:pPr>
            <a:r>
              <a:rPr lang="en-US" sz="2800" kern="1200" dirty="0">
                <a:solidFill>
                  <a:srgbClr val="0091EA"/>
                </a:solidFill>
                <a:latin typeface="Calibri"/>
              </a:rPr>
              <a:t>1st step:</a:t>
            </a:r>
          </a:p>
          <a:p>
            <a:pPr lvl="0"/>
            <a:r>
              <a:rPr lang="en-US" sz="2400" kern="1200" dirty="0">
                <a:solidFill>
                  <a:prstClr val="black"/>
                </a:solidFill>
                <a:latin typeface="+mn-lt"/>
              </a:rPr>
              <a:t>Henry </a:t>
            </a:r>
            <a:r>
              <a:rPr lang="en-US" sz="2400" kern="1200" dirty="0" smtClean="0">
                <a:solidFill>
                  <a:prstClr val="black"/>
                </a:solidFill>
                <a:latin typeface="+mn-lt"/>
              </a:rPr>
              <a:t>Cavendish: </a:t>
            </a:r>
            <a:r>
              <a:rPr lang="en-US" sz="2400" kern="1200" dirty="0">
                <a:solidFill>
                  <a:prstClr val="black"/>
                </a:solidFill>
                <a:latin typeface="+mn-lt"/>
              </a:rPr>
              <a:t>Experimented with </a:t>
            </a:r>
            <a:r>
              <a:rPr lang="en-US" sz="2400" kern="1200" dirty="0" smtClean="0">
                <a:solidFill>
                  <a:prstClr val="black"/>
                </a:solidFill>
                <a:latin typeface="+mn-lt"/>
              </a:rPr>
              <a:t>Leyden </a:t>
            </a:r>
            <a:r>
              <a:rPr lang="en-US" sz="2400" kern="1200" dirty="0">
                <a:solidFill>
                  <a:prstClr val="black"/>
                </a:solidFill>
                <a:latin typeface="+mn-lt"/>
              </a:rPr>
              <a:t>jars and glass tubes</a:t>
            </a:r>
            <a:r>
              <a:rPr lang="en-US" sz="2400" kern="1200" dirty="0" smtClean="0">
                <a:solidFill>
                  <a:prstClr val="black"/>
                </a:solidFill>
                <a:latin typeface="+mn-lt"/>
              </a:rPr>
              <a:t>. </a:t>
            </a:r>
            <a:r>
              <a:rPr lang="en-US" sz="2400" dirty="0">
                <a:latin typeface="+mn-lt"/>
              </a:rPr>
              <a:t>He said </a:t>
            </a:r>
            <a:r>
              <a:rPr lang="en-US" sz="2400" dirty="0" smtClean="0">
                <a:latin typeface="+mn-lt"/>
              </a:rPr>
              <a:t>"Velocity </a:t>
            </a:r>
            <a:r>
              <a:rPr lang="en-US" sz="2400" dirty="0">
                <a:latin typeface="+mn-lt"/>
              </a:rPr>
              <a:t>valid directly as the degree of </a:t>
            </a:r>
            <a:r>
              <a:rPr lang="en-US" sz="2400" dirty="0" smtClean="0">
                <a:latin typeface="+mn-lt"/>
              </a:rPr>
              <a:t>electrification"</a:t>
            </a:r>
            <a:endParaRPr lang="en-US" sz="2400" dirty="0">
              <a:latin typeface="+mn-lt"/>
            </a:endParaRPr>
          </a:p>
          <a:p>
            <a:pPr lvl="0"/>
            <a:r>
              <a:rPr lang="en-US" sz="2400" dirty="0">
                <a:latin typeface="+mn-lt"/>
              </a:rPr>
              <a:t>In 1814, Frances Ronalds delineated voltage and current in different condition for dry pile.</a:t>
            </a:r>
          </a:p>
          <a:p>
            <a:pPr lvl="0" defTabSz="457200">
              <a:spcBef>
                <a:spcPct val="20000"/>
              </a:spcBef>
            </a:pPr>
            <a:endParaRPr lang="en-US" sz="3200" kern="1200" dirty="0">
              <a:solidFill>
                <a:prstClr val="black"/>
              </a:solidFill>
              <a:latin typeface="Calibri"/>
            </a:endParaRPr>
          </a:p>
        </p:txBody>
      </p:sp>
    </p:spTree>
    <p:extLst>
      <p:ext uri="{BB962C8B-B14F-4D97-AF65-F5344CB8AC3E}">
        <p14:creationId xmlns:p14="http://schemas.microsoft.com/office/powerpoint/2010/main" val="253831806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3" name="Rectangle 2"/>
          <p:cNvSpPr/>
          <p:nvPr/>
        </p:nvSpPr>
        <p:spPr>
          <a:xfrm>
            <a:off x="457200" y="1311959"/>
            <a:ext cx="8229600" cy="2012859"/>
          </a:xfrm>
          <a:prstGeom prst="rect">
            <a:avLst/>
          </a:prstGeom>
        </p:spPr>
        <p:txBody>
          <a:bodyPr wrap="square">
            <a:spAutoFit/>
          </a:bodyPr>
          <a:lstStyle/>
          <a:p>
            <a:pPr lvl="0"/>
            <a:r>
              <a:rPr lang="en-US" sz="2400" dirty="0" smtClean="0">
                <a:solidFill>
                  <a:srgbClr val="0091EA"/>
                </a:solidFill>
              </a:rPr>
              <a:t>2nd </a:t>
            </a:r>
            <a:r>
              <a:rPr lang="en-US" sz="2400" dirty="0">
                <a:solidFill>
                  <a:srgbClr val="0091EA"/>
                </a:solidFill>
              </a:rPr>
              <a:t>step:</a:t>
            </a:r>
          </a:p>
          <a:p>
            <a:pPr lvl="0"/>
            <a:r>
              <a:rPr lang="en-US" sz="2400" dirty="0"/>
              <a:t>Georg </a:t>
            </a:r>
            <a:r>
              <a:rPr lang="en-US" sz="2400" dirty="0" smtClean="0"/>
              <a:t>Ohm Stared </a:t>
            </a:r>
            <a:r>
              <a:rPr lang="en-US" sz="2400" dirty="0"/>
              <a:t>work from 1825 to 1826. Published his results in 1827 as the book " The galvanic circuit investigated mathematically"</a:t>
            </a:r>
          </a:p>
          <a:p>
            <a:pPr lvl="0" defTabSz="457200">
              <a:spcBef>
                <a:spcPct val="20000"/>
              </a:spcBef>
            </a:pPr>
            <a:endParaRPr lang="en-US" sz="2400" dirty="0"/>
          </a:p>
        </p:txBody>
      </p:sp>
      <p:sp>
        <p:nvSpPr>
          <p:cNvPr id="4" name="Rectangle 3"/>
          <p:cNvSpPr/>
          <p:nvPr/>
        </p:nvSpPr>
        <p:spPr>
          <a:xfrm>
            <a:off x="436728" y="2901738"/>
            <a:ext cx="8250072" cy="2677656"/>
          </a:xfrm>
          <a:prstGeom prst="rect">
            <a:avLst/>
          </a:prstGeom>
        </p:spPr>
        <p:txBody>
          <a:bodyPr wrap="square">
            <a:spAutoFit/>
          </a:bodyPr>
          <a:lstStyle/>
          <a:p>
            <a:pPr lvl="0"/>
            <a:r>
              <a:rPr lang="en-US" sz="2400" dirty="0"/>
              <a:t>Where</a:t>
            </a:r>
          </a:p>
          <a:p>
            <a:pPr lvl="0"/>
            <a:r>
              <a:rPr lang="en-US" sz="2400" dirty="0"/>
              <a:t>x = Reading for galvanometers.</a:t>
            </a:r>
          </a:p>
          <a:p>
            <a:pPr lvl="0"/>
            <a:r>
              <a:rPr lang="en-US" sz="2400" dirty="0" smtClean="0"/>
              <a:t>I = </a:t>
            </a:r>
            <a:r>
              <a:rPr lang="en-US" sz="2400" dirty="0"/>
              <a:t>Length of the text conductor.</a:t>
            </a:r>
          </a:p>
          <a:p>
            <a:pPr lvl="0"/>
            <a:r>
              <a:rPr lang="en-US" sz="2400" dirty="0" smtClean="0"/>
              <a:t>B = </a:t>
            </a:r>
            <a:r>
              <a:rPr lang="en-US" sz="2400" dirty="0"/>
              <a:t>Constant entire setup.</a:t>
            </a:r>
          </a:p>
          <a:p>
            <a:pPr lvl="0"/>
            <a:r>
              <a:rPr lang="en-US" sz="2400" dirty="0"/>
              <a:t>      Ohm' s work long proceeded Maxwell's equation and understanding of the frequency dependent effects in AC circuits. </a:t>
            </a:r>
          </a:p>
        </p:txBody>
      </p:sp>
    </p:spTree>
    <p:extLst>
      <p:ext uri="{BB962C8B-B14F-4D97-AF65-F5344CB8AC3E}">
        <p14:creationId xmlns:p14="http://schemas.microsoft.com/office/powerpoint/2010/main" val="76924653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846</Words>
  <Application>Microsoft Office PowerPoint</Application>
  <PresentationFormat>On-screen Show (4:3)</PresentationFormat>
  <Paragraphs>171</Paragraphs>
  <Slides>25</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Arial</vt:lpstr>
      <vt:lpstr>Wingdings</vt:lpstr>
      <vt:lpstr>Cambria</vt:lpstr>
      <vt:lpstr>Source Sans Pro</vt:lpstr>
      <vt:lpstr>Helvetica Neue</vt:lpstr>
      <vt:lpstr>Calibri</vt:lpstr>
      <vt:lpstr>Cambria Math</vt:lpstr>
      <vt:lpstr>Roboto Slab</vt:lpstr>
      <vt:lpstr>Cordelia template</vt:lpstr>
      <vt:lpstr>Image</vt:lpstr>
      <vt:lpstr>Ohm’s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Low Temperature Resistivity</vt:lpstr>
      <vt:lpstr>Low Temperature Resistivity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ARFIN</dc:creator>
  <cp:lastModifiedBy>ARFIN</cp:lastModifiedBy>
  <cp:revision>68</cp:revision>
  <dcterms:modified xsi:type="dcterms:W3CDTF">2016-10-03T17:25:21Z</dcterms:modified>
</cp:coreProperties>
</file>